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632400" cy="43159363"/>
  <p:notesSz cx="6858000" cy="9144000"/>
  <p:defaultTextStyle>
    <a:defPPr>
      <a:defRPr lang="en-US"/>
    </a:defPPr>
    <a:lvl1pPr marL="0" algn="l" defTabSz="4216664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08332" algn="l" defTabSz="4216664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16664" algn="l" defTabSz="4216664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24996" algn="l" defTabSz="4216664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33328" algn="l" defTabSz="4216664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41660" algn="l" defTabSz="4216664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49992" algn="l" defTabSz="4216664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758325" algn="l" defTabSz="4216664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866657" algn="l" defTabSz="4216664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594">
          <p15:clr>
            <a:srgbClr val="A4A3A4"/>
          </p15:clr>
        </p15:guide>
        <p15:guide id="2" pos="96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20" d="100"/>
          <a:sy n="20" d="100"/>
        </p:scale>
        <p:origin x="-1182" y="450"/>
      </p:cViewPr>
      <p:guideLst>
        <p:guide orient="horz" pos="13594"/>
        <p:guide pos="9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9F26E-8CED-4D6C-9071-5C0D924E130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43000"/>
            <a:ext cx="2190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1C4B7-09F5-4F47-98D5-B6264916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6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7430" y="13407378"/>
            <a:ext cx="26037540" cy="9251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4860" y="24456972"/>
            <a:ext cx="21442680" cy="110296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0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16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24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33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4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4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758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866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1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825565" y="7722731"/>
            <a:ext cx="32530969" cy="1644851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7334" y="7722731"/>
            <a:ext cx="97087690" cy="1644851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749" y="27733891"/>
            <a:ext cx="26037540" cy="8571929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9749" y="18292783"/>
            <a:ext cx="26037540" cy="9441107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108332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1666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2499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3332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4166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4999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75832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86665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7336" y="44977655"/>
            <a:ext cx="64806671" cy="127230209"/>
          </a:xfr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4545" y="44977655"/>
            <a:ext cx="64811988" cy="127230209"/>
          </a:xfr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620" y="1728375"/>
            <a:ext cx="27569160" cy="71932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1620" y="9660907"/>
            <a:ext cx="13534630" cy="4026207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08332" indent="0">
              <a:buNone/>
              <a:defRPr sz="9200" b="1"/>
            </a:lvl2pPr>
            <a:lvl3pPr marL="4216664" indent="0">
              <a:buNone/>
              <a:defRPr sz="8300" b="1"/>
            </a:lvl3pPr>
            <a:lvl4pPr marL="6324996" indent="0">
              <a:buNone/>
              <a:defRPr sz="7400" b="1"/>
            </a:lvl4pPr>
            <a:lvl5pPr marL="8433328" indent="0">
              <a:buNone/>
              <a:defRPr sz="7400" b="1"/>
            </a:lvl5pPr>
            <a:lvl6pPr marL="10541660" indent="0">
              <a:buNone/>
              <a:defRPr sz="7400" b="1"/>
            </a:lvl6pPr>
            <a:lvl7pPr marL="12649992" indent="0">
              <a:buNone/>
              <a:defRPr sz="7400" b="1"/>
            </a:lvl7pPr>
            <a:lvl8pPr marL="14758325" indent="0">
              <a:buNone/>
              <a:defRPr sz="7400" b="1"/>
            </a:lvl8pPr>
            <a:lvl9pPr marL="16866657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620" y="13687113"/>
            <a:ext cx="13534630" cy="24866589"/>
          </a:xfrm>
        </p:spPr>
        <p:txBody>
          <a:bodyPr/>
          <a:lstStyle>
            <a:lvl1pPr>
              <a:defRPr sz="111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60835" y="9660907"/>
            <a:ext cx="13539946" cy="4026207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08332" indent="0">
              <a:buNone/>
              <a:defRPr sz="9200" b="1"/>
            </a:lvl2pPr>
            <a:lvl3pPr marL="4216664" indent="0">
              <a:buNone/>
              <a:defRPr sz="8300" b="1"/>
            </a:lvl3pPr>
            <a:lvl4pPr marL="6324996" indent="0">
              <a:buNone/>
              <a:defRPr sz="7400" b="1"/>
            </a:lvl4pPr>
            <a:lvl5pPr marL="8433328" indent="0">
              <a:buNone/>
              <a:defRPr sz="7400" b="1"/>
            </a:lvl5pPr>
            <a:lvl6pPr marL="10541660" indent="0">
              <a:buNone/>
              <a:defRPr sz="7400" b="1"/>
            </a:lvl6pPr>
            <a:lvl7pPr marL="12649992" indent="0">
              <a:buNone/>
              <a:defRPr sz="7400" b="1"/>
            </a:lvl7pPr>
            <a:lvl8pPr marL="14758325" indent="0">
              <a:buNone/>
              <a:defRPr sz="7400" b="1"/>
            </a:lvl8pPr>
            <a:lvl9pPr marL="16866657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60835" y="13687113"/>
            <a:ext cx="13539946" cy="24866589"/>
          </a:xfrm>
        </p:spPr>
        <p:txBody>
          <a:bodyPr/>
          <a:lstStyle>
            <a:lvl1pPr>
              <a:defRPr sz="111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622" y="1718382"/>
            <a:ext cx="10077849" cy="731311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6418" y="1718385"/>
            <a:ext cx="17124363" cy="36835321"/>
          </a:xfrm>
        </p:spPr>
        <p:txBody>
          <a:bodyPr/>
          <a:lstStyle>
            <a:lvl1pPr>
              <a:defRPr sz="14800"/>
            </a:lvl1pPr>
            <a:lvl2pPr>
              <a:defRPr sz="12900"/>
            </a:lvl2pPr>
            <a:lvl3pPr>
              <a:defRPr sz="111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1622" y="9031499"/>
            <a:ext cx="10077849" cy="29522207"/>
          </a:xfrm>
        </p:spPr>
        <p:txBody>
          <a:bodyPr/>
          <a:lstStyle>
            <a:lvl1pPr marL="0" indent="0">
              <a:buNone/>
              <a:defRPr sz="6500"/>
            </a:lvl1pPr>
            <a:lvl2pPr marL="2108332" indent="0">
              <a:buNone/>
              <a:defRPr sz="5500"/>
            </a:lvl2pPr>
            <a:lvl3pPr marL="4216664" indent="0">
              <a:buNone/>
              <a:defRPr sz="4600"/>
            </a:lvl3pPr>
            <a:lvl4pPr marL="6324996" indent="0">
              <a:buNone/>
              <a:defRPr sz="4200"/>
            </a:lvl4pPr>
            <a:lvl5pPr marL="8433328" indent="0">
              <a:buNone/>
              <a:defRPr sz="4200"/>
            </a:lvl5pPr>
            <a:lvl6pPr marL="10541660" indent="0">
              <a:buNone/>
              <a:defRPr sz="4200"/>
            </a:lvl6pPr>
            <a:lvl7pPr marL="12649992" indent="0">
              <a:buNone/>
              <a:defRPr sz="4200"/>
            </a:lvl7pPr>
            <a:lvl8pPr marL="14758325" indent="0">
              <a:buNone/>
              <a:defRPr sz="4200"/>
            </a:lvl8pPr>
            <a:lvl9pPr marL="16866657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165" y="30211554"/>
            <a:ext cx="18379440" cy="3566645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04165" y="3856369"/>
            <a:ext cx="18379440" cy="25895618"/>
          </a:xfrm>
        </p:spPr>
        <p:txBody>
          <a:bodyPr/>
          <a:lstStyle>
            <a:lvl1pPr marL="0" indent="0">
              <a:buNone/>
              <a:defRPr sz="14800"/>
            </a:lvl1pPr>
            <a:lvl2pPr marL="2108332" indent="0">
              <a:buNone/>
              <a:defRPr sz="12900"/>
            </a:lvl2pPr>
            <a:lvl3pPr marL="4216664" indent="0">
              <a:buNone/>
              <a:defRPr sz="11100"/>
            </a:lvl3pPr>
            <a:lvl4pPr marL="6324996" indent="0">
              <a:buNone/>
              <a:defRPr sz="9200"/>
            </a:lvl4pPr>
            <a:lvl5pPr marL="8433328" indent="0">
              <a:buNone/>
              <a:defRPr sz="9200"/>
            </a:lvl5pPr>
            <a:lvl6pPr marL="10541660" indent="0">
              <a:buNone/>
              <a:defRPr sz="9200"/>
            </a:lvl6pPr>
            <a:lvl7pPr marL="12649992" indent="0">
              <a:buNone/>
              <a:defRPr sz="9200"/>
            </a:lvl7pPr>
            <a:lvl8pPr marL="14758325" indent="0">
              <a:buNone/>
              <a:defRPr sz="9200"/>
            </a:lvl8pPr>
            <a:lvl9pPr marL="16866657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4165" y="33778200"/>
            <a:ext cx="18379440" cy="5065227"/>
          </a:xfrm>
        </p:spPr>
        <p:txBody>
          <a:bodyPr/>
          <a:lstStyle>
            <a:lvl1pPr marL="0" indent="0">
              <a:buNone/>
              <a:defRPr sz="6500"/>
            </a:lvl1pPr>
            <a:lvl2pPr marL="2108332" indent="0">
              <a:buNone/>
              <a:defRPr sz="5500"/>
            </a:lvl2pPr>
            <a:lvl3pPr marL="4216664" indent="0">
              <a:buNone/>
              <a:defRPr sz="4600"/>
            </a:lvl3pPr>
            <a:lvl4pPr marL="6324996" indent="0">
              <a:buNone/>
              <a:defRPr sz="4200"/>
            </a:lvl4pPr>
            <a:lvl5pPr marL="8433328" indent="0">
              <a:buNone/>
              <a:defRPr sz="4200"/>
            </a:lvl5pPr>
            <a:lvl6pPr marL="10541660" indent="0">
              <a:buNone/>
              <a:defRPr sz="4200"/>
            </a:lvl6pPr>
            <a:lvl7pPr marL="12649992" indent="0">
              <a:buNone/>
              <a:defRPr sz="4200"/>
            </a:lvl7pPr>
            <a:lvl8pPr marL="14758325" indent="0">
              <a:buNone/>
              <a:defRPr sz="4200"/>
            </a:lvl8pPr>
            <a:lvl9pPr marL="16866657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8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1620" y="1728375"/>
            <a:ext cx="27569160" cy="7193227"/>
          </a:xfrm>
          <a:prstGeom prst="rect">
            <a:avLst/>
          </a:prstGeom>
        </p:spPr>
        <p:txBody>
          <a:bodyPr vert="horz" lIns="421666" tIns="210833" rIns="421666" bIns="2108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1620" y="10070521"/>
            <a:ext cx="27569160" cy="28483185"/>
          </a:xfrm>
          <a:prstGeom prst="rect">
            <a:avLst/>
          </a:prstGeom>
        </p:spPr>
        <p:txBody>
          <a:bodyPr vert="horz" lIns="421666" tIns="210833" rIns="421666" bIns="2108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1620" y="40002339"/>
            <a:ext cx="7147560" cy="2297837"/>
          </a:xfrm>
          <a:prstGeom prst="rect">
            <a:avLst/>
          </a:prstGeom>
        </p:spPr>
        <p:txBody>
          <a:bodyPr vert="horz" lIns="421666" tIns="210833" rIns="421666" bIns="21083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DB076-0AD9-4FB7-8CCD-702B05FC164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66070" y="40002339"/>
            <a:ext cx="9700260" cy="2297837"/>
          </a:xfrm>
          <a:prstGeom prst="rect">
            <a:avLst/>
          </a:prstGeom>
        </p:spPr>
        <p:txBody>
          <a:bodyPr vert="horz" lIns="421666" tIns="210833" rIns="421666" bIns="21083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3220" y="40002339"/>
            <a:ext cx="7147560" cy="2297837"/>
          </a:xfrm>
          <a:prstGeom prst="rect">
            <a:avLst/>
          </a:prstGeom>
        </p:spPr>
        <p:txBody>
          <a:bodyPr vert="horz" lIns="421666" tIns="210833" rIns="421666" bIns="21083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AB74E-DF76-45D3-9589-A39240A4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5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16664" rtl="0" eaLnBrk="1" latinLnBrk="0" hangingPunct="1">
        <a:spcBef>
          <a:spcPct val="0"/>
        </a:spcBef>
        <a:buNone/>
        <a:defRPr sz="20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1249" indent="-1581249" algn="l" defTabSz="4216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40" indent="-1317708" algn="l" defTabSz="421666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900" kern="1200">
          <a:solidFill>
            <a:schemeClr val="tx1"/>
          </a:solidFill>
          <a:latin typeface="+mn-lt"/>
          <a:ea typeface="+mn-ea"/>
          <a:cs typeface="+mn-cs"/>
        </a:defRPr>
      </a:lvl2pPr>
      <a:lvl3pPr marL="5270830" indent="-1054166" algn="l" defTabSz="4216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79162" indent="-1054166" algn="l" defTabSz="4216664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487494" indent="-1054166" algn="l" defTabSz="4216664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595826" indent="-1054166" algn="l" defTabSz="4216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4159" indent="-1054166" algn="l" defTabSz="4216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2491" indent="-1054166" algn="l" defTabSz="4216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0823" indent="-1054166" algn="l" defTabSz="4216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16664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08332" algn="l" defTabSz="4216664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16664" algn="l" defTabSz="4216664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24996" algn="l" defTabSz="4216664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33328" algn="l" defTabSz="4216664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41660" algn="l" defTabSz="4216664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49992" algn="l" defTabSz="4216664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758325" algn="l" defTabSz="4216664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866657" algn="l" defTabSz="4216664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2143"/>
            <a:ext cx="306324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Century Gothic" panose="020B0502020202020204" pitchFamily="34" charset="0"/>
              </a:rPr>
              <a:t>Oops. We sampled under a few icebergs</a:t>
            </a:r>
          </a:p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A. </a:t>
            </a:r>
            <a:r>
              <a:rPr lang="en-US" sz="6600" b="1" dirty="0" err="1" smtClean="0">
                <a:latin typeface="Century Gothic" panose="020B0502020202020204" pitchFamily="34" charset="0"/>
              </a:rPr>
              <a:t>Cossio</a:t>
            </a:r>
            <a:r>
              <a:rPr lang="en-US" sz="6600" b="1" dirty="0" smtClean="0">
                <a:latin typeface="Century Gothic" panose="020B0502020202020204" pitchFamily="34" charset="0"/>
              </a:rPr>
              <a:t>, G. Cutter, C. Reiss, J. Walsh, and G. Watters</a:t>
            </a:r>
          </a:p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Antarctic Ecosystem Research Division, </a:t>
            </a:r>
          </a:p>
          <a:p>
            <a:pPr algn="ctr"/>
            <a:r>
              <a:rPr lang="en-US" sz="6600" b="1" dirty="0" smtClean="0">
                <a:latin typeface="Century Gothic" panose="020B0502020202020204" pitchFamily="34" charset="0"/>
              </a:rPr>
              <a:t>Southwest Fisheries Science Center, NOAA Fisheries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531" y="5247818"/>
            <a:ext cx="2907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entury Gothic" panose="020B0502020202020204" pitchFamily="34" charset="0"/>
              </a:rPr>
              <a:t>Mission objective: estimate Antarctic krill biomass 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5120481"/>
            <a:ext cx="29032200" cy="0"/>
          </a:xfrm>
          <a:prstGeom prst="line">
            <a:avLst/>
          </a:prstGeom>
          <a:ln w="190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6681"/>
            <a:ext cx="3048000" cy="302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64" y="1421004"/>
            <a:ext cx="2884138" cy="299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6533574"/>
            <a:ext cx="1272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Two Slocum G3 gliders deployed around the South Shetland Islands from December 2018 – March 2019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Combined transit distance of more than 2,750 km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Completed more than 2,250 </a:t>
            </a:r>
            <a:r>
              <a:rPr lang="en-US" sz="5400" dirty="0" err="1" smtClean="0">
                <a:latin typeface="Century Gothic" panose="020B0502020202020204" pitchFamily="34" charset="0"/>
              </a:rPr>
              <a:t>yos</a:t>
            </a:r>
            <a:endParaRPr lang="en-US" sz="5400" dirty="0" smtClean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Black lines = glider tracks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Blue triangles = icebergs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38200" y="13731081"/>
            <a:ext cx="29032200" cy="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13782218"/>
            <a:ext cx="2907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entury Gothic" panose="020B0502020202020204" pitchFamily="34" charset="0"/>
              </a:rPr>
              <a:t>Mission obstacle: icebergs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38200" y="23941881"/>
            <a:ext cx="29032200" cy="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7329" y="24018081"/>
            <a:ext cx="2907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entury Gothic" panose="020B0502020202020204" pitchFamily="34" charset="0"/>
              </a:rPr>
              <a:t>Close encounters of the icy kind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39439" r="10886" b="6529"/>
          <a:stretch/>
        </p:blipFill>
        <p:spPr>
          <a:xfrm>
            <a:off x="838200" y="14956175"/>
            <a:ext cx="13944600" cy="6774481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  <p:sp>
        <p:nvSpPr>
          <p:cNvPr id="19" name="Oval 18"/>
          <p:cNvSpPr/>
          <p:nvPr/>
        </p:nvSpPr>
        <p:spPr>
          <a:xfrm>
            <a:off x="9906000" y="16223930"/>
            <a:ext cx="838200" cy="762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744200" y="16632576"/>
            <a:ext cx="838200" cy="762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074869" y="16632576"/>
            <a:ext cx="838200" cy="762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52645" y="15316262"/>
            <a:ext cx="838200" cy="762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83269" y="17238178"/>
            <a:ext cx="838200" cy="762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05600" y="17087722"/>
            <a:ext cx="838200" cy="762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8734" b="8922"/>
          <a:stretch/>
        </p:blipFill>
        <p:spPr>
          <a:xfrm>
            <a:off x="13634896" y="6263481"/>
            <a:ext cx="16203972" cy="7162800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516600" y="11597481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Antarctic Peninsula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31965" y="14569281"/>
            <a:ext cx="14506903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RADARSAT imagery provided most current iceberg locations every 2 – 3 days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Goal was to leave a 5 km buffer around all icebergs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Newest imagery already a day old when it became available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Ice moves FAST (sometimes up to several km per day)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Accidents happen….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7405" y="21890375"/>
            <a:ext cx="14005396" cy="1754326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Solid black lines: completed glider tracks. Dotted black lines: future glider tracks. Yellow dot: last surfacing. Red dot: next waypoint. White circles: icebergs.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916401" y="24399081"/>
            <a:ext cx="12954000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Rates of ascent slowed as gliders entered lenses of less-dense water beneath ice (b      c and d      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Ascents were terminated when glider exceeded stall or hover thresholds and resumed diving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Less-dense plumes extended past icebergs, resulting in wobbly ascents immediately before and after icebergs (1 and 2)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Inset shows marked icebergs as the glider transited from “a” to “f”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>
              <a:latin typeface="Century Gothic" panose="020B0502020202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2860000" y="26532681"/>
            <a:ext cx="80798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6700215" y="26532681"/>
            <a:ext cx="80798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38200" y="32628681"/>
            <a:ext cx="15757636" cy="1754326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Example of one ice encounter. Ice was encountered twice on 18 Jan and once on 22 Jan north of the South Shetland Islands, and once on 29 Dec in the </a:t>
            </a:r>
            <a:r>
              <a:rPr lang="en-US" sz="3600" dirty="0" err="1" smtClean="0">
                <a:latin typeface="Century Gothic" panose="020B0502020202020204" pitchFamily="34" charset="0"/>
              </a:rPr>
              <a:t>Bransfield</a:t>
            </a:r>
            <a:r>
              <a:rPr lang="en-US" sz="3600" dirty="0" smtClean="0">
                <a:latin typeface="Century Gothic" panose="020B0502020202020204" pitchFamily="34" charset="0"/>
              </a:rPr>
              <a:t> Strait.  X = depth (m), Y = time on 18 Jan.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1998" y="34609881"/>
            <a:ext cx="29108403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9" y="25008681"/>
            <a:ext cx="15962588" cy="750909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640151" y="6314617"/>
            <a:ext cx="5471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Icebergs from one day (2019-03-06)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85800" y="34686081"/>
            <a:ext cx="1120140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Red boxes = </a:t>
            </a:r>
            <a:r>
              <a:rPr lang="en-US" sz="5400" dirty="0" smtClean="0">
                <a:latin typeface="Century Gothic" panose="020B0502020202020204" pitchFamily="34" charset="0"/>
              </a:rPr>
              <a:t>change </a:t>
            </a:r>
            <a:r>
              <a:rPr lang="en-US" sz="5400" dirty="0" smtClean="0">
                <a:latin typeface="Century Gothic" panose="020B0502020202020204" pitchFamily="34" charset="0"/>
              </a:rPr>
              <a:t>in temperature and salinity as 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smtClean="0">
                <a:latin typeface="Century Gothic" panose="020B0502020202020204" pitchFamily="34" charset="0"/>
              </a:rPr>
              <a:t>glider passed under the </a:t>
            </a:r>
            <a:r>
              <a:rPr lang="en-US" sz="5400" dirty="0" smtClean="0">
                <a:latin typeface="Century Gothic" panose="020B0502020202020204" pitchFamily="34" charset="0"/>
              </a:rPr>
              <a:t>iceberg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Blue    red = change in depth</a:t>
            </a:r>
            <a:endParaRPr lang="en-US" sz="5400" dirty="0" smtClean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Change in temperature most evident after glider emerges from 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entury Gothic" panose="020B0502020202020204" pitchFamily="34" charset="0"/>
              </a:rPr>
              <a:t>No evidence of change in chlorophyll (glider at depth)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>
              <a:latin typeface="Century Gothic" panose="020B0502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6768" r="7643" b="-6673"/>
          <a:stretch/>
        </p:blipFill>
        <p:spPr>
          <a:xfrm>
            <a:off x="11963400" y="35072770"/>
            <a:ext cx="17930648" cy="7766710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  <p:sp>
        <p:nvSpPr>
          <p:cNvPr id="45" name="Rectangle 44"/>
          <p:cNvSpPr/>
          <p:nvPr/>
        </p:nvSpPr>
        <p:spPr>
          <a:xfrm>
            <a:off x="15849599" y="40032968"/>
            <a:ext cx="1981200" cy="1371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698606" y="40032968"/>
            <a:ext cx="1981200" cy="1371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584399" y="40024401"/>
            <a:ext cx="1981200" cy="1371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522766" y="35072770"/>
            <a:ext cx="2993833" cy="923330"/>
          </a:xfrm>
          <a:prstGeom prst="rect">
            <a:avLst/>
          </a:prstGeom>
          <a:noFill/>
          <a:ln w="44450">
            <a:noFill/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Before ice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334652" y="35082958"/>
            <a:ext cx="2896947" cy="923330"/>
          </a:xfrm>
          <a:prstGeom prst="rect">
            <a:avLst/>
          </a:prstGeom>
          <a:noFill/>
          <a:ln w="44450">
            <a:noFill/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Under ice</a:t>
            </a:r>
            <a:endParaRPr lang="en-US" sz="5400" dirty="0"/>
          </a:p>
        </p:txBody>
      </p:sp>
      <p:sp>
        <p:nvSpPr>
          <p:cNvPr id="51" name="TextBox 50"/>
          <p:cNvSpPr txBox="1"/>
          <p:nvPr/>
        </p:nvSpPr>
        <p:spPr>
          <a:xfrm>
            <a:off x="27293751" y="35079968"/>
            <a:ext cx="2562496" cy="923330"/>
          </a:xfrm>
          <a:prstGeom prst="rect">
            <a:avLst/>
          </a:prstGeom>
          <a:noFill/>
          <a:ln w="44450">
            <a:noFill/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After ice</a:t>
            </a:r>
            <a:endParaRPr lang="en-US" sz="5400" dirty="0"/>
          </a:p>
        </p:txBody>
      </p:sp>
      <p:sp>
        <p:nvSpPr>
          <p:cNvPr id="52" name="TextBox 51"/>
          <p:cNvSpPr txBox="1"/>
          <p:nvPr/>
        </p:nvSpPr>
        <p:spPr>
          <a:xfrm>
            <a:off x="19953893" y="41916151"/>
            <a:ext cx="3515706" cy="923330"/>
          </a:xfrm>
          <a:prstGeom prst="rect">
            <a:avLst/>
          </a:prstGeom>
          <a:noFill/>
          <a:ln w="44450">
            <a:noFill/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Salinity (‰)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10081250" y="37971966"/>
            <a:ext cx="4974567" cy="923330"/>
          </a:xfrm>
          <a:prstGeom prst="rect">
            <a:avLst/>
          </a:prstGeom>
          <a:noFill/>
          <a:ln w="44450">
            <a:noFill/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Temperature (°C)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048000" y="38496081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355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Walsh</dc:creator>
  <cp:lastModifiedBy>Jen Walsh</cp:lastModifiedBy>
  <cp:revision>104</cp:revision>
  <dcterms:created xsi:type="dcterms:W3CDTF">2018-06-18T22:28:30Z</dcterms:created>
  <dcterms:modified xsi:type="dcterms:W3CDTF">2019-05-15T21:07:11Z</dcterms:modified>
</cp:coreProperties>
</file>