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268" r:id="rId2"/>
  </p:sldIdLst>
  <p:sldSz cx="49377600" cy="32918400"/>
  <p:notesSz cx="6858000" cy="9144000"/>
  <p:defaultTextStyle>
    <a:defPPr>
      <a:defRPr lang="en-US"/>
    </a:defPPr>
    <a:lvl1pPr marL="0" algn="l" defTabSz="457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0" algn="l" defTabSz="457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9" algn="l" defTabSz="457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8" algn="l" defTabSz="457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7" algn="l" defTabSz="457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7" algn="l" defTabSz="457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7" algn="l" defTabSz="457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6" algn="l" defTabSz="457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15" algn="l" defTabSz="457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5576" userDrawn="1">
          <p15:clr>
            <a:srgbClr val="A4A3A4"/>
          </p15:clr>
        </p15:guide>
        <p15:guide id="3" pos="6024" userDrawn="1">
          <p15:clr>
            <a:srgbClr val="A4A3A4"/>
          </p15:clr>
        </p15:guide>
        <p15:guide id="4" pos="264" userDrawn="1">
          <p15:clr>
            <a:srgbClr val="A4A3A4"/>
          </p15:clr>
        </p15:guide>
        <p15:guide id="5" pos="744" userDrawn="1">
          <p15:clr>
            <a:srgbClr val="A4A3A4"/>
          </p15:clr>
        </p15:guide>
        <p15:guide id="6" orient="horz" pos="103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1B92"/>
    <a:srgbClr val="8C1616"/>
    <a:srgbClr val="263238"/>
    <a:srgbClr val="FFD54F"/>
    <a:srgbClr val="8B1616"/>
    <a:srgbClr val="B71C1C"/>
    <a:srgbClr val="FFB300"/>
    <a:srgbClr val="FFF9C4"/>
    <a:srgbClr val="FFEB3B"/>
    <a:srgbClr val="D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02" autoAdjust="0"/>
    <p:restoredTop sz="95826" autoAdjust="0"/>
  </p:normalViewPr>
  <p:slideViewPr>
    <p:cSldViewPr snapToGrid="0" showGuides="1">
      <p:cViewPr varScale="1">
        <p:scale>
          <a:sx n="22" d="100"/>
          <a:sy n="22" d="100"/>
        </p:scale>
        <p:origin x="792" y="320"/>
      </p:cViewPr>
      <p:guideLst>
        <p:guide pos="15576"/>
        <p:guide pos="6024"/>
        <p:guide pos="264"/>
        <p:guide pos="744"/>
        <p:guide orient="horz" pos="1036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9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BBBD59-6AAB-3642-9EB0-0A850F5929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EEBCF7-3CD1-CD49-B9EB-07726DE3A9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C6CB7-51A9-2A40-A920-05CFB7B551C0}" type="datetimeFigureOut">
              <a:rPr lang="en-US" smtClean="0"/>
              <a:t>5/14/19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85B40D-BBFF-1346-99A5-12DA28BA53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43F2B-800A-1342-9C8C-6516F0EE08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A0B68-94FF-1C4A-BE74-E1101E3B2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12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CB04D-1C75-43E0-9B64-B7DDAA42BB2C}" type="datetimeFigureOut">
              <a:rPr lang="en-US" smtClean="0"/>
              <a:t>5/13/19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C2670-3342-473C-969D-FDFF399F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4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0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9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8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7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7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7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6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15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</a:t>
            </a:r>
            <a:r>
              <a:rPr lang="en-US" dirty="0" err="1"/>
              <a:t>Powerpoint</a:t>
            </a:r>
            <a:r>
              <a:rPr lang="en-US" dirty="0"/>
              <a:t>, click View &gt; Guides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Keep text within gutter guides.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Author list: Don’t split names onto two lines (e.g., “Jimmy [break] Smith”). If that happens, use a new line, unless you need the space. </a:t>
            </a:r>
            <a:r>
              <a:rPr lang="en-US" b="1" dirty="0"/>
              <a:t>Bold the first names of anybody who’s presenting</a:t>
            </a:r>
            <a:r>
              <a:rPr lang="en-US" dirty="0"/>
              <a:t> in person.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Intro/methods/result: </a:t>
            </a:r>
            <a:r>
              <a:rPr lang="en-US" b="1" dirty="0"/>
              <a:t>Do not drop below font size 28</a:t>
            </a:r>
            <a:r>
              <a:rPr lang="en-US" dirty="0"/>
              <a:t>, but if you have extra space, jack up the font size until the space is full.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not use color in the sidebars except in graphs/figures. It’ll pull attention from the center and slow interpretation for passersby.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C2670-3342-473C-969D-FDFF399F20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16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3320" y="5387343"/>
            <a:ext cx="41970961" cy="11460480"/>
          </a:xfrm>
        </p:spPr>
        <p:txBody>
          <a:bodyPr anchor="b"/>
          <a:lstStyle>
            <a:lvl1pPr algn="ctr">
              <a:defRPr sz="288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2201" y="17289782"/>
            <a:ext cx="37033200" cy="7947658"/>
          </a:xfrm>
        </p:spPr>
        <p:txBody>
          <a:bodyPr/>
          <a:lstStyle>
            <a:lvl1pPr marL="0" indent="0" algn="ctr">
              <a:buNone/>
              <a:defRPr sz="11521"/>
            </a:lvl1pPr>
            <a:lvl2pPr marL="2194682" indent="0" algn="ctr">
              <a:buNone/>
              <a:defRPr sz="9600"/>
            </a:lvl2pPr>
            <a:lvl3pPr marL="4389365" indent="0" algn="ctr">
              <a:buNone/>
              <a:defRPr sz="8640"/>
            </a:lvl3pPr>
            <a:lvl4pPr marL="6584047" indent="0" algn="ctr">
              <a:buNone/>
              <a:defRPr sz="7681"/>
            </a:lvl4pPr>
            <a:lvl5pPr marL="8778730" indent="0" algn="ctr">
              <a:buNone/>
              <a:defRPr sz="7681"/>
            </a:lvl5pPr>
            <a:lvl6pPr marL="10973412" indent="0" algn="ctr">
              <a:buNone/>
              <a:defRPr sz="7681"/>
            </a:lvl6pPr>
            <a:lvl7pPr marL="13168095" indent="0" algn="ctr">
              <a:buNone/>
              <a:defRPr sz="7681"/>
            </a:lvl7pPr>
            <a:lvl8pPr marL="15362777" indent="0" algn="ctr">
              <a:buNone/>
              <a:defRPr sz="7681"/>
            </a:lvl8pPr>
            <a:lvl9pPr marL="17557461" indent="0" algn="ctr">
              <a:buNone/>
              <a:defRPr sz="768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55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9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335849" y="1752601"/>
            <a:ext cx="10647045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94714" y="1752601"/>
            <a:ext cx="31323915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4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0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995" y="8206749"/>
            <a:ext cx="42588180" cy="13693138"/>
          </a:xfrm>
        </p:spPr>
        <p:txBody>
          <a:bodyPr anchor="b"/>
          <a:lstStyle>
            <a:lvl1pPr>
              <a:defRPr sz="288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8995" y="22029429"/>
            <a:ext cx="42588180" cy="7200898"/>
          </a:xfrm>
        </p:spPr>
        <p:txBody>
          <a:bodyPr/>
          <a:lstStyle>
            <a:lvl1pPr marL="0" indent="0">
              <a:buNone/>
              <a:defRPr sz="11521">
                <a:solidFill>
                  <a:schemeClr val="tx1"/>
                </a:solidFill>
              </a:defRPr>
            </a:lvl1pPr>
            <a:lvl2pPr marL="2194682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365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4047" indent="0">
              <a:buNone/>
              <a:defRPr sz="7681">
                <a:solidFill>
                  <a:schemeClr val="tx1">
                    <a:tint val="75000"/>
                  </a:schemeClr>
                </a:solidFill>
              </a:defRPr>
            </a:lvl4pPr>
            <a:lvl5pPr marL="8778730" indent="0">
              <a:buNone/>
              <a:defRPr sz="7681">
                <a:solidFill>
                  <a:schemeClr val="tx1">
                    <a:tint val="75000"/>
                  </a:schemeClr>
                </a:solidFill>
              </a:defRPr>
            </a:lvl5pPr>
            <a:lvl6pPr marL="10973412" indent="0">
              <a:buNone/>
              <a:defRPr sz="7681">
                <a:solidFill>
                  <a:schemeClr val="tx1">
                    <a:tint val="75000"/>
                  </a:schemeClr>
                </a:solidFill>
              </a:defRPr>
            </a:lvl6pPr>
            <a:lvl7pPr marL="13168095" indent="0">
              <a:buNone/>
              <a:defRPr sz="7681">
                <a:solidFill>
                  <a:schemeClr val="tx1">
                    <a:tint val="75000"/>
                  </a:schemeClr>
                </a:solidFill>
              </a:defRPr>
            </a:lvl7pPr>
            <a:lvl8pPr marL="15362777" indent="0">
              <a:buNone/>
              <a:defRPr sz="7681">
                <a:solidFill>
                  <a:schemeClr val="tx1">
                    <a:tint val="75000"/>
                  </a:schemeClr>
                </a:solidFill>
              </a:defRPr>
            </a:lvl8pPr>
            <a:lvl9pPr marL="17557461" indent="0">
              <a:buNone/>
              <a:defRPr sz="76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0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94711" y="8763000"/>
            <a:ext cx="209854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997410" y="8763000"/>
            <a:ext cx="209854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51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141" y="1752607"/>
            <a:ext cx="425881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1148" y="8069583"/>
            <a:ext cx="20889036" cy="3954778"/>
          </a:xfrm>
        </p:spPr>
        <p:txBody>
          <a:bodyPr anchor="b"/>
          <a:lstStyle>
            <a:lvl1pPr marL="0" indent="0">
              <a:buNone/>
              <a:defRPr sz="11521" b="1"/>
            </a:lvl1pPr>
            <a:lvl2pPr marL="2194682" indent="0">
              <a:buNone/>
              <a:defRPr sz="9600" b="1"/>
            </a:lvl2pPr>
            <a:lvl3pPr marL="4389365" indent="0">
              <a:buNone/>
              <a:defRPr sz="8640" b="1"/>
            </a:lvl3pPr>
            <a:lvl4pPr marL="6584047" indent="0">
              <a:buNone/>
              <a:defRPr sz="7681" b="1"/>
            </a:lvl4pPr>
            <a:lvl5pPr marL="8778730" indent="0">
              <a:buNone/>
              <a:defRPr sz="7681" b="1"/>
            </a:lvl5pPr>
            <a:lvl6pPr marL="10973412" indent="0">
              <a:buNone/>
              <a:defRPr sz="7681" b="1"/>
            </a:lvl6pPr>
            <a:lvl7pPr marL="13168095" indent="0">
              <a:buNone/>
              <a:defRPr sz="7681" b="1"/>
            </a:lvl7pPr>
            <a:lvl8pPr marL="15362777" indent="0">
              <a:buNone/>
              <a:defRPr sz="7681" b="1"/>
            </a:lvl8pPr>
            <a:lvl9pPr marL="17557461" indent="0">
              <a:buNone/>
              <a:defRPr sz="768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01148" y="12024360"/>
            <a:ext cx="20889036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997413" y="8069583"/>
            <a:ext cx="20991911" cy="3954778"/>
          </a:xfrm>
        </p:spPr>
        <p:txBody>
          <a:bodyPr anchor="b"/>
          <a:lstStyle>
            <a:lvl1pPr marL="0" indent="0">
              <a:buNone/>
              <a:defRPr sz="11521" b="1"/>
            </a:lvl1pPr>
            <a:lvl2pPr marL="2194682" indent="0">
              <a:buNone/>
              <a:defRPr sz="9600" b="1"/>
            </a:lvl2pPr>
            <a:lvl3pPr marL="4389365" indent="0">
              <a:buNone/>
              <a:defRPr sz="8640" b="1"/>
            </a:lvl3pPr>
            <a:lvl4pPr marL="6584047" indent="0">
              <a:buNone/>
              <a:defRPr sz="7681" b="1"/>
            </a:lvl4pPr>
            <a:lvl5pPr marL="8778730" indent="0">
              <a:buNone/>
              <a:defRPr sz="7681" b="1"/>
            </a:lvl5pPr>
            <a:lvl6pPr marL="10973412" indent="0">
              <a:buNone/>
              <a:defRPr sz="7681" b="1"/>
            </a:lvl6pPr>
            <a:lvl7pPr marL="13168095" indent="0">
              <a:buNone/>
              <a:defRPr sz="7681" b="1"/>
            </a:lvl7pPr>
            <a:lvl8pPr marL="15362777" indent="0">
              <a:buNone/>
              <a:defRPr sz="7681" b="1"/>
            </a:lvl8pPr>
            <a:lvl9pPr marL="17557461" indent="0">
              <a:buNone/>
              <a:defRPr sz="768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997413" y="12024360"/>
            <a:ext cx="20991911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8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06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5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143" y="2194560"/>
            <a:ext cx="15925560" cy="7680960"/>
          </a:xfrm>
        </p:spPr>
        <p:txBody>
          <a:bodyPr anchor="b"/>
          <a:lstStyle>
            <a:lvl1pPr>
              <a:defRPr sz="153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91911" y="4739646"/>
            <a:ext cx="24997410" cy="23393400"/>
          </a:xfrm>
        </p:spPr>
        <p:txBody>
          <a:bodyPr/>
          <a:lstStyle>
            <a:lvl1pPr>
              <a:defRPr sz="15361"/>
            </a:lvl1pPr>
            <a:lvl2pPr>
              <a:defRPr sz="13441"/>
            </a:lvl2pPr>
            <a:lvl3pPr>
              <a:defRPr sz="11521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1143" y="9875521"/>
            <a:ext cx="15925560" cy="18295622"/>
          </a:xfrm>
        </p:spPr>
        <p:txBody>
          <a:bodyPr/>
          <a:lstStyle>
            <a:lvl1pPr marL="0" indent="0">
              <a:buNone/>
              <a:defRPr sz="7681"/>
            </a:lvl1pPr>
            <a:lvl2pPr marL="2194682" indent="0">
              <a:buNone/>
              <a:defRPr sz="6721"/>
            </a:lvl2pPr>
            <a:lvl3pPr marL="4389365" indent="0">
              <a:buNone/>
              <a:defRPr sz="5760"/>
            </a:lvl3pPr>
            <a:lvl4pPr marL="6584047" indent="0">
              <a:buNone/>
              <a:defRPr sz="4800"/>
            </a:lvl4pPr>
            <a:lvl5pPr marL="8778730" indent="0">
              <a:buNone/>
              <a:defRPr sz="4800"/>
            </a:lvl5pPr>
            <a:lvl6pPr marL="10973412" indent="0">
              <a:buNone/>
              <a:defRPr sz="4800"/>
            </a:lvl6pPr>
            <a:lvl7pPr marL="13168095" indent="0">
              <a:buNone/>
              <a:defRPr sz="4800"/>
            </a:lvl7pPr>
            <a:lvl8pPr marL="15362777" indent="0">
              <a:buNone/>
              <a:defRPr sz="4800"/>
            </a:lvl8pPr>
            <a:lvl9pPr marL="17557461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9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143" y="2194560"/>
            <a:ext cx="15925560" cy="7680960"/>
          </a:xfrm>
        </p:spPr>
        <p:txBody>
          <a:bodyPr anchor="b"/>
          <a:lstStyle>
            <a:lvl1pPr>
              <a:defRPr sz="153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991911" y="4739646"/>
            <a:ext cx="24997410" cy="23393400"/>
          </a:xfrm>
        </p:spPr>
        <p:txBody>
          <a:bodyPr anchor="t"/>
          <a:lstStyle>
            <a:lvl1pPr marL="0" indent="0">
              <a:buNone/>
              <a:defRPr sz="15361"/>
            </a:lvl1pPr>
            <a:lvl2pPr marL="2194682" indent="0">
              <a:buNone/>
              <a:defRPr sz="13441"/>
            </a:lvl2pPr>
            <a:lvl3pPr marL="4389365" indent="0">
              <a:buNone/>
              <a:defRPr sz="11521"/>
            </a:lvl3pPr>
            <a:lvl4pPr marL="6584047" indent="0">
              <a:buNone/>
              <a:defRPr sz="9600"/>
            </a:lvl4pPr>
            <a:lvl5pPr marL="8778730" indent="0">
              <a:buNone/>
              <a:defRPr sz="9600"/>
            </a:lvl5pPr>
            <a:lvl6pPr marL="10973412" indent="0">
              <a:buNone/>
              <a:defRPr sz="9600"/>
            </a:lvl6pPr>
            <a:lvl7pPr marL="13168095" indent="0">
              <a:buNone/>
              <a:defRPr sz="9600"/>
            </a:lvl7pPr>
            <a:lvl8pPr marL="15362777" indent="0">
              <a:buNone/>
              <a:defRPr sz="9600"/>
            </a:lvl8pPr>
            <a:lvl9pPr marL="17557461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1143" y="9875521"/>
            <a:ext cx="15925560" cy="18295622"/>
          </a:xfrm>
        </p:spPr>
        <p:txBody>
          <a:bodyPr/>
          <a:lstStyle>
            <a:lvl1pPr marL="0" indent="0">
              <a:buNone/>
              <a:defRPr sz="7681"/>
            </a:lvl1pPr>
            <a:lvl2pPr marL="2194682" indent="0">
              <a:buNone/>
              <a:defRPr sz="6721"/>
            </a:lvl2pPr>
            <a:lvl3pPr marL="4389365" indent="0">
              <a:buNone/>
              <a:defRPr sz="5760"/>
            </a:lvl3pPr>
            <a:lvl4pPr marL="6584047" indent="0">
              <a:buNone/>
              <a:defRPr sz="4800"/>
            </a:lvl4pPr>
            <a:lvl5pPr marL="8778730" indent="0">
              <a:buNone/>
              <a:defRPr sz="4800"/>
            </a:lvl5pPr>
            <a:lvl6pPr marL="10973412" indent="0">
              <a:buNone/>
              <a:defRPr sz="4800"/>
            </a:lvl6pPr>
            <a:lvl7pPr marL="13168095" indent="0">
              <a:buNone/>
              <a:defRPr sz="4800"/>
            </a:lvl7pPr>
            <a:lvl8pPr marL="15362777" indent="0">
              <a:buNone/>
              <a:defRPr sz="4800"/>
            </a:lvl8pPr>
            <a:lvl9pPr marL="17557461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1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11B92"/>
            </a:gs>
            <a:gs pos="57000">
              <a:schemeClr val="accent1">
                <a:lumMod val="97000"/>
                <a:lumOff val="3000"/>
              </a:schemeClr>
            </a:gs>
            <a:gs pos="100000">
              <a:schemeClr val="bg1"/>
            </a:gs>
            <a:gs pos="78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94711" y="1752607"/>
            <a:ext cx="425881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4711" y="8763000"/>
            <a:ext cx="425881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94711" y="30510488"/>
            <a:ext cx="111099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35061-2F74-46D4-9F8F-C77EF304855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56331" y="30510488"/>
            <a:ext cx="166649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872930" y="30510488"/>
            <a:ext cx="111099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0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365" rtl="0" eaLnBrk="1" latinLnBrk="0" hangingPunct="1">
        <a:lnSpc>
          <a:spcPct val="90000"/>
        </a:lnSpc>
        <a:spcBef>
          <a:spcPct val="0"/>
        </a:spcBef>
        <a:buNone/>
        <a:defRPr sz="211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341" indent="-1097341" algn="l" defTabSz="4389365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1" kern="1200">
          <a:solidFill>
            <a:schemeClr val="tx1"/>
          </a:solidFill>
          <a:latin typeface="+mn-lt"/>
          <a:ea typeface="+mn-ea"/>
          <a:cs typeface="+mn-cs"/>
        </a:defRPr>
      </a:lvl1pPr>
      <a:lvl2pPr marL="3292024" indent="-1097341" algn="l" defTabSz="4389365" rtl="0" eaLnBrk="1" latinLnBrk="0" hangingPunct="1">
        <a:lnSpc>
          <a:spcPct val="90000"/>
        </a:lnSpc>
        <a:spcBef>
          <a:spcPts val="2401"/>
        </a:spcBef>
        <a:buFont typeface="Arial" panose="020B0604020202020204" pitchFamily="34" charset="0"/>
        <a:buChar char="•"/>
        <a:defRPr sz="11521" kern="1200">
          <a:solidFill>
            <a:schemeClr val="tx1"/>
          </a:solidFill>
          <a:latin typeface="+mn-lt"/>
          <a:ea typeface="+mn-ea"/>
          <a:cs typeface="+mn-cs"/>
        </a:defRPr>
      </a:lvl2pPr>
      <a:lvl3pPr marL="5486706" indent="-1097341" algn="l" defTabSz="4389365" rtl="0" eaLnBrk="1" latinLnBrk="0" hangingPunct="1">
        <a:lnSpc>
          <a:spcPct val="90000"/>
        </a:lnSpc>
        <a:spcBef>
          <a:spcPts val="2401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1389" indent="-1097341" algn="l" defTabSz="4389365" rtl="0" eaLnBrk="1" latinLnBrk="0" hangingPunct="1">
        <a:lnSpc>
          <a:spcPct val="90000"/>
        </a:lnSpc>
        <a:spcBef>
          <a:spcPts val="2401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6071" indent="-1097341" algn="l" defTabSz="4389365" rtl="0" eaLnBrk="1" latinLnBrk="0" hangingPunct="1">
        <a:lnSpc>
          <a:spcPct val="90000"/>
        </a:lnSpc>
        <a:spcBef>
          <a:spcPts val="2401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754" indent="-1097341" algn="l" defTabSz="4389365" rtl="0" eaLnBrk="1" latinLnBrk="0" hangingPunct="1">
        <a:lnSpc>
          <a:spcPct val="90000"/>
        </a:lnSpc>
        <a:spcBef>
          <a:spcPts val="2401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5436" indent="-1097341" algn="l" defTabSz="4389365" rtl="0" eaLnBrk="1" latinLnBrk="0" hangingPunct="1">
        <a:lnSpc>
          <a:spcPct val="90000"/>
        </a:lnSpc>
        <a:spcBef>
          <a:spcPts val="2401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60119" indent="-1097341" algn="l" defTabSz="4389365" rtl="0" eaLnBrk="1" latinLnBrk="0" hangingPunct="1">
        <a:lnSpc>
          <a:spcPct val="90000"/>
        </a:lnSpc>
        <a:spcBef>
          <a:spcPts val="2401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4802" indent="-1097341" algn="l" defTabSz="4389365" rtl="0" eaLnBrk="1" latinLnBrk="0" hangingPunct="1">
        <a:lnSpc>
          <a:spcPct val="90000"/>
        </a:lnSpc>
        <a:spcBef>
          <a:spcPts val="2401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365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682" algn="l" defTabSz="4389365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365" algn="l" defTabSz="4389365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4047" algn="l" defTabSz="4389365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730" algn="l" defTabSz="4389365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3412" algn="l" defTabSz="4389365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8095" algn="l" defTabSz="4389365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2777" algn="l" defTabSz="4389365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7461" algn="l" defTabSz="4389365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12" Type="http://schemas.openxmlformats.org/officeDocument/2006/relationships/image" Target="../media/image9.tiff"/><Relationship Id="rId17" Type="http://schemas.microsoft.com/office/2007/relationships/hdphoto" Target="../media/hdphoto4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tiff"/><Relationship Id="rId5" Type="http://schemas.microsoft.com/office/2007/relationships/hdphoto" Target="../media/hdphoto1.wdp"/><Relationship Id="rId15" Type="http://schemas.microsoft.com/office/2007/relationships/hdphoto" Target="../media/hdphoto3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1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259C15-D62D-D841-BBE3-75182AFEBB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r="45478"/>
          <a:stretch/>
        </p:blipFill>
        <p:spPr>
          <a:xfrm>
            <a:off x="13233242" y="-21600"/>
            <a:ext cx="22926150" cy="329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AC4B58-8623-4DBE-951A-DDF821787031}"/>
              </a:ext>
            </a:extLst>
          </p:cNvPr>
          <p:cNvSpPr txBox="1"/>
          <p:nvPr/>
        </p:nvSpPr>
        <p:spPr>
          <a:xfrm>
            <a:off x="35949601" y="0"/>
            <a:ext cx="13427999" cy="33303601"/>
          </a:xfrm>
          <a:prstGeom prst="rect">
            <a:avLst/>
          </a:prstGeom>
          <a:solidFill>
            <a:schemeClr val="bg1"/>
          </a:solidFill>
        </p:spPr>
        <p:txBody>
          <a:bodyPr wrap="square" lIns="503998" tIns="503998" rIns="503998" bIns="503998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Argo observations in the Labrador Sea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Density and salinity anomalies in the Labrador Sea.  In 2013 and 2014, convection was deep and the Labrador Sea Water produced was relatively fresh.</a:t>
            </a: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Previous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Seaglider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missions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Seagliders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in deep convection (2004/5) observed large horizontal density gradients during active convection, indicative of the potential for lateral mixing to act to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restratify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even as intense heat loss drives convection.</a:t>
            </a: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COMPLEMENTARY FIELD PROGRAMMES</a:t>
            </a:r>
          </a:p>
          <a:p>
            <a:pPr marL="685800" indent="-685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Brad de Young (Memorial Univ.)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Autonomous vehicles in the Labrador Sea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Femke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Jong (NIOZ)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Drifter deployments in east Greenland</a:t>
            </a:r>
          </a:p>
          <a:p>
            <a:pPr marL="685800" indent="-6858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35B311-3C19-412C-ADE6-EB2E4158F366}"/>
              </a:ext>
            </a:extLst>
          </p:cNvPr>
          <p:cNvSpPr txBox="1"/>
          <p:nvPr/>
        </p:nvSpPr>
        <p:spPr>
          <a:xfrm>
            <a:off x="0" y="0"/>
            <a:ext cx="13429392" cy="33022800"/>
          </a:xfrm>
          <a:prstGeom prst="rect">
            <a:avLst/>
          </a:prstGeom>
          <a:solidFill>
            <a:schemeClr val="bg1"/>
          </a:solidFill>
        </p:spPr>
        <p:txBody>
          <a:bodyPr wrap="square" lIns="503999" tIns="612000" rIns="503999" bIns="360000" rtlCol="0">
            <a:spAutoFit/>
          </a:bodyPr>
          <a:lstStyle/>
          <a:p>
            <a:endParaRPr lang="en-US" sz="3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INTRO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32" indent="-571532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AMOC is sensitive to freshwater fluxes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at high latitudes.</a:t>
            </a:r>
          </a:p>
          <a:p>
            <a:pPr marL="571532" indent="-571532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Freshwater sources are increasing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from Greenland and the Arctic. </a:t>
            </a:r>
          </a:p>
          <a:p>
            <a:pPr marL="571532" indent="-571532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Small-scale processes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are key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mediators of the response of the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large-scale ocean circulation.  E.g.,</a:t>
            </a:r>
          </a:p>
          <a:p>
            <a:pPr marL="1028722" lvl="1" indent="-571532">
              <a:buFont typeface="Courier New" panose="02070309020205020404" pitchFamily="49" charset="0"/>
              <a:buChar char="o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Shelf-edge exchange,</a:t>
            </a:r>
          </a:p>
          <a:p>
            <a:pPr marL="1028722" lvl="1" indent="-571532">
              <a:buFont typeface="Courier New" panose="02070309020205020404" pitchFamily="49" charset="0"/>
              <a:buChar char="o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Deep convection,</a:t>
            </a:r>
          </a:p>
          <a:p>
            <a:pPr marL="1028722" lvl="1" indent="-571532">
              <a:buFont typeface="Courier New" panose="02070309020205020404" pitchFamily="49" charset="0"/>
              <a:buChar char="o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Restratification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&amp; lateral mixing.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32" indent="-571532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TERIFIC aims to elucidate the dynamics of these processes.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32" indent="-571532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FIELDWORK PLANS (2019 – 2020) </a:t>
            </a:r>
            <a:endParaRPr lang="en-US" sz="16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Drifter deployments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at the shelf edge of Greenland: 212 drifters from December 2019 – July 2020 (divided into 4 deployments spanning the seasonal cycle)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Autonomous surface vehicle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Sailbuoy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and two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Seagliders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will be deployed from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Qatortoq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Greenland in December 2019 – to be recovered 6 months later.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DATA</a:t>
            </a:r>
            <a:endParaRPr lang="en-US" sz="16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571532" indent="-571532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32" indent="-57153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Seaglider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with CTD (2 units)</a:t>
            </a:r>
          </a:p>
          <a:p>
            <a:pPr marL="571532" indent="-57153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Sailbuoy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surface vehicle with met station and CTD (1 unit)</a:t>
            </a:r>
          </a:p>
          <a:p>
            <a:pPr marL="571532" indent="-57153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Drifter positions (CARTHE, 200 units)</a:t>
            </a:r>
          </a:p>
          <a:p>
            <a:pPr marL="571532" indent="-57153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Drifter with CTD (SVP, 12 units)</a:t>
            </a:r>
          </a:p>
          <a:p>
            <a:pPr marL="571532" indent="-571532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32" indent="-571532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OBJECTIVES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Map convective processes and evolution: vertical water velocity, associated heat fluxes, and plume geometry.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Directly measure surface meteorological conditions to compute air-sea turbulent heat fluxes over the convective winter.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Identify characteristics of cross-shelf transport: timescales &amp; hotspots, response to winds &amp; eddy stirring or shedding.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Evaluate mixed layer deepening and its relationship to air-sea and wind-driven buoyancy fluxes.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Quantify the potential for instabilities to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restratify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the region and the expected buoyancy fluxes associated with instabilities.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22FA95D-85EB-AC4D-B9DA-7B48EB536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41" b="99138" l="1460" r="97628">
                        <a14:foregroundMark x1="74361" y1="46767" x2="74361" y2="46767"/>
                        <a14:foregroundMark x1="80292" y1="39871" x2="80292" y2="39871"/>
                        <a14:foregroundMark x1="84672" y1="38793" x2="84672" y2="38793"/>
                        <a14:foregroundMark x1="72445" y1="50862" x2="72445" y2="50862"/>
                        <a14:foregroundMark x1="73723" y1="52802" x2="73723" y2="52802"/>
                        <a14:foregroundMark x1="71168" y1="46336" x2="71168" y2="46336"/>
                        <a14:foregroundMark x1="69343" y1="48060" x2="69343" y2="48060"/>
                        <a14:foregroundMark x1="67792" y1="50862" x2="67792" y2="50862"/>
                        <a14:foregroundMark x1="69982" y1="56034" x2="69982" y2="56034"/>
                        <a14:foregroundMark x1="69799" y1="59914" x2="69799" y2="59914"/>
                        <a14:foregroundMark x1="69252" y1="63578" x2="69252" y2="63578"/>
                        <a14:foregroundMark x1="69526" y1="67457" x2="69526" y2="67457"/>
                        <a14:foregroundMark x1="71533" y1="66164" x2="71533" y2="66164"/>
                        <a14:foregroundMark x1="74179" y1="37284" x2="74179" y2="37284"/>
                        <a14:foregroundMark x1="78558" y1="32759" x2="78558" y2="32759"/>
                        <a14:foregroundMark x1="79197" y1="29526" x2="79197" y2="29526"/>
                        <a14:foregroundMark x1="80292" y1="26078" x2="80292" y2="26078"/>
                        <a14:foregroundMark x1="81934" y1="24784" x2="81934" y2="24784"/>
                        <a14:foregroundMark x1="83668" y1="23491" x2="83668" y2="23491"/>
                        <a14:foregroundMark x1="85401" y1="23491" x2="85401" y2="23491"/>
                        <a14:foregroundMark x1="80201" y1="22198" x2="80201" y2="22198"/>
                        <a14:foregroundMark x1="78832" y1="24353" x2="78832" y2="24353"/>
                        <a14:foregroundMark x1="77737" y1="27586" x2="77737" y2="27586"/>
                        <a14:foregroundMark x1="76460" y1="31466" x2="76460" y2="31466"/>
                        <a14:foregroundMark x1="76004" y1="26724" x2="76004" y2="26724"/>
                        <a14:foregroundMark x1="74270" y1="31681" x2="74270" y2="31681"/>
                        <a14:foregroundMark x1="73814" y1="27802" x2="73814" y2="27802"/>
                        <a14:foregroundMark x1="72536" y1="34052" x2="72536" y2="34052"/>
                        <a14:foregroundMark x1="71989" y1="30172" x2="71989" y2="30172"/>
                        <a14:foregroundMark x1="70255" y1="33190" x2="70255" y2="33190"/>
                        <a14:foregroundMark x1="69069" y1="31250" x2="69069" y2="31250"/>
                        <a14:foregroundMark x1="67153" y1="31466" x2="67153" y2="31466"/>
                        <a14:foregroundMark x1="65420" y1="32328" x2="65420" y2="32328"/>
                        <a14:foregroundMark x1="63960" y1="34052" x2="63960" y2="34052"/>
                        <a14:foregroundMark x1="62409" y1="36638" x2="62409" y2="36638"/>
                        <a14:foregroundMark x1="62044" y1="42241" x2="62044" y2="42241"/>
                        <a14:foregroundMark x1="63504" y1="39655" x2="63504" y2="39655"/>
                        <a14:foregroundMark x1="64872" y1="37069" x2="64872" y2="37069"/>
                        <a14:foregroundMark x1="66515" y1="35345" x2="66515" y2="35345"/>
                        <a14:foregroundMark x1="67974" y1="35129" x2="67974" y2="35129"/>
                        <a14:foregroundMark x1="71350" y1="37931" x2="71350" y2="37931"/>
                        <a14:foregroundMark x1="69617" y1="37500" x2="69617" y2="37500"/>
                        <a14:foregroundMark x1="69161" y1="42241" x2="69161" y2="42241"/>
                        <a14:foregroundMark x1="67609" y1="38147" x2="67609" y2="38147"/>
                        <a14:foregroundMark x1="67701" y1="42026" x2="67701" y2="42026"/>
                        <a14:foregroundMark x1="67883" y1="46336" x2="67883" y2="46336"/>
                        <a14:foregroundMark x1="66241" y1="44828" x2="66241" y2="44828"/>
                        <a14:foregroundMark x1="66058" y1="39871" x2="66058" y2="39871"/>
                        <a14:foregroundMark x1="64690" y1="43103" x2="64690" y2="43103"/>
                        <a14:foregroundMark x1="64781" y1="48060" x2="64781" y2="48060"/>
                        <a14:foregroundMark x1="63412" y1="45259" x2="63412" y2="45259"/>
                        <a14:foregroundMark x1="66880" y1="49784" x2="66880" y2="49784"/>
                        <a14:foregroundMark x1="68796" y1="53448" x2="68796" y2="53448"/>
                        <a14:foregroundMark x1="70255" y1="51078" x2="70255" y2="51078"/>
                        <a14:foregroundMark x1="71989" y1="54957" x2="71989" y2="54957"/>
                        <a14:foregroundMark x1="73814" y1="56466" x2="73814" y2="56466"/>
                        <a14:foregroundMark x1="76186" y1="57759" x2="76186" y2="57759"/>
                        <a14:foregroundMark x1="77920" y1="51509" x2="77920" y2="51509"/>
                        <a14:foregroundMark x1="79106" y1="48491" x2="79106" y2="48491"/>
                        <a14:foregroundMark x1="77828" y1="56897" x2="77828" y2="56897"/>
                        <a14:foregroundMark x1="79927" y1="53664" x2="79927" y2="53664"/>
                        <a14:foregroundMark x1="81204" y1="50647" x2="81204" y2="50647"/>
                        <a14:foregroundMark x1="82208" y1="46983" x2="82208" y2="46983"/>
                        <a14:foregroundMark x1="82299" y1="42457" x2="82299" y2="42457"/>
                        <a14:foregroundMark x1="83759" y1="37931" x2="83759" y2="37931"/>
                        <a14:foregroundMark x1="83394" y1="34267" x2="83394" y2="34267"/>
                        <a14:foregroundMark x1="82573" y1="31466" x2="82573" y2="31466"/>
                        <a14:foregroundMark x1="83212" y1="27371" x2="83212" y2="27371"/>
                        <a14:foregroundMark x1="85036" y1="28017" x2="85036" y2="28017"/>
                        <a14:foregroundMark x1="84124" y1="31897" x2="84124" y2="31897"/>
                        <a14:foregroundMark x1="86223" y1="31897" x2="86223" y2="31897"/>
                        <a14:foregroundMark x1="86953" y1="42457" x2="86953" y2="42457"/>
                        <a14:foregroundMark x1="83759" y1="46336" x2="83759" y2="46336"/>
                        <a14:foregroundMark x1="83394" y1="49784" x2="83394" y2="49784"/>
                        <a14:foregroundMark x1="82299" y1="52586" x2="82299" y2="52586"/>
                        <a14:foregroundMark x1="83212" y1="57112" x2="83212" y2="57112"/>
                        <a14:foregroundMark x1="81387" y1="56466" x2="81387" y2="56466"/>
                        <a14:foregroundMark x1="81934" y1="59698" x2="81934" y2="59698"/>
                        <a14:foregroundMark x1="80201" y1="59052" x2="80201" y2="59052"/>
                        <a14:foregroundMark x1="80109" y1="61853" x2="80109" y2="61853"/>
                        <a14:foregroundMark x1="78376" y1="64009" x2="78376" y2="64009"/>
                        <a14:foregroundMark x1="78923" y1="60345" x2="78923" y2="60345"/>
                        <a14:foregroundMark x1="77555" y1="60776" x2="77555" y2="60776"/>
                        <a14:foregroundMark x1="76916" y1="64655" x2="76916" y2="64655"/>
                        <a14:foregroundMark x1="75821" y1="62069" x2="75821" y2="62069"/>
                        <a14:foregroundMark x1="74818" y1="65086" x2="74818" y2="65086"/>
                        <a14:foregroundMark x1="74361" y1="61422" x2="74361" y2="61422"/>
                        <a14:foregroundMark x1="73175" y1="64440" x2="73175" y2="64440"/>
                        <a14:foregroundMark x1="72810" y1="60345" x2="72810" y2="60345"/>
                        <a14:foregroundMark x1="71259" y1="62284" x2="71259" y2="62284"/>
                        <a14:foregroundMark x1="71259" y1="58405" x2="71259" y2="58405"/>
                        <a14:foregroundMark x1="73631" y1="68534" x2="73631" y2="68534"/>
                        <a14:foregroundMark x1="76004" y1="68534" x2="76004" y2="68534"/>
                        <a14:foregroundMark x1="78285" y1="67457" x2="78285" y2="67457"/>
                        <a14:foregroundMark x1="80109" y1="66595" x2="80109" y2="66595"/>
                        <a14:foregroundMark x1="81752" y1="64655" x2="81752" y2="64655"/>
                        <a14:foregroundMark x1="83577" y1="60776" x2="83577" y2="60776"/>
                        <a14:foregroundMark x1="84307" y1="53017" x2="84307" y2="53017"/>
                        <a14:foregroundMark x1="84854" y1="49353" x2="84854" y2="49353"/>
                        <a14:foregroundMark x1="86040" y1="52586" x2="86040" y2="52586"/>
                        <a14:foregroundMark x1="85128" y1="56681" x2="85128" y2="56681"/>
                        <a14:foregroundMark x1="83485" y1="65302" x2="83485" y2="65302"/>
                        <a14:foregroundMark x1="81661" y1="68103" x2="81661" y2="68103"/>
                        <a14:foregroundMark x1="79380" y1="70690" x2="79380" y2="70690"/>
                        <a14:foregroundMark x1="77007" y1="71336" x2="77007" y2="71336"/>
                        <a14:foregroundMark x1="73905" y1="71336" x2="73905" y2="71336"/>
                        <a14:foregroundMark x1="71898" y1="70259" x2="71898" y2="70259"/>
                        <a14:foregroundMark x1="69982" y1="71767" x2="69982" y2="71767"/>
                        <a14:foregroundMark x1="67883" y1="59914" x2="67883" y2="59914"/>
                        <a14:foregroundMark x1="68157" y1="56681" x2="68157" y2="56681"/>
                        <a14:foregroundMark x1="67518" y1="53448" x2="67518" y2="53448"/>
                        <a14:foregroundMark x1="66697" y1="57112" x2="66697" y2="57112"/>
                        <a14:foregroundMark x1="65693" y1="52802" x2="65693" y2="52802"/>
                        <a14:foregroundMark x1="64872" y1="56466" x2="64872" y2="56466"/>
                        <a14:foregroundMark x1="70164" y1="28664" x2="70164" y2="28664"/>
                        <a14:foregroundMark x1="71168" y1="25647" x2="71168" y2="25647"/>
                        <a14:foregroundMark x1="72263" y1="24569" x2="72263" y2="24569"/>
                        <a14:foregroundMark x1="74179" y1="23922" x2="74179" y2="23922"/>
                        <a14:foregroundMark x1="76277" y1="22845" x2="76277" y2="22845"/>
                        <a14:foregroundMark x1="77281" y1="23276" x2="77281" y2="23276"/>
                        <a14:foregroundMark x1="78832" y1="21121" x2="78832" y2="21121"/>
                        <a14:foregroundMark x1="76734" y1="19828" x2="76734" y2="19828"/>
                        <a14:foregroundMark x1="74544" y1="19612" x2="74544" y2="19612"/>
                        <a14:foregroundMark x1="72901" y1="20474" x2="72901" y2="20474"/>
                        <a14:foregroundMark x1="71077" y1="22198" x2="71077" y2="22198"/>
                        <a14:foregroundMark x1="69526" y1="24353" x2="69526" y2="24353"/>
                        <a14:foregroundMark x1="68522" y1="27155" x2="68522" y2="27155"/>
                        <a14:foregroundMark x1="66241" y1="27802" x2="66241" y2="27802"/>
                        <a14:foregroundMark x1="67974" y1="22845" x2="67974" y2="22845"/>
                        <a14:foregroundMark x1="69799" y1="20690" x2="69799" y2="20690"/>
                        <a14:foregroundMark x1="71533" y1="18319" x2="71533" y2="18319"/>
                        <a14:foregroundMark x1="73358" y1="16379" x2="73358" y2="16379"/>
                        <a14:foregroundMark x1="76277" y1="15302" x2="76277" y2="15302"/>
                        <a14:foregroundMark x1="78467" y1="16595" x2="78467" y2="16595"/>
                        <a14:foregroundMark x1="80109" y1="18319" x2="80109" y2="18319"/>
                        <a14:foregroundMark x1="82026" y1="20474" x2="82026" y2="20474"/>
                        <a14:foregroundMark x1="81843" y1="16379" x2="81843" y2="16379"/>
                        <a14:foregroundMark x1="79927" y1="14009" x2="79927" y2="14009"/>
                        <a14:foregroundMark x1="77281" y1="12931" x2="77281" y2="12931"/>
                        <a14:foregroundMark x1="74361" y1="12716" x2="74361" y2="12716"/>
                        <a14:foregroundMark x1="72263" y1="14224" x2="72263" y2="14224"/>
                        <a14:foregroundMark x1="70073" y1="16164" x2="70073" y2="16164"/>
                        <a14:foregroundMark x1="68157" y1="18966" x2="68157" y2="18966"/>
                        <a14:foregroundMark x1="66332" y1="23060" x2="66332" y2="23060"/>
                        <a14:foregroundMark x1="64781" y1="28879" x2="64781" y2="28879"/>
                        <a14:foregroundMark x1="62956" y1="29957" x2="62956" y2="29957"/>
                        <a14:foregroundMark x1="64416" y1="24353" x2="64416" y2="24353"/>
                        <a14:foregroundMark x1="66241" y1="18966" x2="66241" y2="18966"/>
                        <a14:foregroundMark x1="68157" y1="15302" x2="68157" y2="15302"/>
                        <a14:foregroundMark x1="70803" y1="12069" x2="70803" y2="12069"/>
                        <a14:foregroundMark x1="72993" y1="10345" x2="72993" y2="10345"/>
                        <a14:foregroundMark x1="75730" y1="9698" x2="75730" y2="9698"/>
                        <a14:foregroundMark x1="79562" y1="36207" x2="79562" y2="36207"/>
                        <a14:foregroundMark x1="79836" y1="44828" x2="79836" y2="44828"/>
                        <a14:foregroundMark x1="81022" y1="32543" x2="81022" y2="32543"/>
                        <a14:foregroundMark x1="81661" y1="28664" x2="81661" y2="28664"/>
                        <a14:foregroundMark x1="82755" y1="31034" x2="82755" y2="31034"/>
                        <a14:foregroundMark x1="84307" y1="30819" x2="84307" y2="30819"/>
                        <a14:foregroundMark x1="83394" y1="27586" x2="83394" y2="27586"/>
                        <a14:foregroundMark x1="85128" y1="27802" x2="85128" y2="27802"/>
                        <a14:foregroundMark x1="83850" y1="23491" x2="83850" y2="23491"/>
                        <a14:foregroundMark x1="81478" y1="13147" x2="81478" y2="13147"/>
                        <a14:foregroundMark x1="79106" y1="10560" x2="79106" y2="10560"/>
                        <a14:foregroundMark x1="62591" y1="49784" x2="62591" y2="49784"/>
                        <a14:foregroundMark x1="64051" y1="51293" x2="64051" y2="51293"/>
                        <a14:foregroundMark x1="63321" y1="55819" x2="63321" y2="55819"/>
                        <a14:foregroundMark x1="64325" y1="59914" x2="64325" y2="59914"/>
                        <a14:foregroundMark x1="66150" y1="60345" x2="66150" y2="60345"/>
                        <a14:foregroundMark x1="65785" y1="64224" x2="65785" y2="64224"/>
                        <a14:foregroundMark x1="67518" y1="63793" x2="67518" y2="63793"/>
                        <a14:foregroundMark x1="67609" y1="68103" x2="67609" y2="68103"/>
                        <a14:foregroundMark x1="72628" y1="73707" x2="72628" y2="73707"/>
                        <a14:foregroundMark x1="75547" y1="74569" x2="75547" y2="74569"/>
                        <a14:foregroundMark x1="78193" y1="74138" x2="78193" y2="74138"/>
                        <a14:foregroundMark x1="80839" y1="72198" x2="80839" y2="72198"/>
                        <a14:foregroundMark x1="83394" y1="69181" x2="83394" y2="69181"/>
                        <a14:foregroundMark x1="84854" y1="34698" x2="84854" y2="34698"/>
                        <a14:foregroundMark x1="83668" y1="34483" x2="83668" y2="34483"/>
                        <a14:foregroundMark x1="83942" y1="23491" x2="83942" y2="23491"/>
                        <a14:foregroundMark x1="83668" y1="19612" x2="83668" y2="19612"/>
                        <a14:foregroundMark x1="83577" y1="15517" x2="83577" y2="15517"/>
                        <a14:foregroundMark x1="85493" y1="61207" x2="85493" y2="61207"/>
                        <a14:foregroundMark x1="85401" y1="65086" x2="85401" y2="65086"/>
                        <a14:foregroundMark x1="83668" y1="65302" x2="83668" y2="65302"/>
                        <a14:foregroundMark x1="86679" y1="56250" x2="86679" y2="56250"/>
                        <a14:foregroundMark x1="87682" y1="50431" x2="87682" y2="50431"/>
                        <a14:foregroundMark x1="86770" y1="28879" x2="86770" y2="28879"/>
                        <a14:foregroundMark x1="67245" y1="84483" x2="67245" y2="84483"/>
                        <a14:foregroundMark x1="70803" y1="83190" x2="70803" y2="83190"/>
                        <a14:foregroundMark x1="73814" y1="84483" x2="73814" y2="84483"/>
                        <a14:foregroundMark x1="74726" y1="84914" x2="74726" y2="84914"/>
                        <a14:foregroundMark x1="84763" y1="83621" x2="84763" y2="83621"/>
                        <a14:foregroundMark x1="80748" y1="85776" x2="80748" y2="85776"/>
                        <a14:foregroundMark x1="62865" y1="85991" x2="62865" y2="85991"/>
                        <a14:foregroundMark x1="61770" y1="86207" x2="61770" y2="86207"/>
                        <a14:foregroundMark x1="59945" y1="84483" x2="59945" y2="84483"/>
                        <a14:foregroundMark x1="59033" y1="85991" x2="59033" y2="85991"/>
                        <a14:foregroundMark x1="56934" y1="85991" x2="56934" y2="85991"/>
                        <a14:foregroundMark x1="87409" y1="86422" x2="87409" y2="86422"/>
                        <a14:foregroundMark x1="73631" y1="40948" x2="73631" y2="40948"/>
                        <a14:foregroundMark x1="75730" y1="40948" x2="75730" y2="40948"/>
                        <a14:foregroundMark x1="78011" y1="40733" x2="78011" y2="40733"/>
                        <a14:foregroundMark x1="85128" y1="37500" x2="85128" y2="37500"/>
                        <a14:foregroundMark x1="87409" y1="35776" x2="87409" y2="35776"/>
                        <a14:foregroundMark x1="88504" y1="46121" x2="88504" y2="46121"/>
                        <a14:foregroundMark x1="86314" y1="47629" x2="86314" y2="47629"/>
                        <a14:foregroundMark x1="76004" y1="84483" x2="76004" y2="84483"/>
                        <a14:foregroundMark x1="51369" y1="15086" x2="51369" y2="15086"/>
                        <a14:foregroundMark x1="51369" y1="22414" x2="51369" y2="22414"/>
                        <a14:foregroundMark x1="51369" y1="29957" x2="51369" y2="29957"/>
                        <a14:foregroundMark x1="51369" y1="36853" x2="51369" y2="36853"/>
                        <a14:foregroundMark x1="51277" y1="41379" x2="51277" y2="41379"/>
                        <a14:foregroundMark x1="51369" y1="51078" x2="51369" y2="51078"/>
                        <a14:foregroundMark x1="51277" y1="57543" x2="51277" y2="57543"/>
                        <a14:foregroundMark x1="51369" y1="62069" x2="51369" y2="62069"/>
                        <a14:foregroundMark x1="51186" y1="67457" x2="51186" y2="67457"/>
                        <a14:foregroundMark x1="51277" y1="73491" x2="51277" y2="73491"/>
                        <a14:foregroundMark x1="51369" y1="44828" x2="51369" y2="44828"/>
                        <a14:foregroundMark x1="51277" y1="54957" x2="51277" y2="54957"/>
                        <a14:foregroundMark x1="51369" y1="55819" x2="51369" y2="55819"/>
                        <a14:foregroundMark x1="51369" y1="65086" x2="51369" y2="65086"/>
                        <a14:foregroundMark x1="51277" y1="9483" x2="51277" y2="9483"/>
                        <a14:foregroundMark x1="51277" y1="11422" x2="51277" y2="11422"/>
                        <a14:foregroundMark x1="51277" y1="77586" x2="51277" y2="77586"/>
                        <a14:foregroundMark x1="51369" y1="84698" x2="51369" y2="84698"/>
                        <a14:foregroundMark x1="51277" y1="90086" x2="51277" y2="90086"/>
                        <a14:foregroundMark x1="51369" y1="94397" x2="51369" y2="94397"/>
                        <a14:foregroundMark x1="51369" y1="87931" x2="51369" y2="87931"/>
                        <a14:foregroundMark x1="51277" y1="81681" x2="51277" y2="81681"/>
                        <a14:foregroundMark x1="51369" y1="75431" x2="51369" y2="75431"/>
                        <a14:foregroundMark x1="51277" y1="97629" x2="51277" y2="97629"/>
                        <a14:foregroundMark x1="87318" y1="24138" x2="87318" y2="24138"/>
                        <a14:foregroundMark x1="85584" y1="19181" x2="85584" y2="19181"/>
                        <a14:foregroundMark x1="87774" y1="33405" x2="87774" y2="33405"/>
                        <a14:foregroundMark x1="86953" y1="41595" x2="86953" y2="41595"/>
                        <a14:foregroundMark x1="85401" y1="60560" x2="85401" y2="60560"/>
                        <a14:foregroundMark x1="78467" y1="73707" x2="78467" y2="73707"/>
                        <a14:foregroundMark x1="74179" y1="71121" x2="74179" y2="71121"/>
                        <a14:foregroundMark x1="87135" y1="60991" x2="87135" y2="60991"/>
                        <a14:foregroundMark x1="87226" y1="41810" x2="87226" y2="41810"/>
                        <a14:foregroundMark x1="85675" y1="39655" x2="85675" y2="39655"/>
                        <a14:foregroundMark x1="88412" y1="29526" x2="88412" y2="29526"/>
                        <a14:foregroundMark x1="81661" y1="12284" x2="81661" y2="12284"/>
                        <a14:foregroundMark x1="68339" y1="14655" x2="68339" y2="14655"/>
                        <a14:foregroundMark x1="63321" y1="29957" x2="63321" y2="29957"/>
                        <a14:foregroundMark x1="61588" y1="83190" x2="61588" y2="83190"/>
                        <a14:foregroundMark x1="60128" y1="83405" x2="60128" y2="83405"/>
                        <a14:foregroundMark x1="58120" y1="83836" x2="58120" y2="83836"/>
                        <a14:foregroundMark x1="56478" y1="81681" x2="56478" y2="81681"/>
                        <a14:foregroundMark x1="56296" y1="83405" x2="56296" y2="83405"/>
                        <a14:foregroundMark x1="56296" y1="86207" x2="56296" y2="86207"/>
                        <a14:foregroundMark x1="57391" y1="81681" x2="57391" y2="81681"/>
                        <a14:foregroundMark x1="59215" y1="83190" x2="59215" y2="83190"/>
                        <a14:foregroundMark x1="62865" y1="83405" x2="62865" y2="83405"/>
                        <a14:foregroundMark x1="64051" y1="83621" x2="64051" y2="83621"/>
                        <a14:foregroundMark x1="64781" y1="83621" x2="64781" y2="83621"/>
                        <a14:foregroundMark x1="65602" y1="85991" x2="65602" y2="85991"/>
                        <a14:foregroundMark x1="66515" y1="84698" x2="66515" y2="84698"/>
                        <a14:foregroundMark x1="66423" y1="83190" x2="66423" y2="83190"/>
                        <a14:foregroundMark x1="68339" y1="84052" x2="68339" y2="84052"/>
                        <a14:foregroundMark x1="69161" y1="83190" x2="69161" y2="83190"/>
                        <a14:foregroundMark x1="70803" y1="84698" x2="70803" y2="84698"/>
                        <a14:foregroundMark x1="70803" y1="82112" x2="70803" y2="82112"/>
                        <a14:foregroundMark x1="71715" y1="84698" x2="71715" y2="84698"/>
                        <a14:foregroundMark x1="72719" y1="84914" x2="72719" y2="84914"/>
                        <a14:foregroundMark x1="73449" y1="86422" x2="73449" y2="86422"/>
                        <a14:foregroundMark x1="75365" y1="83405" x2="75365" y2="83405"/>
                        <a14:foregroundMark x1="76186" y1="84052" x2="76186" y2="84052"/>
                        <a14:foregroundMark x1="75365" y1="85991" x2="75365" y2="85991"/>
                        <a14:foregroundMark x1="77190" y1="84267" x2="77190" y2="84267"/>
                        <a14:foregroundMark x1="78193" y1="83190" x2="78193" y2="83190"/>
                        <a14:foregroundMark x1="76825" y1="86207" x2="76825" y2="86207"/>
                        <a14:foregroundMark x1="79836" y1="83621" x2="79836" y2="83621"/>
                        <a14:foregroundMark x1="81113" y1="83190" x2="81113" y2="83190"/>
                        <a14:foregroundMark x1="82482" y1="83405" x2="82482" y2="83405"/>
                        <a14:foregroundMark x1="83212" y1="83836" x2="83212" y2="83836"/>
                        <a14:foregroundMark x1="85219" y1="81897" x2="85219" y2="81897"/>
                        <a14:foregroundMark x1="86223" y1="81897" x2="86223" y2="81897"/>
                        <a14:foregroundMark x1="86131" y1="85776" x2="86131" y2="85776"/>
                        <a14:foregroundMark x1="88047" y1="83621" x2="88047" y2="83621"/>
                        <a14:foregroundMark x1="88230" y1="84698" x2="88230" y2="84698"/>
                        <a14:foregroundMark x1="88869" y1="84052" x2="88869" y2="84052"/>
                        <a14:foregroundMark x1="90785" y1="84052" x2="90785" y2="84052"/>
                        <a14:foregroundMark x1="92336" y1="84052" x2="92336" y2="84052"/>
                        <a14:foregroundMark x1="93978" y1="84483" x2="93978" y2="84483"/>
                        <a14:foregroundMark x1="94799" y1="84052" x2="94799" y2="84052"/>
                        <a14:foregroundMark x1="94069" y1="81897" x2="94069" y2="81897"/>
                        <a14:foregroundMark x1="94799" y1="82328" x2="94799" y2="82328"/>
                        <a14:foregroundMark x1="91606" y1="84052" x2="91606" y2="84052"/>
                        <a14:foregroundMark x1="89872" y1="85129" x2="89872" y2="85129"/>
                        <a14:foregroundMark x1="51369" y1="48060" x2="51369" y2="48060"/>
                        <a14:foregroundMark x1="51460" y1="40302" x2="51460" y2="40302"/>
                        <a14:foregroundMark x1="51460" y1="32543" x2="51460" y2="32543"/>
                        <a14:foregroundMark x1="51369" y1="26078" x2="51369" y2="26078"/>
                        <a14:foregroundMark x1="51460" y1="18966" x2="51460" y2="18966"/>
                        <a14:foregroundMark x1="51369" y1="13362" x2="51369" y2="13362"/>
                        <a14:foregroundMark x1="51369" y1="34698" x2="51369" y2="34698"/>
                        <a14:foregroundMark x1="51369" y1="69828" x2="51369" y2="69828"/>
                        <a14:foregroundMark x1="74726" y1="12931" x2="74726" y2="12931"/>
                        <a14:foregroundMark x1="51369" y1="59698" x2="51369" y2="59698"/>
                        <a14:foregroundMark x1="51369" y1="72629" x2="51369" y2="72629"/>
                        <a14:foregroundMark x1="51460" y1="79310" x2="51460" y2="79310"/>
                        <a14:foregroundMark x1="51369" y1="83621" x2="51369" y2="83621"/>
                        <a14:foregroundMark x1="51369" y1="90086" x2="51369" y2="90086"/>
                        <a14:foregroundMark x1="51369" y1="91810" x2="51369" y2="91810"/>
                        <a14:foregroundMark x1="51460" y1="16379" x2="51460" y2="16379"/>
                        <a14:foregroundMark x1="51369" y1="10345" x2="51369" y2="10345"/>
                        <a14:foregroundMark x1="92974" y1="82974" x2="92974" y2="82974"/>
                        <a14:foregroundMark x1="92974" y1="86422" x2="92974" y2="86422"/>
                        <a14:foregroundMark x1="59215" y1="86638" x2="59215" y2="86638"/>
                        <a14:foregroundMark x1="59033" y1="84052" x2="59033" y2="84052"/>
                        <a14:foregroundMark x1="56478" y1="86638" x2="56478" y2="86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1486" y="27672993"/>
            <a:ext cx="12568324" cy="5320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244B05-C5D7-4580-8933-5B2F47EB56B0}"/>
              </a:ext>
            </a:extLst>
          </p:cNvPr>
          <p:cNvSpPr txBox="1"/>
          <p:nvPr/>
        </p:nvSpPr>
        <p:spPr>
          <a:xfrm>
            <a:off x="13707124" y="15885542"/>
            <a:ext cx="219633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TERIFIC project: </a:t>
            </a:r>
            <a:r>
              <a:rPr lang="en-GB" sz="1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Autonomous vehicles in the Labrador Sea </a:t>
            </a:r>
            <a:endParaRPr lang="en-GB" sz="14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DC07A8-5A9F-4CC0-AEFE-B85CA7196E38}"/>
              </a:ext>
            </a:extLst>
          </p:cNvPr>
          <p:cNvGrpSpPr/>
          <p:nvPr/>
        </p:nvGrpSpPr>
        <p:grpSpPr>
          <a:xfrm>
            <a:off x="992654" y="4386010"/>
            <a:ext cx="11260306" cy="1477328"/>
            <a:chOff x="634276" y="6195094"/>
            <a:chExt cx="8586303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F9E57F-C64F-4827-8C49-BB9DBDC073C7}"/>
                </a:ext>
              </a:extLst>
            </p:cNvPr>
            <p:cNvSpPr txBox="1"/>
            <p:nvPr/>
          </p:nvSpPr>
          <p:spPr>
            <a:xfrm>
              <a:off x="1006740" y="6195094"/>
              <a:ext cx="821383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Eleanor </a:t>
              </a:r>
              <a:r>
                <a:rPr lang="en-US" sz="48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Frajka</a:t>
              </a:r>
              <a:r>
                <a:rPr lang="en-US" sz="4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-Williams</a:t>
              </a:r>
              <a:r>
                <a:rPr lang="en-US" sz="4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, Ilona </a:t>
              </a:r>
              <a:r>
                <a:rPr lang="en-US" sz="4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Goszczko</a:t>
              </a:r>
              <a:endParaRPr lang="en-US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  <a:p>
              <a:r>
                <a:rPr lang="en-US" sz="4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National Oceanography Centre Southampton</a:t>
              </a:r>
            </a:p>
          </p:txBody>
        </p:sp>
        <p:sp>
          <p:nvSpPr>
            <p:cNvPr id="20" name="Graphic 18">
              <a:extLst>
                <a:ext uri="{FF2B5EF4-FFF2-40B4-BE49-F238E27FC236}">
                  <a16:creationId xmlns:a16="http://schemas.microsoft.com/office/drawing/2014/main" id="{BDF411EE-4753-4C32-9DAF-D5DA024A3893}"/>
                </a:ext>
              </a:extLst>
            </p:cNvPr>
            <p:cNvSpPr/>
            <p:nvPr/>
          </p:nvSpPr>
          <p:spPr>
            <a:xfrm>
              <a:off x="634276" y="6265064"/>
              <a:ext cx="360430" cy="335196"/>
            </a:xfrm>
            <a:custGeom>
              <a:avLst/>
              <a:gdLst>
                <a:gd name="connsiteX0" fmla="*/ 310594 w 327663"/>
                <a:gd name="connsiteY0" fmla="*/ 219906 h 335196"/>
                <a:gd name="connsiteX1" fmla="*/ 246568 w 327663"/>
                <a:gd name="connsiteY1" fmla="*/ 176217 h 335196"/>
                <a:gd name="connsiteX2" fmla="*/ 212295 w 327663"/>
                <a:gd name="connsiteY2" fmla="*/ 176217 h 335196"/>
                <a:gd name="connsiteX3" fmla="*/ 165217 w 327663"/>
                <a:gd name="connsiteY3" fmla="*/ 189022 h 335196"/>
                <a:gd name="connsiteX4" fmla="*/ 118138 w 327663"/>
                <a:gd name="connsiteY4" fmla="*/ 176217 h 335196"/>
                <a:gd name="connsiteX5" fmla="*/ 83866 w 327663"/>
                <a:gd name="connsiteY5" fmla="*/ 176217 h 335196"/>
                <a:gd name="connsiteX6" fmla="*/ 19839 w 327663"/>
                <a:gd name="connsiteY6" fmla="*/ 219906 h 335196"/>
                <a:gd name="connsiteX7" fmla="*/ 1385 w 327663"/>
                <a:gd name="connsiteY7" fmla="*/ 299750 h 335196"/>
                <a:gd name="connsiteX8" fmla="*/ 165970 w 327663"/>
                <a:gd name="connsiteY8" fmla="*/ 335529 h 335196"/>
                <a:gd name="connsiteX9" fmla="*/ 329802 w 327663"/>
                <a:gd name="connsiteY9" fmla="*/ 299750 h 335196"/>
                <a:gd name="connsiteX10" fmla="*/ 310594 w 327663"/>
                <a:gd name="connsiteY10" fmla="*/ 219906 h 335196"/>
                <a:gd name="connsiteX11" fmla="*/ 165593 w 327663"/>
                <a:gd name="connsiteY11" fmla="*/ 154749 h 335196"/>
                <a:gd name="connsiteX12" fmla="*/ 242425 w 327663"/>
                <a:gd name="connsiteY12" fmla="*/ 77918 h 335196"/>
                <a:gd name="connsiteX13" fmla="*/ 165593 w 327663"/>
                <a:gd name="connsiteY13" fmla="*/ 1086 h 335196"/>
                <a:gd name="connsiteX14" fmla="*/ 88762 w 327663"/>
                <a:gd name="connsiteY14" fmla="*/ 77918 h 335196"/>
                <a:gd name="connsiteX15" fmla="*/ 165593 w 327663"/>
                <a:gd name="connsiteY15" fmla="*/ 154749 h 33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7663" h="335196">
                  <a:moveTo>
                    <a:pt x="310594" y="219906"/>
                  </a:moveTo>
                  <a:cubicBezTo>
                    <a:pt x="287243" y="179983"/>
                    <a:pt x="246568" y="176217"/>
                    <a:pt x="246568" y="176217"/>
                  </a:cubicBezTo>
                  <a:lnTo>
                    <a:pt x="212295" y="176217"/>
                  </a:lnTo>
                  <a:cubicBezTo>
                    <a:pt x="198360" y="184126"/>
                    <a:pt x="182541" y="189022"/>
                    <a:pt x="165217" y="189022"/>
                  </a:cubicBezTo>
                  <a:cubicBezTo>
                    <a:pt x="147892" y="189022"/>
                    <a:pt x="132074" y="184503"/>
                    <a:pt x="118138" y="176217"/>
                  </a:cubicBezTo>
                  <a:lnTo>
                    <a:pt x="83866" y="176217"/>
                  </a:lnTo>
                  <a:cubicBezTo>
                    <a:pt x="83866" y="176217"/>
                    <a:pt x="43190" y="179983"/>
                    <a:pt x="19839" y="219906"/>
                  </a:cubicBezTo>
                  <a:cubicBezTo>
                    <a:pt x="-2758" y="259828"/>
                    <a:pt x="1385" y="299750"/>
                    <a:pt x="1385" y="299750"/>
                  </a:cubicBezTo>
                  <a:cubicBezTo>
                    <a:pt x="1385" y="299750"/>
                    <a:pt x="37164" y="335529"/>
                    <a:pt x="165970" y="335529"/>
                  </a:cubicBezTo>
                  <a:cubicBezTo>
                    <a:pt x="294776" y="335529"/>
                    <a:pt x="329802" y="299750"/>
                    <a:pt x="329802" y="299750"/>
                  </a:cubicBezTo>
                  <a:cubicBezTo>
                    <a:pt x="329802" y="299750"/>
                    <a:pt x="333945" y="259828"/>
                    <a:pt x="310594" y="219906"/>
                  </a:cubicBezTo>
                  <a:close/>
                  <a:moveTo>
                    <a:pt x="165593" y="154749"/>
                  </a:moveTo>
                  <a:cubicBezTo>
                    <a:pt x="208152" y="154749"/>
                    <a:pt x="242425" y="120477"/>
                    <a:pt x="242425" y="77918"/>
                  </a:cubicBezTo>
                  <a:cubicBezTo>
                    <a:pt x="242425" y="35359"/>
                    <a:pt x="208152" y="1086"/>
                    <a:pt x="165593" y="1086"/>
                  </a:cubicBezTo>
                  <a:cubicBezTo>
                    <a:pt x="123035" y="1086"/>
                    <a:pt x="88762" y="35736"/>
                    <a:pt x="88762" y="77918"/>
                  </a:cubicBezTo>
                  <a:cubicBezTo>
                    <a:pt x="88762" y="120477"/>
                    <a:pt x="123035" y="154749"/>
                    <a:pt x="165593" y="15474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3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598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4BCB29D-41DB-9B41-9768-4F37A4DD641A}"/>
              </a:ext>
            </a:extLst>
          </p:cNvPr>
          <p:cNvGrpSpPr/>
          <p:nvPr/>
        </p:nvGrpSpPr>
        <p:grpSpPr>
          <a:xfrm>
            <a:off x="39785060" y="14523530"/>
            <a:ext cx="9111548" cy="7972865"/>
            <a:chOff x="40252899" y="21680612"/>
            <a:chExt cx="9111549" cy="797286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BE0B34-ADDF-8E4C-9702-244F9489E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2899" y="22487566"/>
              <a:ext cx="8535682" cy="624049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36BB4A-C22D-0E4F-BBD2-56A7C62EBE9E}"/>
                </a:ext>
              </a:extLst>
            </p:cNvPr>
            <p:cNvSpPr txBox="1"/>
            <p:nvPr/>
          </p:nvSpPr>
          <p:spPr>
            <a:xfrm>
              <a:off x="46369397" y="21680612"/>
              <a:ext cx="29950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/>
                <a:t>Saltier LSW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8CB3DD1-B430-5948-A568-4EDA7E6D2DBA}"/>
                </a:ext>
              </a:extLst>
            </p:cNvPr>
            <p:cNvSpPr txBox="1"/>
            <p:nvPr/>
          </p:nvSpPr>
          <p:spPr>
            <a:xfrm>
              <a:off x="43173679" y="28822479"/>
              <a:ext cx="35612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/>
                <a:t>More AABW?</a:t>
              </a: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E9D942F2-188E-4345-AB36-9BA0BE3DF9E0}"/>
                </a:ext>
              </a:extLst>
            </p:cNvPr>
            <p:cNvSpPr/>
            <p:nvPr/>
          </p:nvSpPr>
          <p:spPr>
            <a:xfrm>
              <a:off x="46651653" y="22430310"/>
              <a:ext cx="1017917" cy="826506"/>
            </a:xfrm>
            <a:custGeom>
              <a:avLst/>
              <a:gdLst>
                <a:gd name="connsiteX0" fmla="*/ 776377 w 776377"/>
                <a:gd name="connsiteY0" fmla="*/ 0 h 603849"/>
                <a:gd name="connsiteX1" fmla="*/ 138022 w 776377"/>
                <a:gd name="connsiteY1" fmla="*/ 276045 h 603849"/>
                <a:gd name="connsiteX2" fmla="*/ 0 w 776377"/>
                <a:gd name="connsiteY2" fmla="*/ 603849 h 603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6377" h="603849">
                  <a:moveTo>
                    <a:pt x="776377" y="0"/>
                  </a:moveTo>
                  <a:cubicBezTo>
                    <a:pt x="521897" y="87702"/>
                    <a:pt x="267418" y="175404"/>
                    <a:pt x="138022" y="276045"/>
                  </a:cubicBezTo>
                  <a:cubicBezTo>
                    <a:pt x="8626" y="376687"/>
                    <a:pt x="4313" y="490268"/>
                    <a:pt x="0" y="60384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98">
                <a:solidFill>
                  <a:srgbClr val="FF0000"/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E217289-9237-1445-96FD-A71E5B316507}"/>
                </a:ext>
              </a:extLst>
            </p:cNvPr>
            <p:cNvSpPr/>
            <p:nvPr/>
          </p:nvSpPr>
          <p:spPr>
            <a:xfrm>
              <a:off x="46727073" y="28055420"/>
              <a:ext cx="252411" cy="1153622"/>
            </a:xfrm>
            <a:custGeom>
              <a:avLst/>
              <a:gdLst>
                <a:gd name="connsiteX0" fmla="*/ 10844 w 252411"/>
                <a:gd name="connsiteY0" fmla="*/ 1153622 h 1153622"/>
                <a:gd name="connsiteX1" fmla="*/ 252384 w 252411"/>
                <a:gd name="connsiteY1" fmla="*/ 618784 h 1153622"/>
                <a:gd name="connsiteX2" fmla="*/ 28097 w 252411"/>
                <a:gd name="connsiteY2" fmla="*/ 49440 h 1153622"/>
                <a:gd name="connsiteX3" fmla="*/ 10844 w 252411"/>
                <a:gd name="connsiteY3" fmla="*/ 66693 h 1153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411" h="1153622">
                  <a:moveTo>
                    <a:pt x="10844" y="1153622"/>
                  </a:moveTo>
                  <a:cubicBezTo>
                    <a:pt x="130176" y="978218"/>
                    <a:pt x="249509" y="802814"/>
                    <a:pt x="252384" y="618784"/>
                  </a:cubicBezTo>
                  <a:cubicBezTo>
                    <a:pt x="255260" y="434754"/>
                    <a:pt x="28097" y="49440"/>
                    <a:pt x="28097" y="49440"/>
                  </a:cubicBezTo>
                  <a:cubicBezTo>
                    <a:pt x="-12160" y="-42575"/>
                    <a:pt x="-658" y="12059"/>
                    <a:pt x="10844" y="66693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98"/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3F09235D-1555-5541-862D-E8A003E28B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6" y="29720769"/>
            <a:ext cx="12600000" cy="2792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F205D9-B73F-604A-AD4B-223A07A755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7" y="466812"/>
            <a:ext cx="10887843" cy="29770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63C1BF7-CE06-FD4D-A9FC-E63019C355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244" y="2844067"/>
            <a:ext cx="9682848" cy="69303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D5A77D-D0A4-EA4A-98D7-CF9A6CD4E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99437" y="12924037"/>
            <a:ext cx="10246641" cy="121829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A04BC06-493A-2148-A1A3-09F969DF221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700" t="6429"/>
          <a:stretch/>
        </p:blipFill>
        <p:spPr>
          <a:xfrm>
            <a:off x="36355311" y="12924037"/>
            <a:ext cx="2514728" cy="34034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4363264-C457-A147-838A-10CFA800AE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98518" y="632442"/>
            <a:ext cx="10160000" cy="66675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B432F90-533C-304B-B4D3-1DA7831AE8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88" b="98356" l="1188" r="960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48030" y="25583729"/>
            <a:ext cx="6413500" cy="46355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E9E5D29-AEA8-EA4D-BC48-B19BE8CDCE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88" b="98356" l="1188" r="960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09756" y="7853011"/>
            <a:ext cx="6413500" cy="463550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5BCB263D-930B-184E-A335-E35491DEA535}"/>
              </a:ext>
            </a:extLst>
          </p:cNvPr>
          <p:cNvSpPr/>
          <p:nvPr/>
        </p:nvSpPr>
        <p:spPr>
          <a:xfrm>
            <a:off x="30121920" y="31513614"/>
            <a:ext cx="519071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800" b="1" spc="300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www.terific.org</a:t>
            </a:r>
            <a:endParaRPr lang="en-US" sz="4800" b="1" spc="30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87E600-EB65-4648-9BD4-B1F7E0E15B1D}"/>
              </a:ext>
            </a:extLst>
          </p:cNvPr>
          <p:cNvGrpSpPr/>
          <p:nvPr/>
        </p:nvGrpSpPr>
        <p:grpSpPr>
          <a:xfrm>
            <a:off x="7993047" y="7022311"/>
            <a:ext cx="4817607" cy="4817607"/>
            <a:chOff x="7331103" y="6333189"/>
            <a:chExt cx="4817607" cy="481760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06D3390-9CD2-6642-9F07-72FD45CEB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52960" y1="9190" x2="52960" y2="91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103" y="6333189"/>
              <a:ext cx="4817607" cy="4817607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8051012-EA0C-B04B-A292-38DA6289D704}"/>
                </a:ext>
              </a:extLst>
            </p:cNvPr>
            <p:cNvSpPr>
              <a:spLocks/>
            </p:cNvSpPr>
            <p:nvPr/>
          </p:nvSpPr>
          <p:spPr>
            <a:xfrm>
              <a:off x="7345906" y="6347992"/>
              <a:ext cx="4788000" cy="4788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3856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6115</TotalTime>
  <Words>236</Words>
  <Application>Microsoft Macintosh PowerPoint</Application>
  <PresentationFormat>Custom</PresentationFormat>
  <Paragraphs>116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Arial Black</vt:lpstr>
      <vt:lpstr>Calibri</vt:lpstr>
      <vt:lpstr>Calibri Light</vt:lpstr>
      <vt:lpstr>Courier New</vt:lpstr>
      <vt:lpstr>Helvetica</vt:lpstr>
      <vt:lpstr>Lato</vt:lpstr>
      <vt:lpstr>Office Theme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Morrison</dc:creator>
  <cp:lastModifiedBy>Frajka-Williams, Eleanor E.</cp:lastModifiedBy>
  <cp:revision>167</cp:revision>
  <cp:lastPrinted>2019-05-14T14:59:29Z</cp:lastPrinted>
  <dcterms:created xsi:type="dcterms:W3CDTF">2018-09-16T19:13:41Z</dcterms:created>
  <dcterms:modified xsi:type="dcterms:W3CDTF">2019-05-14T20:05:15Z</dcterms:modified>
</cp:coreProperties>
</file>