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99" r:id="rId1"/>
  </p:sldMasterIdLst>
  <p:notesMasterIdLst>
    <p:notesMasterId r:id="rId23"/>
  </p:notesMasterIdLst>
  <p:handoutMasterIdLst>
    <p:handoutMasterId r:id="rId24"/>
  </p:handoutMasterIdLst>
  <p:sldIdLst>
    <p:sldId id="263" r:id="rId2"/>
    <p:sldId id="305" r:id="rId3"/>
    <p:sldId id="303" r:id="rId4"/>
    <p:sldId id="312" r:id="rId5"/>
    <p:sldId id="313" r:id="rId6"/>
    <p:sldId id="307" r:id="rId7"/>
    <p:sldId id="315" r:id="rId8"/>
    <p:sldId id="320" r:id="rId9"/>
    <p:sldId id="321" r:id="rId10"/>
    <p:sldId id="322" r:id="rId11"/>
    <p:sldId id="331" r:id="rId12"/>
    <p:sldId id="314" r:id="rId13"/>
    <p:sldId id="332" r:id="rId14"/>
    <p:sldId id="328" r:id="rId15"/>
    <p:sldId id="329" r:id="rId16"/>
    <p:sldId id="330" r:id="rId17"/>
    <p:sldId id="324" r:id="rId18"/>
    <p:sldId id="326" r:id="rId19"/>
    <p:sldId id="327" r:id="rId20"/>
    <p:sldId id="333" r:id="rId21"/>
    <p:sldId id="311" r:id="rId22"/>
  </p:sldIdLst>
  <p:sldSz cx="9906000" cy="6858000" type="A4"/>
  <p:notesSz cx="6858000" cy="9144000"/>
  <p:defaultText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5"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ción SOCIB" id="{23490F1F-3A07-5141-929B-5F35D0753EB4}">
          <p14:sldIdLst>
            <p14:sldId id="263"/>
            <p14:sldId id="305"/>
            <p14:sldId id="303"/>
            <p14:sldId id="312"/>
            <p14:sldId id="313"/>
            <p14:sldId id="307"/>
            <p14:sldId id="315"/>
            <p14:sldId id="320"/>
            <p14:sldId id="321"/>
            <p14:sldId id="322"/>
            <p14:sldId id="331"/>
            <p14:sldId id="314"/>
            <p14:sldId id="332"/>
            <p14:sldId id="328"/>
            <p14:sldId id="329"/>
            <p14:sldId id="330"/>
            <p14:sldId id="324"/>
            <p14:sldId id="326"/>
            <p14:sldId id="327"/>
            <p14:sldId id="333"/>
            <p14:sldId id="311"/>
          </p14:sldIdLst>
        </p14:section>
      </p14:sectionLst>
    </p:ext>
    <p:ext uri="{EFAFB233-063F-42B5-8137-9DF3F51BA10A}">
      <p15:sldGuideLst xmlns:p15="http://schemas.microsoft.com/office/powerpoint/2012/main">
        <p15:guide id="1" orient="horz" pos="352">
          <p15:clr>
            <a:srgbClr val="A4A3A4"/>
          </p15:clr>
        </p15:guide>
        <p15:guide id="2" pos="62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9E3FA"/>
    <a:srgbClr val="39ACB2"/>
    <a:srgbClr val="42AFB6"/>
    <a:srgbClr val="1220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0" autoAdjust="0"/>
    <p:restoredTop sz="93157" autoAdjust="0"/>
  </p:normalViewPr>
  <p:slideViewPr>
    <p:cSldViewPr snapToGrid="0" snapToObjects="1" showGuides="1">
      <p:cViewPr varScale="1">
        <p:scale>
          <a:sx n="92" d="100"/>
          <a:sy n="92" d="100"/>
        </p:scale>
        <p:origin x="90" y="114"/>
      </p:cViewPr>
      <p:guideLst>
        <p:guide orient="horz" pos="352"/>
        <p:guide pos="62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2" d="100"/>
          <a:sy n="82" d="100"/>
        </p:scale>
        <p:origin x="-382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B361A3-FE5C-5847-9206-1C7C85637274}" type="datetime1">
              <a:rPr lang="es-ES" smtClean="0"/>
              <a:t>29/09/2016</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04B50B-7B9C-684D-935C-A52436BAD154}" type="slidenum">
              <a:rPr lang="es-ES" smtClean="0"/>
              <a:t>‹#›</a:t>
            </a:fld>
            <a:endParaRPr lang="es-ES"/>
          </a:p>
        </p:txBody>
      </p:sp>
    </p:spTree>
    <p:extLst>
      <p:ext uri="{BB962C8B-B14F-4D97-AF65-F5344CB8AC3E}">
        <p14:creationId xmlns:p14="http://schemas.microsoft.com/office/powerpoint/2010/main" val="728437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03A4D9-281C-6349-A0B9-1DA53FC24107}" type="datetime1">
              <a:rPr lang="es-ES" smtClean="0"/>
              <a:t>29/09/2016</a:t>
            </a:fld>
            <a:endParaRPr lang="es-ES"/>
          </a:p>
        </p:txBody>
      </p:sp>
      <p:sp>
        <p:nvSpPr>
          <p:cNvPr id="4" name="Marcador de imagen de diapositiva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3D4ACF-E300-8844-9744-4F76BBF83B2D}" type="slidenum">
              <a:rPr lang="es-ES" smtClean="0"/>
              <a:t>‹#›</a:t>
            </a:fld>
            <a:endParaRPr lang="es-ES"/>
          </a:p>
        </p:txBody>
      </p:sp>
    </p:spTree>
    <p:extLst>
      <p:ext uri="{BB962C8B-B14F-4D97-AF65-F5344CB8AC3E}">
        <p14:creationId xmlns:p14="http://schemas.microsoft.com/office/powerpoint/2010/main" val="1071661452"/>
      </p:ext>
    </p:extLst>
  </p:cSld>
  <p:clrMap bg1="lt1" tx1="dk1" bg2="lt2" tx2="dk2" accent1="accent1" accent2="accent2" accent3="accent3" accent4="accent4" accent5="accent5" accent6="accent6" hlink="hlink" folHlink="folHlink"/>
  <p:hf hdr="0" ftr="0" dt="0"/>
  <p:notesStyle>
    <a:lvl1pPr marL="0" algn="l" defTabSz="457148" rtl="0" eaLnBrk="1" latinLnBrk="0" hangingPunct="1">
      <a:defRPr sz="1200" kern="1200">
        <a:solidFill>
          <a:schemeClr val="tx1"/>
        </a:solidFill>
        <a:latin typeface="+mn-lt"/>
        <a:ea typeface="+mn-ea"/>
        <a:cs typeface="+mn-cs"/>
      </a:defRPr>
    </a:lvl1pPr>
    <a:lvl2pPr marL="457148" algn="l" defTabSz="457148" rtl="0" eaLnBrk="1" latinLnBrk="0" hangingPunct="1">
      <a:defRPr sz="1200" kern="1200">
        <a:solidFill>
          <a:schemeClr val="tx1"/>
        </a:solidFill>
        <a:latin typeface="+mn-lt"/>
        <a:ea typeface="+mn-ea"/>
        <a:cs typeface="+mn-cs"/>
      </a:defRPr>
    </a:lvl2pPr>
    <a:lvl3pPr marL="914296" algn="l" defTabSz="457148" rtl="0" eaLnBrk="1" latinLnBrk="0" hangingPunct="1">
      <a:defRPr sz="1200" kern="1200">
        <a:solidFill>
          <a:schemeClr val="tx1"/>
        </a:solidFill>
        <a:latin typeface="+mn-lt"/>
        <a:ea typeface="+mn-ea"/>
        <a:cs typeface="+mn-cs"/>
      </a:defRPr>
    </a:lvl3pPr>
    <a:lvl4pPr marL="1371445" algn="l" defTabSz="457148" rtl="0" eaLnBrk="1" latinLnBrk="0" hangingPunct="1">
      <a:defRPr sz="1200" kern="1200">
        <a:solidFill>
          <a:schemeClr val="tx1"/>
        </a:solidFill>
        <a:latin typeface="+mn-lt"/>
        <a:ea typeface="+mn-ea"/>
        <a:cs typeface="+mn-cs"/>
      </a:defRPr>
    </a:lvl4pPr>
    <a:lvl5pPr marL="1828592" algn="l" defTabSz="457148" rtl="0" eaLnBrk="1" latinLnBrk="0" hangingPunct="1">
      <a:defRPr sz="1200" kern="1200">
        <a:solidFill>
          <a:schemeClr val="tx1"/>
        </a:solidFill>
        <a:latin typeface="+mn-lt"/>
        <a:ea typeface="+mn-ea"/>
        <a:cs typeface="+mn-cs"/>
      </a:defRPr>
    </a:lvl5pPr>
    <a:lvl6pPr marL="2285740" algn="l" defTabSz="457148" rtl="0" eaLnBrk="1" latinLnBrk="0" hangingPunct="1">
      <a:defRPr sz="1200" kern="1200">
        <a:solidFill>
          <a:schemeClr val="tx1"/>
        </a:solidFill>
        <a:latin typeface="+mn-lt"/>
        <a:ea typeface="+mn-ea"/>
        <a:cs typeface="+mn-cs"/>
      </a:defRPr>
    </a:lvl6pPr>
    <a:lvl7pPr marL="2742888" algn="l" defTabSz="457148" rtl="0" eaLnBrk="1" latinLnBrk="0" hangingPunct="1">
      <a:defRPr sz="1200" kern="1200">
        <a:solidFill>
          <a:schemeClr val="tx1"/>
        </a:solidFill>
        <a:latin typeface="+mn-lt"/>
        <a:ea typeface="+mn-ea"/>
        <a:cs typeface="+mn-cs"/>
      </a:defRPr>
    </a:lvl7pPr>
    <a:lvl8pPr marL="3200036" algn="l" defTabSz="457148" rtl="0" eaLnBrk="1" latinLnBrk="0" hangingPunct="1">
      <a:defRPr sz="1200" kern="1200">
        <a:solidFill>
          <a:schemeClr val="tx1"/>
        </a:solidFill>
        <a:latin typeface="+mn-lt"/>
        <a:ea typeface="+mn-ea"/>
        <a:cs typeface="+mn-cs"/>
      </a:defRPr>
    </a:lvl8pPr>
    <a:lvl9pPr marL="3657184" algn="l" defTabSz="45714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52500" y="685800"/>
            <a:ext cx="4953000" cy="3429000"/>
          </a:xfrm>
        </p:spPr>
      </p:sp>
      <p:sp>
        <p:nvSpPr>
          <p:cNvPr id="3" name="Marcador de notas 2"/>
          <p:cNvSpPr>
            <a:spLocks noGrp="1"/>
          </p:cNvSpPr>
          <p:nvPr>
            <p:ph type="body" idx="1"/>
          </p:nvPr>
        </p:nvSpPr>
        <p:spPr/>
        <p:txBody>
          <a:bodyPr/>
          <a:lstStyle/>
          <a:p>
            <a:endParaRPr lang="en-US" baseline="0" noProof="0" dirty="0" smtClean="0">
              <a:effectLst/>
            </a:endParaRPr>
          </a:p>
        </p:txBody>
      </p:sp>
      <p:sp>
        <p:nvSpPr>
          <p:cNvPr id="4" name="Marcador de número de diapositiva 3"/>
          <p:cNvSpPr>
            <a:spLocks noGrp="1"/>
          </p:cNvSpPr>
          <p:nvPr>
            <p:ph type="sldNum" sz="quarter" idx="10"/>
          </p:nvPr>
        </p:nvSpPr>
        <p:spPr/>
        <p:txBody>
          <a:bodyPr/>
          <a:lstStyle/>
          <a:p>
            <a:fld id="{323D4ACF-E300-8844-9744-4F76BBF83B2D}" type="slidenum">
              <a:rPr lang="es-ES" smtClean="0"/>
              <a:t>0</a:t>
            </a:fld>
            <a:endParaRPr lang="es-ES"/>
          </a:p>
        </p:txBody>
      </p:sp>
    </p:spTree>
    <p:extLst>
      <p:ext uri="{BB962C8B-B14F-4D97-AF65-F5344CB8AC3E}">
        <p14:creationId xmlns:p14="http://schemas.microsoft.com/office/powerpoint/2010/main" val="3745680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aseline="0" dirty="0" smtClean="0">
                <a:solidFill>
                  <a:schemeClr val="bg1"/>
                </a:solidFill>
                <a:latin typeface="DIN Next LT Pro"/>
                <a:cs typeface="DIN Next LT Pro"/>
              </a:rPr>
              <a:t>A SOCIB Web Tool Box – a web page with access to relevant data, SOCIB derived variables (scientific value add) and related tools. Created to give target end users access to SOCIB expertise and value added information to assist in analysis and decision making. </a:t>
            </a:r>
            <a:r>
              <a:rPr lang="en-US" sz="1200" baseline="0" dirty="0" smtClean="0">
                <a:solidFill>
                  <a:schemeClr val="bg1"/>
                </a:solidFill>
                <a:latin typeface="DIN Next LT Pro"/>
                <a:cs typeface="DIN Next LT Pro"/>
              </a:rPr>
              <a:t>Communication of availability of this facility to target end users in the Balearics.</a:t>
            </a:r>
            <a:endParaRPr lang="en-GB" sz="1200" baseline="0" dirty="0" smtClean="0">
              <a:solidFill>
                <a:schemeClr val="bg1"/>
              </a:solidFill>
              <a:latin typeface="DIN Next LT Pro"/>
              <a:cs typeface="DIN Next LT Pro"/>
            </a:endParaRPr>
          </a:p>
        </p:txBody>
      </p:sp>
      <p:sp>
        <p:nvSpPr>
          <p:cNvPr id="4" name="Marcador de número de diapositiva 3"/>
          <p:cNvSpPr>
            <a:spLocks noGrp="1"/>
          </p:cNvSpPr>
          <p:nvPr>
            <p:ph type="sldNum" sz="quarter" idx="10"/>
          </p:nvPr>
        </p:nvSpPr>
        <p:spPr/>
        <p:txBody>
          <a:bodyPr/>
          <a:lstStyle/>
          <a:p>
            <a:fld id="{323D4ACF-E300-8844-9744-4F76BBF83B2D}" type="slidenum">
              <a:rPr lang="es-ES" smtClean="0"/>
              <a:t>9</a:t>
            </a:fld>
            <a:endParaRPr lang="es-ES"/>
          </a:p>
        </p:txBody>
      </p:sp>
    </p:spTree>
    <p:extLst>
      <p:ext uri="{BB962C8B-B14F-4D97-AF65-F5344CB8AC3E}">
        <p14:creationId xmlns:p14="http://schemas.microsoft.com/office/powerpoint/2010/main" val="4191164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aseline="0" dirty="0" smtClean="0">
                <a:solidFill>
                  <a:schemeClr val="bg1"/>
                </a:solidFill>
                <a:latin typeface="DIN Next LT Pro"/>
                <a:cs typeface="DIN Next LT Pro"/>
              </a:rPr>
              <a:t>The SOCIB monitoring of the Ibiza Channel Choke point has now reached 5 years, with 31 successful deep glider missions, it is quasi continuous with the aim of not more than 1 month gap between missions, this is one of the keys of success – if anyone is interested in understanding more about the operational please ask or catch up later</a:t>
            </a:r>
          </a:p>
        </p:txBody>
      </p:sp>
      <p:sp>
        <p:nvSpPr>
          <p:cNvPr id="4" name="Marcador de número de diapositiva 3"/>
          <p:cNvSpPr>
            <a:spLocks noGrp="1"/>
          </p:cNvSpPr>
          <p:nvPr>
            <p:ph type="sldNum" sz="quarter" idx="10"/>
          </p:nvPr>
        </p:nvSpPr>
        <p:spPr/>
        <p:txBody>
          <a:bodyPr/>
          <a:lstStyle/>
          <a:p>
            <a:fld id="{323D4ACF-E300-8844-9744-4F76BBF83B2D}" type="slidenum">
              <a:rPr lang="es-ES" smtClean="0"/>
              <a:t>10</a:t>
            </a:fld>
            <a:endParaRPr lang="es-ES"/>
          </a:p>
        </p:txBody>
      </p:sp>
    </p:spTree>
    <p:extLst>
      <p:ext uri="{BB962C8B-B14F-4D97-AF65-F5344CB8AC3E}">
        <p14:creationId xmlns:p14="http://schemas.microsoft.com/office/powerpoint/2010/main" val="1792210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aseline="0" dirty="0" smtClean="0">
                <a:solidFill>
                  <a:schemeClr val="bg1"/>
                </a:solidFill>
                <a:latin typeface="DIN Next LT Pro"/>
                <a:cs typeface="DIN Next LT Pro"/>
              </a:rPr>
              <a:t>Fredric </a:t>
            </a:r>
            <a:r>
              <a:rPr lang="en-GB" sz="1200" baseline="0" dirty="0" err="1" smtClean="0">
                <a:solidFill>
                  <a:schemeClr val="bg1"/>
                </a:solidFill>
                <a:latin typeface="DIN Next LT Pro"/>
                <a:cs typeface="DIN Next LT Pro"/>
              </a:rPr>
              <a:t>Cyl</a:t>
            </a:r>
            <a:endParaRPr lang="en-GB" sz="1200" baseline="0" dirty="0" smtClean="0">
              <a:solidFill>
                <a:schemeClr val="bg1"/>
              </a:solidFill>
              <a:latin typeface="DIN Next LT Pro"/>
              <a:cs typeface="DIN Next LT Pro"/>
            </a:endParaRPr>
          </a:p>
        </p:txBody>
      </p:sp>
      <p:sp>
        <p:nvSpPr>
          <p:cNvPr id="4" name="Marcador de número de diapositiva 3"/>
          <p:cNvSpPr>
            <a:spLocks noGrp="1"/>
          </p:cNvSpPr>
          <p:nvPr>
            <p:ph type="sldNum" sz="quarter" idx="10"/>
          </p:nvPr>
        </p:nvSpPr>
        <p:spPr/>
        <p:txBody>
          <a:bodyPr/>
          <a:lstStyle/>
          <a:p>
            <a:fld id="{323D4ACF-E300-8844-9744-4F76BBF83B2D}" type="slidenum">
              <a:rPr lang="es-ES" smtClean="0"/>
              <a:t>11</a:t>
            </a:fld>
            <a:endParaRPr lang="es-ES"/>
          </a:p>
        </p:txBody>
      </p:sp>
    </p:spTree>
    <p:extLst>
      <p:ext uri="{BB962C8B-B14F-4D97-AF65-F5344CB8AC3E}">
        <p14:creationId xmlns:p14="http://schemas.microsoft.com/office/powerpoint/2010/main" val="1792210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sz="1200" baseline="0" dirty="0" smtClean="0">
              <a:solidFill>
                <a:schemeClr val="bg1"/>
              </a:solidFill>
              <a:latin typeface="DIN Next LT Pro"/>
              <a:cs typeface="DIN Next LT Pro"/>
            </a:endParaRPr>
          </a:p>
        </p:txBody>
      </p:sp>
      <p:sp>
        <p:nvSpPr>
          <p:cNvPr id="4" name="Marcador de número de diapositiva 3"/>
          <p:cNvSpPr>
            <a:spLocks noGrp="1"/>
          </p:cNvSpPr>
          <p:nvPr>
            <p:ph type="sldNum" sz="quarter" idx="10"/>
          </p:nvPr>
        </p:nvSpPr>
        <p:spPr/>
        <p:txBody>
          <a:bodyPr/>
          <a:lstStyle/>
          <a:p>
            <a:fld id="{323D4ACF-E300-8844-9744-4F76BBF83B2D}" type="slidenum">
              <a:rPr lang="es-ES" smtClean="0"/>
              <a:t>12</a:t>
            </a:fld>
            <a:endParaRPr lang="es-ES"/>
          </a:p>
        </p:txBody>
      </p:sp>
    </p:spTree>
    <p:extLst>
      <p:ext uri="{BB962C8B-B14F-4D97-AF65-F5344CB8AC3E}">
        <p14:creationId xmlns:p14="http://schemas.microsoft.com/office/powerpoint/2010/main" val="1792210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sz="1200" baseline="0" dirty="0" smtClean="0">
              <a:solidFill>
                <a:schemeClr val="bg1"/>
              </a:solidFill>
              <a:latin typeface="DIN Next LT Pro"/>
              <a:cs typeface="DIN Next LT Pro"/>
            </a:endParaRPr>
          </a:p>
        </p:txBody>
      </p:sp>
      <p:sp>
        <p:nvSpPr>
          <p:cNvPr id="4" name="Marcador de número de diapositiva 3"/>
          <p:cNvSpPr>
            <a:spLocks noGrp="1"/>
          </p:cNvSpPr>
          <p:nvPr>
            <p:ph type="sldNum" sz="quarter" idx="10"/>
          </p:nvPr>
        </p:nvSpPr>
        <p:spPr/>
        <p:txBody>
          <a:bodyPr/>
          <a:lstStyle/>
          <a:p>
            <a:fld id="{323D4ACF-E300-8844-9744-4F76BBF83B2D}" type="slidenum">
              <a:rPr lang="es-ES" smtClean="0"/>
              <a:t>13</a:t>
            </a:fld>
            <a:endParaRPr lang="es-ES"/>
          </a:p>
        </p:txBody>
      </p:sp>
    </p:spTree>
    <p:extLst>
      <p:ext uri="{BB962C8B-B14F-4D97-AF65-F5344CB8AC3E}">
        <p14:creationId xmlns:p14="http://schemas.microsoft.com/office/powerpoint/2010/main" val="1792210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sz="1200" baseline="0" dirty="0" smtClean="0">
              <a:solidFill>
                <a:schemeClr val="bg1"/>
              </a:solidFill>
              <a:latin typeface="DIN Next LT Pro"/>
              <a:cs typeface="DIN Next LT Pro"/>
            </a:endParaRPr>
          </a:p>
        </p:txBody>
      </p:sp>
      <p:sp>
        <p:nvSpPr>
          <p:cNvPr id="4" name="Marcador de número de diapositiva 3"/>
          <p:cNvSpPr>
            <a:spLocks noGrp="1"/>
          </p:cNvSpPr>
          <p:nvPr>
            <p:ph type="sldNum" sz="quarter" idx="10"/>
          </p:nvPr>
        </p:nvSpPr>
        <p:spPr/>
        <p:txBody>
          <a:bodyPr/>
          <a:lstStyle/>
          <a:p>
            <a:fld id="{323D4ACF-E300-8844-9744-4F76BBF83B2D}" type="slidenum">
              <a:rPr lang="es-ES" smtClean="0"/>
              <a:t>14</a:t>
            </a:fld>
            <a:endParaRPr lang="es-ES"/>
          </a:p>
        </p:txBody>
      </p:sp>
    </p:spTree>
    <p:extLst>
      <p:ext uri="{BB962C8B-B14F-4D97-AF65-F5344CB8AC3E}">
        <p14:creationId xmlns:p14="http://schemas.microsoft.com/office/powerpoint/2010/main" val="1792210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sz="1200" baseline="0" dirty="0" smtClean="0">
              <a:solidFill>
                <a:schemeClr val="bg1"/>
              </a:solidFill>
              <a:latin typeface="DIN Next LT Pro"/>
              <a:cs typeface="DIN Next LT Pro"/>
            </a:endParaRPr>
          </a:p>
        </p:txBody>
      </p:sp>
      <p:sp>
        <p:nvSpPr>
          <p:cNvPr id="4" name="Marcador de número de diapositiva 3"/>
          <p:cNvSpPr>
            <a:spLocks noGrp="1"/>
          </p:cNvSpPr>
          <p:nvPr>
            <p:ph type="sldNum" sz="quarter" idx="10"/>
          </p:nvPr>
        </p:nvSpPr>
        <p:spPr/>
        <p:txBody>
          <a:bodyPr/>
          <a:lstStyle/>
          <a:p>
            <a:fld id="{323D4ACF-E300-8844-9744-4F76BBF83B2D}" type="slidenum">
              <a:rPr lang="es-ES" smtClean="0"/>
              <a:t>15</a:t>
            </a:fld>
            <a:endParaRPr lang="es-ES"/>
          </a:p>
        </p:txBody>
      </p:sp>
    </p:spTree>
    <p:extLst>
      <p:ext uri="{BB962C8B-B14F-4D97-AF65-F5344CB8AC3E}">
        <p14:creationId xmlns:p14="http://schemas.microsoft.com/office/powerpoint/2010/main" val="1792210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aseline="0" dirty="0" smtClean="0">
                <a:solidFill>
                  <a:schemeClr val="bg1"/>
                </a:solidFill>
                <a:latin typeface="DIN Next LT Pro"/>
                <a:cs typeface="DIN Next LT Pro"/>
              </a:rPr>
              <a:t>The SOCIB monitoring of the Ibiza Channel Choke point has now reached 5 years, with 31 successful deep glider missions, it is quasi continuous with the aim of not more than 1 month gap between missions, this is one of the keys of success – if anyone is interested in understanding more about the operational please ask or catch up later</a:t>
            </a:r>
          </a:p>
        </p:txBody>
      </p:sp>
      <p:sp>
        <p:nvSpPr>
          <p:cNvPr id="4" name="Marcador de número de diapositiva 3"/>
          <p:cNvSpPr>
            <a:spLocks noGrp="1"/>
          </p:cNvSpPr>
          <p:nvPr>
            <p:ph type="sldNum" sz="quarter" idx="10"/>
          </p:nvPr>
        </p:nvSpPr>
        <p:spPr/>
        <p:txBody>
          <a:bodyPr/>
          <a:lstStyle/>
          <a:p>
            <a:fld id="{323D4ACF-E300-8844-9744-4F76BBF83B2D}" type="slidenum">
              <a:rPr lang="es-ES" smtClean="0"/>
              <a:t>16</a:t>
            </a:fld>
            <a:endParaRPr lang="es-ES"/>
          </a:p>
        </p:txBody>
      </p:sp>
    </p:spTree>
    <p:extLst>
      <p:ext uri="{BB962C8B-B14F-4D97-AF65-F5344CB8AC3E}">
        <p14:creationId xmlns:p14="http://schemas.microsoft.com/office/powerpoint/2010/main" val="1792210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aseline="0" dirty="0" smtClean="0">
                <a:solidFill>
                  <a:schemeClr val="bg1"/>
                </a:solidFill>
                <a:latin typeface="DIN Next LT Pro"/>
                <a:cs typeface="DIN Next LT Pro"/>
              </a:rPr>
              <a:t>A SOCIB Web Tool Box – a web page with access to relevant data, SOCIB derived variables (scientific value add) and related tools. Created to give target end users access to SOCIB expertise and value added information to assist in analysis and decision making. </a:t>
            </a:r>
            <a:r>
              <a:rPr lang="en-US" sz="1200" baseline="0" dirty="0" smtClean="0">
                <a:solidFill>
                  <a:schemeClr val="bg1"/>
                </a:solidFill>
                <a:latin typeface="DIN Next LT Pro"/>
                <a:cs typeface="DIN Next LT Pro"/>
              </a:rPr>
              <a:t>Communication of availability of this facility to target end users in the Balearics.</a:t>
            </a:r>
            <a:endParaRPr lang="en-GB" sz="1200" baseline="0" dirty="0" smtClean="0">
              <a:solidFill>
                <a:schemeClr val="bg1"/>
              </a:solidFill>
              <a:latin typeface="DIN Next LT Pro"/>
              <a:cs typeface="DIN Next LT Pro"/>
            </a:endParaRPr>
          </a:p>
        </p:txBody>
      </p:sp>
      <p:sp>
        <p:nvSpPr>
          <p:cNvPr id="4" name="Marcador de número de diapositiva 3"/>
          <p:cNvSpPr>
            <a:spLocks noGrp="1"/>
          </p:cNvSpPr>
          <p:nvPr>
            <p:ph type="sldNum" sz="quarter" idx="10"/>
          </p:nvPr>
        </p:nvSpPr>
        <p:spPr/>
        <p:txBody>
          <a:bodyPr/>
          <a:lstStyle/>
          <a:p>
            <a:fld id="{323D4ACF-E300-8844-9744-4F76BBF83B2D}" type="slidenum">
              <a:rPr lang="es-ES" smtClean="0"/>
              <a:t>17</a:t>
            </a:fld>
            <a:endParaRPr lang="es-ES"/>
          </a:p>
        </p:txBody>
      </p:sp>
    </p:spTree>
    <p:extLst>
      <p:ext uri="{BB962C8B-B14F-4D97-AF65-F5344CB8AC3E}">
        <p14:creationId xmlns:p14="http://schemas.microsoft.com/office/powerpoint/2010/main" val="4191164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aseline="0" dirty="0" smtClean="0">
                <a:solidFill>
                  <a:schemeClr val="bg1"/>
                </a:solidFill>
                <a:latin typeface="DIN Next LT Pro"/>
                <a:cs typeface="DIN Next LT Pro"/>
              </a:rPr>
              <a:t>A SOCIB Web Tool Box – a web page with access to relevant data, SOCIB derived variables (scientific value add) and related tools. Created to give target end users access to SOCIB expertise and value added information to assist in analysis and decision making. </a:t>
            </a:r>
            <a:r>
              <a:rPr lang="en-US" sz="1200" baseline="0" dirty="0" smtClean="0">
                <a:solidFill>
                  <a:schemeClr val="bg1"/>
                </a:solidFill>
                <a:latin typeface="DIN Next LT Pro"/>
                <a:cs typeface="DIN Next LT Pro"/>
              </a:rPr>
              <a:t>Communication of availability of this facility to target end users in the Balearics.</a:t>
            </a:r>
            <a:endParaRPr lang="en-GB" sz="1200" baseline="0" dirty="0" smtClean="0">
              <a:solidFill>
                <a:schemeClr val="bg1"/>
              </a:solidFill>
              <a:latin typeface="DIN Next LT Pro"/>
              <a:cs typeface="DIN Next LT Pro"/>
            </a:endParaRPr>
          </a:p>
        </p:txBody>
      </p:sp>
      <p:sp>
        <p:nvSpPr>
          <p:cNvPr id="4" name="Marcador de número de diapositiva 3"/>
          <p:cNvSpPr>
            <a:spLocks noGrp="1"/>
          </p:cNvSpPr>
          <p:nvPr>
            <p:ph type="sldNum" sz="quarter" idx="10"/>
          </p:nvPr>
        </p:nvSpPr>
        <p:spPr/>
        <p:txBody>
          <a:bodyPr/>
          <a:lstStyle/>
          <a:p>
            <a:fld id="{323D4ACF-E300-8844-9744-4F76BBF83B2D}" type="slidenum">
              <a:rPr lang="es-ES" smtClean="0"/>
              <a:t>18</a:t>
            </a:fld>
            <a:endParaRPr lang="es-ES"/>
          </a:p>
        </p:txBody>
      </p:sp>
    </p:spTree>
    <p:extLst>
      <p:ext uri="{BB962C8B-B14F-4D97-AF65-F5344CB8AC3E}">
        <p14:creationId xmlns:p14="http://schemas.microsoft.com/office/powerpoint/2010/main" val="4191164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noProof="0" dirty="0"/>
          </a:p>
        </p:txBody>
      </p:sp>
      <p:sp>
        <p:nvSpPr>
          <p:cNvPr id="4" name="Marcador de número de diapositiva 3"/>
          <p:cNvSpPr>
            <a:spLocks noGrp="1"/>
          </p:cNvSpPr>
          <p:nvPr>
            <p:ph type="sldNum" sz="quarter" idx="10"/>
          </p:nvPr>
        </p:nvSpPr>
        <p:spPr/>
        <p:txBody>
          <a:bodyPr/>
          <a:lstStyle/>
          <a:p>
            <a:fld id="{1450D969-4D17-0D45-B348-0694475554CB}" type="slidenum">
              <a:rPr lang="es-ES" smtClean="0">
                <a:solidFill>
                  <a:prstClr val="black"/>
                </a:solidFill>
                <a:latin typeface="Calibri"/>
              </a:rPr>
              <a:pPr/>
              <a:t>1</a:t>
            </a:fld>
            <a:endParaRPr lang="es-ES">
              <a:solidFill>
                <a:prstClr val="black"/>
              </a:solidFill>
              <a:latin typeface="Calibri"/>
            </a:endParaRPr>
          </a:p>
        </p:txBody>
      </p:sp>
    </p:spTree>
    <p:extLst>
      <p:ext uri="{BB962C8B-B14F-4D97-AF65-F5344CB8AC3E}">
        <p14:creationId xmlns:p14="http://schemas.microsoft.com/office/powerpoint/2010/main" val="3518626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aseline="0" dirty="0" smtClean="0">
                <a:solidFill>
                  <a:schemeClr val="bg1"/>
                </a:solidFill>
                <a:latin typeface="DIN Next LT Pro"/>
                <a:cs typeface="DIN Next LT Pro"/>
              </a:rPr>
              <a:t>A SOCIB Web Tool Box – a web page with access to relevant data, SOCIB derived variables (scientific value add) and related tools. Created to give target end users access to SOCIB expertise and value added information to assist in analysis and decision making. </a:t>
            </a:r>
            <a:r>
              <a:rPr lang="en-US" sz="1200" baseline="0" dirty="0" smtClean="0">
                <a:solidFill>
                  <a:schemeClr val="bg1"/>
                </a:solidFill>
                <a:latin typeface="DIN Next LT Pro"/>
                <a:cs typeface="DIN Next LT Pro"/>
              </a:rPr>
              <a:t>Communication of availability of this facility to target end users in the Balearics.</a:t>
            </a:r>
            <a:endParaRPr lang="en-GB" sz="1200" baseline="0" dirty="0" smtClean="0">
              <a:solidFill>
                <a:schemeClr val="bg1"/>
              </a:solidFill>
              <a:latin typeface="DIN Next LT Pro"/>
              <a:cs typeface="DIN Next LT Pro"/>
            </a:endParaRPr>
          </a:p>
        </p:txBody>
      </p:sp>
      <p:sp>
        <p:nvSpPr>
          <p:cNvPr id="4" name="Marcador de número de diapositiva 3"/>
          <p:cNvSpPr>
            <a:spLocks noGrp="1"/>
          </p:cNvSpPr>
          <p:nvPr>
            <p:ph type="sldNum" sz="quarter" idx="10"/>
          </p:nvPr>
        </p:nvSpPr>
        <p:spPr/>
        <p:txBody>
          <a:bodyPr/>
          <a:lstStyle/>
          <a:p>
            <a:fld id="{323D4ACF-E300-8844-9744-4F76BBF83B2D}" type="slidenum">
              <a:rPr lang="es-ES" smtClean="0"/>
              <a:t>19</a:t>
            </a:fld>
            <a:endParaRPr lang="es-ES"/>
          </a:p>
        </p:txBody>
      </p:sp>
    </p:spTree>
    <p:extLst>
      <p:ext uri="{BB962C8B-B14F-4D97-AF65-F5344CB8AC3E}">
        <p14:creationId xmlns:p14="http://schemas.microsoft.com/office/powerpoint/2010/main" val="4191164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noProof="0" dirty="0"/>
          </a:p>
        </p:txBody>
      </p:sp>
      <p:sp>
        <p:nvSpPr>
          <p:cNvPr id="4" name="Marcador de número de diapositiva 3"/>
          <p:cNvSpPr>
            <a:spLocks noGrp="1"/>
          </p:cNvSpPr>
          <p:nvPr>
            <p:ph type="sldNum" sz="quarter" idx="10"/>
          </p:nvPr>
        </p:nvSpPr>
        <p:spPr/>
        <p:txBody>
          <a:bodyPr/>
          <a:lstStyle/>
          <a:p>
            <a:fld id="{1450D969-4D17-0D45-B348-0694475554CB}" type="slidenum">
              <a:rPr lang="es-ES" smtClean="0">
                <a:solidFill>
                  <a:prstClr val="black"/>
                </a:solidFill>
                <a:latin typeface="Calibri"/>
              </a:rPr>
              <a:pPr/>
              <a:t>20</a:t>
            </a:fld>
            <a:endParaRPr lang="es-ES">
              <a:solidFill>
                <a:prstClr val="black"/>
              </a:solidFill>
              <a:latin typeface="Calibri"/>
            </a:endParaRPr>
          </a:p>
        </p:txBody>
      </p:sp>
    </p:spTree>
    <p:extLst>
      <p:ext uri="{BB962C8B-B14F-4D97-AF65-F5344CB8AC3E}">
        <p14:creationId xmlns:p14="http://schemas.microsoft.com/office/powerpoint/2010/main" val="3518626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sz="1200" baseline="0" dirty="0" smtClean="0">
              <a:solidFill>
                <a:schemeClr val="bg1"/>
              </a:solidFill>
              <a:latin typeface="DIN Next LT Pro"/>
              <a:cs typeface="DIN Next LT Pro"/>
            </a:endParaRPr>
          </a:p>
        </p:txBody>
      </p:sp>
      <p:sp>
        <p:nvSpPr>
          <p:cNvPr id="4" name="Marcador de número de diapositiva 3"/>
          <p:cNvSpPr>
            <a:spLocks noGrp="1"/>
          </p:cNvSpPr>
          <p:nvPr>
            <p:ph type="sldNum" sz="quarter" idx="10"/>
          </p:nvPr>
        </p:nvSpPr>
        <p:spPr/>
        <p:txBody>
          <a:bodyPr/>
          <a:lstStyle/>
          <a:p>
            <a:fld id="{323D4ACF-E300-8844-9744-4F76BBF83B2D}" type="slidenum">
              <a:rPr lang="es-ES" smtClean="0"/>
              <a:t>2</a:t>
            </a:fld>
            <a:endParaRPr lang="es-ES"/>
          </a:p>
        </p:txBody>
      </p:sp>
    </p:spTree>
    <p:extLst>
      <p:ext uri="{BB962C8B-B14F-4D97-AF65-F5344CB8AC3E}">
        <p14:creationId xmlns:p14="http://schemas.microsoft.com/office/powerpoint/2010/main" val="179221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aseline="0" dirty="0" smtClean="0">
                <a:solidFill>
                  <a:schemeClr val="bg1"/>
                </a:solidFill>
                <a:latin typeface="DIN Next LT Pro"/>
                <a:cs typeface="DIN Next LT Pro"/>
              </a:rPr>
              <a:t>The SOCIB monitoring of the Ibiza Channel Choke point has now reached 5 years, with 31 successful deep glider missions, it is quasi continuous with the aim of not more than 1 month gap between missions, this is one of the keys of success – if anyone is interested in understanding more about the operational please ask or catch up later</a:t>
            </a:r>
          </a:p>
        </p:txBody>
      </p:sp>
      <p:sp>
        <p:nvSpPr>
          <p:cNvPr id="4" name="Marcador de número de diapositiva 3"/>
          <p:cNvSpPr>
            <a:spLocks noGrp="1"/>
          </p:cNvSpPr>
          <p:nvPr>
            <p:ph type="sldNum" sz="quarter" idx="10"/>
          </p:nvPr>
        </p:nvSpPr>
        <p:spPr/>
        <p:txBody>
          <a:bodyPr/>
          <a:lstStyle/>
          <a:p>
            <a:fld id="{323D4ACF-E300-8844-9744-4F76BBF83B2D}" type="slidenum">
              <a:rPr lang="es-ES" smtClean="0"/>
              <a:t>3</a:t>
            </a:fld>
            <a:endParaRPr lang="es-ES"/>
          </a:p>
        </p:txBody>
      </p:sp>
    </p:spTree>
    <p:extLst>
      <p:ext uri="{BB962C8B-B14F-4D97-AF65-F5344CB8AC3E}">
        <p14:creationId xmlns:p14="http://schemas.microsoft.com/office/powerpoint/2010/main" val="179221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aseline="0" dirty="0" smtClean="0">
                <a:solidFill>
                  <a:schemeClr val="bg1"/>
                </a:solidFill>
                <a:latin typeface="DIN Next LT Pro"/>
                <a:cs typeface="DIN Next LT Pro"/>
              </a:rPr>
              <a:t>The SOCIB monitoring of the Ibiza Channel Choke point has now reached 5 years, with 31 successful deep glider missions, it is quasi continuous with the aim of not more than 1 month gap between missions, this is one of the keys of success – if anyone is interested in understanding more about the operational please ask or catch up later</a:t>
            </a:r>
          </a:p>
        </p:txBody>
      </p:sp>
      <p:sp>
        <p:nvSpPr>
          <p:cNvPr id="4" name="Marcador de número de diapositiva 3"/>
          <p:cNvSpPr>
            <a:spLocks noGrp="1"/>
          </p:cNvSpPr>
          <p:nvPr>
            <p:ph type="sldNum" sz="quarter" idx="10"/>
          </p:nvPr>
        </p:nvSpPr>
        <p:spPr/>
        <p:txBody>
          <a:bodyPr/>
          <a:lstStyle/>
          <a:p>
            <a:fld id="{323D4ACF-E300-8844-9744-4F76BBF83B2D}" type="slidenum">
              <a:rPr lang="es-ES" smtClean="0"/>
              <a:t>4</a:t>
            </a:fld>
            <a:endParaRPr lang="es-ES"/>
          </a:p>
        </p:txBody>
      </p:sp>
    </p:spTree>
    <p:extLst>
      <p:ext uri="{BB962C8B-B14F-4D97-AF65-F5344CB8AC3E}">
        <p14:creationId xmlns:p14="http://schemas.microsoft.com/office/powerpoint/2010/main" val="1792210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sz="1200" baseline="0" dirty="0" smtClean="0">
              <a:solidFill>
                <a:schemeClr val="bg1"/>
              </a:solidFill>
              <a:latin typeface="DIN Next LT Pro"/>
              <a:cs typeface="DIN Next LT Pro"/>
            </a:endParaRPr>
          </a:p>
        </p:txBody>
      </p:sp>
      <p:sp>
        <p:nvSpPr>
          <p:cNvPr id="4" name="Marcador de número de diapositiva 3"/>
          <p:cNvSpPr>
            <a:spLocks noGrp="1"/>
          </p:cNvSpPr>
          <p:nvPr>
            <p:ph type="sldNum" sz="quarter" idx="10"/>
          </p:nvPr>
        </p:nvSpPr>
        <p:spPr/>
        <p:txBody>
          <a:bodyPr/>
          <a:lstStyle/>
          <a:p>
            <a:fld id="{323D4ACF-E300-8844-9744-4F76BBF83B2D}" type="slidenum">
              <a:rPr lang="es-ES" smtClean="0"/>
              <a:t>5</a:t>
            </a:fld>
            <a:endParaRPr lang="es-ES"/>
          </a:p>
        </p:txBody>
      </p:sp>
    </p:spTree>
    <p:extLst>
      <p:ext uri="{BB962C8B-B14F-4D97-AF65-F5344CB8AC3E}">
        <p14:creationId xmlns:p14="http://schemas.microsoft.com/office/powerpoint/2010/main" val="179221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aseline="0" dirty="0" smtClean="0">
                <a:solidFill>
                  <a:schemeClr val="bg1"/>
                </a:solidFill>
                <a:latin typeface="DIN Next LT Pro"/>
                <a:cs typeface="DIN Next LT Pro"/>
              </a:rPr>
              <a:t>The SOCIB monitoring of the Ibiza Channel Choke point has now reached 5 years, with 31 successful deep glider missions, it is quasi continuous with the aim of not more than 1 month gap between missions, this is one of the keys of success – if anyone is interested in understanding more about the operational please ask or catch up later</a:t>
            </a:r>
          </a:p>
        </p:txBody>
      </p:sp>
      <p:sp>
        <p:nvSpPr>
          <p:cNvPr id="4" name="Marcador de número de diapositiva 3"/>
          <p:cNvSpPr>
            <a:spLocks noGrp="1"/>
          </p:cNvSpPr>
          <p:nvPr>
            <p:ph type="sldNum" sz="quarter" idx="10"/>
          </p:nvPr>
        </p:nvSpPr>
        <p:spPr/>
        <p:txBody>
          <a:bodyPr/>
          <a:lstStyle/>
          <a:p>
            <a:fld id="{323D4ACF-E300-8844-9744-4F76BBF83B2D}" type="slidenum">
              <a:rPr lang="es-ES" smtClean="0"/>
              <a:t>6</a:t>
            </a:fld>
            <a:endParaRPr lang="es-ES"/>
          </a:p>
        </p:txBody>
      </p:sp>
    </p:spTree>
    <p:extLst>
      <p:ext uri="{BB962C8B-B14F-4D97-AF65-F5344CB8AC3E}">
        <p14:creationId xmlns:p14="http://schemas.microsoft.com/office/powerpoint/2010/main" val="1792210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aseline="0" dirty="0" smtClean="0">
                <a:solidFill>
                  <a:schemeClr val="bg1"/>
                </a:solidFill>
                <a:latin typeface="DIN Next LT Pro"/>
                <a:cs typeface="DIN Next LT Pro"/>
              </a:rPr>
              <a:t>A SOCIB Web Tool Box – a web page with access to relevant data, SOCIB derived variables (scientific value add) and related tools. Created to give target end users access to SOCIB expertise and value added information to assist in analysis and decision making. </a:t>
            </a:r>
            <a:r>
              <a:rPr lang="en-US" sz="1200" baseline="0" dirty="0" smtClean="0">
                <a:solidFill>
                  <a:schemeClr val="bg1"/>
                </a:solidFill>
                <a:latin typeface="DIN Next LT Pro"/>
                <a:cs typeface="DIN Next LT Pro"/>
              </a:rPr>
              <a:t>Communication of availability of this facility to target end users in the Balearics.</a:t>
            </a:r>
            <a:endParaRPr lang="en-GB" sz="1200" baseline="0" dirty="0" smtClean="0">
              <a:solidFill>
                <a:schemeClr val="bg1"/>
              </a:solidFill>
              <a:latin typeface="DIN Next LT Pro"/>
              <a:cs typeface="DIN Next LT Pro"/>
            </a:endParaRPr>
          </a:p>
        </p:txBody>
      </p:sp>
      <p:sp>
        <p:nvSpPr>
          <p:cNvPr id="4" name="Marcador de número de diapositiva 3"/>
          <p:cNvSpPr>
            <a:spLocks noGrp="1"/>
          </p:cNvSpPr>
          <p:nvPr>
            <p:ph type="sldNum" sz="quarter" idx="10"/>
          </p:nvPr>
        </p:nvSpPr>
        <p:spPr/>
        <p:txBody>
          <a:bodyPr/>
          <a:lstStyle/>
          <a:p>
            <a:fld id="{323D4ACF-E300-8844-9744-4F76BBF83B2D}" type="slidenum">
              <a:rPr lang="es-ES" smtClean="0"/>
              <a:t>7</a:t>
            </a:fld>
            <a:endParaRPr lang="es-ES"/>
          </a:p>
        </p:txBody>
      </p:sp>
    </p:spTree>
    <p:extLst>
      <p:ext uri="{BB962C8B-B14F-4D97-AF65-F5344CB8AC3E}">
        <p14:creationId xmlns:p14="http://schemas.microsoft.com/office/powerpoint/2010/main" val="4191164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aseline="0" dirty="0" smtClean="0">
                <a:solidFill>
                  <a:schemeClr val="bg1"/>
                </a:solidFill>
                <a:latin typeface="DIN Next LT Pro"/>
                <a:cs typeface="DIN Next LT Pro"/>
              </a:rPr>
              <a:t>A SOCIB Web Tool Box – a web page with access to relevant data, SOCIB derived variables (scientific value add) and related tools. Created to give target end users access to SOCIB expertise and value added information to assist in analysis and decision making. </a:t>
            </a:r>
            <a:r>
              <a:rPr lang="en-US" sz="1200" baseline="0" dirty="0" smtClean="0">
                <a:solidFill>
                  <a:schemeClr val="bg1"/>
                </a:solidFill>
                <a:latin typeface="DIN Next LT Pro"/>
                <a:cs typeface="DIN Next LT Pro"/>
              </a:rPr>
              <a:t>Communication of availability of this facility to target end users in the Balearics.</a:t>
            </a:r>
            <a:endParaRPr lang="en-GB" sz="1200" baseline="0" dirty="0" smtClean="0">
              <a:solidFill>
                <a:schemeClr val="bg1"/>
              </a:solidFill>
              <a:latin typeface="DIN Next LT Pro"/>
              <a:cs typeface="DIN Next LT Pro"/>
            </a:endParaRPr>
          </a:p>
        </p:txBody>
      </p:sp>
      <p:sp>
        <p:nvSpPr>
          <p:cNvPr id="4" name="Marcador de número de diapositiva 3"/>
          <p:cNvSpPr>
            <a:spLocks noGrp="1"/>
          </p:cNvSpPr>
          <p:nvPr>
            <p:ph type="sldNum" sz="quarter" idx="10"/>
          </p:nvPr>
        </p:nvSpPr>
        <p:spPr/>
        <p:txBody>
          <a:bodyPr/>
          <a:lstStyle/>
          <a:p>
            <a:fld id="{323D4ACF-E300-8844-9744-4F76BBF83B2D}" type="slidenum">
              <a:rPr lang="es-ES" smtClean="0"/>
              <a:t>8</a:t>
            </a:fld>
            <a:endParaRPr lang="es-ES"/>
          </a:p>
        </p:txBody>
      </p:sp>
    </p:spTree>
    <p:extLst>
      <p:ext uri="{BB962C8B-B14F-4D97-AF65-F5344CB8AC3E}">
        <p14:creationId xmlns:p14="http://schemas.microsoft.com/office/powerpoint/2010/main" val="4191164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3186969" y="1970785"/>
            <a:ext cx="2100785" cy="552032"/>
          </a:xfrm>
          <a:prstGeom prst="rect">
            <a:avLst/>
          </a:prstGeom>
        </p:spPr>
      </p:pic>
      <p:sp>
        <p:nvSpPr>
          <p:cNvPr id="13" name="TextBox 2"/>
          <p:cNvSpPr txBox="1"/>
          <p:nvPr userDrawn="1"/>
        </p:nvSpPr>
        <p:spPr>
          <a:xfrm>
            <a:off x="5403715" y="1885253"/>
            <a:ext cx="1953151" cy="769431"/>
          </a:xfrm>
          <a:prstGeom prst="rect">
            <a:avLst/>
          </a:prstGeom>
          <a:noFill/>
        </p:spPr>
        <p:txBody>
          <a:bodyPr wrap="square" lIns="91429" tIns="45715" rIns="91429" bIns="45715" rtlCol="0">
            <a:spAutoFit/>
          </a:bodyPr>
          <a:lstStyle/>
          <a:p>
            <a:r>
              <a:rPr lang="en-US" sz="1100" dirty="0">
                <a:solidFill>
                  <a:srgbClr val="42AFB6"/>
                </a:solidFill>
                <a:latin typeface="Cube"/>
                <a:cs typeface="Cube"/>
              </a:rPr>
              <a:t>Balearic Islands</a:t>
            </a:r>
          </a:p>
          <a:p>
            <a:r>
              <a:rPr lang="en-US" sz="1100" dirty="0">
                <a:solidFill>
                  <a:srgbClr val="42AFB6"/>
                </a:solidFill>
                <a:latin typeface="Cube"/>
                <a:cs typeface="Cube"/>
              </a:rPr>
              <a:t>Coastal Observing</a:t>
            </a:r>
          </a:p>
          <a:p>
            <a:r>
              <a:rPr lang="en-US" sz="1100" dirty="0">
                <a:solidFill>
                  <a:srgbClr val="42AFB6"/>
                </a:solidFill>
                <a:latin typeface="Cube"/>
                <a:cs typeface="Cube"/>
              </a:rPr>
              <a:t>and Forecasting</a:t>
            </a:r>
          </a:p>
          <a:p>
            <a:r>
              <a:rPr lang="en-US" sz="1100" dirty="0" smtClean="0">
                <a:solidFill>
                  <a:srgbClr val="42AFB6"/>
                </a:solidFill>
                <a:latin typeface="Cube"/>
                <a:cs typeface="Cube"/>
              </a:rPr>
              <a:t>System</a:t>
            </a:r>
            <a:endParaRPr lang="en-US" sz="1100" dirty="0">
              <a:solidFill>
                <a:srgbClr val="42AFB6"/>
              </a:solidFill>
              <a:latin typeface="Cube"/>
              <a:cs typeface="Cube"/>
            </a:endParaRPr>
          </a:p>
        </p:txBody>
      </p:sp>
      <p:pic>
        <p:nvPicPr>
          <p:cNvPr id="16" name="Imagen 15" descr="logoSocib_faceboo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9770" y="134051"/>
            <a:ext cx="432355" cy="432355"/>
          </a:xfrm>
          <a:prstGeom prst="rect">
            <a:avLst/>
          </a:prstGeom>
        </p:spPr>
      </p:pic>
      <p:sp>
        <p:nvSpPr>
          <p:cNvPr id="17" name="TextBox 20"/>
          <p:cNvSpPr txBox="1"/>
          <p:nvPr userDrawn="1"/>
        </p:nvSpPr>
        <p:spPr>
          <a:xfrm>
            <a:off x="8064500" y="6293652"/>
            <a:ext cx="1231900" cy="292378"/>
          </a:xfrm>
          <a:prstGeom prst="rect">
            <a:avLst/>
          </a:prstGeom>
          <a:noFill/>
        </p:spPr>
        <p:txBody>
          <a:bodyPr wrap="square" lIns="91429" tIns="45715" rIns="91429" bIns="45715" rtlCol="0">
            <a:spAutoFit/>
          </a:bodyPr>
          <a:lstStyle/>
          <a:p>
            <a:r>
              <a:rPr lang="en-US" sz="1300" dirty="0" err="1">
                <a:solidFill>
                  <a:srgbClr val="42AFB6"/>
                </a:solidFill>
                <a:latin typeface="DIN Next LT Pro"/>
                <a:cs typeface="DIN Next LT Pro"/>
              </a:rPr>
              <a:t>www.socib.es</a:t>
            </a:r>
            <a:endParaRPr lang="en-US" sz="1300" dirty="0">
              <a:solidFill>
                <a:srgbClr val="42AFB6"/>
              </a:solidFill>
              <a:latin typeface="DIN Next LT Pro"/>
              <a:cs typeface="DIN Next LT Pro"/>
            </a:endParaRPr>
          </a:p>
        </p:txBody>
      </p:sp>
    </p:spTree>
    <p:extLst>
      <p:ext uri="{BB962C8B-B14F-4D97-AF65-F5344CB8AC3E}">
        <p14:creationId xmlns:p14="http://schemas.microsoft.com/office/powerpoint/2010/main" val="145603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_Diapositiva de títu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5"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4" indent="0" algn="ctr">
              <a:buNone/>
              <a:defRPr>
                <a:solidFill>
                  <a:schemeClr val="tx1">
                    <a:tint val="75000"/>
                  </a:schemeClr>
                </a:solidFill>
              </a:defRPr>
            </a:lvl9pPr>
          </a:lstStyle>
          <a:p>
            <a:r>
              <a:rPr lang="es-ES_tradnl" smtClean="0"/>
              <a:t>Haga clic para modificar el estilo de subtítulo del patrón</a:t>
            </a:r>
            <a:endParaRPr lang="en-US"/>
          </a:p>
        </p:txBody>
      </p:sp>
      <p:sp>
        <p:nvSpPr>
          <p:cNvPr id="4" name="Date Placeholder 3"/>
          <p:cNvSpPr>
            <a:spLocks noGrp="1"/>
          </p:cNvSpPr>
          <p:nvPr>
            <p:ph type="dt" sz="half" idx="10"/>
          </p:nvPr>
        </p:nvSpPr>
        <p:spPr>
          <a:xfrm>
            <a:off x="495300" y="6356351"/>
            <a:ext cx="2311400" cy="365125"/>
          </a:xfrm>
          <a:prstGeom prst="rect">
            <a:avLst/>
          </a:prstGeom>
        </p:spPr>
        <p:txBody>
          <a:bodyPr/>
          <a:lstStyle/>
          <a:p>
            <a:r>
              <a:rPr lang="es-ES_tradnl" smtClean="0"/>
              <a:t>29/11/13</a:t>
            </a:r>
            <a:endParaRPr lang="en-US"/>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F715507A-6883-1D42-95CC-F44F2A8658C3}" type="slidenum">
              <a:rPr lang="en-US" smtClean="0"/>
              <a:t>‹#›</a:t>
            </a:fld>
            <a:endParaRPr lang="en-US"/>
          </a:p>
        </p:txBody>
      </p:sp>
    </p:spTree>
    <p:extLst>
      <p:ext uri="{BB962C8B-B14F-4D97-AF65-F5344CB8AC3E}">
        <p14:creationId xmlns:p14="http://schemas.microsoft.com/office/powerpoint/2010/main" val="1356961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950" y="2130429"/>
            <a:ext cx="8420100" cy="1470025"/>
          </a:xfrm>
          <a:prstGeom prst="rect">
            <a:avLst/>
          </a:prstGeom>
        </p:spPr>
        <p:txBody>
          <a:bodyPr>
            <a:normAutofit/>
          </a:bodyPr>
          <a:lstStyle>
            <a:lvl1pPr>
              <a:defRPr sz="3200">
                <a:solidFill>
                  <a:schemeClr val="bg1"/>
                </a:solidFill>
              </a:defRPr>
            </a:lvl1pPr>
          </a:lstStyle>
          <a:p>
            <a:r>
              <a:rPr lang="en-GB" noProof="0" dirty="0" err="1" smtClean="0"/>
              <a:t>Clic</a:t>
            </a:r>
            <a:r>
              <a:rPr lang="en-GB" noProof="0" dirty="0" smtClean="0"/>
              <a:t> </a:t>
            </a:r>
            <a:r>
              <a:rPr lang="en-GB" noProof="0" dirty="0" err="1" smtClean="0"/>
              <a:t>para</a:t>
            </a:r>
            <a:r>
              <a:rPr lang="en-GB" noProof="0" dirty="0" smtClean="0"/>
              <a:t> </a:t>
            </a:r>
            <a:r>
              <a:rPr lang="en-GB" noProof="0" dirty="0" err="1" smtClean="0"/>
              <a:t>editar</a:t>
            </a:r>
            <a:r>
              <a:rPr lang="en-GB" noProof="0" dirty="0" smtClean="0"/>
              <a:t> </a:t>
            </a:r>
            <a:r>
              <a:rPr lang="en-GB" noProof="0" dirty="0" err="1" smtClean="0"/>
              <a:t>título</a:t>
            </a:r>
            <a:endParaRPr lang="en-GB" noProof="0" dirty="0"/>
          </a:p>
        </p:txBody>
      </p:sp>
      <p:sp>
        <p:nvSpPr>
          <p:cNvPr id="3" name="Subtítulo 2"/>
          <p:cNvSpPr>
            <a:spLocks noGrp="1"/>
          </p:cNvSpPr>
          <p:nvPr>
            <p:ph type="subTitle" idx="1"/>
          </p:nvPr>
        </p:nvSpPr>
        <p:spPr>
          <a:xfrm>
            <a:off x="1485900" y="3886200"/>
            <a:ext cx="6934200" cy="17526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Haga clic para modificar el estilo de subtítulo del patrón</a:t>
            </a:r>
            <a:endParaRPr lang="es-ES" dirty="0"/>
          </a:p>
        </p:txBody>
      </p:sp>
      <p:sp>
        <p:nvSpPr>
          <p:cNvPr id="4" name="Marcador de fecha 3"/>
          <p:cNvSpPr>
            <a:spLocks noGrp="1"/>
          </p:cNvSpPr>
          <p:nvPr>
            <p:ph type="dt" sz="half" idx="10"/>
          </p:nvPr>
        </p:nvSpPr>
        <p:spPr>
          <a:xfrm>
            <a:off x="495300" y="6356354"/>
            <a:ext cx="2311400" cy="365125"/>
          </a:xfrm>
          <a:prstGeom prst="rect">
            <a:avLst/>
          </a:prstGeom>
        </p:spPr>
        <p:txBody>
          <a:bodyPr/>
          <a:lstStyle/>
          <a:p>
            <a:fld id="{4EE06B5F-0146-8D4B-ADD2-D52D9EF293B6}" type="datetimeFigureOut">
              <a:rPr lang="es-ES" smtClean="0">
                <a:solidFill>
                  <a:prstClr val="black"/>
                </a:solidFill>
                <a:latin typeface="Calibri"/>
              </a:rPr>
              <a:pPr/>
              <a:t>29/09/2016</a:t>
            </a:fld>
            <a:endParaRPr lang="es-ES">
              <a:solidFill>
                <a:prstClr val="black"/>
              </a:solidFill>
              <a:latin typeface="Calibri"/>
            </a:endParaRPr>
          </a:p>
        </p:txBody>
      </p:sp>
      <p:sp>
        <p:nvSpPr>
          <p:cNvPr id="5" name="Marcador de pie de página 4"/>
          <p:cNvSpPr>
            <a:spLocks noGrp="1"/>
          </p:cNvSpPr>
          <p:nvPr>
            <p:ph type="ftr" sz="quarter" idx="11"/>
          </p:nvPr>
        </p:nvSpPr>
        <p:spPr>
          <a:xfrm>
            <a:off x="3384550" y="6356354"/>
            <a:ext cx="3136900" cy="365125"/>
          </a:xfrm>
          <a:prstGeom prst="rect">
            <a:avLst/>
          </a:prstGeom>
        </p:spPr>
        <p:txBody>
          <a:bodyPr/>
          <a:lstStyle/>
          <a:p>
            <a:endParaRPr lang="es-ES">
              <a:solidFill>
                <a:prstClr val="black"/>
              </a:solidFill>
              <a:latin typeface="Calibri"/>
            </a:endParaRPr>
          </a:p>
        </p:txBody>
      </p:sp>
      <p:sp>
        <p:nvSpPr>
          <p:cNvPr id="6" name="Marcador de número de diapositiva 5"/>
          <p:cNvSpPr>
            <a:spLocks noGrp="1"/>
          </p:cNvSpPr>
          <p:nvPr>
            <p:ph type="sldNum" sz="quarter" idx="12"/>
          </p:nvPr>
        </p:nvSpPr>
        <p:spPr>
          <a:xfrm>
            <a:off x="7099300" y="6356354"/>
            <a:ext cx="2311400" cy="365125"/>
          </a:xfrm>
          <a:prstGeom prst="rect">
            <a:avLst/>
          </a:prstGeom>
        </p:spPr>
        <p:txBody>
          <a:bodyPr/>
          <a:lstStyle/>
          <a:p>
            <a:fld id="{A74C6C15-958A-CA43-9637-49238EA3952D}" type="slidenum">
              <a:rPr lang="es-ES" smtClean="0">
                <a:solidFill>
                  <a:prstClr val="black"/>
                </a:solidFill>
                <a:latin typeface="Calibri"/>
              </a:rPr>
              <a:pPr/>
              <a:t>‹#›</a:t>
            </a:fld>
            <a:endParaRPr lang="es-ES">
              <a:solidFill>
                <a:prstClr val="black"/>
              </a:solidFill>
              <a:latin typeface="Calibri"/>
            </a:endParaRPr>
          </a:p>
        </p:txBody>
      </p:sp>
    </p:spTree>
    <p:extLst>
      <p:ext uri="{BB962C8B-B14F-4D97-AF65-F5344CB8AC3E}">
        <p14:creationId xmlns:p14="http://schemas.microsoft.com/office/powerpoint/2010/main" val="17577963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220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274428"/>
      </p:ext>
    </p:extLst>
  </p:cSld>
  <p:clrMap bg1="lt1" tx1="dk1" bg2="lt2" tx2="dk2" accent1="accent1" accent2="accent2" accent3="accent3" accent4="accent4" accent5="accent5" accent6="accent6" hlink="hlink" folHlink="folHlink"/>
  <p:sldLayoutIdLst>
    <p:sldLayoutId id="2147483700" r:id="rId1"/>
    <p:sldLayoutId id="2147483716" r:id="rId2"/>
    <p:sldLayoutId id="2147483723" r:id="rId3"/>
  </p:sldLayoutIdLst>
  <p:timing>
    <p:tnLst>
      <p:par>
        <p:cTn id="1" dur="indefinite" restart="never" nodeType="tmRoot"/>
      </p:par>
    </p:tnLst>
  </p:timing>
  <p:hf sldNum="0" hdr="0" ftr="0" dt="0"/>
  <p:txStyles>
    <p:titleStyle>
      <a:lvl1pPr algn="ctr" defTabSz="457148" rtl="0" eaLnBrk="1" latinLnBrk="0" hangingPunct="1">
        <a:spcBef>
          <a:spcPct val="0"/>
        </a:spcBef>
        <a:buNone/>
        <a:defRPr sz="4300" kern="1200">
          <a:solidFill>
            <a:schemeClr val="tx1"/>
          </a:solidFill>
          <a:latin typeface="+mj-lt"/>
          <a:ea typeface="+mj-ea"/>
          <a:cs typeface="+mj-cs"/>
        </a:defRPr>
      </a:lvl1pPr>
    </p:titleStyle>
    <p:bodyStyle>
      <a:lvl1pPr marL="342861" indent="-342861" algn="l" defTabSz="457148" rtl="0" eaLnBrk="1" latinLnBrk="0" hangingPunct="1">
        <a:spcBef>
          <a:spcPct val="20000"/>
        </a:spcBef>
        <a:buFont typeface="Arial"/>
        <a:buChar char="•"/>
        <a:defRPr sz="3200" kern="1200">
          <a:solidFill>
            <a:schemeClr val="tx1"/>
          </a:solidFill>
          <a:latin typeface="+mn-lt"/>
          <a:ea typeface="+mn-ea"/>
          <a:cs typeface="+mn-cs"/>
        </a:defRPr>
      </a:lvl1pPr>
      <a:lvl2pPr marL="742866" indent="-285717" algn="l" defTabSz="457148" rtl="0" eaLnBrk="1" latinLnBrk="0" hangingPunct="1">
        <a:spcBef>
          <a:spcPct val="20000"/>
        </a:spcBef>
        <a:buFont typeface="Arial"/>
        <a:buChar char="–"/>
        <a:defRPr sz="2800" kern="1200">
          <a:solidFill>
            <a:schemeClr val="tx1"/>
          </a:solidFill>
          <a:latin typeface="+mn-lt"/>
          <a:ea typeface="+mn-ea"/>
          <a:cs typeface="+mn-cs"/>
        </a:defRPr>
      </a:lvl2pPr>
      <a:lvl3pPr marL="1142870" indent="-228574" algn="l" defTabSz="457148" rtl="0" eaLnBrk="1" latinLnBrk="0" hangingPunct="1">
        <a:spcBef>
          <a:spcPct val="20000"/>
        </a:spcBef>
        <a:buFont typeface="Arial"/>
        <a:buChar char="•"/>
        <a:defRPr sz="2300" kern="1200">
          <a:solidFill>
            <a:schemeClr val="tx1"/>
          </a:solidFill>
          <a:latin typeface="+mn-lt"/>
          <a:ea typeface="+mn-ea"/>
          <a:cs typeface="+mn-cs"/>
        </a:defRPr>
      </a:lvl3pPr>
      <a:lvl4pPr marL="1600017" indent="-228574" algn="l" defTabSz="457148" rtl="0" eaLnBrk="1" latinLnBrk="0" hangingPunct="1">
        <a:spcBef>
          <a:spcPct val="20000"/>
        </a:spcBef>
        <a:buFont typeface="Arial"/>
        <a:buChar char="–"/>
        <a:defRPr sz="2000" kern="1200">
          <a:solidFill>
            <a:schemeClr val="tx1"/>
          </a:solidFill>
          <a:latin typeface="+mn-lt"/>
          <a:ea typeface="+mn-ea"/>
          <a:cs typeface="+mn-cs"/>
        </a:defRPr>
      </a:lvl4pPr>
      <a:lvl5pPr marL="2057166" indent="-228574" algn="l" defTabSz="457148" rtl="0" eaLnBrk="1" latinLnBrk="0" hangingPunct="1">
        <a:spcBef>
          <a:spcPct val="20000"/>
        </a:spcBef>
        <a:buFont typeface="Arial"/>
        <a:buChar char="»"/>
        <a:defRPr sz="2000" kern="1200">
          <a:solidFill>
            <a:schemeClr val="tx1"/>
          </a:solidFill>
          <a:latin typeface="+mn-lt"/>
          <a:ea typeface="+mn-ea"/>
          <a:cs typeface="+mn-cs"/>
        </a:defRPr>
      </a:lvl5pPr>
      <a:lvl6pPr marL="2514314" indent="-228574" algn="l" defTabSz="457148" rtl="0" eaLnBrk="1" latinLnBrk="0" hangingPunct="1">
        <a:spcBef>
          <a:spcPct val="20000"/>
        </a:spcBef>
        <a:buFont typeface="Arial"/>
        <a:buChar char="•"/>
        <a:defRPr sz="2000" kern="1200">
          <a:solidFill>
            <a:schemeClr val="tx1"/>
          </a:solidFill>
          <a:latin typeface="+mn-lt"/>
          <a:ea typeface="+mn-ea"/>
          <a:cs typeface="+mn-cs"/>
        </a:defRPr>
      </a:lvl6pPr>
      <a:lvl7pPr marL="2971462" indent="-228574" algn="l" defTabSz="457148" rtl="0" eaLnBrk="1" latinLnBrk="0" hangingPunct="1">
        <a:spcBef>
          <a:spcPct val="20000"/>
        </a:spcBef>
        <a:buFont typeface="Arial"/>
        <a:buChar char="•"/>
        <a:defRPr sz="2000" kern="1200">
          <a:solidFill>
            <a:schemeClr val="tx1"/>
          </a:solidFill>
          <a:latin typeface="+mn-lt"/>
          <a:ea typeface="+mn-ea"/>
          <a:cs typeface="+mn-cs"/>
        </a:defRPr>
      </a:lvl7pPr>
      <a:lvl8pPr marL="3428610" indent="-228574" algn="l" defTabSz="457148" rtl="0" eaLnBrk="1" latinLnBrk="0" hangingPunct="1">
        <a:spcBef>
          <a:spcPct val="20000"/>
        </a:spcBef>
        <a:buFont typeface="Arial"/>
        <a:buChar char="•"/>
        <a:defRPr sz="2000" kern="1200">
          <a:solidFill>
            <a:schemeClr val="tx1"/>
          </a:solidFill>
          <a:latin typeface="+mn-lt"/>
          <a:ea typeface="+mn-ea"/>
          <a:cs typeface="+mn-cs"/>
        </a:defRPr>
      </a:lvl8pPr>
      <a:lvl9pPr marL="3885758" indent="-228574" algn="l" defTabSz="45714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5"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github.com/socib/glider_toolbox"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www.socib.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socib/glider_toolbo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202F"/>
        </a:solidFill>
        <a:effectLst/>
      </p:bgPr>
    </p:bg>
    <p:spTree>
      <p:nvGrpSpPr>
        <p:cNvPr id="1" name=""/>
        <p:cNvGrpSpPr/>
        <p:nvPr/>
      </p:nvGrpSpPr>
      <p:grpSpPr>
        <a:xfrm>
          <a:off x="0" y="0"/>
          <a:ext cx="0" cy="0"/>
          <a:chOff x="0" y="0"/>
          <a:chExt cx="0" cy="0"/>
        </a:xfrm>
      </p:grpSpPr>
      <p:sp>
        <p:nvSpPr>
          <p:cNvPr id="18" name="TextBox 20"/>
          <p:cNvSpPr txBox="1"/>
          <p:nvPr/>
        </p:nvSpPr>
        <p:spPr>
          <a:xfrm>
            <a:off x="8064500" y="6293652"/>
            <a:ext cx="1231900" cy="292378"/>
          </a:xfrm>
          <a:prstGeom prst="rect">
            <a:avLst/>
          </a:prstGeom>
          <a:noFill/>
        </p:spPr>
        <p:txBody>
          <a:bodyPr wrap="square" lIns="91429" tIns="45715" rIns="91429" bIns="45715" rtlCol="0">
            <a:spAutoFit/>
          </a:bodyPr>
          <a:lstStyle/>
          <a:p>
            <a:r>
              <a:rPr lang="en-US" sz="1300" dirty="0" err="1">
                <a:solidFill>
                  <a:srgbClr val="42AFB6"/>
                </a:solidFill>
                <a:latin typeface="DIN Next LT Pro"/>
                <a:cs typeface="DIN Next LT Pro"/>
              </a:rPr>
              <a:t>www.socib.es</a:t>
            </a:r>
            <a:endParaRPr lang="en-US" sz="1300" dirty="0">
              <a:solidFill>
                <a:srgbClr val="42AFB6"/>
              </a:solidFill>
              <a:latin typeface="DIN Next LT Pro"/>
              <a:cs typeface="DIN Next LT Pro"/>
            </a:endParaRPr>
          </a:p>
        </p:txBody>
      </p:sp>
      <p:sp>
        <p:nvSpPr>
          <p:cNvPr id="6" name="TextBox 17"/>
          <p:cNvSpPr txBox="1"/>
          <p:nvPr/>
        </p:nvSpPr>
        <p:spPr>
          <a:xfrm>
            <a:off x="-794" y="6306354"/>
            <a:ext cx="9906000" cy="276989"/>
          </a:xfrm>
          <a:prstGeom prst="rect">
            <a:avLst/>
          </a:prstGeom>
          <a:noFill/>
        </p:spPr>
        <p:txBody>
          <a:bodyPr wrap="square" lIns="91429" tIns="45715" rIns="91429" bIns="45715" rtlCol="0">
            <a:spAutoFit/>
          </a:bodyPr>
          <a:lstStyle/>
          <a:p>
            <a:pPr algn="ctr"/>
            <a:r>
              <a:rPr lang="en-US" sz="1200" dirty="0" smtClean="0">
                <a:solidFill>
                  <a:srgbClr val="42AFB6"/>
                </a:solidFill>
                <a:latin typeface="Cube"/>
                <a:cs typeface="Cube"/>
              </a:rPr>
              <a:t>7</a:t>
            </a:r>
            <a:r>
              <a:rPr lang="en-US" sz="1200" baseline="30000" dirty="0" smtClean="0">
                <a:solidFill>
                  <a:srgbClr val="42AFB6"/>
                </a:solidFill>
                <a:latin typeface="Cube"/>
                <a:cs typeface="Cube"/>
              </a:rPr>
              <a:t>th</a:t>
            </a:r>
            <a:r>
              <a:rPr lang="en-US" sz="1200" dirty="0" smtClean="0">
                <a:solidFill>
                  <a:srgbClr val="42AFB6"/>
                </a:solidFill>
                <a:latin typeface="Cube"/>
                <a:cs typeface="Cube"/>
              </a:rPr>
              <a:t> EGO Meeting, NOCS, UK</a:t>
            </a:r>
            <a:r>
              <a:rPr lang="en-US" sz="1200" dirty="0">
                <a:solidFill>
                  <a:srgbClr val="42AFB6"/>
                </a:solidFill>
                <a:latin typeface="Cube"/>
                <a:cs typeface="Cube"/>
              </a:rPr>
              <a:t> </a:t>
            </a:r>
            <a:r>
              <a:rPr lang="en-US" sz="1200" dirty="0" smtClean="0">
                <a:solidFill>
                  <a:srgbClr val="42AFB6"/>
                </a:solidFill>
                <a:latin typeface="Cube"/>
                <a:cs typeface="Cube"/>
              </a:rPr>
              <a:t>– September 2016</a:t>
            </a:r>
            <a:endParaRPr lang="en-US" sz="1200" dirty="0">
              <a:solidFill>
                <a:srgbClr val="42AFB6"/>
              </a:solidFill>
              <a:latin typeface="Cube"/>
              <a:cs typeface="Cube"/>
            </a:endParaRPr>
          </a:p>
        </p:txBody>
      </p:sp>
      <p:sp>
        <p:nvSpPr>
          <p:cNvPr id="7" name="TextBox 1"/>
          <p:cNvSpPr txBox="1"/>
          <p:nvPr/>
        </p:nvSpPr>
        <p:spPr>
          <a:xfrm>
            <a:off x="466166" y="3283698"/>
            <a:ext cx="9001800" cy="1015653"/>
          </a:xfrm>
          <a:prstGeom prst="rect">
            <a:avLst/>
          </a:prstGeom>
          <a:noFill/>
        </p:spPr>
        <p:txBody>
          <a:bodyPr wrap="square" lIns="91429" tIns="45715" rIns="91429" bIns="45715" rtlCol="0">
            <a:spAutoFit/>
          </a:bodyPr>
          <a:lstStyle/>
          <a:p>
            <a:pPr algn="ctr"/>
            <a:r>
              <a:rPr lang="en-US" sz="2000" spc="199" dirty="0" smtClean="0">
                <a:solidFill>
                  <a:srgbClr val="39ACB2"/>
                </a:solidFill>
                <a:latin typeface="Cube"/>
                <a:cs typeface="Cube"/>
              </a:rPr>
              <a:t>SOCIB Glider Data Toolbox</a:t>
            </a:r>
          </a:p>
          <a:p>
            <a:pPr algn="ctr"/>
            <a:r>
              <a:rPr lang="en-US" sz="2000" spc="199" dirty="0" smtClean="0">
                <a:solidFill>
                  <a:srgbClr val="39ACB2"/>
                </a:solidFill>
                <a:latin typeface="Cube"/>
                <a:cs typeface="Cube"/>
              </a:rPr>
              <a:t>Glider Data Processing </a:t>
            </a:r>
          </a:p>
          <a:p>
            <a:pPr algn="ctr"/>
            <a:r>
              <a:rPr lang="en-US" sz="2000" spc="199" dirty="0" smtClean="0">
                <a:solidFill>
                  <a:schemeClr val="bg1"/>
                </a:solidFill>
                <a:latin typeface="Cube"/>
                <a:cs typeface="Cube"/>
              </a:rPr>
              <a:t>- for science and operational users -</a:t>
            </a:r>
            <a:endParaRPr lang="en-US" sz="2000" spc="199" dirty="0">
              <a:solidFill>
                <a:schemeClr val="bg1"/>
              </a:solidFill>
              <a:latin typeface="Cube"/>
              <a:cs typeface="Cube"/>
            </a:endParaRPr>
          </a:p>
        </p:txBody>
      </p:sp>
      <p:sp>
        <p:nvSpPr>
          <p:cNvPr id="8" name="TextBox 15"/>
          <p:cNvSpPr txBox="1"/>
          <p:nvPr/>
        </p:nvSpPr>
        <p:spPr>
          <a:xfrm>
            <a:off x="-794" y="4687267"/>
            <a:ext cx="9906000" cy="738654"/>
          </a:xfrm>
          <a:prstGeom prst="rect">
            <a:avLst/>
          </a:prstGeom>
          <a:noFill/>
        </p:spPr>
        <p:txBody>
          <a:bodyPr wrap="square" lIns="91429" tIns="45715" rIns="91429" bIns="45715" rtlCol="0">
            <a:spAutoFit/>
          </a:bodyPr>
          <a:lstStyle/>
          <a:p>
            <a:pPr algn="ctr"/>
            <a:r>
              <a:rPr lang="sk-SK" sz="2600" dirty="0" smtClean="0">
                <a:solidFill>
                  <a:srgbClr val="39ACB2"/>
                </a:solidFill>
                <a:latin typeface="DIN Next LT Pro"/>
                <a:cs typeface="DIN Next LT Pro"/>
              </a:rPr>
              <a:t>Emma Heslop </a:t>
            </a:r>
            <a:endParaRPr lang="sk-SK" sz="2600" dirty="0">
              <a:solidFill>
                <a:srgbClr val="39ACB2"/>
              </a:solidFill>
              <a:latin typeface="DIN Next LT Pro"/>
              <a:cs typeface="DIN Next LT Pro"/>
            </a:endParaRPr>
          </a:p>
          <a:p>
            <a:pPr algn="ctr"/>
            <a:r>
              <a:rPr lang="sk-SK" sz="1600" dirty="0" smtClean="0">
                <a:solidFill>
                  <a:srgbClr val="39ACB2"/>
                </a:solidFill>
                <a:latin typeface="DIN Next LT Pro"/>
                <a:cs typeface="DIN Next LT Pro"/>
              </a:rPr>
              <a:t>JP. Beltran, C. Troupin, M</a:t>
            </a:r>
            <a:r>
              <a:rPr lang="sk-SK" sz="1600" dirty="0">
                <a:solidFill>
                  <a:srgbClr val="39ACB2"/>
                </a:solidFill>
                <a:latin typeface="DIN Next LT Pro"/>
                <a:cs typeface="DIN Next LT Pro"/>
              </a:rPr>
              <a:t>. Torner, J. </a:t>
            </a:r>
            <a:r>
              <a:rPr lang="sk-SK" sz="1600" dirty="0" smtClean="0">
                <a:solidFill>
                  <a:srgbClr val="39ACB2"/>
                </a:solidFill>
                <a:latin typeface="DIN Next LT Pro"/>
                <a:cs typeface="DIN Next LT Pro"/>
              </a:rPr>
              <a:t>Tintoré</a:t>
            </a:r>
            <a:endParaRPr lang="en-GB" sz="1600" baseline="30000" dirty="0">
              <a:solidFill>
                <a:srgbClr val="39ACB2"/>
              </a:solidFill>
              <a:latin typeface="DIN Next LT Pro"/>
              <a:cs typeface="DIN Next LT Pro"/>
            </a:endParaRPr>
          </a:p>
        </p:txBody>
      </p:sp>
    </p:spTree>
    <p:extLst>
      <p:ext uri="{BB962C8B-B14F-4D97-AF65-F5344CB8AC3E}">
        <p14:creationId xmlns:p14="http://schemas.microsoft.com/office/powerpoint/2010/main" val="2135419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p:nvPr/>
        </p:nvSpPr>
        <p:spPr>
          <a:xfrm>
            <a:off x="275316" y="348784"/>
            <a:ext cx="9630684" cy="523210"/>
          </a:xfrm>
          <a:prstGeom prst="rect">
            <a:avLst/>
          </a:prstGeom>
          <a:noFill/>
        </p:spPr>
        <p:txBody>
          <a:bodyPr wrap="square" lIns="91429" tIns="45715" rIns="91429" bIns="45715" rtlCol="0">
            <a:spAutoFit/>
          </a:bodyPr>
          <a:lstStyle/>
          <a:p>
            <a:pPr>
              <a:spcBef>
                <a:spcPts val="100"/>
              </a:spcBef>
              <a:spcAft>
                <a:spcPts val="100"/>
              </a:spcAft>
            </a:pPr>
            <a:r>
              <a:rPr lang="en-GB" sz="2800" b="1" dirty="0">
                <a:solidFill>
                  <a:srgbClr val="42AFB6"/>
                </a:solidFill>
                <a:latin typeface="Cube"/>
                <a:cs typeface="Cube"/>
              </a:rPr>
              <a:t>SOCIB Glider Toolbox – Processing </a:t>
            </a:r>
            <a:r>
              <a:rPr lang="en-GB" sz="2800" b="1" dirty="0" smtClean="0">
                <a:solidFill>
                  <a:srgbClr val="42AFB6"/>
                </a:solidFill>
                <a:latin typeface="Cube"/>
                <a:cs typeface="Cube"/>
              </a:rPr>
              <a:t>– Step 4</a:t>
            </a:r>
            <a:endParaRPr lang="en-GB" sz="2800" b="1" dirty="0">
              <a:solidFill>
                <a:srgbClr val="42AFB6"/>
              </a:solidFill>
              <a:latin typeface="Cube"/>
              <a:cs typeface="Cube"/>
            </a:endParaRPr>
          </a:p>
        </p:txBody>
      </p:sp>
      <p:cxnSp>
        <p:nvCxnSpPr>
          <p:cNvPr id="22" name="Straight Connector 211"/>
          <p:cNvCxnSpPr/>
          <p:nvPr/>
        </p:nvCxnSpPr>
        <p:spPr>
          <a:xfrm flipH="1">
            <a:off x="275316" y="954790"/>
            <a:ext cx="9046708"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5" name="TextBox 3"/>
          <p:cNvSpPr txBox="1"/>
          <p:nvPr/>
        </p:nvSpPr>
        <p:spPr>
          <a:xfrm>
            <a:off x="410363" y="2826255"/>
            <a:ext cx="4242198" cy="882283"/>
          </a:xfrm>
          <a:prstGeom prst="rect">
            <a:avLst/>
          </a:prstGeom>
          <a:noFill/>
        </p:spPr>
        <p:txBody>
          <a:bodyPr wrap="square" lIns="91429" tIns="45715" rIns="91429" bIns="45715" rtlCol="0">
            <a:spAutoFit/>
          </a:bodyPr>
          <a:lstStyle/>
          <a:p>
            <a:pPr>
              <a:spcBef>
                <a:spcPts val="100"/>
              </a:spcBef>
              <a:spcAft>
                <a:spcPts val="100"/>
              </a:spcAft>
            </a:pPr>
            <a:r>
              <a:rPr lang="en-US" sz="1600" b="1" dirty="0" smtClean="0">
                <a:solidFill>
                  <a:srgbClr val="FFFFFF"/>
                </a:solidFill>
                <a:latin typeface="DIN Next LT Pro"/>
              </a:rPr>
              <a:t>OUTPUT</a:t>
            </a:r>
          </a:p>
          <a:p>
            <a:pPr>
              <a:spcBef>
                <a:spcPts val="100"/>
              </a:spcBef>
              <a:spcAft>
                <a:spcPts val="100"/>
              </a:spcAft>
            </a:pPr>
            <a:r>
              <a:rPr lang="en-US" sz="1600" dirty="0" smtClean="0">
                <a:solidFill>
                  <a:srgbClr val="39ACB2"/>
                </a:solidFill>
                <a:latin typeface="DIN Next LT Pro"/>
              </a:rPr>
              <a:t>L2 </a:t>
            </a:r>
            <a:r>
              <a:rPr lang="en-US" sz="1600" dirty="0" err="1" smtClean="0">
                <a:solidFill>
                  <a:srgbClr val="39ACB2"/>
                </a:solidFill>
                <a:latin typeface="DIN Next LT Pro"/>
              </a:rPr>
              <a:t>netCDF</a:t>
            </a:r>
            <a:r>
              <a:rPr lang="en-US" sz="1600" dirty="0" smtClean="0">
                <a:solidFill>
                  <a:srgbClr val="39ACB2"/>
                </a:solidFill>
                <a:latin typeface="DIN Next LT Pro"/>
              </a:rPr>
              <a:t> file</a:t>
            </a:r>
          </a:p>
          <a:p>
            <a:pPr>
              <a:spcBef>
                <a:spcPts val="100"/>
              </a:spcBef>
              <a:spcAft>
                <a:spcPts val="100"/>
              </a:spcAft>
            </a:pPr>
            <a:r>
              <a:rPr lang="en-US" sz="1600" dirty="0" smtClean="0">
                <a:solidFill>
                  <a:srgbClr val="39ACB2"/>
                </a:solidFill>
                <a:latin typeface="DIN Next LT Pro"/>
                <a:cs typeface="DIN Next LT Pro"/>
              </a:rPr>
              <a:t>L2 gridded data figures</a:t>
            </a:r>
            <a:endParaRPr lang="en-US" sz="1600" dirty="0">
              <a:solidFill>
                <a:srgbClr val="39ACB2"/>
              </a:solidFill>
              <a:latin typeface="DIN Next LT Pro"/>
              <a:cs typeface="DIN Next LT Pro"/>
            </a:endParaRPr>
          </a:p>
        </p:txBody>
      </p:sp>
      <p:sp>
        <p:nvSpPr>
          <p:cNvPr id="4" name="Rectangle 3"/>
          <p:cNvSpPr/>
          <p:nvPr/>
        </p:nvSpPr>
        <p:spPr>
          <a:xfrm>
            <a:off x="356446" y="1066085"/>
            <a:ext cx="5083387" cy="1323439"/>
          </a:xfrm>
          <a:prstGeom prst="rect">
            <a:avLst/>
          </a:prstGeom>
        </p:spPr>
        <p:txBody>
          <a:bodyPr wrap="square">
            <a:spAutoFit/>
          </a:bodyPr>
          <a:lstStyle/>
          <a:p>
            <a:r>
              <a:rPr lang="en-GB" sz="1600" b="1" dirty="0" smtClean="0">
                <a:solidFill>
                  <a:srgbClr val="FFFFFF"/>
                </a:solidFill>
                <a:latin typeface="DIN Next LT Pro"/>
              </a:rPr>
              <a:t>STEP 4</a:t>
            </a:r>
          </a:p>
          <a:p>
            <a:pPr algn="just"/>
            <a:r>
              <a:rPr lang="en-GB" sz="1600" dirty="0" smtClean="0">
                <a:solidFill>
                  <a:srgbClr val="39ACB2"/>
                </a:solidFill>
                <a:latin typeface="DIN Next LT Pro"/>
              </a:rPr>
              <a:t>Gridding: binning </a:t>
            </a:r>
            <a:r>
              <a:rPr lang="en-GB" sz="1600" dirty="0">
                <a:solidFill>
                  <a:srgbClr val="39ACB2"/>
                </a:solidFill>
                <a:latin typeface="DIN Next LT Pro"/>
              </a:rPr>
              <a:t>of the level 1 data to </a:t>
            </a:r>
            <a:r>
              <a:rPr lang="en-GB" sz="1600" dirty="0" smtClean="0">
                <a:solidFill>
                  <a:srgbClr val="39ACB2"/>
                </a:solidFill>
                <a:latin typeface="DIN Next LT Pro"/>
              </a:rPr>
              <a:t>the selected depth levels, allocation of mean time and profile position to profiles, so as to have </a:t>
            </a:r>
            <a:r>
              <a:rPr lang="en-GB" sz="1600" dirty="0">
                <a:solidFill>
                  <a:srgbClr val="39ACB2"/>
                </a:solidFill>
                <a:latin typeface="DIN Next LT Pro"/>
              </a:rPr>
              <a:t>the data as instantaneous vertical </a:t>
            </a:r>
            <a:r>
              <a:rPr lang="en-GB" sz="1600" dirty="0" smtClean="0">
                <a:solidFill>
                  <a:srgbClr val="39ACB2"/>
                </a:solidFill>
                <a:latin typeface="DIN Next LT Pro"/>
              </a:rPr>
              <a:t>profiles</a:t>
            </a:r>
            <a:endParaRPr lang="en-GB" sz="1600" dirty="0">
              <a:solidFill>
                <a:srgbClr val="39ACB2"/>
              </a:solidFill>
              <a:latin typeface="DIN Next LT Pro"/>
            </a:endParaRPr>
          </a:p>
        </p:txBody>
      </p:sp>
      <p:cxnSp>
        <p:nvCxnSpPr>
          <p:cNvPr id="11" name="Straight Connector 211"/>
          <p:cNvCxnSpPr/>
          <p:nvPr/>
        </p:nvCxnSpPr>
        <p:spPr>
          <a:xfrm flipH="1">
            <a:off x="1424284" y="3009108"/>
            <a:ext cx="4015549"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211"/>
          <p:cNvCxnSpPr/>
          <p:nvPr/>
        </p:nvCxnSpPr>
        <p:spPr>
          <a:xfrm flipH="1">
            <a:off x="1259417" y="1231130"/>
            <a:ext cx="8062607"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17" name="Imagen 16" descr="glider_data_processing_outline_delayed_time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691" y="2333797"/>
            <a:ext cx="3217333" cy="4140412"/>
          </a:xfrm>
          <a:prstGeom prst="rect">
            <a:avLst/>
          </a:prstGeom>
        </p:spPr>
      </p:pic>
      <p:sp>
        <p:nvSpPr>
          <p:cNvPr id="12" name="Rectangle 5"/>
          <p:cNvSpPr/>
          <p:nvPr/>
        </p:nvSpPr>
        <p:spPr>
          <a:xfrm>
            <a:off x="356444" y="4015555"/>
            <a:ext cx="5083389" cy="1323439"/>
          </a:xfrm>
          <a:prstGeom prst="rect">
            <a:avLst/>
          </a:prstGeom>
        </p:spPr>
        <p:txBody>
          <a:bodyPr wrap="square">
            <a:spAutoFit/>
          </a:bodyPr>
          <a:lstStyle/>
          <a:p>
            <a:r>
              <a:rPr lang="en-US" sz="1600" b="1" dirty="0">
                <a:solidFill>
                  <a:schemeClr val="bg1"/>
                </a:solidFill>
                <a:latin typeface="DIN Next LT Pro"/>
              </a:rPr>
              <a:t>USER </a:t>
            </a:r>
            <a:r>
              <a:rPr lang="en-US" sz="1600" b="1" dirty="0" smtClean="0">
                <a:solidFill>
                  <a:schemeClr val="bg1"/>
                </a:solidFill>
                <a:latin typeface="DIN Next LT Pro"/>
              </a:rPr>
              <a:t>CAN CONFIGURE</a:t>
            </a:r>
            <a:endParaRPr lang="en-US" sz="1600" b="1" dirty="0">
              <a:solidFill>
                <a:schemeClr val="bg1"/>
              </a:solidFill>
              <a:latin typeface="DIN Next LT Pro"/>
            </a:endParaRPr>
          </a:p>
          <a:p>
            <a:pPr algn="just"/>
            <a:r>
              <a:rPr lang="en-GB" sz="1600" dirty="0" smtClean="0">
                <a:solidFill>
                  <a:srgbClr val="39ACB2"/>
                </a:solidFill>
                <a:latin typeface="DIN Next LT Pro"/>
              </a:rPr>
              <a:t>Variables to use for reference (t, z, </a:t>
            </a:r>
            <a:r>
              <a:rPr lang="en-GB" sz="1600" dirty="0" err="1" smtClean="0">
                <a:solidFill>
                  <a:srgbClr val="39ACB2"/>
                </a:solidFill>
                <a:latin typeface="DIN Next LT Pro"/>
              </a:rPr>
              <a:t>lat</a:t>
            </a:r>
            <a:r>
              <a:rPr lang="en-GB" sz="1600" dirty="0" smtClean="0">
                <a:solidFill>
                  <a:srgbClr val="39ACB2"/>
                </a:solidFill>
                <a:latin typeface="DIN Next LT Pro"/>
              </a:rPr>
              <a:t>, </a:t>
            </a:r>
            <a:r>
              <a:rPr lang="en-GB" sz="1600" dirty="0" err="1" smtClean="0">
                <a:solidFill>
                  <a:srgbClr val="39ACB2"/>
                </a:solidFill>
                <a:latin typeface="DIN Next LT Pro"/>
              </a:rPr>
              <a:t>lon</a:t>
            </a:r>
            <a:r>
              <a:rPr lang="en-GB" sz="1600" dirty="0" smtClean="0">
                <a:solidFill>
                  <a:srgbClr val="39ACB2"/>
                </a:solidFill>
                <a:latin typeface="DIN Next LT Pro"/>
              </a:rPr>
              <a:t>)</a:t>
            </a:r>
          </a:p>
          <a:p>
            <a:pPr algn="just"/>
            <a:r>
              <a:rPr lang="en-GB" sz="1600" dirty="0" smtClean="0">
                <a:solidFill>
                  <a:srgbClr val="39ACB2"/>
                </a:solidFill>
                <a:latin typeface="DIN Next LT Pro"/>
              </a:rPr>
              <a:t>Specify profile index</a:t>
            </a:r>
          </a:p>
          <a:p>
            <a:pPr algn="just"/>
            <a:r>
              <a:rPr lang="en-GB" sz="1600" dirty="0" smtClean="0">
                <a:solidFill>
                  <a:srgbClr val="39ACB2"/>
                </a:solidFill>
                <a:latin typeface="DIN Next LT Pro"/>
              </a:rPr>
              <a:t>Specify depth resolution</a:t>
            </a:r>
          </a:p>
          <a:p>
            <a:pPr algn="just"/>
            <a:r>
              <a:rPr lang="en-GB" sz="1600" dirty="0" smtClean="0">
                <a:solidFill>
                  <a:srgbClr val="39ACB2"/>
                </a:solidFill>
                <a:latin typeface="DIN Next LT Pro"/>
              </a:rPr>
              <a:t>Which variables want to grid</a:t>
            </a:r>
            <a:endParaRPr lang="en-GB" sz="1600" dirty="0">
              <a:solidFill>
                <a:srgbClr val="39ACB2"/>
              </a:solidFill>
              <a:latin typeface="DIN Next LT Pro"/>
            </a:endParaRPr>
          </a:p>
        </p:txBody>
      </p:sp>
      <p:cxnSp>
        <p:nvCxnSpPr>
          <p:cNvPr id="14" name="Straight Connector 211"/>
          <p:cNvCxnSpPr/>
          <p:nvPr/>
        </p:nvCxnSpPr>
        <p:spPr>
          <a:xfrm flipH="1">
            <a:off x="2677589" y="4235916"/>
            <a:ext cx="2762244"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Rectángulo 2"/>
          <p:cNvSpPr/>
          <p:nvPr/>
        </p:nvSpPr>
        <p:spPr>
          <a:xfrm>
            <a:off x="145780" y="6474209"/>
            <a:ext cx="9643804" cy="338554"/>
          </a:xfrm>
          <a:prstGeom prst="rect">
            <a:avLst/>
          </a:prstGeom>
        </p:spPr>
        <p:txBody>
          <a:bodyPr wrap="square">
            <a:spAutoFit/>
          </a:bodyPr>
          <a:lstStyle/>
          <a:p>
            <a:r>
              <a:rPr lang="es-ES" sz="1600" dirty="0">
                <a:solidFill>
                  <a:srgbClr val="FFFFFF"/>
                </a:solidFill>
              </a:rPr>
              <a:t>http://</a:t>
            </a:r>
            <a:r>
              <a:rPr lang="es-ES" sz="1600" dirty="0" err="1">
                <a:solidFill>
                  <a:srgbClr val="FFFFFF"/>
                </a:solidFill>
              </a:rPr>
              <a:t>www.socib.es</a:t>
            </a:r>
            <a:r>
              <a:rPr lang="es-ES" sz="1600" dirty="0">
                <a:solidFill>
                  <a:srgbClr val="FFFFFF"/>
                </a:solidFill>
              </a:rPr>
              <a:t>/</a:t>
            </a:r>
            <a:r>
              <a:rPr lang="es-ES" sz="1600" dirty="0" err="1">
                <a:solidFill>
                  <a:srgbClr val="FFFFFF"/>
                </a:solidFill>
              </a:rPr>
              <a:t>users</a:t>
            </a:r>
            <a:r>
              <a:rPr lang="es-ES" sz="1600" dirty="0">
                <a:solidFill>
                  <a:srgbClr val="FFFFFF"/>
                </a:solidFill>
              </a:rPr>
              <a:t>/</a:t>
            </a:r>
            <a:r>
              <a:rPr lang="es-ES" sz="1600" dirty="0" err="1">
                <a:solidFill>
                  <a:srgbClr val="FFFFFF"/>
                </a:solidFill>
              </a:rPr>
              <a:t>glider</a:t>
            </a:r>
            <a:r>
              <a:rPr lang="es-ES" sz="1600" dirty="0">
                <a:solidFill>
                  <a:srgbClr val="FFFFFF"/>
                </a:solidFill>
              </a:rPr>
              <a:t>/</a:t>
            </a:r>
            <a:r>
              <a:rPr lang="es-ES" sz="1600" dirty="0" err="1">
                <a:solidFill>
                  <a:srgbClr val="FFFFFF"/>
                </a:solidFill>
              </a:rPr>
              <a:t>glider_toolbox</a:t>
            </a:r>
            <a:r>
              <a:rPr lang="es-ES" sz="1600" dirty="0">
                <a:solidFill>
                  <a:srgbClr val="FFFFFF"/>
                </a:solidFill>
              </a:rPr>
              <a:t>/</a:t>
            </a:r>
            <a:r>
              <a:rPr lang="es-ES" sz="1600" dirty="0" err="1">
                <a:solidFill>
                  <a:srgbClr val="FFFFFF"/>
                </a:solidFill>
              </a:rPr>
              <a:t>doc</a:t>
            </a:r>
            <a:r>
              <a:rPr lang="es-ES" sz="1600" dirty="0">
                <a:solidFill>
                  <a:srgbClr val="FFFFFF"/>
                </a:solidFill>
              </a:rPr>
              <a:t>/</a:t>
            </a:r>
            <a:r>
              <a:rPr lang="es-ES" sz="1600" dirty="0" err="1">
                <a:solidFill>
                  <a:srgbClr val="FFFFFF"/>
                </a:solidFill>
              </a:rPr>
              <a:t>index.html?page</a:t>
            </a:r>
            <a:r>
              <a:rPr lang="es-ES" sz="1600" dirty="0">
                <a:solidFill>
                  <a:srgbClr val="FFFFFF"/>
                </a:solidFill>
              </a:rPr>
              <a:t>=m/</a:t>
            </a:r>
            <a:r>
              <a:rPr lang="es-ES" sz="1600" dirty="0" err="1">
                <a:solidFill>
                  <a:srgbClr val="FFFFFF"/>
                </a:solidFill>
              </a:rPr>
              <a:t>processing_tools</a:t>
            </a:r>
            <a:r>
              <a:rPr lang="es-ES" sz="1600" dirty="0">
                <a:solidFill>
                  <a:srgbClr val="FFFFFF"/>
                </a:solidFill>
              </a:rPr>
              <a:t>/</a:t>
            </a:r>
            <a:r>
              <a:rPr lang="es-ES" sz="1600" dirty="0" err="1">
                <a:solidFill>
                  <a:srgbClr val="FFFFFF"/>
                </a:solidFill>
              </a:rPr>
              <a:t>gridGliderData.html</a:t>
            </a:r>
            <a:endParaRPr lang="es-ES" sz="1600" dirty="0">
              <a:solidFill>
                <a:srgbClr val="FFFFFF"/>
              </a:solidFill>
            </a:endParaRPr>
          </a:p>
        </p:txBody>
      </p:sp>
    </p:spTree>
    <p:extLst>
      <p:ext uri="{BB962C8B-B14F-4D97-AF65-F5344CB8AC3E}">
        <p14:creationId xmlns:p14="http://schemas.microsoft.com/office/powerpoint/2010/main" val="3935427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p:nvPr/>
        </p:nvSpPr>
        <p:spPr>
          <a:xfrm>
            <a:off x="294954" y="348784"/>
            <a:ext cx="9611046" cy="523210"/>
          </a:xfrm>
          <a:prstGeom prst="rect">
            <a:avLst/>
          </a:prstGeom>
          <a:noFill/>
        </p:spPr>
        <p:txBody>
          <a:bodyPr wrap="square" lIns="91429" tIns="45715" rIns="91429" bIns="45715" rtlCol="0">
            <a:spAutoFit/>
          </a:bodyPr>
          <a:lstStyle/>
          <a:p>
            <a:pPr>
              <a:spcBef>
                <a:spcPts val="100"/>
              </a:spcBef>
              <a:spcAft>
                <a:spcPts val="100"/>
              </a:spcAft>
            </a:pPr>
            <a:r>
              <a:rPr lang="en-GB" sz="2800" b="1" dirty="0" smtClean="0">
                <a:solidFill>
                  <a:srgbClr val="42AFB6"/>
                </a:solidFill>
                <a:latin typeface="Cube"/>
                <a:cs typeface="Cube"/>
              </a:rPr>
              <a:t>Installation and Notes</a:t>
            </a:r>
            <a:endParaRPr lang="en-GB" sz="2800" b="1" dirty="0">
              <a:solidFill>
                <a:srgbClr val="42AFB6"/>
              </a:solidFill>
              <a:latin typeface="Cube"/>
              <a:cs typeface="Cube"/>
            </a:endParaRPr>
          </a:p>
        </p:txBody>
      </p:sp>
      <p:cxnSp>
        <p:nvCxnSpPr>
          <p:cNvPr id="22" name="Straight Connector 211"/>
          <p:cNvCxnSpPr/>
          <p:nvPr/>
        </p:nvCxnSpPr>
        <p:spPr>
          <a:xfrm flipH="1">
            <a:off x="275316" y="954790"/>
            <a:ext cx="9046708"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7" name="Imagen 6" descr="Screen Shot 2016-09-23 at 15.23.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316" y="1714501"/>
            <a:ext cx="5196417" cy="2374796"/>
          </a:xfrm>
          <a:prstGeom prst="rect">
            <a:avLst/>
          </a:prstGeom>
        </p:spPr>
      </p:pic>
      <p:sp>
        <p:nvSpPr>
          <p:cNvPr id="8" name="Rectángulo 7"/>
          <p:cNvSpPr/>
          <p:nvPr/>
        </p:nvSpPr>
        <p:spPr>
          <a:xfrm>
            <a:off x="294954" y="1233500"/>
            <a:ext cx="4865434" cy="369332"/>
          </a:xfrm>
          <a:prstGeom prst="rect">
            <a:avLst/>
          </a:prstGeom>
        </p:spPr>
        <p:txBody>
          <a:bodyPr wrap="none">
            <a:spAutoFit/>
          </a:bodyPr>
          <a:lstStyle/>
          <a:p>
            <a:r>
              <a:rPr lang="es-ES" dirty="0">
                <a:solidFill>
                  <a:srgbClr val="FFFFFF"/>
                </a:solidFill>
              </a:rPr>
              <a:t>http://</a:t>
            </a:r>
            <a:r>
              <a:rPr lang="es-ES" dirty="0" err="1">
                <a:solidFill>
                  <a:srgbClr val="FFFFFF"/>
                </a:solidFill>
              </a:rPr>
              <a:t>www.socib.es</a:t>
            </a:r>
            <a:r>
              <a:rPr lang="es-ES" dirty="0">
                <a:solidFill>
                  <a:srgbClr val="FFFFFF"/>
                </a:solidFill>
              </a:rPr>
              <a:t>/</a:t>
            </a:r>
            <a:r>
              <a:rPr lang="es-ES" dirty="0" err="1">
                <a:solidFill>
                  <a:srgbClr val="FFFFFF"/>
                </a:solidFill>
              </a:rPr>
              <a:t>users</a:t>
            </a:r>
            <a:r>
              <a:rPr lang="es-ES" dirty="0">
                <a:solidFill>
                  <a:srgbClr val="FFFFFF"/>
                </a:solidFill>
              </a:rPr>
              <a:t>/</a:t>
            </a:r>
            <a:r>
              <a:rPr lang="es-ES" dirty="0" err="1">
                <a:solidFill>
                  <a:srgbClr val="FFFFFF"/>
                </a:solidFill>
              </a:rPr>
              <a:t>glider</a:t>
            </a:r>
            <a:r>
              <a:rPr lang="es-ES" dirty="0">
                <a:solidFill>
                  <a:srgbClr val="FFFFFF"/>
                </a:solidFill>
              </a:rPr>
              <a:t>/</a:t>
            </a:r>
            <a:r>
              <a:rPr lang="es-ES" dirty="0" err="1">
                <a:solidFill>
                  <a:srgbClr val="FFFFFF"/>
                </a:solidFill>
              </a:rPr>
              <a:t>glider_toolbox</a:t>
            </a:r>
            <a:r>
              <a:rPr lang="es-ES" dirty="0">
                <a:solidFill>
                  <a:srgbClr val="FFFFFF"/>
                </a:solidFill>
              </a:rPr>
              <a:t>/</a:t>
            </a:r>
          </a:p>
        </p:txBody>
      </p:sp>
      <p:pic>
        <p:nvPicPr>
          <p:cNvPr id="9" name="Imagen 8" descr="Screen Shot 2016-09-23 at 15.25.2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316" y="4307418"/>
            <a:ext cx="5557629" cy="2045432"/>
          </a:xfrm>
          <a:prstGeom prst="rect">
            <a:avLst/>
          </a:prstGeom>
        </p:spPr>
      </p:pic>
      <p:pic>
        <p:nvPicPr>
          <p:cNvPr id="10" name="Imagen 9" descr="Screen Shot 2016-09-23 at 15.27.2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9486" y="2036130"/>
            <a:ext cx="3683622" cy="4106333"/>
          </a:xfrm>
          <a:prstGeom prst="rect">
            <a:avLst/>
          </a:prstGeom>
        </p:spPr>
      </p:pic>
    </p:spTree>
    <p:extLst>
      <p:ext uri="{BB962C8B-B14F-4D97-AF65-F5344CB8AC3E}">
        <p14:creationId xmlns:p14="http://schemas.microsoft.com/office/powerpoint/2010/main" val="2318001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p:nvPr/>
        </p:nvSpPr>
        <p:spPr>
          <a:xfrm>
            <a:off x="294954" y="348784"/>
            <a:ext cx="9611046" cy="523210"/>
          </a:xfrm>
          <a:prstGeom prst="rect">
            <a:avLst/>
          </a:prstGeom>
          <a:noFill/>
        </p:spPr>
        <p:txBody>
          <a:bodyPr wrap="square" lIns="91429" tIns="45715" rIns="91429" bIns="45715" rtlCol="0">
            <a:spAutoFit/>
          </a:bodyPr>
          <a:lstStyle/>
          <a:p>
            <a:pPr>
              <a:spcBef>
                <a:spcPts val="100"/>
              </a:spcBef>
              <a:spcAft>
                <a:spcPts val="100"/>
              </a:spcAft>
            </a:pPr>
            <a:r>
              <a:rPr lang="en-GB" sz="2800" b="1" dirty="0" smtClean="0">
                <a:solidFill>
                  <a:srgbClr val="42AFB6"/>
                </a:solidFill>
                <a:latin typeface="Cube"/>
                <a:cs typeface="Cube"/>
              </a:rPr>
              <a:t>Installation and Set Up (1)</a:t>
            </a:r>
            <a:endParaRPr lang="en-GB" sz="2800" b="1" dirty="0">
              <a:solidFill>
                <a:srgbClr val="42AFB6"/>
              </a:solidFill>
              <a:latin typeface="Cube"/>
              <a:cs typeface="Cube"/>
            </a:endParaRPr>
          </a:p>
        </p:txBody>
      </p:sp>
      <p:cxnSp>
        <p:nvCxnSpPr>
          <p:cNvPr id="22" name="Straight Connector 211"/>
          <p:cNvCxnSpPr/>
          <p:nvPr/>
        </p:nvCxnSpPr>
        <p:spPr>
          <a:xfrm flipH="1">
            <a:off x="275316" y="954790"/>
            <a:ext cx="9046708"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94954" y="1208879"/>
            <a:ext cx="9346463" cy="836116"/>
          </a:xfrm>
          <a:prstGeom prst="rect">
            <a:avLst/>
          </a:prstGeom>
          <a:noFill/>
        </p:spPr>
        <p:txBody>
          <a:bodyPr wrap="square" lIns="91429" tIns="45715" rIns="91429" bIns="45715" rtlCol="0">
            <a:spAutoFit/>
          </a:bodyPr>
          <a:lstStyle/>
          <a:p>
            <a:pPr>
              <a:lnSpc>
                <a:spcPct val="150000"/>
              </a:lnSpc>
              <a:spcBef>
                <a:spcPts val="100"/>
              </a:spcBef>
              <a:spcAft>
                <a:spcPts val="100"/>
              </a:spcAft>
            </a:pPr>
            <a:r>
              <a:rPr lang="en-GB" sz="1600" dirty="0" smtClean="0">
                <a:solidFill>
                  <a:srgbClr val="FFFFFF"/>
                </a:solidFill>
                <a:latin typeface="DIN Next LT Pro"/>
                <a:cs typeface="DIN Next LT Pro"/>
              </a:rPr>
              <a:t>1.1 </a:t>
            </a:r>
            <a:r>
              <a:rPr lang="en-GB" sz="1600" dirty="0">
                <a:solidFill>
                  <a:srgbClr val="FFFFFF"/>
                </a:solidFill>
                <a:latin typeface="DIN Next LT Pro"/>
                <a:cs typeface="DIN Next LT Pro"/>
              </a:rPr>
              <a:t>Download toolbox &amp; set up folders:</a:t>
            </a:r>
          </a:p>
          <a:p>
            <a:pPr marL="285750" indent="-285750">
              <a:lnSpc>
                <a:spcPct val="150000"/>
              </a:lnSpc>
              <a:spcBef>
                <a:spcPts val="100"/>
              </a:spcBef>
              <a:spcAft>
                <a:spcPts val="100"/>
              </a:spcAft>
              <a:buFont typeface="Arial"/>
              <a:buChar char="•"/>
            </a:pPr>
            <a:r>
              <a:rPr lang="en-GB" sz="1600" dirty="0" smtClean="0">
                <a:solidFill>
                  <a:srgbClr val="03A0B3"/>
                </a:solidFill>
                <a:latin typeface="DIN Next LT Pro"/>
                <a:cs typeface="DIN Next LT Pro"/>
              </a:rPr>
              <a:t>Copy </a:t>
            </a:r>
            <a:r>
              <a:rPr lang="en-GB" sz="1600" dirty="0">
                <a:solidFill>
                  <a:srgbClr val="03A0B3"/>
                </a:solidFill>
                <a:latin typeface="DIN Next LT Pro"/>
                <a:cs typeface="DIN Next LT Pro"/>
              </a:rPr>
              <a:t>glider toolbox master (m) to a project folder (</a:t>
            </a:r>
            <a:r>
              <a:rPr lang="en-GB" sz="1600" dirty="0" err="1">
                <a:solidFill>
                  <a:srgbClr val="03A0B3"/>
                </a:solidFill>
                <a:latin typeface="DIN Next LT Pro"/>
                <a:cs typeface="DIN Next LT Pro"/>
              </a:rPr>
              <a:t>e.g</a:t>
            </a:r>
            <a:r>
              <a:rPr lang="en-GB" sz="1600" dirty="0">
                <a:solidFill>
                  <a:srgbClr val="03A0B3"/>
                </a:solidFill>
                <a:latin typeface="DIN Next LT Pro"/>
                <a:cs typeface="DIN Next LT Pro"/>
              </a:rPr>
              <a:t> Glider Project/</a:t>
            </a:r>
            <a:r>
              <a:rPr lang="en-GB" sz="1600" dirty="0" err="1">
                <a:solidFill>
                  <a:srgbClr val="03A0B3"/>
                </a:solidFill>
                <a:latin typeface="DIN Next LT Pro"/>
                <a:cs typeface="DIN Next LT Pro"/>
              </a:rPr>
              <a:t>glider_toolbox</a:t>
            </a:r>
            <a:r>
              <a:rPr lang="en-GB" sz="1600" dirty="0">
                <a:solidFill>
                  <a:srgbClr val="03A0B3"/>
                </a:solidFill>
                <a:latin typeface="DIN Next LT Pro"/>
                <a:cs typeface="DIN Next LT Pro"/>
              </a:rPr>
              <a:t>-master/m</a:t>
            </a:r>
            <a:r>
              <a:rPr lang="en-GB" sz="1600" dirty="0" smtClean="0">
                <a:solidFill>
                  <a:srgbClr val="03A0B3"/>
                </a:solidFill>
                <a:latin typeface="DIN Next LT Pro"/>
                <a:cs typeface="DIN Next LT Pro"/>
              </a:rPr>
              <a:t>)</a:t>
            </a:r>
            <a:endParaRPr lang="en-GB" sz="1600" dirty="0">
              <a:solidFill>
                <a:srgbClr val="03A0B3"/>
              </a:solidFill>
              <a:latin typeface="DIN Next LT Pro"/>
              <a:cs typeface="DIN Next LT Pro"/>
            </a:endParaRPr>
          </a:p>
        </p:txBody>
      </p:sp>
      <p:pic>
        <p:nvPicPr>
          <p:cNvPr id="2" name="Imagen 1" descr="Screen Shot 2016-09-23 at 15.31.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0" y="2458868"/>
            <a:ext cx="7355417" cy="3747894"/>
          </a:xfrm>
          <a:prstGeom prst="rect">
            <a:avLst/>
          </a:prstGeom>
          <a:ln w="25400">
            <a:solidFill>
              <a:schemeClr val="tx1"/>
            </a:solidFill>
          </a:ln>
        </p:spPr>
      </p:pic>
      <p:sp>
        <p:nvSpPr>
          <p:cNvPr id="3" name="Elipse 2"/>
          <p:cNvSpPr/>
          <p:nvPr/>
        </p:nvSpPr>
        <p:spPr>
          <a:xfrm>
            <a:off x="2715299" y="3661641"/>
            <a:ext cx="984250" cy="508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Elipse 6"/>
          <p:cNvSpPr/>
          <p:nvPr/>
        </p:nvSpPr>
        <p:spPr>
          <a:xfrm>
            <a:off x="6826251" y="4008967"/>
            <a:ext cx="1418166" cy="508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79057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p:nvPr/>
        </p:nvSpPr>
        <p:spPr>
          <a:xfrm>
            <a:off x="294954" y="348784"/>
            <a:ext cx="9611046" cy="523210"/>
          </a:xfrm>
          <a:prstGeom prst="rect">
            <a:avLst/>
          </a:prstGeom>
          <a:noFill/>
        </p:spPr>
        <p:txBody>
          <a:bodyPr wrap="square" lIns="91429" tIns="45715" rIns="91429" bIns="45715" rtlCol="0">
            <a:spAutoFit/>
          </a:bodyPr>
          <a:lstStyle/>
          <a:p>
            <a:pPr>
              <a:spcBef>
                <a:spcPts val="100"/>
              </a:spcBef>
              <a:spcAft>
                <a:spcPts val="100"/>
              </a:spcAft>
            </a:pPr>
            <a:r>
              <a:rPr lang="en-GB" sz="2800" b="1" dirty="0" smtClean="0">
                <a:solidFill>
                  <a:srgbClr val="42AFB6"/>
                </a:solidFill>
                <a:latin typeface="Cube"/>
                <a:cs typeface="Cube"/>
              </a:rPr>
              <a:t>Installation and Set Up (2)</a:t>
            </a:r>
            <a:endParaRPr lang="en-GB" sz="2800" b="1" dirty="0">
              <a:solidFill>
                <a:srgbClr val="42AFB6"/>
              </a:solidFill>
              <a:latin typeface="Cube"/>
              <a:cs typeface="Cube"/>
            </a:endParaRPr>
          </a:p>
        </p:txBody>
      </p:sp>
      <p:cxnSp>
        <p:nvCxnSpPr>
          <p:cNvPr id="22" name="Straight Connector 211"/>
          <p:cNvCxnSpPr/>
          <p:nvPr/>
        </p:nvCxnSpPr>
        <p:spPr>
          <a:xfrm flipH="1">
            <a:off x="275316" y="954790"/>
            <a:ext cx="9046708"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94954" y="1208879"/>
            <a:ext cx="9346463" cy="5447637"/>
          </a:xfrm>
          <a:prstGeom prst="rect">
            <a:avLst/>
          </a:prstGeom>
          <a:noFill/>
        </p:spPr>
        <p:txBody>
          <a:bodyPr wrap="square" lIns="91429" tIns="45715" rIns="91429" bIns="45715" rtlCol="0">
            <a:spAutoFit/>
          </a:bodyPr>
          <a:lstStyle/>
          <a:p>
            <a:pPr>
              <a:lnSpc>
                <a:spcPct val="150000"/>
              </a:lnSpc>
              <a:spcBef>
                <a:spcPts val="100"/>
              </a:spcBef>
              <a:spcAft>
                <a:spcPts val="100"/>
              </a:spcAft>
            </a:pPr>
            <a:r>
              <a:rPr lang="en-GB" sz="1600" dirty="0" smtClean="0">
                <a:solidFill>
                  <a:srgbClr val="FFFFFF"/>
                </a:solidFill>
                <a:latin typeface="DIN Next LT Pro"/>
                <a:cs typeface="DIN Next LT Pro"/>
              </a:rPr>
              <a:t>1.2 </a:t>
            </a:r>
            <a:r>
              <a:rPr lang="en-GB" sz="1600" dirty="0">
                <a:solidFill>
                  <a:srgbClr val="FFFFFF"/>
                </a:solidFill>
                <a:latin typeface="DIN Next LT Pro"/>
                <a:cs typeface="DIN Next LT Pro"/>
              </a:rPr>
              <a:t>Install </a:t>
            </a:r>
            <a:r>
              <a:rPr lang="en-GB" sz="1600" dirty="0" smtClean="0">
                <a:solidFill>
                  <a:srgbClr val="FFFFFF"/>
                </a:solidFill>
                <a:latin typeface="DIN Next LT Pro"/>
                <a:cs typeface="DIN Next LT Pro"/>
              </a:rPr>
              <a:t>dependencies:</a:t>
            </a:r>
            <a:endParaRPr lang="en-GB" sz="1600" dirty="0">
              <a:solidFill>
                <a:srgbClr val="FFFFFF"/>
              </a:solidFill>
              <a:latin typeface="DIN Next LT Pro"/>
              <a:cs typeface="DIN Next LT Pro"/>
            </a:endParaRPr>
          </a:p>
          <a:p>
            <a:pPr marL="285750" indent="-285750">
              <a:lnSpc>
                <a:spcPct val="150000"/>
              </a:lnSpc>
              <a:spcBef>
                <a:spcPts val="100"/>
              </a:spcBef>
              <a:spcAft>
                <a:spcPts val="100"/>
              </a:spcAft>
              <a:buFont typeface="Arial"/>
              <a:buChar char="•"/>
            </a:pPr>
            <a:r>
              <a:rPr lang="en-GB" sz="1600" dirty="0" smtClean="0">
                <a:solidFill>
                  <a:srgbClr val="03A0B3"/>
                </a:solidFill>
                <a:latin typeface="DIN Next LT Pro"/>
                <a:cs typeface="DIN Next LT Pro"/>
              </a:rPr>
              <a:t>Get </a:t>
            </a:r>
            <a:r>
              <a:rPr lang="en-GB" sz="1600" dirty="0" err="1" smtClean="0">
                <a:solidFill>
                  <a:srgbClr val="03A0B3"/>
                </a:solidFill>
                <a:latin typeface="DIN Next LT Pro"/>
                <a:cs typeface="DIN Next LT Pro"/>
              </a:rPr>
              <a:t>m_map</a:t>
            </a:r>
            <a:r>
              <a:rPr lang="en-GB" sz="1600" dirty="0" smtClean="0">
                <a:solidFill>
                  <a:srgbClr val="03A0B3"/>
                </a:solidFill>
                <a:latin typeface="DIN Next LT Pro"/>
                <a:cs typeface="DIN Next LT Pro"/>
              </a:rPr>
              <a:t> </a:t>
            </a:r>
            <a:r>
              <a:rPr lang="en-GB" sz="1600" dirty="0">
                <a:solidFill>
                  <a:srgbClr val="03A0B3"/>
                </a:solidFill>
                <a:latin typeface="DIN Next LT Pro"/>
                <a:cs typeface="DIN Next LT Pro"/>
              </a:rPr>
              <a:t>libraries and place under master program directory e.g. Glider Project/</a:t>
            </a:r>
            <a:r>
              <a:rPr lang="en-GB" sz="1600" dirty="0" err="1">
                <a:solidFill>
                  <a:srgbClr val="03A0B3"/>
                </a:solidFill>
                <a:latin typeface="DIN Next LT Pro"/>
                <a:cs typeface="DIN Next LT Pro"/>
              </a:rPr>
              <a:t>glider_toolbox</a:t>
            </a:r>
            <a:r>
              <a:rPr lang="en-GB" sz="1600" dirty="0">
                <a:solidFill>
                  <a:srgbClr val="03A0B3"/>
                </a:solidFill>
                <a:latin typeface="DIN Next LT Pro"/>
                <a:cs typeface="DIN Next LT Pro"/>
              </a:rPr>
              <a:t>-master/m/</a:t>
            </a:r>
            <a:r>
              <a:rPr lang="en-GB" sz="1600" dirty="0" err="1">
                <a:solidFill>
                  <a:srgbClr val="03A0B3"/>
                </a:solidFill>
                <a:latin typeface="DIN Next LT Pro"/>
                <a:cs typeface="DIN Next LT Pro"/>
              </a:rPr>
              <a:t>m_map</a:t>
            </a:r>
            <a:endParaRPr lang="en-GB" sz="1600" dirty="0">
              <a:solidFill>
                <a:srgbClr val="03A0B3"/>
              </a:solidFill>
              <a:latin typeface="DIN Next LT Pro"/>
              <a:cs typeface="DIN Next LT Pro"/>
            </a:endParaRPr>
          </a:p>
          <a:p>
            <a:pPr marL="285750" indent="-285750">
              <a:lnSpc>
                <a:spcPct val="150000"/>
              </a:lnSpc>
              <a:spcBef>
                <a:spcPts val="100"/>
              </a:spcBef>
              <a:spcAft>
                <a:spcPts val="100"/>
              </a:spcAft>
              <a:buFont typeface="Arial"/>
              <a:buChar char="•"/>
            </a:pPr>
            <a:r>
              <a:rPr lang="en-GB" sz="1600" dirty="0" smtClean="0">
                <a:solidFill>
                  <a:srgbClr val="03A0B3"/>
                </a:solidFill>
                <a:latin typeface="DIN Next LT Pro"/>
                <a:cs typeface="DIN Next LT Pro"/>
              </a:rPr>
              <a:t>Get seawater </a:t>
            </a:r>
            <a:r>
              <a:rPr lang="en-GB" sz="1600" dirty="0">
                <a:solidFill>
                  <a:srgbClr val="03A0B3"/>
                </a:solidFill>
                <a:latin typeface="DIN Next LT Pro"/>
                <a:cs typeface="DIN Next LT Pro"/>
              </a:rPr>
              <a:t>libraries and place under master program folder (e.g. Glider Project/m/seawater)</a:t>
            </a:r>
          </a:p>
          <a:p>
            <a:pPr marL="285750" indent="-285750">
              <a:lnSpc>
                <a:spcPct val="150000"/>
              </a:lnSpc>
              <a:spcBef>
                <a:spcPts val="100"/>
              </a:spcBef>
              <a:spcAft>
                <a:spcPts val="100"/>
              </a:spcAft>
              <a:buFont typeface="Arial"/>
              <a:buChar char="•"/>
            </a:pPr>
            <a:r>
              <a:rPr lang="en-GB" sz="1600" dirty="0" smtClean="0">
                <a:solidFill>
                  <a:srgbClr val="03A0B3"/>
                </a:solidFill>
                <a:latin typeface="DIN Next LT Pro"/>
                <a:cs typeface="DIN Next LT Pro"/>
              </a:rPr>
              <a:t>Get </a:t>
            </a:r>
            <a:r>
              <a:rPr lang="en-GB" sz="1600" dirty="0" err="1" smtClean="0">
                <a:solidFill>
                  <a:srgbClr val="03A0B3"/>
                </a:solidFill>
                <a:latin typeface="DIN Next LT Pro"/>
                <a:cs typeface="DIN Next LT Pro"/>
              </a:rPr>
              <a:t>snc</a:t>
            </a:r>
            <a:r>
              <a:rPr lang="en-GB" sz="1600" dirty="0" smtClean="0">
                <a:solidFill>
                  <a:srgbClr val="03A0B3"/>
                </a:solidFill>
                <a:latin typeface="DIN Next LT Pro"/>
                <a:cs typeface="DIN Next LT Pro"/>
              </a:rPr>
              <a:t> tools for </a:t>
            </a:r>
            <a:r>
              <a:rPr lang="en-GB" sz="1600" dirty="0" err="1" smtClean="0">
                <a:solidFill>
                  <a:srgbClr val="03A0B3"/>
                </a:solidFill>
                <a:latin typeface="DIN Next LT Pro"/>
                <a:cs typeface="DIN Next LT Pro"/>
              </a:rPr>
              <a:t>Matlab</a:t>
            </a:r>
            <a:r>
              <a:rPr lang="en-GB" sz="1600" dirty="0" smtClean="0">
                <a:solidFill>
                  <a:srgbClr val="03A0B3"/>
                </a:solidFill>
                <a:latin typeface="DIN Next LT Pro"/>
                <a:cs typeface="DIN Next LT Pro"/>
              </a:rPr>
              <a:t>/</a:t>
            </a:r>
            <a:r>
              <a:rPr lang="en-GB" sz="1600" dirty="0" err="1" smtClean="0">
                <a:solidFill>
                  <a:srgbClr val="03A0B3"/>
                </a:solidFill>
                <a:latin typeface="DIN Next LT Pro"/>
                <a:cs typeface="DIN Next LT Pro"/>
              </a:rPr>
              <a:t>octcdf</a:t>
            </a:r>
            <a:r>
              <a:rPr lang="en-GB" sz="1600" dirty="0" smtClean="0">
                <a:solidFill>
                  <a:srgbClr val="03A0B3"/>
                </a:solidFill>
                <a:latin typeface="DIN Next LT Pro"/>
                <a:cs typeface="DIN Next LT Pro"/>
              </a:rPr>
              <a:t> for Octave and place </a:t>
            </a:r>
            <a:r>
              <a:rPr lang="en-GB" sz="1600" dirty="0">
                <a:solidFill>
                  <a:srgbClr val="03A0B3"/>
                </a:solidFill>
                <a:latin typeface="DIN Next LT Pro"/>
                <a:cs typeface="DIN Next LT Pro"/>
              </a:rPr>
              <a:t>under master program directory (e.g. Glider Project/m/</a:t>
            </a:r>
            <a:r>
              <a:rPr lang="en-GB" sz="1600" dirty="0" err="1">
                <a:solidFill>
                  <a:srgbClr val="03A0B3"/>
                </a:solidFill>
                <a:latin typeface="DIN Next LT Pro"/>
                <a:cs typeface="DIN Next LT Pro"/>
              </a:rPr>
              <a:t>mexcdf</a:t>
            </a:r>
            <a:r>
              <a:rPr lang="en-GB" sz="1600" dirty="0">
                <a:solidFill>
                  <a:srgbClr val="03A0B3"/>
                </a:solidFill>
                <a:latin typeface="DIN Next LT Pro"/>
                <a:cs typeface="DIN Next LT Pro"/>
              </a:rPr>
              <a:t>/</a:t>
            </a:r>
            <a:r>
              <a:rPr lang="en-GB" sz="1600" dirty="0" err="1" smtClean="0">
                <a:solidFill>
                  <a:srgbClr val="03A0B3"/>
                </a:solidFill>
                <a:latin typeface="DIN Next LT Pro"/>
                <a:cs typeface="DIN Next LT Pro"/>
              </a:rPr>
              <a:t>snctools</a:t>
            </a:r>
            <a:r>
              <a:rPr lang="en-GB" sz="1600" dirty="0" smtClean="0">
                <a:solidFill>
                  <a:srgbClr val="03A0B3"/>
                </a:solidFill>
                <a:latin typeface="DIN Next LT Pro"/>
                <a:cs typeface="DIN Next LT Pro"/>
              </a:rPr>
              <a:t>)</a:t>
            </a:r>
          </a:p>
          <a:p>
            <a:pPr marL="285750" indent="-285750">
              <a:lnSpc>
                <a:spcPct val="150000"/>
              </a:lnSpc>
              <a:spcBef>
                <a:spcPts val="100"/>
              </a:spcBef>
              <a:spcAft>
                <a:spcPts val="100"/>
              </a:spcAft>
              <a:buFont typeface="Arial"/>
              <a:buChar char="•"/>
            </a:pPr>
            <a:r>
              <a:rPr lang="en-GB" sz="1600" dirty="0" smtClean="0">
                <a:solidFill>
                  <a:srgbClr val="03A0B3"/>
                </a:solidFill>
                <a:latin typeface="DIN Next LT Pro"/>
                <a:cs typeface="DIN Next LT Pro"/>
              </a:rPr>
              <a:t>Install </a:t>
            </a:r>
            <a:r>
              <a:rPr lang="en-GB" sz="1600" dirty="0" err="1">
                <a:solidFill>
                  <a:srgbClr val="03A0B3"/>
                </a:solidFill>
                <a:latin typeface="DIN Next LT Pro"/>
                <a:cs typeface="DIN Next LT Pro"/>
              </a:rPr>
              <a:t>Mex</a:t>
            </a:r>
            <a:r>
              <a:rPr lang="en-GB" sz="1600" dirty="0">
                <a:solidFill>
                  <a:srgbClr val="03A0B3"/>
                </a:solidFill>
                <a:latin typeface="DIN Next LT Pro"/>
                <a:cs typeface="DIN Next LT Pro"/>
              </a:rPr>
              <a:t> </a:t>
            </a:r>
            <a:r>
              <a:rPr lang="en-GB" sz="1600" dirty="0" err="1" smtClean="0">
                <a:solidFill>
                  <a:srgbClr val="03A0B3"/>
                </a:solidFill>
                <a:latin typeface="DIN Next LT Pro"/>
                <a:cs typeface="DIN Next LT Pro"/>
              </a:rPr>
              <a:t>compliler</a:t>
            </a:r>
            <a:r>
              <a:rPr lang="en-GB" sz="1600" dirty="0" smtClean="0">
                <a:solidFill>
                  <a:srgbClr val="03A0B3"/>
                </a:solidFill>
                <a:latin typeface="DIN Next LT Pro"/>
                <a:cs typeface="DIN Next LT Pro"/>
              </a:rPr>
              <a:t>  </a:t>
            </a:r>
            <a:r>
              <a:rPr lang="en-GB" sz="1600" dirty="0">
                <a:solidFill>
                  <a:srgbClr val="03A0B3"/>
                </a:solidFill>
                <a:latin typeface="DIN Next LT Pro"/>
                <a:cs typeface="DIN Next LT Pro"/>
              </a:rPr>
              <a:t>and run </a:t>
            </a:r>
            <a:r>
              <a:rPr lang="en-GB" sz="1600" dirty="0" err="1" smtClean="0">
                <a:solidFill>
                  <a:srgbClr val="03A0B3"/>
                </a:solidFill>
                <a:latin typeface="DIN Next LT Pro"/>
                <a:cs typeface="DIN Next LT Pro"/>
              </a:rPr>
              <a:t>setupMexPosixtime.m</a:t>
            </a:r>
            <a:r>
              <a:rPr lang="en-GB" sz="1600" dirty="0" smtClean="0">
                <a:solidFill>
                  <a:srgbClr val="03A0B3"/>
                </a:solidFill>
                <a:latin typeface="DIN Next LT Pro"/>
                <a:cs typeface="DIN Next LT Pro"/>
              </a:rPr>
              <a:t> (follow instructions in </a:t>
            </a:r>
            <a:r>
              <a:rPr lang="en-GB" sz="1600" dirty="0" err="1" smtClean="0">
                <a:solidFill>
                  <a:srgbClr val="03A0B3"/>
                </a:solidFill>
                <a:latin typeface="DIN Next LT Pro"/>
                <a:cs typeface="DIN Next LT Pro"/>
              </a:rPr>
              <a:t>Mex</a:t>
            </a:r>
            <a:r>
              <a:rPr lang="en-GB" sz="1600" dirty="0" smtClean="0">
                <a:solidFill>
                  <a:srgbClr val="03A0B3"/>
                </a:solidFill>
                <a:latin typeface="DIN Next LT Pro"/>
                <a:cs typeface="DIN Next LT Pro"/>
              </a:rPr>
              <a:t> setup), </a:t>
            </a:r>
            <a:r>
              <a:rPr lang="en-GB" sz="1600" dirty="0" err="1" smtClean="0">
                <a:solidFill>
                  <a:srgbClr val="03A0B3"/>
                </a:solidFill>
                <a:latin typeface="DIN Next LT Pro"/>
                <a:cs typeface="DIN Next LT Pro"/>
              </a:rPr>
              <a:t>Matlab</a:t>
            </a:r>
            <a:r>
              <a:rPr lang="en-GB" sz="1600" dirty="0" smtClean="0">
                <a:solidFill>
                  <a:srgbClr val="03A0B3"/>
                </a:solidFill>
                <a:latin typeface="DIN Next LT Pro"/>
                <a:cs typeface="DIN Next LT Pro"/>
              </a:rPr>
              <a:t> only</a:t>
            </a:r>
            <a:endParaRPr lang="en-GB" sz="1600" dirty="0">
              <a:solidFill>
                <a:srgbClr val="03A0B3"/>
              </a:solidFill>
              <a:latin typeface="DIN Next LT Pro"/>
              <a:cs typeface="DIN Next LT Pro"/>
            </a:endParaRPr>
          </a:p>
          <a:p>
            <a:pPr marL="285750" indent="-285750">
              <a:lnSpc>
                <a:spcPct val="150000"/>
              </a:lnSpc>
              <a:spcBef>
                <a:spcPts val="100"/>
              </a:spcBef>
              <a:spcAft>
                <a:spcPts val="100"/>
              </a:spcAft>
              <a:buFont typeface="Arial"/>
              <a:buChar char="•"/>
            </a:pPr>
            <a:r>
              <a:rPr lang="en-GB" sz="1600" dirty="0">
                <a:solidFill>
                  <a:srgbClr val="03A0B3"/>
                </a:solidFill>
                <a:latin typeface="DIN Next LT Pro"/>
                <a:cs typeface="DIN Next LT Pro"/>
              </a:rPr>
              <a:t>Download the GPC library from Alan </a:t>
            </a:r>
            <a:r>
              <a:rPr lang="en-GB" sz="1600" dirty="0" err="1">
                <a:solidFill>
                  <a:srgbClr val="03A0B3"/>
                </a:solidFill>
                <a:latin typeface="DIN Next LT Pro"/>
                <a:cs typeface="DIN Next LT Pro"/>
              </a:rPr>
              <a:t>Murta</a:t>
            </a:r>
            <a:r>
              <a:rPr lang="en-GB" sz="1600" dirty="0">
                <a:solidFill>
                  <a:srgbClr val="03A0B3"/>
                </a:solidFill>
                <a:latin typeface="DIN Next LT Pro"/>
                <a:cs typeface="DIN Next LT Pro"/>
              </a:rPr>
              <a:t>, place under </a:t>
            </a:r>
            <a:r>
              <a:rPr lang="en-GB" sz="1600" dirty="0" err="1">
                <a:solidFill>
                  <a:srgbClr val="03A0B3"/>
                </a:solidFill>
                <a:latin typeface="DIN Next LT Pro"/>
                <a:cs typeface="DIN Next LT Pro"/>
              </a:rPr>
              <a:t>mex_tools</a:t>
            </a:r>
            <a:r>
              <a:rPr lang="en-GB" sz="1600" dirty="0">
                <a:solidFill>
                  <a:srgbClr val="03A0B3"/>
                </a:solidFill>
                <a:latin typeface="DIN Next LT Pro"/>
                <a:cs typeface="DIN Next LT Pro"/>
              </a:rPr>
              <a:t>, rename folder </a:t>
            </a:r>
            <a:r>
              <a:rPr lang="en-GB" sz="1600" dirty="0" err="1">
                <a:solidFill>
                  <a:srgbClr val="03A0B3"/>
                </a:solidFill>
                <a:latin typeface="DIN Next LT Pro"/>
                <a:cs typeface="DIN Next LT Pro"/>
              </a:rPr>
              <a:t>gpcl</a:t>
            </a:r>
            <a:r>
              <a:rPr lang="en-GB" sz="1600" dirty="0">
                <a:solidFill>
                  <a:srgbClr val="03A0B3"/>
                </a:solidFill>
                <a:latin typeface="DIN Next LT Pro"/>
                <a:cs typeface="DIN Next LT Pro"/>
              </a:rPr>
              <a:t> e.g. Glider project/</a:t>
            </a:r>
            <a:r>
              <a:rPr lang="en-GB" sz="1600" dirty="0" err="1">
                <a:solidFill>
                  <a:srgbClr val="03A0B3"/>
                </a:solidFill>
                <a:latin typeface="DIN Next LT Pro"/>
                <a:cs typeface="DIN Next LT Pro"/>
              </a:rPr>
              <a:t>glider_toolbox</a:t>
            </a:r>
            <a:r>
              <a:rPr lang="en-GB" sz="1600" dirty="0">
                <a:solidFill>
                  <a:srgbClr val="03A0B3"/>
                </a:solidFill>
                <a:latin typeface="DIN Next LT Pro"/>
                <a:cs typeface="DIN Next LT Pro"/>
              </a:rPr>
              <a:t>-master/m/</a:t>
            </a:r>
            <a:r>
              <a:rPr lang="en-GB" sz="1600" dirty="0" err="1">
                <a:solidFill>
                  <a:srgbClr val="03A0B3"/>
                </a:solidFill>
                <a:latin typeface="DIN Next LT Pro"/>
                <a:cs typeface="DIN Next LT Pro"/>
              </a:rPr>
              <a:t>mex_tools</a:t>
            </a:r>
            <a:r>
              <a:rPr lang="en-GB" sz="1600" dirty="0">
                <a:solidFill>
                  <a:srgbClr val="03A0B3"/>
                </a:solidFill>
                <a:latin typeface="DIN Next LT Pro"/>
                <a:cs typeface="DIN Next LT Pro"/>
              </a:rPr>
              <a:t>/</a:t>
            </a:r>
            <a:r>
              <a:rPr lang="en-GB" sz="1600" dirty="0" err="1">
                <a:solidFill>
                  <a:srgbClr val="03A0B3"/>
                </a:solidFill>
                <a:latin typeface="DIN Next LT Pro"/>
                <a:cs typeface="DIN Next LT Pro"/>
              </a:rPr>
              <a:t>gpcl</a:t>
            </a:r>
            <a:r>
              <a:rPr lang="en-GB" sz="1600" dirty="0">
                <a:solidFill>
                  <a:srgbClr val="03A0B3"/>
                </a:solidFill>
                <a:latin typeface="DIN Next LT Pro"/>
                <a:cs typeface="DIN Next LT Pro"/>
              </a:rPr>
              <a:t> and run </a:t>
            </a:r>
            <a:r>
              <a:rPr lang="en-GB" sz="1600" dirty="0" smtClean="0">
                <a:solidFill>
                  <a:srgbClr val="03A0B3"/>
                </a:solidFill>
                <a:latin typeface="DIN Next LT Pro"/>
                <a:cs typeface="DIN Next LT Pro"/>
              </a:rPr>
              <a:t>setupMexPoly2Tri.m</a:t>
            </a:r>
          </a:p>
          <a:p>
            <a:pPr marL="285750" indent="-285750">
              <a:lnSpc>
                <a:spcPct val="150000"/>
              </a:lnSpc>
              <a:spcBef>
                <a:spcPts val="100"/>
              </a:spcBef>
              <a:spcAft>
                <a:spcPts val="100"/>
              </a:spcAft>
              <a:buFont typeface="Arial"/>
              <a:buChar char="•"/>
            </a:pPr>
            <a:r>
              <a:rPr lang="en-GB" sz="1600" dirty="0" smtClean="0">
                <a:solidFill>
                  <a:srgbClr val="03A0B3"/>
                </a:solidFill>
                <a:latin typeface="DIN Next LT Pro"/>
                <a:cs typeface="DIN Next LT Pro"/>
              </a:rPr>
              <a:t>For thermal lag correction in </a:t>
            </a:r>
            <a:r>
              <a:rPr lang="en-GB" sz="1600" dirty="0" err="1" smtClean="0">
                <a:solidFill>
                  <a:srgbClr val="03A0B3"/>
                </a:solidFill>
                <a:latin typeface="DIN Next LT Pro"/>
                <a:cs typeface="DIN Next LT Pro"/>
              </a:rPr>
              <a:t>Matlab</a:t>
            </a:r>
            <a:r>
              <a:rPr lang="en-GB" sz="1600" dirty="0" smtClean="0">
                <a:solidFill>
                  <a:srgbClr val="03A0B3"/>
                </a:solidFill>
                <a:latin typeface="DIN Next LT Pro"/>
                <a:cs typeface="DIN Next LT Pro"/>
              </a:rPr>
              <a:t> need to have the </a:t>
            </a:r>
            <a:r>
              <a:rPr lang="en-GB" sz="1600" dirty="0" err="1" smtClean="0">
                <a:solidFill>
                  <a:srgbClr val="03A0B3"/>
                </a:solidFill>
                <a:latin typeface="DIN Next LT Pro"/>
                <a:cs typeface="DIN Next LT Pro"/>
              </a:rPr>
              <a:t>Matlab</a:t>
            </a:r>
            <a:r>
              <a:rPr lang="en-GB" sz="1600" dirty="0" smtClean="0">
                <a:solidFill>
                  <a:srgbClr val="03A0B3"/>
                </a:solidFill>
                <a:latin typeface="DIN Next LT Pro"/>
                <a:cs typeface="DIN Next LT Pro"/>
              </a:rPr>
              <a:t> Optimization </a:t>
            </a:r>
            <a:r>
              <a:rPr lang="en-GB" sz="1600" dirty="0">
                <a:solidFill>
                  <a:srgbClr val="03A0B3"/>
                </a:solidFill>
                <a:latin typeface="DIN Next LT Pro"/>
                <a:cs typeface="DIN Next LT Pro"/>
              </a:rPr>
              <a:t>T</a:t>
            </a:r>
            <a:r>
              <a:rPr lang="en-GB" sz="1600" dirty="0" smtClean="0">
                <a:solidFill>
                  <a:srgbClr val="03A0B3"/>
                </a:solidFill>
                <a:latin typeface="DIN Next LT Pro"/>
                <a:cs typeface="DIN Next LT Pro"/>
              </a:rPr>
              <a:t>oolbox</a:t>
            </a:r>
          </a:p>
          <a:p>
            <a:pPr marL="285750" indent="-285750">
              <a:lnSpc>
                <a:spcPct val="150000"/>
              </a:lnSpc>
              <a:spcBef>
                <a:spcPts val="100"/>
              </a:spcBef>
              <a:spcAft>
                <a:spcPts val="100"/>
              </a:spcAft>
              <a:buFont typeface="Arial"/>
              <a:buChar char="•"/>
            </a:pPr>
            <a:r>
              <a:rPr lang="en-GB" sz="1600" dirty="0">
                <a:solidFill>
                  <a:srgbClr val="03A0B3"/>
                </a:solidFill>
                <a:latin typeface="DIN Next LT Pro"/>
                <a:cs typeface="DIN Next LT Pro"/>
              </a:rPr>
              <a:t>For Slocum data find Slocum programs provided by Teledyne Webb Research, place the program dbd2asc under a folder in the master program directory (e.g. Glider Project/</a:t>
            </a:r>
            <a:r>
              <a:rPr lang="en-GB" sz="1600" dirty="0" err="1">
                <a:solidFill>
                  <a:srgbClr val="03A0B3"/>
                </a:solidFill>
                <a:latin typeface="DIN Next LT Pro"/>
                <a:cs typeface="DIN Next LT Pro"/>
              </a:rPr>
              <a:t>slocum_programs</a:t>
            </a:r>
            <a:r>
              <a:rPr lang="en-GB" sz="1600" dirty="0">
                <a:solidFill>
                  <a:srgbClr val="03A0B3"/>
                </a:solidFill>
                <a:latin typeface="DIN Next LT Pro"/>
                <a:cs typeface="DIN Next LT Pro"/>
              </a:rPr>
              <a:t>/</a:t>
            </a:r>
            <a:r>
              <a:rPr lang="en-GB" sz="1600" dirty="0" err="1">
                <a:solidFill>
                  <a:srgbClr val="03A0B3"/>
                </a:solidFill>
                <a:latin typeface="DIN Next LT Pro"/>
                <a:cs typeface="DIN Next LT Pro"/>
              </a:rPr>
              <a:t>src</a:t>
            </a:r>
            <a:r>
              <a:rPr lang="en-GB" sz="1600" dirty="0">
                <a:solidFill>
                  <a:srgbClr val="03A0B3"/>
                </a:solidFill>
                <a:latin typeface="DIN Next LT Pro"/>
                <a:cs typeface="DIN Next LT Pro"/>
              </a:rPr>
              <a:t>). To build you run file from the same directory (you need to have a </a:t>
            </a:r>
            <a:r>
              <a:rPr lang="en-GB" sz="1600" dirty="0" err="1">
                <a:solidFill>
                  <a:srgbClr val="03A0B3"/>
                </a:solidFill>
                <a:latin typeface="DIN Next LT Pro"/>
                <a:cs typeface="DIN Next LT Pro"/>
              </a:rPr>
              <a:t>c++</a:t>
            </a:r>
            <a:r>
              <a:rPr lang="en-GB" sz="1600" dirty="0">
                <a:solidFill>
                  <a:srgbClr val="03A0B3"/>
                </a:solidFill>
                <a:latin typeface="DIN Next LT Pro"/>
                <a:cs typeface="DIN Next LT Pro"/>
              </a:rPr>
              <a:t> compiler installed</a:t>
            </a:r>
            <a:r>
              <a:rPr lang="en-GB" sz="1600" dirty="0" smtClean="0">
                <a:solidFill>
                  <a:srgbClr val="03A0B3"/>
                </a:solidFill>
                <a:latin typeface="DIN Next LT Pro"/>
                <a:cs typeface="DIN Next LT Pro"/>
              </a:rPr>
              <a:t>)</a:t>
            </a:r>
            <a:endParaRPr lang="en-GB" sz="1600" dirty="0">
              <a:solidFill>
                <a:srgbClr val="03A0B3"/>
              </a:solidFill>
              <a:latin typeface="DIN Next LT Pro"/>
              <a:cs typeface="DIN Next LT Pro"/>
            </a:endParaRPr>
          </a:p>
          <a:p>
            <a:pPr marL="285750" indent="-285750">
              <a:lnSpc>
                <a:spcPct val="150000"/>
              </a:lnSpc>
              <a:spcBef>
                <a:spcPts val="100"/>
              </a:spcBef>
              <a:spcAft>
                <a:spcPts val="100"/>
              </a:spcAft>
              <a:buFont typeface="Arial"/>
              <a:buChar char="•"/>
            </a:pPr>
            <a:r>
              <a:rPr lang="en-GB" sz="1600" dirty="0" smtClean="0">
                <a:solidFill>
                  <a:srgbClr val="03A0B3"/>
                </a:solidFill>
                <a:latin typeface="DIN Next LT Pro"/>
                <a:cs typeface="DIN Next LT Pro"/>
              </a:rPr>
              <a:t>Finally run </a:t>
            </a:r>
            <a:r>
              <a:rPr lang="en-GB" sz="1600" dirty="0" err="1">
                <a:solidFill>
                  <a:srgbClr val="03A0B3"/>
                </a:solidFill>
                <a:latin typeface="DIN Next LT Pro"/>
                <a:cs typeface="DIN Next LT Pro"/>
              </a:rPr>
              <a:t>configGliderToolboxPath.m</a:t>
            </a:r>
            <a:r>
              <a:rPr lang="en-GB" sz="1600" dirty="0">
                <a:solidFill>
                  <a:srgbClr val="03A0B3"/>
                </a:solidFill>
                <a:latin typeface="DIN Next LT Pro"/>
                <a:cs typeface="DIN Next LT Pro"/>
              </a:rPr>
              <a:t> to add all the new folders </a:t>
            </a:r>
          </a:p>
        </p:txBody>
      </p:sp>
    </p:spTree>
    <p:extLst>
      <p:ext uri="{BB962C8B-B14F-4D97-AF65-F5344CB8AC3E}">
        <p14:creationId xmlns:p14="http://schemas.microsoft.com/office/powerpoint/2010/main" val="720191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p:nvPr/>
        </p:nvSpPr>
        <p:spPr>
          <a:xfrm>
            <a:off x="294954" y="348784"/>
            <a:ext cx="9611046" cy="523210"/>
          </a:xfrm>
          <a:prstGeom prst="rect">
            <a:avLst/>
          </a:prstGeom>
          <a:noFill/>
        </p:spPr>
        <p:txBody>
          <a:bodyPr wrap="square" lIns="91429" tIns="45715" rIns="91429" bIns="45715" rtlCol="0">
            <a:spAutoFit/>
          </a:bodyPr>
          <a:lstStyle/>
          <a:p>
            <a:pPr>
              <a:spcBef>
                <a:spcPts val="100"/>
              </a:spcBef>
              <a:spcAft>
                <a:spcPts val="100"/>
              </a:spcAft>
            </a:pPr>
            <a:r>
              <a:rPr lang="en-GB" sz="2800" b="1" dirty="0" smtClean="0">
                <a:solidFill>
                  <a:srgbClr val="42AFB6"/>
                </a:solidFill>
                <a:latin typeface="Cube"/>
                <a:cs typeface="Cube"/>
              </a:rPr>
              <a:t>Installation and Set Up (3)</a:t>
            </a:r>
            <a:endParaRPr lang="en-GB" sz="2800" b="1" dirty="0">
              <a:solidFill>
                <a:srgbClr val="42AFB6"/>
              </a:solidFill>
              <a:latin typeface="Cube"/>
              <a:cs typeface="Cube"/>
            </a:endParaRPr>
          </a:p>
        </p:txBody>
      </p:sp>
      <p:cxnSp>
        <p:nvCxnSpPr>
          <p:cNvPr id="22" name="Straight Connector 211"/>
          <p:cNvCxnSpPr/>
          <p:nvPr/>
        </p:nvCxnSpPr>
        <p:spPr>
          <a:xfrm flipH="1">
            <a:off x="275316" y="954790"/>
            <a:ext cx="9046708"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94954" y="1039551"/>
            <a:ext cx="9346463" cy="4237048"/>
          </a:xfrm>
          <a:prstGeom prst="rect">
            <a:avLst/>
          </a:prstGeom>
          <a:noFill/>
        </p:spPr>
        <p:txBody>
          <a:bodyPr wrap="square" lIns="91429" tIns="45715" rIns="91429" bIns="45715" rtlCol="0">
            <a:spAutoFit/>
          </a:bodyPr>
          <a:lstStyle/>
          <a:p>
            <a:pPr>
              <a:lnSpc>
                <a:spcPct val="150000"/>
              </a:lnSpc>
              <a:spcBef>
                <a:spcPts val="100"/>
              </a:spcBef>
              <a:spcAft>
                <a:spcPts val="100"/>
              </a:spcAft>
            </a:pPr>
            <a:r>
              <a:rPr lang="en-GB" sz="1600" dirty="0" smtClean="0">
                <a:solidFill>
                  <a:srgbClr val="FFFFFF"/>
                </a:solidFill>
                <a:latin typeface="DIN Next LT Pro"/>
                <a:cs typeface="DIN Next LT Pro"/>
              </a:rPr>
              <a:t>1.3 </a:t>
            </a:r>
            <a:r>
              <a:rPr lang="en-GB" sz="1600" dirty="0">
                <a:solidFill>
                  <a:srgbClr val="FFFFFF"/>
                </a:solidFill>
                <a:latin typeface="DIN Next LT Pro"/>
                <a:cs typeface="DIN Next LT Pro"/>
              </a:rPr>
              <a:t>Configure missions to process</a:t>
            </a:r>
            <a:r>
              <a:rPr lang="en-GB" sz="1600" dirty="0" smtClean="0">
                <a:solidFill>
                  <a:srgbClr val="FFFFFF"/>
                </a:solidFill>
                <a:latin typeface="DIN Next LT Pro"/>
                <a:cs typeface="DIN Next LT Pro"/>
              </a:rPr>
              <a:t>:</a:t>
            </a:r>
          </a:p>
          <a:p>
            <a:pPr marL="285750" indent="-285750">
              <a:lnSpc>
                <a:spcPct val="150000"/>
              </a:lnSpc>
              <a:spcBef>
                <a:spcPts val="100"/>
              </a:spcBef>
              <a:spcAft>
                <a:spcPts val="100"/>
              </a:spcAft>
              <a:buFont typeface="Arial"/>
              <a:buChar char="•"/>
            </a:pPr>
            <a:r>
              <a:rPr lang="en-GB" sz="1600" dirty="0" smtClean="0">
                <a:solidFill>
                  <a:srgbClr val="03A0B3"/>
                </a:solidFill>
                <a:latin typeface="DIN Next LT Pro"/>
                <a:cs typeface="DIN Next LT Pro"/>
              </a:rPr>
              <a:t>Copy glider data files (binary or </a:t>
            </a:r>
            <a:r>
              <a:rPr lang="en-GB" sz="1600" dirty="0" err="1" smtClean="0">
                <a:solidFill>
                  <a:srgbClr val="03A0B3"/>
                </a:solidFill>
                <a:latin typeface="DIN Next LT Pro"/>
                <a:cs typeface="DIN Next LT Pro"/>
              </a:rPr>
              <a:t>ascii</a:t>
            </a:r>
            <a:r>
              <a:rPr lang="en-GB" sz="1600" dirty="0" smtClean="0">
                <a:solidFill>
                  <a:srgbClr val="03A0B3"/>
                </a:solidFill>
                <a:latin typeface="DIN Next LT Pro"/>
                <a:cs typeface="DIN Next LT Pro"/>
              </a:rPr>
              <a:t>) to a folder of choice, e.g. Glider Project/ Deployments/</a:t>
            </a:r>
            <a:r>
              <a:rPr lang="en-GB" sz="1600" dirty="0" err="1" smtClean="0">
                <a:solidFill>
                  <a:srgbClr val="03A0B3"/>
                </a:solidFill>
                <a:latin typeface="DIN Next LT Pro"/>
                <a:cs typeface="DIN Next LT Pro"/>
              </a:rPr>
              <a:t>GliderName</a:t>
            </a:r>
            <a:r>
              <a:rPr lang="en-GB" sz="1600" dirty="0" smtClean="0">
                <a:solidFill>
                  <a:srgbClr val="03A0B3"/>
                </a:solidFill>
                <a:latin typeface="DIN Next LT Pro"/>
                <a:cs typeface="DIN Next LT Pro"/>
              </a:rPr>
              <a:t>/</a:t>
            </a:r>
            <a:r>
              <a:rPr lang="en-GB" sz="1600" dirty="0" err="1" smtClean="0">
                <a:solidFill>
                  <a:srgbClr val="03A0B3"/>
                </a:solidFill>
                <a:latin typeface="DIN Next LT Pro"/>
                <a:cs typeface="DIN Next LT Pro"/>
              </a:rPr>
              <a:t>StartDate</a:t>
            </a:r>
            <a:r>
              <a:rPr lang="en-GB" sz="1600" dirty="0" smtClean="0">
                <a:solidFill>
                  <a:srgbClr val="03A0B3"/>
                </a:solidFill>
                <a:latin typeface="DIN Next LT Pro"/>
                <a:cs typeface="DIN Next LT Pro"/>
              </a:rPr>
              <a:t>/binary</a:t>
            </a:r>
          </a:p>
          <a:p>
            <a:pPr marL="285750" indent="-285750">
              <a:lnSpc>
                <a:spcPct val="150000"/>
              </a:lnSpc>
              <a:spcBef>
                <a:spcPts val="100"/>
              </a:spcBef>
              <a:spcAft>
                <a:spcPts val="100"/>
              </a:spcAft>
              <a:buFont typeface="Arial"/>
              <a:buChar char="•"/>
            </a:pPr>
            <a:r>
              <a:rPr lang="en-GB" sz="1600" dirty="0" smtClean="0">
                <a:solidFill>
                  <a:srgbClr val="03A0B3"/>
                </a:solidFill>
                <a:latin typeface="DIN Next LT Pro"/>
                <a:cs typeface="DIN Next LT Pro"/>
              </a:rPr>
              <a:t>Configure </a:t>
            </a:r>
            <a:r>
              <a:rPr lang="en-GB" sz="1600" dirty="0">
                <a:solidFill>
                  <a:srgbClr val="03A0B3"/>
                </a:solidFill>
                <a:latin typeface="DIN Next LT Pro"/>
                <a:cs typeface="DIN Next LT Pro"/>
              </a:rPr>
              <a:t>to get deployments list from database or the lookup script, e.g. </a:t>
            </a:r>
            <a:r>
              <a:rPr lang="en-GB" sz="1600" dirty="0" err="1">
                <a:solidFill>
                  <a:srgbClr val="03A0B3"/>
                </a:solidFill>
                <a:latin typeface="DIN Next LT Pro"/>
                <a:cs typeface="DIN Next LT Pro"/>
              </a:rPr>
              <a:t>deployment_list</a:t>
            </a:r>
            <a:r>
              <a:rPr lang="en-GB" sz="1600" dirty="0">
                <a:solidFill>
                  <a:srgbClr val="03A0B3"/>
                </a:solidFill>
                <a:latin typeface="DIN Next LT Pro"/>
                <a:cs typeface="DIN Next LT Pro"/>
              </a:rPr>
              <a:t> = </a:t>
            </a:r>
            <a:r>
              <a:rPr lang="en-GB" sz="1600" dirty="0" err="1">
                <a:solidFill>
                  <a:srgbClr val="03A0B3"/>
                </a:solidFill>
                <a:latin typeface="DIN Next LT Pro"/>
                <a:cs typeface="DIN Next LT Pro"/>
              </a:rPr>
              <a:t>configDeploymentsFMI</a:t>
            </a:r>
            <a:r>
              <a:rPr lang="en-GB" sz="1600" dirty="0">
                <a:solidFill>
                  <a:srgbClr val="03A0B3"/>
                </a:solidFill>
                <a:latin typeface="DIN Next LT Pro"/>
                <a:cs typeface="DIN Next LT Pro"/>
              </a:rPr>
              <a:t>()</a:t>
            </a:r>
            <a:r>
              <a:rPr lang="en-GB" sz="1600" dirty="0" smtClean="0">
                <a:solidFill>
                  <a:srgbClr val="03A0B3"/>
                </a:solidFill>
                <a:latin typeface="DIN Next LT Pro"/>
                <a:cs typeface="DIN Next LT Pro"/>
              </a:rPr>
              <a:t>; If </a:t>
            </a:r>
            <a:r>
              <a:rPr lang="en-GB" sz="1600" dirty="0">
                <a:solidFill>
                  <a:srgbClr val="03A0B3"/>
                </a:solidFill>
                <a:latin typeface="DIN Next LT Pro"/>
                <a:cs typeface="DIN Next LT Pro"/>
              </a:rPr>
              <a:t>no database </a:t>
            </a:r>
            <a:r>
              <a:rPr lang="en-GB" sz="1600" dirty="0" smtClean="0">
                <a:solidFill>
                  <a:srgbClr val="03A0B3"/>
                </a:solidFill>
                <a:latin typeface="DIN Next LT Pro"/>
                <a:cs typeface="DIN Next LT Pro"/>
              </a:rPr>
              <a:t>available </a:t>
            </a:r>
            <a:r>
              <a:rPr lang="en-GB" sz="1600" dirty="0">
                <a:solidFill>
                  <a:srgbClr val="03A0B3"/>
                </a:solidFill>
                <a:latin typeface="DIN Next LT Pro"/>
                <a:cs typeface="DIN Next LT Pro"/>
              </a:rPr>
              <a:t>for missions </a:t>
            </a:r>
            <a:r>
              <a:rPr lang="en-GB" sz="1600" dirty="0" smtClean="0">
                <a:solidFill>
                  <a:srgbClr val="03A0B3"/>
                </a:solidFill>
                <a:latin typeface="DIN Next LT Pro"/>
                <a:cs typeface="DIN Next LT Pro"/>
              </a:rPr>
              <a:t>(scientist user) create </a:t>
            </a:r>
            <a:r>
              <a:rPr lang="en-GB" sz="1600" dirty="0">
                <a:solidFill>
                  <a:srgbClr val="03A0B3"/>
                </a:solidFill>
                <a:latin typeface="DIN Next LT Pro"/>
                <a:cs typeface="DIN Next LT Pro"/>
              </a:rPr>
              <a:t>a lookup script </a:t>
            </a:r>
            <a:r>
              <a:rPr lang="en-GB" sz="1600" dirty="0" smtClean="0">
                <a:solidFill>
                  <a:srgbClr val="03A0B3"/>
                </a:solidFill>
                <a:latin typeface="DIN Next LT Pro"/>
                <a:cs typeface="DIN Next LT Pro"/>
              </a:rPr>
              <a:t>to </a:t>
            </a:r>
            <a:r>
              <a:rPr lang="en-GB" sz="1600" dirty="0">
                <a:solidFill>
                  <a:srgbClr val="03A0B3"/>
                </a:solidFill>
                <a:latin typeface="DIN Next LT Pro"/>
                <a:cs typeface="DIN Next LT Pro"/>
              </a:rPr>
              <a:t>list </a:t>
            </a:r>
            <a:r>
              <a:rPr lang="en-GB" sz="1600" dirty="0" smtClean="0">
                <a:solidFill>
                  <a:srgbClr val="03A0B3"/>
                </a:solidFill>
                <a:latin typeface="DIN Next LT Pro"/>
                <a:cs typeface="DIN Next LT Pro"/>
              </a:rPr>
              <a:t>one or a </a:t>
            </a:r>
            <a:r>
              <a:rPr lang="en-GB" sz="1600" dirty="0">
                <a:solidFill>
                  <a:srgbClr val="03A0B3"/>
                </a:solidFill>
                <a:latin typeface="DIN Next LT Pro"/>
                <a:cs typeface="DIN Next LT Pro"/>
              </a:rPr>
              <a:t>series of missions </a:t>
            </a:r>
            <a:r>
              <a:rPr lang="en-GB" sz="1600" dirty="0" smtClean="0">
                <a:solidFill>
                  <a:srgbClr val="03A0B3"/>
                </a:solidFill>
                <a:latin typeface="DIN Next LT Pro"/>
                <a:cs typeface="DIN Next LT Pro"/>
              </a:rPr>
              <a:t>– example available on request or </a:t>
            </a:r>
            <a:r>
              <a:rPr lang="en-GB" sz="1600" dirty="0">
                <a:solidFill>
                  <a:srgbClr val="03A0B3"/>
                </a:solidFill>
                <a:latin typeface="DIN Next LT Pro"/>
                <a:cs typeface="DIN Next LT Pro"/>
              </a:rPr>
              <a:t>read comment - https://</a:t>
            </a:r>
            <a:r>
              <a:rPr lang="en-GB" sz="1600" dirty="0" err="1">
                <a:solidFill>
                  <a:srgbClr val="03A0B3"/>
                </a:solidFill>
                <a:latin typeface="DIN Next LT Pro"/>
                <a:cs typeface="DIN Next LT Pro"/>
              </a:rPr>
              <a:t>github.com</a:t>
            </a:r>
            <a:r>
              <a:rPr lang="en-GB" sz="1600" dirty="0">
                <a:solidFill>
                  <a:srgbClr val="03A0B3"/>
                </a:solidFill>
                <a:latin typeface="DIN Next LT Pro"/>
                <a:cs typeface="DIN Next LT Pro"/>
              </a:rPr>
              <a:t>/</a:t>
            </a:r>
            <a:r>
              <a:rPr lang="en-GB" sz="1600" dirty="0" err="1">
                <a:solidFill>
                  <a:srgbClr val="03A0B3"/>
                </a:solidFill>
                <a:latin typeface="DIN Next LT Pro"/>
                <a:cs typeface="DIN Next LT Pro"/>
              </a:rPr>
              <a:t>socib</a:t>
            </a:r>
            <a:r>
              <a:rPr lang="en-GB" sz="1600" dirty="0">
                <a:solidFill>
                  <a:srgbClr val="03A0B3"/>
                </a:solidFill>
                <a:latin typeface="DIN Next LT Pro"/>
                <a:cs typeface="DIN Next LT Pro"/>
              </a:rPr>
              <a:t>/</a:t>
            </a:r>
            <a:r>
              <a:rPr lang="en-GB" sz="1600" dirty="0" err="1">
                <a:solidFill>
                  <a:srgbClr val="03A0B3"/>
                </a:solidFill>
                <a:latin typeface="DIN Next LT Pro"/>
                <a:cs typeface="DIN Next LT Pro"/>
              </a:rPr>
              <a:t>glider_toolbox</a:t>
            </a:r>
            <a:r>
              <a:rPr lang="en-GB" sz="1600" dirty="0">
                <a:solidFill>
                  <a:srgbClr val="03A0B3"/>
                </a:solidFill>
                <a:latin typeface="DIN Next LT Pro"/>
                <a:cs typeface="DIN Next LT Pro"/>
              </a:rPr>
              <a:t>/issues/2#issuecomment-187798277</a:t>
            </a:r>
            <a:endParaRPr lang="en-GB" sz="1600" dirty="0" smtClean="0">
              <a:solidFill>
                <a:srgbClr val="03A0B3"/>
              </a:solidFill>
              <a:latin typeface="DIN Next LT Pro"/>
              <a:cs typeface="DIN Next LT Pro"/>
            </a:endParaRPr>
          </a:p>
          <a:p>
            <a:pPr marL="285750" indent="-285750">
              <a:lnSpc>
                <a:spcPct val="150000"/>
              </a:lnSpc>
              <a:spcBef>
                <a:spcPts val="100"/>
              </a:spcBef>
              <a:spcAft>
                <a:spcPts val="100"/>
              </a:spcAft>
              <a:buFont typeface="Arial"/>
              <a:buChar char="•"/>
            </a:pPr>
            <a:r>
              <a:rPr lang="en-GB" sz="1600" dirty="0">
                <a:solidFill>
                  <a:srgbClr val="03A0B3"/>
                </a:solidFill>
                <a:latin typeface="DIN Next LT Pro"/>
                <a:cs typeface="DIN Next LT Pro"/>
              </a:rPr>
              <a:t>Configure local paths for binary files, </a:t>
            </a:r>
            <a:r>
              <a:rPr lang="en-GB" sz="1600" dirty="0" err="1">
                <a:solidFill>
                  <a:srgbClr val="03A0B3"/>
                </a:solidFill>
                <a:latin typeface="DIN Next LT Pro"/>
                <a:cs typeface="DIN Next LT Pro"/>
              </a:rPr>
              <a:t>ascii</a:t>
            </a:r>
            <a:r>
              <a:rPr lang="en-GB" sz="1600" dirty="0">
                <a:solidFill>
                  <a:srgbClr val="03A0B3"/>
                </a:solidFill>
                <a:latin typeface="DIN Next LT Pro"/>
                <a:cs typeface="DIN Next LT Pro"/>
              </a:rPr>
              <a:t> files and output files, log L0, l1 and L2 etc. e.g. in </a:t>
            </a:r>
            <a:r>
              <a:rPr lang="en-GB" sz="1600" dirty="0" err="1">
                <a:solidFill>
                  <a:srgbClr val="03A0B3"/>
                </a:solidFill>
                <a:latin typeface="DIN Next LT Pro"/>
                <a:cs typeface="DIN Next LT Pro"/>
              </a:rPr>
              <a:t>configDTPathsLocal.m</a:t>
            </a:r>
            <a:r>
              <a:rPr lang="en-GB" sz="1600" dirty="0">
                <a:solidFill>
                  <a:srgbClr val="03A0B3"/>
                </a:solidFill>
                <a:latin typeface="DIN Next LT Pro"/>
                <a:cs typeface="DIN Next LT Pro"/>
              </a:rPr>
              <a:t>, </a:t>
            </a:r>
            <a:r>
              <a:rPr lang="en-GB" sz="1600" dirty="0" err="1">
                <a:solidFill>
                  <a:srgbClr val="03A0B3"/>
                </a:solidFill>
                <a:latin typeface="DIN Next LT Pro"/>
                <a:cs typeface="DIN Next LT Pro"/>
              </a:rPr>
              <a:t>local_paths.binary_path</a:t>
            </a:r>
            <a:r>
              <a:rPr lang="en-GB" sz="1600" dirty="0">
                <a:solidFill>
                  <a:srgbClr val="03A0B3"/>
                </a:solidFill>
                <a:latin typeface="DIN Next LT Pro"/>
                <a:cs typeface="DIN Next LT Pro"/>
              </a:rPr>
              <a:t>    = '/Glider Project/deployments/${GLIDER_NAME}/${</a:t>
            </a:r>
            <a:r>
              <a:rPr lang="en-GB" sz="1600" dirty="0" err="1">
                <a:solidFill>
                  <a:srgbClr val="03A0B3"/>
                </a:solidFill>
                <a:latin typeface="DIN Next LT Pro"/>
                <a:cs typeface="DIN Next LT Pro"/>
              </a:rPr>
              <a:t>DEPLOYMENT_START,Tyyyymmdd</a:t>
            </a:r>
            <a:r>
              <a:rPr lang="en-GB" sz="1600" dirty="0">
                <a:solidFill>
                  <a:srgbClr val="03A0B3"/>
                </a:solidFill>
                <a:latin typeface="DIN Next LT Pro"/>
                <a:cs typeface="DIN Next LT Pro"/>
              </a:rPr>
              <a:t>}/binary';</a:t>
            </a:r>
          </a:p>
          <a:p>
            <a:pPr marL="285750" indent="-285750">
              <a:lnSpc>
                <a:spcPct val="150000"/>
              </a:lnSpc>
              <a:spcBef>
                <a:spcPts val="100"/>
              </a:spcBef>
              <a:spcAft>
                <a:spcPts val="100"/>
              </a:spcAft>
              <a:buFont typeface="Arial"/>
              <a:buChar char="•"/>
            </a:pPr>
            <a:endParaRPr lang="en-GB" sz="1600" dirty="0">
              <a:solidFill>
                <a:srgbClr val="03A0B3"/>
              </a:solidFill>
              <a:latin typeface="DIN Next LT Pro"/>
              <a:cs typeface="DIN Next LT Pro"/>
            </a:endParaRPr>
          </a:p>
        </p:txBody>
      </p:sp>
    </p:spTree>
    <p:extLst>
      <p:ext uri="{BB962C8B-B14F-4D97-AF65-F5344CB8AC3E}">
        <p14:creationId xmlns:p14="http://schemas.microsoft.com/office/powerpoint/2010/main" val="972855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p:nvPr/>
        </p:nvSpPr>
        <p:spPr>
          <a:xfrm>
            <a:off x="294954" y="348784"/>
            <a:ext cx="9611046" cy="523210"/>
          </a:xfrm>
          <a:prstGeom prst="rect">
            <a:avLst/>
          </a:prstGeom>
          <a:noFill/>
        </p:spPr>
        <p:txBody>
          <a:bodyPr wrap="square" lIns="91429" tIns="45715" rIns="91429" bIns="45715" rtlCol="0">
            <a:spAutoFit/>
          </a:bodyPr>
          <a:lstStyle/>
          <a:p>
            <a:pPr>
              <a:spcBef>
                <a:spcPts val="100"/>
              </a:spcBef>
              <a:spcAft>
                <a:spcPts val="100"/>
              </a:spcAft>
            </a:pPr>
            <a:r>
              <a:rPr lang="en-GB" sz="2800" b="1" dirty="0" smtClean="0">
                <a:solidFill>
                  <a:srgbClr val="42AFB6"/>
                </a:solidFill>
                <a:latin typeface="Cube"/>
                <a:cs typeface="Cube"/>
              </a:rPr>
              <a:t>Installation and Set Up (4)</a:t>
            </a:r>
            <a:endParaRPr lang="en-GB" sz="2800" b="1" dirty="0">
              <a:solidFill>
                <a:srgbClr val="42AFB6"/>
              </a:solidFill>
              <a:latin typeface="Cube"/>
              <a:cs typeface="Cube"/>
            </a:endParaRPr>
          </a:p>
        </p:txBody>
      </p:sp>
      <p:cxnSp>
        <p:nvCxnSpPr>
          <p:cNvPr id="22" name="Straight Connector 211"/>
          <p:cNvCxnSpPr/>
          <p:nvPr/>
        </p:nvCxnSpPr>
        <p:spPr>
          <a:xfrm flipH="1">
            <a:off x="275316" y="954790"/>
            <a:ext cx="9046708"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94954" y="1145381"/>
            <a:ext cx="9346463" cy="4288344"/>
          </a:xfrm>
          <a:prstGeom prst="rect">
            <a:avLst/>
          </a:prstGeom>
          <a:noFill/>
        </p:spPr>
        <p:txBody>
          <a:bodyPr wrap="square" lIns="91429" tIns="45715" rIns="91429" bIns="45715" rtlCol="0">
            <a:spAutoFit/>
          </a:bodyPr>
          <a:lstStyle/>
          <a:p>
            <a:pPr>
              <a:lnSpc>
                <a:spcPct val="150000"/>
              </a:lnSpc>
              <a:spcBef>
                <a:spcPts val="100"/>
              </a:spcBef>
              <a:spcAft>
                <a:spcPts val="100"/>
              </a:spcAft>
            </a:pPr>
            <a:r>
              <a:rPr lang="en-GB" sz="1600" dirty="0" smtClean="0">
                <a:solidFill>
                  <a:srgbClr val="FFFFFF"/>
                </a:solidFill>
                <a:latin typeface="DIN Next LT Pro"/>
                <a:cs typeface="DIN Next LT Pro"/>
              </a:rPr>
              <a:t>1.4 </a:t>
            </a:r>
            <a:r>
              <a:rPr lang="en-GB" sz="1600" dirty="0">
                <a:solidFill>
                  <a:srgbClr val="FFFFFF"/>
                </a:solidFill>
                <a:latin typeface="DIN Next LT Pro"/>
                <a:cs typeface="DIN Next LT Pro"/>
              </a:rPr>
              <a:t>Configure </a:t>
            </a:r>
            <a:r>
              <a:rPr lang="en-GB" sz="1600" dirty="0" err="1" smtClean="0">
                <a:solidFill>
                  <a:srgbClr val="FFFFFF"/>
                </a:solidFill>
                <a:latin typeface="DIN Next LT Pro"/>
                <a:cs typeface="DIN Next LT Pro"/>
              </a:rPr>
              <a:t>idata</a:t>
            </a:r>
            <a:r>
              <a:rPr lang="en-GB" sz="1600" dirty="0" smtClean="0">
                <a:solidFill>
                  <a:srgbClr val="FFFFFF"/>
                </a:solidFill>
                <a:latin typeface="DIN Next LT Pro"/>
                <a:cs typeface="DIN Next LT Pro"/>
              </a:rPr>
              <a:t> input/output</a:t>
            </a:r>
            <a:r>
              <a:rPr lang="en-GB" sz="1600" dirty="0">
                <a:solidFill>
                  <a:srgbClr val="FFFFFF"/>
                </a:solidFill>
                <a:latin typeface="DIN Next LT Pro"/>
                <a:cs typeface="DIN Next LT Pro"/>
              </a:rPr>
              <a:t>:</a:t>
            </a:r>
          </a:p>
          <a:p>
            <a:pPr marL="285750" indent="-285750">
              <a:lnSpc>
                <a:spcPct val="150000"/>
              </a:lnSpc>
              <a:spcBef>
                <a:spcPts val="100"/>
              </a:spcBef>
              <a:spcAft>
                <a:spcPts val="100"/>
              </a:spcAft>
              <a:buFont typeface="Arial"/>
              <a:buChar char="•"/>
            </a:pPr>
            <a:r>
              <a:rPr lang="en-GB" sz="1600" dirty="0" smtClean="0">
                <a:solidFill>
                  <a:srgbClr val="03A0B3"/>
                </a:solidFill>
                <a:latin typeface="DIN Next LT Pro"/>
                <a:cs typeface="DIN Next LT Pro"/>
              </a:rPr>
              <a:t>Public </a:t>
            </a:r>
            <a:r>
              <a:rPr lang="en-GB" sz="1600" dirty="0">
                <a:solidFill>
                  <a:srgbClr val="03A0B3"/>
                </a:solidFill>
                <a:latin typeface="DIN Next LT Pro"/>
                <a:cs typeface="DIN Next LT Pro"/>
              </a:rPr>
              <a:t>outputs are configured in the corresponding public script, </a:t>
            </a:r>
            <a:r>
              <a:rPr lang="en-GB" sz="1600" dirty="0" err="1">
                <a:solidFill>
                  <a:srgbClr val="03A0B3"/>
                </a:solidFill>
                <a:latin typeface="DIN Next LT Pro"/>
                <a:cs typeface="DIN Next LT Pro"/>
              </a:rPr>
              <a:t>configDTPathsPublic.m</a:t>
            </a:r>
            <a:r>
              <a:rPr lang="en-GB" sz="1600" dirty="0">
                <a:solidFill>
                  <a:srgbClr val="03A0B3"/>
                </a:solidFill>
                <a:latin typeface="DIN Next LT Pro"/>
                <a:cs typeface="DIN Next LT Pro"/>
              </a:rPr>
              <a:t>, </a:t>
            </a:r>
            <a:r>
              <a:rPr lang="en-GB" sz="1600" dirty="0" smtClean="0">
                <a:solidFill>
                  <a:srgbClr val="03A0B3"/>
                </a:solidFill>
                <a:latin typeface="DIN Next LT Pro"/>
                <a:cs typeface="DIN Next LT Pro"/>
              </a:rPr>
              <a:t>if not doing can make </a:t>
            </a:r>
            <a:r>
              <a:rPr lang="en-GB" sz="1600" dirty="0">
                <a:solidFill>
                  <a:srgbClr val="03A0B3"/>
                </a:solidFill>
                <a:latin typeface="DIN Next LT Pro"/>
                <a:cs typeface="DIN Next LT Pro"/>
              </a:rPr>
              <a:t>empty e.g. public_paths.netcdf_l0   = ' ';</a:t>
            </a:r>
          </a:p>
          <a:p>
            <a:pPr marL="285750" indent="-285750">
              <a:lnSpc>
                <a:spcPct val="150000"/>
              </a:lnSpc>
              <a:spcBef>
                <a:spcPts val="100"/>
              </a:spcBef>
              <a:spcAft>
                <a:spcPts val="100"/>
              </a:spcAft>
              <a:buFont typeface="Arial"/>
              <a:buChar char="•"/>
            </a:pPr>
            <a:r>
              <a:rPr lang="en-GB" sz="1600" dirty="0" err="1" smtClean="0">
                <a:solidFill>
                  <a:srgbClr val="03A0B3"/>
                </a:solidFill>
                <a:latin typeface="DIN Next LT Pro"/>
                <a:cs typeface="DIN Next LT Pro"/>
              </a:rPr>
              <a:t>configDTFileOptionsSlocum.m</a:t>
            </a:r>
            <a:r>
              <a:rPr lang="en-GB" sz="1600" dirty="0" smtClean="0">
                <a:solidFill>
                  <a:srgbClr val="03A0B3"/>
                </a:solidFill>
                <a:latin typeface="DIN Next LT Pro"/>
                <a:cs typeface="DIN Next LT Pro"/>
              </a:rPr>
              <a:t> </a:t>
            </a:r>
            <a:r>
              <a:rPr lang="en-GB" sz="1600" dirty="0">
                <a:solidFill>
                  <a:srgbClr val="03A0B3"/>
                </a:solidFill>
                <a:latin typeface="DIN Next LT Pro"/>
                <a:cs typeface="DIN Next LT Pro"/>
              </a:rPr>
              <a:t>– two things to check/modify in this </a:t>
            </a:r>
            <a:r>
              <a:rPr lang="en-GB" sz="1600" dirty="0" smtClean="0">
                <a:solidFill>
                  <a:srgbClr val="03A0B3"/>
                </a:solidFill>
                <a:latin typeface="DIN Next LT Pro"/>
                <a:cs typeface="DIN Next LT Pro"/>
              </a:rPr>
              <a:t>configuration file</a:t>
            </a:r>
            <a:r>
              <a:rPr lang="en-GB" sz="1600" dirty="0">
                <a:solidFill>
                  <a:srgbClr val="03A0B3"/>
                </a:solidFill>
                <a:latin typeface="DIN Next LT Pro"/>
                <a:cs typeface="DIN Next LT Pro"/>
              </a:rPr>
              <a:t>. </a:t>
            </a:r>
            <a:endParaRPr lang="en-GB" sz="1600" dirty="0" smtClean="0">
              <a:solidFill>
                <a:srgbClr val="03A0B3"/>
              </a:solidFill>
              <a:latin typeface="DIN Next LT Pro"/>
              <a:cs typeface="DIN Next LT Pro"/>
            </a:endParaRPr>
          </a:p>
          <a:p>
            <a:pPr lvl="1">
              <a:lnSpc>
                <a:spcPct val="150000"/>
              </a:lnSpc>
              <a:spcBef>
                <a:spcPts val="100"/>
              </a:spcBef>
              <a:spcAft>
                <a:spcPts val="100"/>
              </a:spcAft>
            </a:pPr>
            <a:r>
              <a:rPr lang="en-GB" sz="1600" dirty="0" smtClean="0">
                <a:solidFill>
                  <a:srgbClr val="03A0B3"/>
                </a:solidFill>
                <a:latin typeface="DIN Next LT Pro"/>
                <a:cs typeface="DIN Next LT Pro"/>
              </a:rPr>
              <a:t>1</a:t>
            </a:r>
            <a:r>
              <a:rPr lang="en-GB" sz="1600" dirty="0">
                <a:solidFill>
                  <a:srgbClr val="03A0B3"/>
                </a:solidFill>
                <a:latin typeface="DIN Next LT Pro"/>
                <a:cs typeface="DIN Next LT Pro"/>
              </a:rPr>
              <a:t>) Binary or </a:t>
            </a:r>
            <a:r>
              <a:rPr lang="en-GB" sz="1600" dirty="0" err="1">
                <a:solidFill>
                  <a:srgbClr val="03A0B3"/>
                </a:solidFill>
                <a:latin typeface="DIN Next LT Pro"/>
                <a:cs typeface="DIN Next LT Pro"/>
              </a:rPr>
              <a:t>ascii</a:t>
            </a:r>
            <a:r>
              <a:rPr lang="en-GB" sz="1600" dirty="0">
                <a:solidFill>
                  <a:srgbClr val="03A0B3"/>
                </a:solidFill>
                <a:latin typeface="DIN Next LT Pro"/>
                <a:cs typeface="DIN Next LT Pro"/>
              </a:rPr>
              <a:t> source files; normally binary files, but </a:t>
            </a:r>
            <a:r>
              <a:rPr lang="en-GB" sz="1600" dirty="0" smtClean="0">
                <a:solidFill>
                  <a:srgbClr val="03A0B3"/>
                </a:solidFill>
                <a:latin typeface="DIN Next LT Pro"/>
                <a:cs typeface="DIN Next LT Pro"/>
              </a:rPr>
              <a:t>if </a:t>
            </a:r>
            <a:r>
              <a:rPr lang="en-GB" sz="1600" dirty="0">
                <a:solidFill>
                  <a:srgbClr val="03A0B3"/>
                </a:solidFill>
                <a:latin typeface="DIN Next LT Pro"/>
                <a:cs typeface="DIN Next LT Pro"/>
              </a:rPr>
              <a:t>you are reprocessing a mission </a:t>
            </a:r>
            <a:r>
              <a:rPr lang="en-GB" sz="1600" dirty="0" smtClean="0">
                <a:solidFill>
                  <a:srgbClr val="03A0B3"/>
                </a:solidFill>
                <a:latin typeface="DIN Next LT Pro"/>
                <a:cs typeface="DIN Next LT Pro"/>
              </a:rPr>
              <a:t>it </a:t>
            </a:r>
            <a:r>
              <a:rPr lang="en-GB" sz="1600" dirty="0">
                <a:solidFill>
                  <a:srgbClr val="03A0B3"/>
                </a:solidFill>
                <a:latin typeface="DIN Next LT Pro"/>
                <a:cs typeface="DIN Next LT Pro"/>
              </a:rPr>
              <a:t>is worth remembering that you can skip the binary to </a:t>
            </a:r>
            <a:r>
              <a:rPr lang="en-GB" sz="1600" dirty="0" err="1">
                <a:solidFill>
                  <a:srgbClr val="03A0B3"/>
                </a:solidFill>
                <a:latin typeface="DIN Next LT Pro"/>
                <a:cs typeface="DIN Next LT Pro"/>
              </a:rPr>
              <a:t>ascii</a:t>
            </a:r>
            <a:r>
              <a:rPr lang="en-GB" sz="1600" dirty="0">
                <a:solidFill>
                  <a:srgbClr val="03A0B3"/>
                </a:solidFill>
                <a:latin typeface="DIN Next LT Pro"/>
                <a:cs typeface="DIN Next LT Pro"/>
              </a:rPr>
              <a:t> step </a:t>
            </a:r>
            <a:r>
              <a:rPr lang="en-GB" sz="1600" dirty="0" smtClean="0">
                <a:solidFill>
                  <a:srgbClr val="03A0B3"/>
                </a:solidFill>
                <a:latin typeface="DIN Next LT Pro"/>
                <a:cs typeface="DIN Next LT Pro"/>
              </a:rPr>
              <a:t>(it takes a while) </a:t>
            </a:r>
            <a:r>
              <a:rPr lang="en-GB" sz="1600" dirty="0">
                <a:solidFill>
                  <a:srgbClr val="03A0B3"/>
                </a:solidFill>
                <a:latin typeface="DIN Next LT Pro"/>
                <a:cs typeface="DIN Next LT Pro"/>
              </a:rPr>
              <a:t>and just use the </a:t>
            </a:r>
            <a:r>
              <a:rPr lang="en-GB" sz="1600" dirty="0" err="1">
                <a:solidFill>
                  <a:srgbClr val="03A0B3"/>
                </a:solidFill>
                <a:latin typeface="DIN Next LT Pro"/>
                <a:cs typeface="DIN Next LT Pro"/>
              </a:rPr>
              <a:t>ascii</a:t>
            </a:r>
            <a:r>
              <a:rPr lang="en-GB" sz="1600" dirty="0">
                <a:solidFill>
                  <a:srgbClr val="03A0B3"/>
                </a:solidFill>
                <a:latin typeface="DIN Next LT Pro"/>
                <a:cs typeface="DIN Next LT Pro"/>
              </a:rPr>
              <a:t> already </a:t>
            </a:r>
            <a:r>
              <a:rPr lang="en-GB" sz="1600" dirty="0" smtClean="0">
                <a:solidFill>
                  <a:srgbClr val="03A0B3"/>
                </a:solidFill>
                <a:latin typeface="DIN Next LT Pro"/>
                <a:cs typeface="DIN Next LT Pro"/>
              </a:rPr>
              <a:t>stored, </a:t>
            </a:r>
            <a:r>
              <a:rPr lang="en-GB" sz="1600" dirty="0">
                <a:solidFill>
                  <a:srgbClr val="03A0B3"/>
                </a:solidFill>
                <a:latin typeface="DIN Next LT Pro"/>
                <a:cs typeface="DIN Next LT Pro"/>
              </a:rPr>
              <a:t>e</a:t>
            </a:r>
            <a:r>
              <a:rPr lang="en-GB" sz="1600" dirty="0" smtClean="0">
                <a:solidFill>
                  <a:srgbClr val="03A0B3"/>
                </a:solidFill>
                <a:latin typeface="DIN Next LT Pro"/>
                <a:cs typeface="DIN Next LT Pro"/>
              </a:rPr>
              <a:t>.g</a:t>
            </a:r>
            <a:r>
              <a:rPr lang="en-GB" sz="1600" dirty="0">
                <a:solidFill>
                  <a:srgbClr val="03A0B3"/>
                </a:solidFill>
                <a:latin typeface="DIN Next LT Pro"/>
                <a:cs typeface="DIN Next LT Pro"/>
              </a:rPr>
              <a:t>. </a:t>
            </a:r>
            <a:r>
              <a:rPr lang="en-GB" sz="1600" dirty="0" err="1" smtClean="0">
                <a:solidFill>
                  <a:srgbClr val="03A0B3"/>
                </a:solidFill>
                <a:latin typeface="DIN Next LT Pro"/>
                <a:cs typeface="DIN Next LT Pro"/>
              </a:rPr>
              <a:t>slocum_options.format_conversion</a:t>
            </a:r>
            <a:r>
              <a:rPr lang="en-GB" sz="1600" dirty="0" smtClean="0">
                <a:solidFill>
                  <a:srgbClr val="03A0B3"/>
                </a:solidFill>
                <a:latin typeface="DIN Next LT Pro"/>
                <a:cs typeface="DIN Next LT Pro"/>
              </a:rPr>
              <a:t> </a:t>
            </a:r>
            <a:r>
              <a:rPr lang="en-GB" sz="1600" dirty="0">
                <a:solidFill>
                  <a:srgbClr val="03A0B3"/>
                </a:solidFill>
                <a:latin typeface="DIN Next LT Pro"/>
                <a:cs typeface="DIN Next LT Pro"/>
              </a:rPr>
              <a:t>= </a:t>
            </a:r>
            <a:r>
              <a:rPr lang="en-GB" sz="1600" dirty="0" smtClean="0">
                <a:solidFill>
                  <a:srgbClr val="03A0B3"/>
                </a:solidFill>
                <a:latin typeface="DIN Next LT Pro"/>
                <a:cs typeface="DIN Next LT Pro"/>
              </a:rPr>
              <a:t>false;</a:t>
            </a:r>
            <a:endParaRPr lang="en-GB" sz="1600" dirty="0">
              <a:solidFill>
                <a:srgbClr val="03A0B3"/>
              </a:solidFill>
              <a:latin typeface="DIN Next LT Pro"/>
              <a:cs typeface="DIN Next LT Pro"/>
            </a:endParaRPr>
          </a:p>
          <a:p>
            <a:pPr lvl="1">
              <a:lnSpc>
                <a:spcPct val="150000"/>
              </a:lnSpc>
              <a:spcBef>
                <a:spcPts val="100"/>
              </a:spcBef>
              <a:spcAft>
                <a:spcPts val="100"/>
              </a:spcAft>
            </a:pPr>
            <a:r>
              <a:rPr lang="en-GB" sz="1600" dirty="0" smtClean="0">
                <a:solidFill>
                  <a:srgbClr val="03A0B3"/>
                </a:solidFill>
                <a:latin typeface="DIN Next LT Pro"/>
                <a:cs typeface="DIN Next LT Pro"/>
              </a:rPr>
              <a:t>2) </a:t>
            </a:r>
            <a:r>
              <a:rPr lang="en-GB" sz="1600" dirty="0">
                <a:solidFill>
                  <a:srgbClr val="03A0B3"/>
                </a:solidFill>
                <a:latin typeface="DIN Next LT Pro"/>
                <a:cs typeface="DIN Next LT Pro"/>
              </a:rPr>
              <a:t>Sensor list, check that you have all the variables listed that you want for the processing </a:t>
            </a:r>
            <a:r>
              <a:rPr lang="en-GB" sz="1600" dirty="0" smtClean="0">
                <a:solidFill>
                  <a:srgbClr val="03A0B3"/>
                </a:solidFill>
                <a:latin typeface="DIN Next LT Pro"/>
                <a:cs typeface="DIN Next LT Pro"/>
              </a:rPr>
              <a:t>steps, </a:t>
            </a:r>
            <a:r>
              <a:rPr lang="en-GB" sz="1600" dirty="0">
                <a:solidFill>
                  <a:srgbClr val="03A0B3"/>
                </a:solidFill>
                <a:latin typeface="DIN Next LT Pro"/>
                <a:cs typeface="DIN Next LT Pro"/>
              </a:rPr>
              <a:t>here is where you add variables that you </a:t>
            </a:r>
            <a:r>
              <a:rPr lang="en-GB" sz="1600" dirty="0" smtClean="0">
                <a:solidFill>
                  <a:srgbClr val="03A0B3"/>
                </a:solidFill>
                <a:latin typeface="DIN Next LT Pro"/>
                <a:cs typeface="DIN Next LT Pro"/>
              </a:rPr>
              <a:t>need </a:t>
            </a:r>
            <a:r>
              <a:rPr lang="en-GB" sz="1600" dirty="0">
                <a:solidFill>
                  <a:srgbClr val="03A0B3"/>
                </a:solidFill>
                <a:latin typeface="DIN Next LT Pro"/>
                <a:cs typeface="DIN Next LT Pro"/>
              </a:rPr>
              <a:t>that are not standard.</a:t>
            </a:r>
          </a:p>
          <a:p>
            <a:pPr marL="285750" indent="-285750">
              <a:lnSpc>
                <a:spcPct val="150000"/>
              </a:lnSpc>
              <a:spcBef>
                <a:spcPts val="100"/>
              </a:spcBef>
              <a:spcAft>
                <a:spcPts val="100"/>
              </a:spcAft>
              <a:buFont typeface="Arial"/>
              <a:buChar char="•"/>
            </a:pPr>
            <a:r>
              <a:rPr lang="en-GB" sz="1600" dirty="0" smtClean="0">
                <a:solidFill>
                  <a:srgbClr val="03A0B3"/>
                </a:solidFill>
                <a:latin typeface="DIN Next LT Pro"/>
                <a:cs typeface="DIN Next LT Pro"/>
              </a:rPr>
              <a:t>Check </a:t>
            </a:r>
            <a:r>
              <a:rPr lang="en-GB" sz="1600" dirty="0" err="1" smtClean="0">
                <a:solidFill>
                  <a:srgbClr val="03A0B3"/>
                </a:solidFill>
                <a:latin typeface="DIN Next LT Pro"/>
                <a:cs typeface="DIN Next LT Pro"/>
              </a:rPr>
              <a:t>configWRCPrograms</a:t>
            </a:r>
            <a:r>
              <a:rPr lang="en-GB" sz="1600" dirty="0" smtClean="0">
                <a:solidFill>
                  <a:srgbClr val="03A0B3"/>
                </a:solidFill>
                <a:latin typeface="DIN Next LT Pro"/>
                <a:cs typeface="DIN Next LT Pro"/>
              </a:rPr>
              <a:t> </a:t>
            </a:r>
            <a:r>
              <a:rPr lang="en-GB" sz="1600" dirty="0">
                <a:solidFill>
                  <a:srgbClr val="03A0B3"/>
                </a:solidFill>
                <a:latin typeface="DIN Next LT Pro"/>
                <a:cs typeface="DIN Next LT Pro"/>
              </a:rPr>
              <a:t>– this is where you state where the dbd2asc etc. files </a:t>
            </a:r>
            <a:r>
              <a:rPr lang="en-GB" sz="1600" dirty="0" smtClean="0">
                <a:solidFill>
                  <a:srgbClr val="03A0B3"/>
                </a:solidFill>
                <a:latin typeface="DIN Next LT Pro"/>
                <a:cs typeface="DIN Next LT Pro"/>
              </a:rPr>
              <a:t>are</a:t>
            </a:r>
          </a:p>
          <a:p>
            <a:pPr marL="285750" indent="-285750">
              <a:lnSpc>
                <a:spcPct val="150000"/>
              </a:lnSpc>
              <a:spcBef>
                <a:spcPts val="100"/>
              </a:spcBef>
              <a:spcAft>
                <a:spcPts val="100"/>
              </a:spcAft>
              <a:buFont typeface="Arial"/>
              <a:buChar char="•"/>
            </a:pPr>
            <a:r>
              <a:rPr lang="en-GB" sz="1600" dirty="0" smtClean="0">
                <a:solidFill>
                  <a:srgbClr val="03A0B3"/>
                </a:solidFill>
                <a:latin typeface="DIN Next LT Pro"/>
                <a:cs typeface="DIN Next LT Pro"/>
              </a:rPr>
              <a:t>Run </a:t>
            </a:r>
            <a:r>
              <a:rPr lang="en-GB" sz="1600" dirty="0">
                <a:solidFill>
                  <a:srgbClr val="03A0B3"/>
                </a:solidFill>
                <a:latin typeface="DIN Next LT Pro"/>
                <a:cs typeface="DIN Next LT Pro"/>
              </a:rPr>
              <a:t>main processing script e.g. </a:t>
            </a:r>
            <a:r>
              <a:rPr lang="en-GB" sz="1600" dirty="0" err="1" smtClean="0">
                <a:solidFill>
                  <a:srgbClr val="03A0B3"/>
                </a:solidFill>
                <a:latin typeface="DIN Next LT Pro"/>
                <a:cs typeface="DIN Next LT Pro"/>
              </a:rPr>
              <a:t>main_glider_data_processing_dt.m</a:t>
            </a:r>
            <a:r>
              <a:rPr lang="en-GB" sz="1600" dirty="0" smtClean="0">
                <a:solidFill>
                  <a:srgbClr val="03A0B3"/>
                </a:solidFill>
                <a:latin typeface="DIN Next LT Pro"/>
                <a:cs typeface="DIN Next LT Pro"/>
              </a:rPr>
              <a:t>!</a:t>
            </a:r>
            <a:endParaRPr lang="en-GB" sz="1600" dirty="0">
              <a:solidFill>
                <a:srgbClr val="03A0B3"/>
              </a:solidFill>
              <a:latin typeface="DIN Next LT Pro"/>
              <a:cs typeface="DIN Next LT Pro"/>
            </a:endParaRPr>
          </a:p>
        </p:txBody>
      </p:sp>
    </p:spTree>
    <p:extLst>
      <p:ext uri="{BB962C8B-B14F-4D97-AF65-F5344CB8AC3E}">
        <p14:creationId xmlns:p14="http://schemas.microsoft.com/office/powerpoint/2010/main" val="290122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p:nvPr/>
        </p:nvSpPr>
        <p:spPr>
          <a:xfrm>
            <a:off x="294954" y="348784"/>
            <a:ext cx="9611046" cy="523210"/>
          </a:xfrm>
          <a:prstGeom prst="rect">
            <a:avLst/>
          </a:prstGeom>
          <a:noFill/>
        </p:spPr>
        <p:txBody>
          <a:bodyPr wrap="square" lIns="91429" tIns="45715" rIns="91429" bIns="45715" rtlCol="0">
            <a:spAutoFit/>
          </a:bodyPr>
          <a:lstStyle/>
          <a:p>
            <a:pPr>
              <a:spcBef>
                <a:spcPts val="100"/>
              </a:spcBef>
              <a:spcAft>
                <a:spcPts val="100"/>
              </a:spcAft>
            </a:pPr>
            <a:r>
              <a:rPr lang="en-GB" sz="2800" b="1" dirty="0" smtClean="0">
                <a:solidFill>
                  <a:srgbClr val="42AFB6"/>
                </a:solidFill>
                <a:latin typeface="Cube"/>
                <a:cs typeface="Cube"/>
              </a:rPr>
              <a:t>Installation and Set Up (4...)</a:t>
            </a:r>
            <a:endParaRPr lang="en-GB" sz="2800" b="1" dirty="0">
              <a:solidFill>
                <a:srgbClr val="42AFB6"/>
              </a:solidFill>
              <a:latin typeface="Cube"/>
              <a:cs typeface="Cube"/>
            </a:endParaRPr>
          </a:p>
        </p:txBody>
      </p:sp>
      <p:cxnSp>
        <p:nvCxnSpPr>
          <p:cNvPr id="22" name="Straight Connector 211"/>
          <p:cNvCxnSpPr/>
          <p:nvPr/>
        </p:nvCxnSpPr>
        <p:spPr>
          <a:xfrm flipH="1">
            <a:off x="275316" y="954790"/>
            <a:ext cx="9046708"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94954" y="976053"/>
            <a:ext cx="9346463" cy="3103404"/>
          </a:xfrm>
          <a:prstGeom prst="rect">
            <a:avLst/>
          </a:prstGeom>
          <a:noFill/>
        </p:spPr>
        <p:txBody>
          <a:bodyPr wrap="square" lIns="91429" tIns="45715" rIns="91429" bIns="45715" rtlCol="0">
            <a:spAutoFit/>
          </a:bodyPr>
          <a:lstStyle/>
          <a:p>
            <a:pPr>
              <a:lnSpc>
                <a:spcPct val="150000"/>
              </a:lnSpc>
              <a:spcBef>
                <a:spcPts val="100"/>
              </a:spcBef>
              <a:spcAft>
                <a:spcPts val="100"/>
              </a:spcAft>
            </a:pPr>
            <a:r>
              <a:rPr lang="en-GB" sz="1600" dirty="0" smtClean="0">
                <a:solidFill>
                  <a:srgbClr val="FFFFFF"/>
                </a:solidFill>
                <a:latin typeface="DIN Next LT Pro"/>
                <a:cs typeface="DIN Next LT Pro"/>
              </a:rPr>
              <a:t>Notes: </a:t>
            </a:r>
          </a:p>
          <a:p>
            <a:pPr>
              <a:lnSpc>
                <a:spcPct val="150000"/>
              </a:lnSpc>
              <a:spcBef>
                <a:spcPts val="100"/>
              </a:spcBef>
              <a:spcAft>
                <a:spcPts val="100"/>
              </a:spcAft>
            </a:pPr>
            <a:r>
              <a:rPr lang="en-GB" sz="1600" dirty="0" smtClean="0">
                <a:solidFill>
                  <a:srgbClr val="03A0B3"/>
                </a:solidFill>
                <a:latin typeface="DIN Next LT Pro"/>
                <a:cs typeface="DIN Next LT Pro"/>
              </a:rPr>
              <a:t>1) Conversion </a:t>
            </a:r>
            <a:r>
              <a:rPr lang="en-GB" sz="1600" dirty="0">
                <a:solidFill>
                  <a:srgbClr val="03A0B3"/>
                </a:solidFill>
                <a:latin typeface="DIN Next LT Pro"/>
                <a:cs typeface="DIN Next LT Pro"/>
              </a:rPr>
              <a:t>is slow the first time, depending on how many </a:t>
            </a:r>
            <a:r>
              <a:rPr lang="en-GB" sz="1600" dirty="0" err="1">
                <a:solidFill>
                  <a:srgbClr val="03A0B3"/>
                </a:solidFill>
                <a:latin typeface="DIN Next LT Pro"/>
                <a:cs typeface="DIN Next LT Pro"/>
              </a:rPr>
              <a:t>dbd’s</a:t>
            </a:r>
            <a:r>
              <a:rPr lang="en-GB" sz="1600" dirty="0">
                <a:solidFill>
                  <a:srgbClr val="03A0B3"/>
                </a:solidFill>
                <a:latin typeface="DIN Next LT Pro"/>
                <a:cs typeface="DIN Next LT Pro"/>
              </a:rPr>
              <a:t> </a:t>
            </a:r>
            <a:r>
              <a:rPr lang="en-GB" sz="1600" dirty="0" smtClean="0">
                <a:solidFill>
                  <a:srgbClr val="03A0B3"/>
                </a:solidFill>
                <a:latin typeface="DIN Next LT Pro"/>
                <a:cs typeface="DIN Next LT Pro"/>
              </a:rPr>
              <a:t>etc., but once done can </a:t>
            </a:r>
            <a:r>
              <a:rPr lang="en-GB" sz="1600" dirty="0">
                <a:solidFill>
                  <a:srgbClr val="03A0B3"/>
                </a:solidFill>
                <a:latin typeface="DIN Next LT Pro"/>
                <a:cs typeface="DIN Next LT Pro"/>
              </a:rPr>
              <a:t>skip this step and process from </a:t>
            </a:r>
            <a:r>
              <a:rPr lang="en-GB" sz="1600" dirty="0" err="1" smtClean="0">
                <a:solidFill>
                  <a:srgbClr val="03A0B3"/>
                </a:solidFill>
                <a:latin typeface="DIN Next LT Pro"/>
                <a:cs typeface="DIN Next LT Pro"/>
              </a:rPr>
              <a:t>ascii</a:t>
            </a:r>
            <a:r>
              <a:rPr lang="en-GB" sz="1600" dirty="0" smtClean="0">
                <a:solidFill>
                  <a:srgbClr val="03A0B3"/>
                </a:solidFill>
                <a:latin typeface="DIN Next LT Pro"/>
                <a:cs typeface="DIN Next LT Pro"/>
              </a:rPr>
              <a:t>. However </a:t>
            </a:r>
            <a:r>
              <a:rPr lang="en-GB" sz="1600" dirty="0" err="1" smtClean="0">
                <a:solidFill>
                  <a:srgbClr val="03A0B3"/>
                </a:solidFill>
                <a:latin typeface="DIN Next LT Pro"/>
                <a:cs typeface="DIN Next LT Pro"/>
              </a:rPr>
              <a:t>ascii</a:t>
            </a:r>
            <a:r>
              <a:rPr lang="en-GB" sz="1600" dirty="0" smtClean="0">
                <a:solidFill>
                  <a:srgbClr val="03A0B3"/>
                </a:solidFill>
                <a:latin typeface="DIN Next LT Pro"/>
                <a:cs typeface="DIN Next LT Pro"/>
              </a:rPr>
              <a:t> </a:t>
            </a:r>
            <a:r>
              <a:rPr lang="en-GB" sz="1600" dirty="0">
                <a:solidFill>
                  <a:srgbClr val="03A0B3"/>
                </a:solidFill>
                <a:latin typeface="DIN Next LT Pro"/>
                <a:cs typeface="DIN Next LT Pro"/>
              </a:rPr>
              <a:t>files are big, </a:t>
            </a:r>
            <a:r>
              <a:rPr lang="en-GB" sz="1600" dirty="0" smtClean="0">
                <a:solidFill>
                  <a:srgbClr val="03A0B3"/>
                </a:solidFill>
                <a:latin typeface="DIN Next LT Pro"/>
                <a:cs typeface="DIN Next LT Pro"/>
              </a:rPr>
              <a:t>so you </a:t>
            </a:r>
            <a:r>
              <a:rPr lang="en-GB" sz="1600" dirty="0">
                <a:solidFill>
                  <a:srgbClr val="03A0B3"/>
                </a:solidFill>
                <a:latin typeface="DIN Next LT Pro"/>
                <a:cs typeface="DIN Next LT Pro"/>
              </a:rPr>
              <a:t>can easily run out of </a:t>
            </a:r>
            <a:r>
              <a:rPr lang="en-GB" sz="1600" dirty="0" smtClean="0">
                <a:solidFill>
                  <a:srgbClr val="03A0B3"/>
                </a:solidFill>
                <a:latin typeface="DIN Next LT Pro"/>
                <a:cs typeface="DIN Next LT Pro"/>
              </a:rPr>
              <a:t>space, so when finished and have L1, L2 and L3, can delete </a:t>
            </a:r>
            <a:r>
              <a:rPr lang="en-GB" sz="1600" dirty="0" err="1" smtClean="0">
                <a:solidFill>
                  <a:srgbClr val="03A0B3"/>
                </a:solidFill>
                <a:latin typeface="DIN Next LT Pro"/>
                <a:cs typeface="DIN Next LT Pro"/>
              </a:rPr>
              <a:t>ascii</a:t>
            </a:r>
            <a:r>
              <a:rPr lang="en-GB" sz="1600" dirty="0" smtClean="0">
                <a:solidFill>
                  <a:srgbClr val="03A0B3"/>
                </a:solidFill>
                <a:latin typeface="DIN Next LT Pro"/>
                <a:cs typeface="DIN Next LT Pro"/>
              </a:rPr>
              <a:t> and </a:t>
            </a:r>
            <a:r>
              <a:rPr lang="en-GB" sz="1600" dirty="0">
                <a:solidFill>
                  <a:srgbClr val="03A0B3"/>
                </a:solidFill>
                <a:latin typeface="DIN Next LT Pro"/>
                <a:cs typeface="DIN Next LT Pro"/>
              </a:rPr>
              <a:t>re-process </a:t>
            </a:r>
            <a:r>
              <a:rPr lang="en-GB" sz="1600" dirty="0" smtClean="0">
                <a:solidFill>
                  <a:srgbClr val="03A0B3"/>
                </a:solidFill>
                <a:latin typeface="DIN Next LT Pro"/>
                <a:cs typeface="DIN Next LT Pro"/>
              </a:rPr>
              <a:t>from binary if </a:t>
            </a:r>
            <a:r>
              <a:rPr lang="en-GB" sz="1600" dirty="0">
                <a:solidFill>
                  <a:srgbClr val="03A0B3"/>
                </a:solidFill>
                <a:latin typeface="DIN Next LT Pro"/>
                <a:cs typeface="DIN Next LT Pro"/>
              </a:rPr>
              <a:t>required</a:t>
            </a:r>
            <a:r>
              <a:rPr lang="en-GB" sz="1600" dirty="0" smtClean="0">
                <a:solidFill>
                  <a:srgbClr val="03A0B3"/>
                </a:solidFill>
                <a:latin typeface="DIN Next LT Pro"/>
                <a:cs typeface="DIN Next LT Pro"/>
              </a:rPr>
              <a:t>.</a:t>
            </a:r>
            <a:endParaRPr lang="en-GB" sz="1600" dirty="0">
              <a:solidFill>
                <a:srgbClr val="03A0B3"/>
              </a:solidFill>
              <a:latin typeface="DIN Next LT Pro"/>
              <a:cs typeface="DIN Next LT Pro"/>
            </a:endParaRPr>
          </a:p>
          <a:p>
            <a:pPr>
              <a:lnSpc>
                <a:spcPct val="150000"/>
              </a:lnSpc>
              <a:spcBef>
                <a:spcPts val="100"/>
              </a:spcBef>
              <a:spcAft>
                <a:spcPts val="100"/>
              </a:spcAft>
            </a:pPr>
            <a:r>
              <a:rPr lang="en-GB" sz="1600" dirty="0" smtClean="0">
                <a:solidFill>
                  <a:srgbClr val="03A0B3"/>
                </a:solidFill>
                <a:latin typeface="DIN Next LT Pro"/>
                <a:cs typeface="DIN Next LT Pro"/>
              </a:rPr>
              <a:t>2) Thermal </a:t>
            </a:r>
            <a:r>
              <a:rPr lang="en-GB" sz="1600" dirty="0">
                <a:solidFill>
                  <a:srgbClr val="03A0B3"/>
                </a:solidFill>
                <a:latin typeface="DIN Next LT Pro"/>
                <a:cs typeface="DIN Next LT Pro"/>
              </a:rPr>
              <a:t>lag, for G2 it is switched off by default, but if you want to switch it on change </a:t>
            </a:r>
            <a:r>
              <a:rPr lang="en-GB" sz="1600" dirty="0" smtClean="0">
                <a:solidFill>
                  <a:srgbClr val="03A0B3"/>
                </a:solidFill>
                <a:latin typeface="DIN Next LT Pro"/>
                <a:cs typeface="DIN Next LT Pro"/>
              </a:rPr>
              <a:t>settings in </a:t>
            </a:r>
            <a:r>
              <a:rPr lang="en-GB" sz="1600" dirty="0" err="1">
                <a:solidFill>
                  <a:srgbClr val="03A0B3"/>
                </a:solidFill>
                <a:latin typeface="DIN Next LT Pro"/>
                <a:cs typeface="DIN Next LT Pro"/>
              </a:rPr>
              <a:t>configDataProcessingSlocum.m</a:t>
            </a:r>
            <a:r>
              <a:rPr lang="en-GB" sz="1600" dirty="0">
                <a:solidFill>
                  <a:srgbClr val="03A0B3"/>
                </a:solidFill>
                <a:latin typeface="DIN Next LT Pro"/>
                <a:cs typeface="DIN Next LT Pro"/>
              </a:rPr>
              <a:t> </a:t>
            </a:r>
            <a:endParaRPr lang="en-GB" sz="1600" dirty="0" smtClean="0">
              <a:solidFill>
                <a:srgbClr val="03A0B3"/>
              </a:solidFill>
              <a:latin typeface="DIN Next LT Pro"/>
              <a:cs typeface="DIN Next LT Pro"/>
            </a:endParaRPr>
          </a:p>
          <a:p>
            <a:pPr>
              <a:lnSpc>
                <a:spcPct val="150000"/>
              </a:lnSpc>
              <a:spcBef>
                <a:spcPts val="100"/>
              </a:spcBef>
              <a:spcAft>
                <a:spcPts val="100"/>
              </a:spcAft>
            </a:pPr>
            <a:r>
              <a:rPr lang="en-GB" sz="1600" dirty="0" smtClean="0">
                <a:solidFill>
                  <a:srgbClr val="03A0B3"/>
                </a:solidFill>
                <a:latin typeface="DIN Next LT Pro"/>
                <a:cs typeface="DIN Next LT Pro"/>
              </a:rPr>
              <a:t>3) Use seawater libraries rather than TEOS. TEOS could </a:t>
            </a:r>
            <a:r>
              <a:rPr lang="en-GB" sz="1600" dirty="0">
                <a:solidFill>
                  <a:srgbClr val="03A0B3"/>
                </a:solidFill>
                <a:latin typeface="DIN Next LT Pro"/>
                <a:cs typeface="DIN Next LT Pro"/>
              </a:rPr>
              <a:t>be imbedded but would need to edit several parts of the code and still create seawater equation EOS80 files for </a:t>
            </a:r>
            <a:r>
              <a:rPr lang="en-GB" sz="1600" dirty="0" smtClean="0">
                <a:solidFill>
                  <a:srgbClr val="03A0B3"/>
                </a:solidFill>
                <a:latin typeface="DIN Next LT Pro"/>
                <a:cs typeface="DIN Next LT Pro"/>
              </a:rPr>
              <a:t>archive.</a:t>
            </a:r>
          </a:p>
        </p:txBody>
      </p:sp>
    </p:spTree>
    <p:extLst>
      <p:ext uri="{BB962C8B-B14F-4D97-AF65-F5344CB8AC3E}">
        <p14:creationId xmlns:p14="http://schemas.microsoft.com/office/powerpoint/2010/main" val="491401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p:nvPr/>
        </p:nvSpPr>
        <p:spPr>
          <a:xfrm>
            <a:off x="294954" y="348784"/>
            <a:ext cx="9611046" cy="523210"/>
          </a:xfrm>
          <a:prstGeom prst="rect">
            <a:avLst/>
          </a:prstGeom>
          <a:noFill/>
        </p:spPr>
        <p:txBody>
          <a:bodyPr wrap="square" lIns="91429" tIns="45715" rIns="91429" bIns="45715" rtlCol="0">
            <a:spAutoFit/>
          </a:bodyPr>
          <a:lstStyle/>
          <a:p>
            <a:pPr>
              <a:spcBef>
                <a:spcPts val="100"/>
              </a:spcBef>
              <a:spcAft>
                <a:spcPts val="100"/>
              </a:spcAft>
            </a:pPr>
            <a:r>
              <a:rPr lang="en-GB" sz="2800" b="1" dirty="0" smtClean="0">
                <a:solidFill>
                  <a:srgbClr val="42AFB6"/>
                </a:solidFill>
                <a:latin typeface="Cube"/>
                <a:cs typeface="Cube"/>
              </a:rPr>
              <a:t>Sample figure </a:t>
            </a:r>
            <a:r>
              <a:rPr lang="en-GB" sz="2800" b="1" dirty="0">
                <a:solidFill>
                  <a:srgbClr val="42AFB6"/>
                </a:solidFill>
                <a:latin typeface="Cube"/>
                <a:cs typeface="Cube"/>
              </a:rPr>
              <a:t>outputs</a:t>
            </a:r>
          </a:p>
        </p:txBody>
      </p:sp>
      <p:cxnSp>
        <p:nvCxnSpPr>
          <p:cNvPr id="22" name="Straight Connector 211"/>
          <p:cNvCxnSpPr/>
          <p:nvPr/>
        </p:nvCxnSpPr>
        <p:spPr>
          <a:xfrm flipH="1">
            <a:off x="275316" y="954790"/>
            <a:ext cx="9046708"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3" name="Imagen 2" descr="glidetool_veloc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706" y="4117697"/>
            <a:ext cx="3261044" cy="2528639"/>
          </a:xfrm>
          <a:prstGeom prst="rect">
            <a:avLst/>
          </a:prstGeom>
        </p:spPr>
      </p:pic>
      <p:pic>
        <p:nvPicPr>
          <p:cNvPr id="6" name="Imagen 5" descr="SOCIB_Canales_Oct2014_salinit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955" y="1077839"/>
            <a:ext cx="3333902" cy="2785078"/>
          </a:xfrm>
          <a:prstGeom prst="rect">
            <a:avLst/>
          </a:prstGeom>
        </p:spPr>
      </p:pic>
      <p:pic>
        <p:nvPicPr>
          <p:cNvPr id="9" name="Imagen 8" descr="densit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6655" y="3276109"/>
            <a:ext cx="3421199" cy="2048446"/>
          </a:xfrm>
          <a:prstGeom prst="rect">
            <a:avLst/>
          </a:prstGeom>
        </p:spPr>
      </p:pic>
      <p:pic>
        <p:nvPicPr>
          <p:cNvPr id="5" name="Imagen 4" descr="glidertool_profile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4671" y="3351334"/>
            <a:ext cx="2484680" cy="1973221"/>
          </a:xfrm>
          <a:prstGeom prst="rect">
            <a:avLst/>
          </a:prstGeom>
        </p:spPr>
      </p:pic>
      <p:pic>
        <p:nvPicPr>
          <p:cNvPr id="10" name="Imagen 9" descr="ctd_profile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8459" y="1077839"/>
            <a:ext cx="3158225" cy="1890990"/>
          </a:xfrm>
          <a:prstGeom prst="rect">
            <a:avLst/>
          </a:prstGeom>
        </p:spPr>
      </p:pic>
      <p:pic>
        <p:nvPicPr>
          <p:cNvPr id="11" name="Imagen 10" descr="temperature_salinity.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24671" y="1077839"/>
            <a:ext cx="2589563" cy="2073273"/>
          </a:xfrm>
          <a:prstGeom prst="rect">
            <a:avLst/>
          </a:prstGeom>
        </p:spPr>
      </p:pic>
    </p:spTree>
    <p:extLst>
      <p:ext uri="{BB962C8B-B14F-4D97-AF65-F5344CB8AC3E}">
        <p14:creationId xmlns:p14="http://schemas.microsoft.com/office/powerpoint/2010/main" val="841812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p:nvPr/>
        </p:nvSpPr>
        <p:spPr>
          <a:xfrm>
            <a:off x="275316" y="348784"/>
            <a:ext cx="9630684" cy="523210"/>
          </a:xfrm>
          <a:prstGeom prst="rect">
            <a:avLst/>
          </a:prstGeom>
          <a:noFill/>
        </p:spPr>
        <p:txBody>
          <a:bodyPr wrap="square" lIns="91429" tIns="45715" rIns="91429" bIns="45715" rtlCol="0">
            <a:spAutoFit/>
          </a:bodyPr>
          <a:lstStyle/>
          <a:p>
            <a:pPr>
              <a:spcBef>
                <a:spcPts val="100"/>
              </a:spcBef>
              <a:spcAft>
                <a:spcPts val="100"/>
              </a:spcAft>
            </a:pPr>
            <a:r>
              <a:rPr lang="en-GB" sz="2800" b="1" dirty="0">
                <a:solidFill>
                  <a:srgbClr val="42AFB6"/>
                </a:solidFill>
                <a:latin typeface="Cube"/>
                <a:cs typeface="Cube"/>
              </a:rPr>
              <a:t>How SOCIB uses the Glider Toolbox</a:t>
            </a:r>
          </a:p>
        </p:txBody>
      </p:sp>
      <p:cxnSp>
        <p:nvCxnSpPr>
          <p:cNvPr id="22" name="Straight Connector 211"/>
          <p:cNvCxnSpPr/>
          <p:nvPr/>
        </p:nvCxnSpPr>
        <p:spPr>
          <a:xfrm flipH="1">
            <a:off x="275316" y="954790"/>
            <a:ext cx="9046708"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356446" y="1256579"/>
            <a:ext cx="4014471" cy="1569660"/>
          </a:xfrm>
          <a:prstGeom prst="rect">
            <a:avLst/>
          </a:prstGeom>
        </p:spPr>
        <p:txBody>
          <a:bodyPr wrap="square">
            <a:spAutoFit/>
          </a:bodyPr>
          <a:lstStyle/>
          <a:p>
            <a:r>
              <a:rPr lang="en-GB" sz="1600" b="1" dirty="0" smtClean="0">
                <a:solidFill>
                  <a:srgbClr val="39ACB2"/>
                </a:solidFill>
                <a:latin typeface="DIN Next LT Pro"/>
              </a:rPr>
              <a:t>1. DAPP</a:t>
            </a:r>
          </a:p>
          <a:p>
            <a:pPr algn="just"/>
            <a:r>
              <a:rPr lang="en-GB" sz="1600" dirty="0" smtClean="0">
                <a:solidFill>
                  <a:srgbClr val="39ACB2"/>
                </a:solidFill>
                <a:latin typeface="DIN Next LT Pro"/>
              </a:rPr>
              <a:t>A deployment </a:t>
            </a:r>
            <a:r>
              <a:rPr lang="en-GB" sz="1600" dirty="0">
                <a:solidFill>
                  <a:srgbClr val="39ACB2"/>
                </a:solidFill>
                <a:latin typeface="DIN Next LT Pro"/>
              </a:rPr>
              <a:t>a</a:t>
            </a:r>
            <a:r>
              <a:rPr lang="en-GB" sz="1600" dirty="0" smtClean="0">
                <a:solidFill>
                  <a:srgbClr val="39ACB2"/>
                </a:solidFill>
                <a:latin typeface="DIN Next LT Pro"/>
              </a:rPr>
              <a:t>pplication used </a:t>
            </a:r>
            <a:r>
              <a:rPr lang="en-GB" sz="1600" dirty="0">
                <a:solidFill>
                  <a:srgbClr val="39ACB2"/>
                </a:solidFill>
                <a:latin typeface="DIN Next LT Pro"/>
              </a:rPr>
              <a:t>to visualise all the SOCIB mobile </a:t>
            </a:r>
            <a:r>
              <a:rPr lang="en-GB" sz="1600" dirty="0" smtClean="0">
                <a:solidFill>
                  <a:srgbClr val="39ACB2"/>
                </a:solidFill>
                <a:latin typeface="DIN Next LT Pro"/>
              </a:rPr>
              <a:t>platforms. </a:t>
            </a:r>
            <a:r>
              <a:rPr lang="en-GB" sz="1600" dirty="0">
                <a:solidFill>
                  <a:srgbClr val="39ACB2"/>
                </a:solidFill>
                <a:latin typeface="DIN Next LT Pro"/>
              </a:rPr>
              <a:t>L</a:t>
            </a:r>
            <a:r>
              <a:rPr lang="en-GB" sz="1600" dirty="0" smtClean="0">
                <a:solidFill>
                  <a:srgbClr val="39ACB2"/>
                </a:solidFill>
                <a:latin typeface="DIN Next LT Pro"/>
              </a:rPr>
              <a:t>inks </a:t>
            </a:r>
            <a:r>
              <a:rPr lang="en-GB" sz="1600" dirty="0">
                <a:solidFill>
                  <a:srgbClr val="39ACB2"/>
                </a:solidFill>
                <a:latin typeface="DIN Next LT Pro"/>
              </a:rPr>
              <a:t>to download </a:t>
            </a:r>
            <a:r>
              <a:rPr lang="en-GB" sz="1600" dirty="0" smtClean="0">
                <a:solidFill>
                  <a:srgbClr val="39ACB2"/>
                </a:solidFill>
                <a:latin typeface="DIN Next LT Pro"/>
              </a:rPr>
              <a:t>the </a:t>
            </a:r>
            <a:r>
              <a:rPr lang="en-GB" sz="1600" dirty="0" err="1" smtClean="0">
                <a:solidFill>
                  <a:srgbClr val="39ACB2"/>
                </a:solidFill>
                <a:latin typeface="DIN Next LT Pro"/>
              </a:rPr>
              <a:t>NetCDF</a:t>
            </a:r>
            <a:r>
              <a:rPr lang="en-GB" sz="1600" dirty="0" smtClean="0">
                <a:solidFill>
                  <a:srgbClr val="39ACB2"/>
                </a:solidFill>
                <a:latin typeface="DIN Next LT Pro"/>
              </a:rPr>
              <a:t> </a:t>
            </a:r>
            <a:r>
              <a:rPr lang="en-GB" sz="1600" dirty="0">
                <a:solidFill>
                  <a:srgbClr val="39ACB2"/>
                </a:solidFill>
                <a:latin typeface="DIN Next LT Pro"/>
              </a:rPr>
              <a:t>files are provided, as well </a:t>
            </a:r>
            <a:r>
              <a:rPr lang="en-GB" sz="1600" dirty="0" smtClean="0">
                <a:solidFill>
                  <a:srgbClr val="39ACB2"/>
                </a:solidFill>
                <a:latin typeface="DIN Next LT Pro"/>
              </a:rPr>
              <a:t>as figures </a:t>
            </a:r>
            <a:r>
              <a:rPr lang="en-GB" sz="1600" dirty="0">
                <a:solidFill>
                  <a:srgbClr val="39ACB2"/>
                </a:solidFill>
                <a:latin typeface="DIN Next LT Pro"/>
              </a:rPr>
              <a:t>showing the </a:t>
            </a:r>
            <a:r>
              <a:rPr lang="en-GB" sz="1600" dirty="0" smtClean="0">
                <a:solidFill>
                  <a:srgbClr val="39ACB2"/>
                </a:solidFill>
                <a:latin typeface="DIN Next LT Pro"/>
              </a:rPr>
              <a:t>variables. http</a:t>
            </a:r>
            <a:r>
              <a:rPr lang="en-GB" sz="1600" dirty="0">
                <a:solidFill>
                  <a:srgbClr val="39ACB2"/>
                </a:solidFill>
                <a:latin typeface="DIN Next LT Pro"/>
              </a:rPr>
              <a:t>://</a:t>
            </a:r>
            <a:r>
              <a:rPr lang="en-GB" sz="1600" dirty="0" err="1">
                <a:solidFill>
                  <a:srgbClr val="39ACB2"/>
                </a:solidFill>
                <a:latin typeface="DIN Next LT Pro"/>
              </a:rPr>
              <a:t>apps.socib.es</a:t>
            </a:r>
            <a:r>
              <a:rPr lang="en-GB" sz="1600" dirty="0">
                <a:solidFill>
                  <a:srgbClr val="39ACB2"/>
                </a:solidFill>
                <a:latin typeface="DIN Next LT Pro"/>
              </a:rPr>
              <a:t>/</a:t>
            </a:r>
            <a:r>
              <a:rPr lang="en-GB" sz="1600" dirty="0" err="1">
                <a:solidFill>
                  <a:srgbClr val="39ACB2"/>
                </a:solidFill>
                <a:latin typeface="DIN Next LT Pro"/>
              </a:rPr>
              <a:t>dapp</a:t>
            </a:r>
            <a:r>
              <a:rPr lang="en-GB" sz="1600" dirty="0" smtClean="0">
                <a:solidFill>
                  <a:srgbClr val="39ACB2"/>
                </a:solidFill>
                <a:latin typeface="DIN Next LT Pro"/>
              </a:rPr>
              <a:t>/</a:t>
            </a:r>
            <a:endParaRPr lang="en-GB" sz="1600" dirty="0">
              <a:solidFill>
                <a:srgbClr val="39ACB2"/>
              </a:solidFill>
              <a:latin typeface="DIN Next LT Pro"/>
            </a:endParaRPr>
          </a:p>
        </p:txBody>
      </p:sp>
      <p:cxnSp>
        <p:nvCxnSpPr>
          <p:cNvPr id="16" name="Straight Connector 211"/>
          <p:cNvCxnSpPr/>
          <p:nvPr/>
        </p:nvCxnSpPr>
        <p:spPr>
          <a:xfrm flipH="1">
            <a:off x="1325392" y="1421624"/>
            <a:ext cx="3045526"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2" name="Rectangle 3"/>
          <p:cNvSpPr/>
          <p:nvPr/>
        </p:nvSpPr>
        <p:spPr>
          <a:xfrm>
            <a:off x="356446" y="3843114"/>
            <a:ext cx="4014471" cy="1815882"/>
          </a:xfrm>
          <a:prstGeom prst="rect">
            <a:avLst/>
          </a:prstGeom>
        </p:spPr>
        <p:txBody>
          <a:bodyPr wrap="square">
            <a:spAutoFit/>
          </a:bodyPr>
          <a:lstStyle/>
          <a:p>
            <a:r>
              <a:rPr lang="en-GB" sz="1600" b="1" dirty="0" smtClean="0">
                <a:solidFill>
                  <a:srgbClr val="39ACB2"/>
                </a:solidFill>
                <a:latin typeface="DIN Next LT Pro"/>
              </a:rPr>
              <a:t>2. FOLLOW THE GLIDER</a:t>
            </a:r>
          </a:p>
          <a:p>
            <a:pPr algn="just"/>
            <a:r>
              <a:rPr lang="en-GB" sz="1600" dirty="0" smtClean="0">
                <a:solidFill>
                  <a:srgbClr val="39ACB2"/>
                </a:solidFill>
                <a:latin typeface="DIN Next LT Pro"/>
              </a:rPr>
              <a:t>An </a:t>
            </a:r>
            <a:r>
              <a:rPr lang="en-GB" sz="1600" dirty="0">
                <a:solidFill>
                  <a:srgbClr val="39ACB2"/>
                </a:solidFill>
                <a:latin typeface="DIN Next LT Pro"/>
              </a:rPr>
              <a:t>application for the </a:t>
            </a:r>
            <a:r>
              <a:rPr lang="en-GB" sz="1600" dirty="0" smtClean="0">
                <a:solidFill>
                  <a:srgbClr val="39ACB2"/>
                </a:solidFill>
                <a:latin typeface="DIN Next LT Pro"/>
              </a:rPr>
              <a:t>discovery of </a:t>
            </a:r>
            <a:r>
              <a:rPr lang="en-GB" sz="1600" dirty="0">
                <a:solidFill>
                  <a:srgbClr val="39ACB2"/>
                </a:solidFill>
                <a:latin typeface="DIN Next LT Pro"/>
              </a:rPr>
              <a:t>glider data specifically designed </a:t>
            </a:r>
            <a:r>
              <a:rPr lang="en-GB" sz="1600" dirty="0" smtClean="0">
                <a:solidFill>
                  <a:srgbClr val="39ACB2"/>
                </a:solidFill>
                <a:latin typeface="DIN Next LT Pro"/>
              </a:rPr>
              <a:t>for kids </a:t>
            </a:r>
            <a:r>
              <a:rPr lang="en-GB" sz="1600" dirty="0">
                <a:solidFill>
                  <a:srgbClr val="39ACB2"/>
                </a:solidFill>
                <a:latin typeface="DIN Next LT Pro"/>
              </a:rPr>
              <a:t>and </a:t>
            </a:r>
            <a:r>
              <a:rPr lang="en-GB" sz="1600" dirty="0" smtClean="0">
                <a:solidFill>
                  <a:srgbClr val="39ACB2"/>
                </a:solidFill>
                <a:latin typeface="DIN Next LT Pro"/>
              </a:rPr>
              <a:t>teachers. Contains information on gliders and all the past </a:t>
            </a:r>
            <a:r>
              <a:rPr lang="en-GB" sz="1600" dirty="0">
                <a:solidFill>
                  <a:srgbClr val="39ACB2"/>
                </a:solidFill>
                <a:latin typeface="DIN Next LT Pro"/>
              </a:rPr>
              <a:t>and current missions are </a:t>
            </a:r>
            <a:r>
              <a:rPr lang="en-GB" sz="1600" dirty="0" smtClean="0">
                <a:solidFill>
                  <a:srgbClr val="39ACB2"/>
                </a:solidFill>
                <a:latin typeface="DIN Next LT Pro"/>
              </a:rPr>
              <a:t>available for visualisation.</a:t>
            </a:r>
          </a:p>
          <a:p>
            <a:pPr algn="just"/>
            <a:r>
              <a:rPr lang="en-GB" sz="1600" dirty="0" smtClean="0">
                <a:solidFill>
                  <a:srgbClr val="39ACB2"/>
                </a:solidFill>
                <a:latin typeface="DIN Next LT Pro"/>
              </a:rPr>
              <a:t>http</a:t>
            </a:r>
            <a:r>
              <a:rPr lang="en-GB" sz="1600" dirty="0">
                <a:solidFill>
                  <a:srgbClr val="39ACB2"/>
                </a:solidFill>
                <a:latin typeface="DIN Next LT Pro"/>
              </a:rPr>
              <a:t>://</a:t>
            </a:r>
            <a:r>
              <a:rPr lang="en-GB" sz="1600" dirty="0" err="1" smtClean="0">
                <a:solidFill>
                  <a:srgbClr val="39ACB2"/>
                </a:solidFill>
                <a:latin typeface="DIN Next LT Pro"/>
              </a:rPr>
              <a:t>followtheglider.socib.es</a:t>
            </a:r>
            <a:r>
              <a:rPr lang="en-GB" sz="1600" dirty="0" smtClean="0">
                <a:solidFill>
                  <a:srgbClr val="39ACB2"/>
                </a:solidFill>
                <a:latin typeface="DIN Next LT Pro"/>
              </a:rPr>
              <a:t>/</a:t>
            </a:r>
            <a:endParaRPr lang="en-GB" sz="1600" dirty="0">
              <a:solidFill>
                <a:srgbClr val="39ACB2"/>
              </a:solidFill>
              <a:latin typeface="DIN Next LT Pro"/>
            </a:endParaRPr>
          </a:p>
        </p:txBody>
      </p:sp>
      <p:cxnSp>
        <p:nvCxnSpPr>
          <p:cNvPr id="14" name="Straight Connector 211"/>
          <p:cNvCxnSpPr/>
          <p:nvPr/>
        </p:nvCxnSpPr>
        <p:spPr>
          <a:xfrm flipH="1" flipV="1">
            <a:off x="2624667" y="4008160"/>
            <a:ext cx="1746252" cy="1"/>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27" name="Imagen 26" descr="Screen Shot 2016-09-23 at 16.23.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2876" y="1082509"/>
            <a:ext cx="4577291" cy="3487460"/>
          </a:xfrm>
          <a:prstGeom prst="rect">
            <a:avLst/>
          </a:prstGeom>
        </p:spPr>
      </p:pic>
      <p:pic>
        <p:nvPicPr>
          <p:cNvPr id="5" name="Imagen 4" descr="followglider_Canales_May20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094" y="4330382"/>
            <a:ext cx="4914073" cy="2442952"/>
          </a:xfrm>
          <a:prstGeom prst="rect">
            <a:avLst/>
          </a:prstGeom>
        </p:spPr>
      </p:pic>
    </p:spTree>
    <p:extLst>
      <p:ext uri="{BB962C8B-B14F-4D97-AF65-F5344CB8AC3E}">
        <p14:creationId xmlns:p14="http://schemas.microsoft.com/office/powerpoint/2010/main" val="2555796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p:nvPr/>
        </p:nvSpPr>
        <p:spPr>
          <a:xfrm>
            <a:off x="275316" y="348784"/>
            <a:ext cx="9630684" cy="523210"/>
          </a:xfrm>
          <a:prstGeom prst="rect">
            <a:avLst/>
          </a:prstGeom>
          <a:noFill/>
        </p:spPr>
        <p:txBody>
          <a:bodyPr wrap="square" lIns="91429" tIns="45715" rIns="91429" bIns="45715" rtlCol="0">
            <a:spAutoFit/>
          </a:bodyPr>
          <a:lstStyle/>
          <a:p>
            <a:pPr>
              <a:spcBef>
                <a:spcPts val="100"/>
              </a:spcBef>
              <a:spcAft>
                <a:spcPts val="100"/>
              </a:spcAft>
            </a:pPr>
            <a:r>
              <a:rPr lang="en-GB" sz="2800" b="1" dirty="0">
                <a:solidFill>
                  <a:srgbClr val="42AFB6"/>
                </a:solidFill>
                <a:latin typeface="Cube"/>
                <a:cs typeface="Cube"/>
              </a:rPr>
              <a:t>How SOCIB uses the Glider </a:t>
            </a:r>
            <a:r>
              <a:rPr lang="en-GB" sz="2800" b="1" dirty="0" smtClean="0">
                <a:solidFill>
                  <a:srgbClr val="42AFB6"/>
                </a:solidFill>
                <a:latin typeface="Cube"/>
                <a:cs typeface="Cube"/>
              </a:rPr>
              <a:t>Toolbox (2)</a:t>
            </a:r>
            <a:endParaRPr lang="en-GB" sz="2800" b="1" dirty="0">
              <a:solidFill>
                <a:srgbClr val="42AFB6"/>
              </a:solidFill>
              <a:latin typeface="Cube"/>
              <a:cs typeface="Cube"/>
            </a:endParaRPr>
          </a:p>
        </p:txBody>
      </p:sp>
      <p:cxnSp>
        <p:nvCxnSpPr>
          <p:cNvPr id="22" name="Straight Connector 211"/>
          <p:cNvCxnSpPr/>
          <p:nvPr/>
        </p:nvCxnSpPr>
        <p:spPr>
          <a:xfrm flipH="1">
            <a:off x="275316" y="954790"/>
            <a:ext cx="9046708"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356446" y="1256579"/>
            <a:ext cx="4328564" cy="2800766"/>
          </a:xfrm>
          <a:prstGeom prst="rect">
            <a:avLst/>
          </a:prstGeom>
        </p:spPr>
        <p:txBody>
          <a:bodyPr wrap="square">
            <a:spAutoFit/>
          </a:bodyPr>
          <a:lstStyle/>
          <a:p>
            <a:r>
              <a:rPr lang="en-GB" sz="1600" b="1" dirty="0" smtClean="0">
                <a:solidFill>
                  <a:srgbClr val="39ACB2"/>
                </a:solidFill>
                <a:latin typeface="DIN Next LT Pro"/>
              </a:rPr>
              <a:t>3. MEDCLIC</a:t>
            </a:r>
          </a:p>
          <a:p>
            <a:pPr algn="just"/>
            <a:r>
              <a:rPr lang="en-GB" sz="1600" dirty="0" smtClean="0">
                <a:solidFill>
                  <a:srgbClr val="39ACB2"/>
                </a:solidFill>
                <a:latin typeface="DIN Next LT Pro"/>
              </a:rPr>
              <a:t>‘The </a:t>
            </a:r>
            <a:r>
              <a:rPr lang="en-GB" sz="1600" dirty="0">
                <a:solidFill>
                  <a:srgbClr val="39ACB2"/>
                </a:solidFill>
                <a:latin typeface="DIN Next LT Pro"/>
              </a:rPr>
              <a:t>Mediterranean in one </a:t>
            </a:r>
            <a:r>
              <a:rPr lang="en-GB" sz="1600" dirty="0" smtClean="0">
                <a:solidFill>
                  <a:srgbClr val="39ACB2"/>
                </a:solidFill>
                <a:latin typeface="DIN Next LT Pro"/>
              </a:rPr>
              <a:t>click’ is a research and </a:t>
            </a:r>
            <a:r>
              <a:rPr lang="en-GB" sz="1600" dirty="0">
                <a:solidFill>
                  <a:srgbClr val="39ACB2"/>
                </a:solidFill>
                <a:latin typeface="DIN Next LT Pro"/>
              </a:rPr>
              <a:t>dissemination project focused </a:t>
            </a:r>
            <a:r>
              <a:rPr lang="en-GB" sz="1600" dirty="0" smtClean="0">
                <a:solidFill>
                  <a:srgbClr val="39ACB2"/>
                </a:solidFill>
                <a:latin typeface="DIN Next LT Pro"/>
              </a:rPr>
              <a:t>on the </a:t>
            </a:r>
            <a:r>
              <a:rPr lang="en-GB" sz="1600" dirty="0">
                <a:solidFill>
                  <a:srgbClr val="39ACB2"/>
                </a:solidFill>
                <a:latin typeface="DIN Next LT Pro"/>
              </a:rPr>
              <a:t>scientific, technological and </a:t>
            </a:r>
            <a:r>
              <a:rPr lang="en-GB" sz="1600" dirty="0" smtClean="0">
                <a:solidFill>
                  <a:srgbClr val="39ACB2"/>
                </a:solidFill>
                <a:latin typeface="DIN Next LT Pro"/>
              </a:rPr>
              <a:t>societal approaches </a:t>
            </a:r>
            <a:r>
              <a:rPr lang="en-GB" sz="1600" dirty="0">
                <a:solidFill>
                  <a:srgbClr val="39ACB2"/>
                </a:solidFill>
                <a:latin typeface="DIN Next LT Pro"/>
              </a:rPr>
              <a:t>of SOCIB, </a:t>
            </a:r>
            <a:r>
              <a:rPr lang="en-GB" sz="1600" dirty="0" smtClean="0">
                <a:solidFill>
                  <a:srgbClr val="39ACB2"/>
                </a:solidFill>
                <a:latin typeface="DIN Next LT Pro"/>
              </a:rPr>
              <a:t>in collaboration with </a:t>
            </a:r>
            <a:r>
              <a:rPr lang="en-GB" sz="1600" dirty="0">
                <a:solidFill>
                  <a:srgbClr val="39ACB2"/>
                </a:solidFill>
                <a:latin typeface="DIN Next LT Pro"/>
              </a:rPr>
              <a:t>la </a:t>
            </a:r>
            <a:r>
              <a:rPr lang="en-GB" sz="1600" dirty="0" err="1">
                <a:solidFill>
                  <a:srgbClr val="39ACB2"/>
                </a:solidFill>
                <a:latin typeface="DIN Next LT Pro"/>
              </a:rPr>
              <a:t>Caixa</a:t>
            </a:r>
            <a:r>
              <a:rPr lang="en-GB" sz="1600" dirty="0">
                <a:solidFill>
                  <a:srgbClr val="39ACB2"/>
                </a:solidFill>
                <a:latin typeface="DIN Next LT Pro"/>
              </a:rPr>
              <a:t> </a:t>
            </a:r>
            <a:r>
              <a:rPr lang="en-GB" sz="1600" dirty="0" smtClean="0">
                <a:solidFill>
                  <a:srgbClr val="39ACB2"/>
                </a:solidFill>
                <a:latin typeface="DIN Next LT Pro"/>
              </a:rPr>
              <a:t>Foundation. The </a:t>
            </a:r>
            <a:r>
              <a:rPr lang="en-GB" sz="1600" dirty="0">
                <a:solidFill>
                  <a:srgbClr val="39ACB2"/>
                </a:solidFill>
                <a:latin typeface="DIN Next LT Pro"/>
              </a:rPr>
              <a:t>web displays </a:t>
            </a:r>
            <a:r>
              <a:rPr lang="en-GB" sz="1600" dirty="0" smtClean="0">
                <a:solidFill>
                  <a:srgbClr val="39ACB2"/>
                </a:solidFill>
                <a:latin typeface="DIN Next LT Pro"/>
              </a:rPr>
              <a:t>all glider deployments </a:t>
            </a:r>
            <a:r>
              <a:rPr lang="en-GB" sz="1600" dirty="0">
                <a:solidFill>
                  <a:srgbClr val="39ACB2"/>
                </a:solidFill>
                <a:latin typeface="DIN Next LT Pro"/>
              </a:rPr>
              <a:t>and </a:t>
            </a:r>
            <a:r>
              <a:rPr lang="en-GB" sz="1600" dirty="0" smtClean="0">
                <a:solidFill>
                  <a:srgbClr val="39ACB2"/>
                </a:solidFill>
                <a:latin typeface="DIN Next LT Pro"/>
              </a:rPr>
              <a:t>provides information </a:t>
            </a:r>
            <a:r>
              <a:rPr lang="en-GB" sz="1600" dirty="0">
                <a:solidFill>
                  <a:srgbClr val="39ACB2"/>
                </a:solidFill>
                <a:latin typeface="DIN Next LT Pro"/>
              </a:rPr>
              <a:t>on how </a:t>
            </a:r>
            <a:r>
              <a:rPr lang="en-GB" sz="1600" dirty="0" smtClean="0">
                <a:solidFill>
                  <a:srgbClr val="39ACB2"/>
                </a:solidFill>
                <a:latin typeface="DIN Next LT Pro"/>
              </a:rPr>
              <a:t>a glider </a:t>
            </a:r>
            <a:r>
              <a:rPr lang="en-GB" sz="1600" dirty="0">
                <a:solidFill>
                  <a:srgbClr val="39ACB2"/>
                </a:solidFill>
                <a:latin typeface="DIN Next LT Pro"/>
              </a:rPr>
              <a:t>works </a:t>
            </a:r>
            <a:r>
              <a:rPr lang="en-GB" sz="1600" dirty="0" smtClean="0">
                <a:solidFill>
                  <a:srgbClr val="39ACB2"/>
                </a:solidFill>
                <a:latin typeface="DIN Next LT Pro"/>
              </a:rPr>
              <a:t>and how we sample the ocean with </a:t>
            </a:r>
            <a:r>
              <a:rPr lang="en-GB" sz="1600" dirty="0">
                <a:solidFill>
                  <a:srgbClr val="39ACB2"/>
                </a:solidFill>
                <a:latin typeface="DIN Next LT Pro"/>
              </a:rPr>
              <a:t>material (animations</a:t>
            </a:r>
            <a:r>
              <a:rPr lang="en-GB" sz="1600" dirty="0" smtClean="0">
                <a:solidFill>
                  <a:srgbClr val="39ACB2"/>
                </a:solidFill>
                <a:latin typeface="DIN Next LT Pro"/>
              </a:rPr>
              <a:t>, diagrams</a:t>
            </a:r>
            <a:r>
              <a:rPr lang="en-GB" sz="1600" dirty="0">
                <a:solidFill>
                  <a:srgbClr val="39ACB2"/>
                </a:solidFill>
                <a:latin typeface="DIN Next LT Pro"/>
              </a:rPr>
              <a:t>, texts) specifically designed </a:t>
            </a:r>
            <a:r>
              <a:rPr lang="en-GB" sz="1600" dirty="0" smtClean="0">
                <a:solidFill>
                  <a:srgbClr val="39ACB2"/>
                </a:solidFill>
                <a:latin typeface="DIN Next LT Pro"/>
              </a:rPr>
              <a:t>for the </a:t>
            </a:r>
            <a:r>
              <a:rPr lang="en-GB" sz="1600" dirty="0">
                <a:solidFill>
                  <a:srgbClr val="39ACB2"/>
                </a:solidFill>
                <a:latin typeface="DIN Next LT Pro"/>
              </a:rPr>
              <a:t>general public</a:t>
            </a:r>
            <a:r>
              <a:rPr lang="en-GB" sz="1600" dirty="0" smtClean="0">
                <a:solidFill>
                  <a:srgbClr val="39ACB2"/>
                </a:solidFill>
                <a:latin typeface="DIN Next LT Pro"/>
              </a:rPr>
              <a:t>. http</a:t>
            </a:r>
            <a:r>
              <a:rPr lang="en-GB" sz="1600" dirty="0">
                <a:solidFill>
                  <a:srgbClr val="39ACB2"/>
                </a:solidFill>
                <a:latin typeface="DIN Next LT Pro"/>
              </a:rPr>
              <a:t>://</a:t>
            </a:r>
            <a:r>
              <a:rPr lang="en-GB" sz="1600" dirty="0" err="1" smtClean="0">
                <a:solidFill>
                  <a:srgbClr val="39ACB2"/>
                </a:solidFill>
                <a:latin typeface="DIN Next LT Pro"/>
              </a:rPr>
              <a:t>www.medclic.es</a:t>
            </a:r>
            <a:endParaRPr lang="en-GB" sz="1600" dirty="0">
              <a:solidFill>
                <a:srgbClr val="39ACB2"/>
              </a:solidFill>
              <a:latin typeface="DIN Next LT Pro"/>
            </a:endParaRPr>
          </a:p>
        </p:txBody>
      </p:sp>
      <p:cxnSp>
        <p:nvCxnSpPr>
          <p:cNvPr id="16" name="Straight Connector 211"/>
          <p:cNvCxnSpPr/>
          <p:nvPr/>
        </p:nvCxnSpPr>
        <p:spPr>
          <a:xfrm flipH="1">
            <a:off x="1598083" y="1421624"/>
            <a:ext cx="3086927"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2" name="Rectangle 3"/>
          <p:cNvSpPr/>
          <p:nvPr/>
        </p:nvSpPr>
        <p:spPr>
          <a:xfrm>
            <a:off x="356446" y="4367037"/>
            <a:ext cx="4328564" cy="1815882"/>
          </a:xfrm>
          <a:prstGeom prst="rect">
            <a:avLst/>
          </a:prstGeom>
        </p:spPr>
        <p:txBody>
          <a:bodyPr wrap="square">
            <a:spAutoFit/>
          </a:bodyPr>
          <a:lstStyle/>
          <a:p>
            <a:r>
              <a:rPr lang="en-GB" sz="1600" b="1" dirty="0">
                <a:solidFill>
                  <a:srgbClr val="39ACB2"/>
                </a:solidFill>
                <a:latin typeface="DIN Next LT Pro"/>
              </a:rPr>
              <a:t>4</a:t>
            </a:r>
            <a:r>
              <a:rPr lang="en-GB" sz="1600" b="1" dirty="0" smtClean="0">
                <a:solidFill>
                  <a:srgbClr val="39ACB2"/>
                </a:solidFill>
                <a:latin typeface="DIN Next LT Pro"/>
              </a:rPr>
              <a:t>. SOCIB APP</a:t>
            </a:r>
          </a:p>
          <a:p>
            <a:pPr algn="just"/>
            <a:r>
              <a:rPr lang="en-GB" sz="1600" dirty="0" smtClean="0">
                <a:solidFill>
                  <a:srgbClr val="39ACB2"/>
                </a:solidFill>
                <a:latin typeface="DIN Next LT Pro"/>
              </a:rPr>
              <a:t>The </a:t>
            </a:r>
            <a:r>
              <a:rPr lang="en-GB" sz="1600" dirty="0">
                <a:solidFill>
                  <a:srgbClr val="39ACB2"/>
                </a:solidFill>
                <a:latin typeface="DIN Next LT Pro"/>
              </a:rPr>
              <a:t>App </a:t>
            </a:r>
            <a:r>
              <a:rPr lang="en-GB" sz="1600" dirty="0" smtClean="0">
                <a:solidFill>
                  <a:srgbClr val="39ACB2"/>
                </a:solidFill>
                <a:latin typeface="DIN Next LT Pro"/>
              </a:rPr>
              <a:t>(</a:t>
            </a:r>
            <a:r>
              <a:rPr lang="en-GB" sz="1600" dirty="0" err="1" smtClean="0">
                <a:solidFill>
                  <a:srgbClr val="39ACB2"/>
                </a:solidFill>
                <a:latin typeface="DIN Next LT Pro"/>
              </a:rPr>
              <a:t>iPhonr</a:t>
            </a:r>
            <a:r>
              <a:rPr lang="en-GB" sz="1600" dirty="0" smtClean="0">
                <a:solidFill>
                  <a:srgbClr val="39ACB2"/>
                </a:solidFill>
                <a:latin typeface="DIN Next LT Pro"/>
              </a:rPr>
              <a:t>/Android) offers </a:t>
            </a:r>
            <a:r>
              <a:rPr lang="en-GB" sz="1600" dirty="0">
                <a:solidFill>
                  <a:srgbClr val="39ACB2"/>
                </a:solidFill>
                <a:latin typeface="DIN Next LT Pro"/>
              </a:rPr>
              <a:t>access to all the data managed by our </a:t>
            </a:r>
            <a:r>
              <a:rPr lang="en-GB" sz="1600" dirty="0" smtClean="0">
                <a:solidFill>
                  <a:srgbClr val="39ACB2"/>
                </a:solidFill>
                <a:latin typeface="DIN Next LT Pro"/>
              </a:rPr>
              <a:t>facilities</a:t>
            </a:r>
            <a:r>
              <a:rPr lang="en-GB" sz="1600" dirty="0">
                <a:solidFill>
                  <a:srgbClr val="39ACB2"/>
                </a:solidFill>
                <a:latin typeface="DIN Next LT Pro"/>
              </a:rPr>
              <a:t>;</a:t>
            </a:r>
            <a:r>
              <a:rPr lang="en-GB" sz="1600" dirty="0" smtClean="0">
                <a:solidFill>
                  <a:srgbClr val="39ACB2"/>
                </a:solidFill>
                <a:latin typeface="DIN Next LT Pro"/>
              </a:rPr>
              <a:t> fixed stations, drifters</a:t>
            </a:r>
            <a:r>
              <a:rPr lang="en-GB" sz="1600" dirty="0">
                <a:solidFill>
                  <a:srgbClr val="39ACB2"/>
                </a:solidFill>
                <a:latin typeface="DIN Next LT Pro"/>
              </a:rPr>
              <a:t>, profilers</a:t>
            </a:r>
            <a:r>
              <a:rPr lang="en-GB" sz="1600" dirty="0" smtClean="0">
                <a:solidFill>
                  <a:srgbClr val="39ACB2"/>
                </a:solidFill>
                <a:latin typeface="DIN Next LT Pro"/>
              </a:rPr>
              <a:t>, gliders</a:t>
            </a:r>
            <a:r>
              <a:rPr lang="en-GB" sz="1600" dirty="0">
                <a:solidFill>
                  <a:srgbClr val="39ACB2"/>
                </a:solidFill>
                <a:latin typeface="DIN Next LT Pro"/>
              </a:rPr>
              <a:t>, </a:t>
            </a:r>
            <a:r>
              <a:rPr lang="en-GB" sz="1600" dirty="0" smtClean="0">
                <a:solidFill>
                  <a:srgbClr val="39ACB2"/>
                </a:solidFill>
                <a:latin typeface="DIN Next LT Pro"/>
              </a:rPr>
              <a:t>turtles, and models forecast waves and ocean state. As </a:t>
            </a:r>
            <a:r>
              <a:rPr lang="en-GB" sz="1600" dirty="0">
                <a:solidFill>
                  <a:srgbClr val="39ACB2"/>
                </a:solidFill>
                <a:latin typeface="DIN Next LT Pro"/>
              </a:rPr>
              <a:t>soon as a deployment starts, the positions appear on </a:t>
            </a:r>
            <a:r>
              <a:rPr lang="en-GB" sz="1600" dirty="0" smtClean="0">
                <a:solidFill>
                  <a:srgbClr val="39ACB2"/>
                </a:solidFill>
                <a:latin typeface="DIN Next LT Pro"/>
              </a:rPr>
              <a:t>the map.</a:t>
            </a:r>
            <a:endParaRPr lang="en-GB" sz="1600" dirty="0">
              <a:solidFill>
                <a:srgbClr val="39ACB2"/>
              </a:solidFill>
              <a:latin typeface="DIN Next LT Pro"/>
            </a:endParaRPr>
          </a:p>
        </p:txBody>
      </p:sp>
      <p:cxnSp>
        <p:nvCxnSpPr>
          <p:cNvPr id="14" name="Straight Connector 211"/>
          <p:cNvCxnSpPr/>
          <p:nvPr/>
        </p:nvCxnSpPr>
        <p:spPr>
          <a:xfrm flipH="1">
            <a:off x="1735667" y="4537328"/>
            <a:ext cx="2949343"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7" name="Imagen 6"/>
          <p:cNvPicPr>
            <a:picLocks noChangeAspect="1"/>
          </p:cNvPicPr>
          <p:nvPr/>
        </p:nvPicPr>
        <p:blipFill>
          <a:blip r:embed="rId3"/>
          <a:stretch>
            <a:fillRect/>
          </a:stretch>
        </p:blipFill>
        <p:spPr>
          <a:xfrm>
            <a:off x="6021917" y="1421625"/>
            <a:ext cx="3661834" cy="2324540"/>
          </a:xfrm>
          <a:prstGeom prst="rect">
            <a:avLst/>
          </a:prstGeom>
        </p:spPr>
      </p:pic>
      <p:pic>
        <p:nvPicPr>
          <p:cNvPr id="9" name="Imagen 8"/>
          <p:cNvPicPr>
            <a:picLocks noChangeAspect="1"/>
          </p:cNvPicPr>
          <p:nvPr/>
        </p:nvPicPr>
        <p:blipFill>
          <a:blip r:embed="rId4"/>
          <a:stretch>
            <a:fillRect/>
          </a:stretch>
        </p:blipFill>
        <p:spPr>
          <a:xfrm>
            <a:off x="7553773" y="3121674"/>
            <a:ext cx="2129978" cy="3577575"/>
          </a:xfrm>
          <a:prstGeom prst="rect">
            <a:avLst/>
          </a:prstGeom>
        </p:spPr>
      </p:pic>
    </p:spTree>
    <p:extLst>
      <p:ext uri="{BB962C8B-B14F-4D97-AF65-F5344CB8AC3E}">
        <p14:creationId xmlns:p14="http://schemas.microsoft.com/office/powerpoint/2010/main" val="1032156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306290" y="132160"/>
            <a:ext cx="8407037" cy="91440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spcBef>
                <a:spcPts val="100"/>
              </a:spcBef>
              <a:spcAft>
                <a:spcPts val="100"/>
              </a:spcAft>
            </a:pPr>
            <a:r>
              <a:rPr lang="en-GB" sz="2800" b="1" dirty="0" smtClean="0">
                <a:solidFill>
                  <a:srgbClr val="42AFB6"/>
                </a:solidFill>
                <a:latin typeface="Cube"/>
                <a:cs typeface="Cube"/>
              </a:rPr>
              <a:t>Agenda</a:t>
            </a:r>
            <a:endParaRPr lang="en-GB" sz="2800" b="1" dirty="0">
              <a:solidFill>
                <a:srgbClr val="42AFB6"/>
              </a:solidFill>
              <a:latin typeface="Cube"/>
              <a:cs typeface="Cube"/>
            </a:endParaRPr>
          </a:p>
        </p:txBody>
      </p:sp>
      <p:cxnSp>
        <p:nvCxnSpPr>
          <p:cNvPr id="10" name="Straight Connector 211"/>
          <p:cNvCxnSpPr/>
          <p:nvPr/>
        </p:nvCxnSpPr>
        <p:spPr>
          <a:xfrm flipH="1">
            <a:off x="306290" y="1078710"/>
            <a:ext cx="9046708"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8" name="TextBox 3"/>
          <p:cNvSpPr txBox="1"/>
          <p:nvPr/>
        </p:nvSpPr>
        <p:spPr>
          <a:xfrm>
            <a:off x="306290" y="1611043"/>
            <a:ext cx="9046708" cy="2067222"/>
          </a:xfrm>
          <a:prstGeom prst="rect">
            <a:avLst/>
          </a:prstGeom>
          <a:noFill/>
        </p:spPr>
        <p:txBody>
          <a:bodyPr wrap="square" lIns="91429" tIns="45715" rIns="91429" bIns="45715" rtlCol="0">
            <a:spAutoFit/>
          </a:bodyPr>
          <a:lstStyle/>
          <a:p>
            <a:pPr marL="342900" indent="-342900">
              <a:spcBef>
                <a:spcPts val="100"/>
              </a:spcBef>
              <a:spcAft>
                <a:spcPts val="100"/>
              </a:spcAft>
              <a:buAutoNum type="arabicPeriod"/>
            </a:pPr>
            <a:r>
              <a:rPr lang="en-GB" sz="2000" dirty="0" smtClean="0">
                <a:solidFill>
                  <a:srgbClr val="03A0B3"/>
                </a:solidFill>
                <a:latin typeface="DIN Next LT Pro"/>
                <a:cs typeface="DIN Next LT Pro"/>
              </a:rPr>
              <a:t>Why a glider data processing Toolbox?</a:t>
            </a:r>
          </a:p>
          <a:p>
            <a:pPr marL="342900" indent="-342900">
              <a:spcBef>
                <a:spcPts val="100"/>
              </a:spcBef>
              <a:spcAft>
                <a:spcPts val="100"/>
              </a:spcAft>
              <a:buAutoNum type="arabicPeriod"/>
            </a:pPr>
            <a:r>
              <a:rPr lang="en-GB" sz="2000" dirty="0" smtClean="0">
                <a:solidFill>
                  <a:srgbClr val="03A0B3"/>
                </a:solidFill>
                <a:latin typeface="DIN Next LT Pro"/>
                <a:cs typeface="DIN Next LT Pro"/>
              </a:rPr>
              <a:t>SOCIB Glider Toolbox overview</a:t>
            </a:r>
          </a:p>
          <a:p>
            <a:pPr marL="342900" indent="-342900">
              <a:spcBef>
                <a:spcPts val="100"/>
              </a:spcBef>
              <a:spcAft>
                <a:spcPts val="100"/>
              </a:spcAft>
              <a:buFontTx/>
              <a:buAutoNum type="arabicPeriod"/>
            </a:pPr>
            <a:r>
              <a:rPr lang="en-GB" sz="2000" dirty="0">
                <a:solidFill>
                  <a:srgbClr val="03A0B3"/>
                </a:solidFill>
                <a:latin typeface="DIN Next LT Pro"/>
                <a:cs typeface="DIN Next LT Pro"/>
              </a:rPr>
              <a:t>Processing </a:t>
            </a:r>
            <a:r>
              <a:rPr lang="en-GB" sz="2000" dirty="0" smtClean="0">
                <a:solidFill>
                  <a:srgbClr val="03A0B3"/>
                </a:solidFill>
                <a:latin typeface="DIN Next LT Pro"/>
                <a:cs typeface="DIN Next LT Pro"/>
              </a:rPr>
              <a:t>levels and steps</a:t>
            </a:r>
          </a:p>
          <a:p>
            <a:pPr marL="342900" indent="-342900">
              <a:spcBef>
                <a:spcPts val="100"/>
              </a:spcBef>
              <a:spcAft>
                <a:spcPts val="100"/>
              </a:spcAft>
              <a:buAutoNum type="arabicPeriod"/>
            </a:pPr>
            <a:r>
              <a:rPr lang="en-GB" sz="2000" dirty="0" smtClean="0">
                <a:solidFill>
                  <a:srgbClr val="03A0B3"/>
                </a:solidFill>
                <a:latin typeface="DIN Next LT Pro"/>
                <a:cs typeface="DIN Next LT Pro"/>
              </a:rPr>
              <a:t>Installation and set-up</a:t>
            </a:r>
          </a:p>
          <a:p>
            <a:pPr marL="342900" indent="-342900">
              <a:spcBef>
                <a:spcPts val="100"/>
              </a:spcBef>
              <a:spcAft>
                <a:spcPts val="100"/>
              </a:spcAft>
              <a:buAutoNum type="arabicPeriod"/>
            </a:pPr>
            <a:r>
              <a:rPr lang="en-GB" sz="2000" dirty="0" smtClean="0">
                <a:solidFill>
                  <a:srgbClr val="03A0B3"/>
                </a:solidFill>
                <a:latin typeface="DIN Next LT Pro"/>
                <a:cs typeface="DIN Next LT Pro"/>
              </a:rPr>
              <a:t>Figure outputs</a:t>
            </a:r>
          </a:p>
          <a:p>
            <a:pPr marL="342900" indent="-342900">
              <a:spcBef>
                <a:spcPts val="100"/>
              </a:spcBef>
              <a:spcAft>
                <a:spcPts val="100"/>
              </a:spcAft>
              <a:buAutoNum type="arabicPeriod"/>
            </a:pPr>
            <a:r>
              <a:rPr lang="en-GB" sz="2000" dirty="0" smtClean="0">
                <a:solidFill>
                  <a:srgbClr val="03A0B3"/>
                </a:solidFill>
                <a:latin typeface="DIN Next LT Pro"/>
                <a:cs typeface="DIN Next LT Pro"/>
              </a:rPr>
              <a:t>How SOCIB uses</a:t>
            </a:r>
          </a:p>
        </p:txBody>
      </p:sp>
      <p:pic>
        <p:nvPicPr>
          <p:cNvPr id="12" name="Imagen 11" descr="8005872121_1f5da51f56_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529" y="4942418"/>
            <a:ext cx="2415206" cy="1523995"/>
          </a:xfrm>
          <a:prstGeom prst="rect">
            <a:avLst/>
          </a:prstGeom>
        </p:spPr>
      </p:pic>
      <p:pic>
        <p:nvPicPr>
          <p:cNvPr id="13" name="Picture 7"/>
          <p:cNvPicPr>
            <a:picLocks noChangeAspect="1" noChangeArrowheads="1"/>
          </p:cNvPicPr>
          <p:nvPr/>
        </p:nvPicPr>
        <p:blipFill>
          <a:blip r:embed="rId4">
            <a:extLst>
              <a:ext uri="{28A0092B-C50C-407E-A947-70E740481C1C}">
                <a14:useLocalDpi xmlns:a14="http://schemas.microsoft.com/office/drawing/2010/main" val="0"/>
              </a:ext>
            </a:extLst>
          </a:blip>
          <a:srcRect t="5997" b="5997"/>
          <a:stretch>
            <a:fillRect/>
          </a:stretch>
        </p:blipFill>
        <p:spPr bwMode="auto">
          <a:xfrm>
            <a:off x="221626" y="4921250"/>
            <a:ext cx="2600150" cy="1523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Imagen 13"/>
          <p:cNvPicPr>
            <a:picLocks noChangeAspect="1"/>
          </p:cNvPicPr>
          <p:nvPr/>
        </p:nvPicPr>
        <p:blipFill rotWithShape="1">
          <a:blip r:embed="rId5"/>
          <a:srcRect r="2159"/>
          <a:stretch/>
        </p:blipFill>
        <p:spPr>
          <a:xfrm>
            <a:off x="2821051" y="4921250"/>
            <a:ext cx="2018595" cy="1523995"/>
          </a:xfrm>
          <a:prstGeom prst="rect">
            <a:avLst/>
          </a:prstGeom>
        </p:spPr>
      </p:pic>
      <p:pic>
        <p:nvPicPr>
          <p:cNvPr id="5" name="Imagen 4" descr="Screen Shot 2016-03-30 at 13.57.3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9646" y="4921249"/>
            <a:ext cx="2523093" cy="1523995"/>
          </a:xfrm>
          <a:prstGeom prst="rect">
            <a:avLst/>
          </a:prstGeom>
        </p:spPr>
      </p:pic>
    </p:spTree>
    <p:extLst>
      <p:ext uri="{BB962C8B-B14F-4D97-AF65-F5344CB8AC3E}">
        <p14:creationId xmlns:p14="http://schemas.microsoft.com/office/powerpoint/2010/main" val="2159141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p:nvPr/>
        </p:nvSpPr>
        <p:spPr>
          <a:xfrm>
            <a:off x="275316" y="348784"/>
            <a:ext cx="9630684" cy="523210"/>
          </a:xfrm>
          <a:prstGeom prst="rect">
            <a:avLst/>
          </a:prstGeom>
          <a:noFill/>
        </p:spPr>
        <p:txBody>
          <a:bodyPr wrap="square" lIns="91429" tIns="45715" rIns="91429" bIns="45715" rtlCol="0">
            <a:spAutoFit/>
          </a:bodyPr>
          <a:lstStyle/>
          <a:p>
            <a:pPr>
              <a:spcBef>
                <a:spcPts val="100"/>
              </a:spcBef>
              <a:spcAft>
                <a:spcPts val="100"/>
              </a:spcAft>
            </a:pPr>
            <a:r>
              <a:rPr lang="en-GB" sz="2800" b="1" dirty="0">
                <a:solidFill>
                  <a:srgbClr val="42AFB6"/>
                </a:solidFill>
                <a:latin typeface="Cube"/>
                <a:cs typeface="Cube"/>
              </a:rPr>
              <a:t>How SOCIB uses the Glider </a:t>
            </a:r>
            <a:r>
              <a:rPr lang="en-GB" sz="2800" b="1" dirty="0" smtClean="0">
                <a:solidFill>
                  <a:srgbClr val="42AFB6"/>
                </a:solidFill>
                <a:latin typeface="Cube"/>
                <a:cs typeface="Cube"/>
              </a:rPr>
              <a:t>Toolbox (2)</a:t>
            </a:r>
            <a:endParaRPr lang="en-GB" sz="2800" b="1" dirty="0">
              <a:solidFill>
                <a:srgbClr val="42AFB6"/>
              </a:solidFill>
              <a:latin typeface="Cube"/>
              <a:cs typeface="Cube"/>
            </a:endParaRPr>
          </a:p>
        </p:txBody>
      </p:sp>
      <p:cxnSp>
        <p:nvCxnSpPr>
          <p:cNvPr id="22" name="Straight Connector 211"/>
          <p:cNvCxnSpPr/>
          <p:nvPr/>
        </p:nvCxnSpPr>
        <p:spPr>
          <a:xfrm flipH="1">
            <a:off x="275316" y="954790"/>
            <a:ext cx="9046708"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356446" y="1256579"/>
            <a:ext cx="4328564" cy="2554545"/>
          </a:xfrm>
          <a:prstGeom prst="rect">
            <a:avLst/>
          </a:prstGeom>
        </p:spPr>
        <p:txBody>
          <a:bodyPr wrap="square">
            <a:spAutoFit/>
          </a:bodyPr>
          <a:lstStyle/>
          <a:p>
            <a:r>
              <a:rPr lang="en-GB" sz="1600" b="1" dirty="0">
                <a:solidFill>
                  <a:srgbClr val="39ACB2"/>
                </a:solidFill>
                <a:latin typeface="DIN Next LT Pro"/>
              </a:rPr>
              <a:t>5</a:t>
            </a:r>
            <a:r>
              <a:rPr lang="en-GB" sz="1600" b="1" dirty="0" smtClean="0">
                <a:solidFill>
                  <a:srgbClr val="39ACB2"/>
                </a:solidFill>
                <a:latin typeface="DIN Next LT Pro"/>
              </a:rPr>
              <a:t>. INTERACTIVE PROFILE VIEWER</a:t>
            </a:r>
          </a:p>
          <a:p>
            <a:r>
              <a:rPr lang="en-GB" sz="1600" b="1" dirty="0" smtClean="0">
                <a:solidFill>
                  <a:srgbClr val="39ACB2"/>
                </a:solidFill>
                <a:latin typeface="DIN Next LT Pro"/>
              </a:rPr>
              <a:t>An tool for selecting, from any mission, the data that you want to visualise  on the web and interactively (location or time). The selected data variables can then be displayed as </a:t>
            </a:r>
            <a:r>
              <a:rPr lang="en-GB" sz="1600" b="1" dirty="0">
                <a:solidFill>
                  <a:srgbClr val="39ACB2"/>
                </a:solidFill>
                <a:latin typeface="DIN Next LT Pro"/>
              </a:rPr>
              <a:t>profiles. </a:t>
            </a:r>
            <a:endParaRPr lang="en-GB" sz="1600" b="1" dirty="0" smtClean="0">
              <a:solidFill>
                <a:srgbClr val="39ACB2"/>
              </a:solidFill>
              <a:latin typeface="DIN Next LT Pro"/>
            </a:endParaRPr>
          </a:p>
          <a:p>
            <a:r>
              <a:rPr lang="en-GB" sz="1600" b="1" dirty="0" smtClean="0">
                <a:solidFill>
                  <a:srgbClr val="39ACB2"/>
                </a:solidFill>
                <a:latin typeface="DIN Next LT Pro"/>
              </a:rPr>
              <a:t>http</a:t>
            </a:r>
            <a:r>
              <a:rPr lang="en-GB" sz="1600" b="1" dirty="0">
                <a:solidFill>
                  <a:srgbClr val="39ACB2"/>
                </a:solidFill>
                <a:latin typeface="DIN Next LT Pro"/>
              </a:rPr>
              <a:t>://</a:t>
            </a:r>
            <a:r>
              <a:rPr lang="en-GB" sz="1600" b="1" dirty="0" err="1">
                <a:solidFill>
                  <a:srgbClr val="39ACB2"/>
                </a:solidFill>
                <a:latin typeface="DIN Next LT Pro"/>
              </a:rPr>
              <a:t>www.socib.es</a:t>
            </a:r>
            <a:r>
              <a:rPr lang="en-GB" sz="1600" b="1" dirty="0" smtClean="0">
                <a:solidFill>
                  <a:srgbClr val="39ACB2"/>
                </a:solidFill>
                <a:latin typeface="DIN Next LT Pro"/>
              </a:rPr>
              <a:t>/?</a:t>
            </a:r>
            <a:r>
              <a:rPr lang="en-GB" sz="1600" b="1" dirty="0" err="1" smtClean="0">
                <a:solidFill>
                  <a:srgbClr val="39ACB2"/>
                </a:solidFill>
                <a:latin typeface="DIN Next LT Pro"/>
              </a:rPr>
              <a:t>seccion</a:t>
            </a:r>
            <a:r>
              <a:rPr lang="en-GB" sz="1600" b="1" dirty="0">
                <a:solidFill>
                  <a:srgbClr val="39ACB2"/>
                </a:solidFill>
                <a:latin typeface="DIN Next LT Pro"/>
              </a:rPr>
              <a:t>=</a:t>
            </a:r>
            <a:r>
              <a:rPr lang="en-GB" sz="1600" b="1" dirty="0" err="1">
                <a:solidFill>
                  <a:srgbClr val="39ACB2"/>
                </a:solidFill>
                <a:latin typeface="DIN Next LT Pro"/>
              </a:rPr>
              <a:t>observingFacilities&amp;facility</a:t>
            </a:r>
            <a:r>
              <a:rPr lang="en-GB" sz="1600" b="1" dirty="0">
                <a:solidFill>
                  <a:srgbClr val="39ACB2"/>
                </a:solidFill>
                <a:latin typeface="DIN Next LT Pro"/>
              </a:rPr>
              <a:t>=</a:t>
            </a:r>
            <a:r>
              <a:rPr lang="en-GB" sz="1600" b="1" dirty="0" err="1">
                <a:solidFill>
                  <a:srgbClr val="39ACB2"/>
                </a:solidFill>
                <a:latin typeface="DIN Next LT Pro"/>
              </a:rPr>
              <a:t>profile&amp;id</a:t>
            </a:r>
            <a:r>
              <a:rPr lang="en-GB" sz="1600" b="1" dirty="0">
                <a:solidFill>
                  <a:srgbClr val="39ACB2"/>
                </a:solidFill>
                <a:latin typeface="DIN Next LT Pro"/>
              </a:rPr>
              <a:t>=676</a:t>
            </a:r>
            <a:endParaRPr lang="en-GB" sz="1600" b="1" dirty="0" smtClean="0">
              <a:solidFill>
                <a:srgbClr val="39ACB2"/>
              </a:solidFill>
              <a:latin typeface="DIN Next LT Pro"/>
            </a:endParaRPr>
          </a:p>
          <a:p>
            <a:endParaRPr lang="en-GB" sz="1600" dirty="0">
              <a:solidFill>
                <a:srgbClr val="39ACB2"/>
              </a:solidFill>
              <a:latin typeface="DIN Next LT Pro"/>
            </a:endParaRPr>
          </a:p>
        </p:txBody>
      </p:sp>
      <p:cxnSp>
        <p:nvCxnSpPr>
          <p:cNvPr id="16" name="Straight Connector 211"/>
          <p:cNvCxnSpPr/>
          <p:nvPr/>
        </p:nvCxnSpPr>
        <p:spPr>
          <a:xfrm flipH="1">
            <a:off x="3598333" y="1421625"/>
            <a:ext cx="952500"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15" name="Imagen 14" descr="profile_view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188" y="1256579"/>
            <a:ext cx="4382836" cy="3722920"/>
          </a:xfrm>
          <a:prstGeom prst="rect">
            <a:avLst/>
          </a:prstGeom>
        </p:spPr>
      </p:pic>
    </p:spTree>
    <p:extLst>
      <p:ext uri="{BB962C8B-B14F-4D97-AF65-F5344CB8AC3E}">
        <p14:creationId xmlns:p14="http://schemas.microsoft.com/office/powerpoint/2010/main" val="3397483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306290" y="132160"/>
            <a:ext cx="8407037" cy="91440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spcBef>
                <a:spcPts val="100"/>
              </a:spcBef>
              <a:spcAft>
                <a:spcPts val="100"/>
              </a:spcAft>
            </a:pPr>
            <a:r>
              <a:rPr lang="en-GB" sz="2800" b="1" dirty="0" smtClean="0">
                <a:solidFill>
                  <a:srgbClr val="42AFB6"/>
                </a:solidFill>
                <a:latin typeface="Cube"/>
                <a:cs typeface="Cube"/>
              </a:rPr>
              <a:t>Round-up</a:t>
            </a:r>
            <a:endParaRPr lang="en-GB" sz="2800" b="1" dirty="0">
              <a:solidFill>
                <a:srgbClr val="42AFB6"/>
              </a:solidFill>
              <a:latin typeface="Cube"/>
              <a:cs typeface="Cube"/>
            </a:endParaRPr>
          </a:p>
        </p:txBody>
      </p:sp>
      <p:cxnSp>
        <p:nvCxnSpPr>
          <p:cNvPr id="10" name="Straight Connector 211"/>
          <p:cNvCxnSpPr/>
          <p:nvPr/>
        </p:nvCxnSpPr>
        <p:spPr>
          <a:xfrm flipH="1">
            <a:off x="306290" y="1078710"/>
            <a:ext cx="9046708"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3"/>
          <p:cNvSpPr txBox="1"/>
          <p:nvPr/>
        </p:nvSpPr>
        <p:spPr>
          <a:xfrm>
            <a:off x="306289" y="1180300"/>
            <a:ext cx="8763628" cy="5073173"/>
          </a:xfrm>
          <a:prstGeom prst="rect">
            <a:avLst/>
          </a:prstGeom>
          <a:noFill/>
        </p:spPr>
        <p:txBody>
          <a:bodyPr wrap="square" lIns="91429" tIns="45715" rIns="91429" bIns="45715" rtlCol="0">
            <a:spAutoFit/>
          </a:bodyPr>
          <a:lstStyle/>
          <a:p>
            <a:pPr>
              <a:spcBef>
                <a:spcPts val="100"/>
              </a:spcBef>
              <a:spcAft>
                <a:spcPts val="100"/>
              </a:spcAft>
            </a:pPr>
            <a:endParaRPr lang="en-GB" sz="1600" dirty="0" smtClean="0">
              <a:solidFill>
                <a:srgbClr val="03A0B3"/>
              </a:solidFill>
              <a:latin typeface="DIN Next LT Pro"/>
              <a:cs typeface="DIN Next LT Pro"/>
            </a:endParaRPr>
          </a:p>
          <a:p>
            <a:pPr algn="ctr">
              <a:spcBef>
                <a:spcPts val="100"/>
              </a:spcBef>
              <a:spcAft>
                <a:spcPts val="100"/>
              </a:spcAft>
            </a:pPr>
            <a:r>
              <a:rPr lang="en-GB" sz="2200" b="1" smtClean="0">
                <a:solidFill>
                  <a:srgbClr val="42AFB6"/>
                </a:solidFill>
                <a:latin typeface="Cube"/>
                <a:cs typeface="Cube"/>
              </a:rPr>
              <a:t>Acknowledgements:</a:t>
            </a:r>
            <a:endParaRPr lang="en-GB" sz="2200" b="1" dirty="0">
              <a:solidFill>
                <a:srgbClr val="42AFB6"/>
              </a:solidFill>
              <a:latin typeface="Cube"/>
              <a:cs typeface="Cube"/>
            </a:endParaRPr>
          </a:p>
          <a:p>
            <a:pPr algn="ctr">
              <a:spcBef>
                <a:spcPts val="100"/>
              </a:spcBef>
              <a:spcAft>
                <a:spcPts val="100"/>
              </a:spcAft>
            </a:pPr>
            <a:r>
              <a:rPr lang="en-GB" sz="2200" b="1" dirty="0" err="1">
                <a:solidFill>
                  <a:srgbClr val="42AFB6"/>
                </a:solidFill>
                <a:latin typeface="Cube"/>
                <a:cs typeface="Cube"/>
              </a:rPr>
              <a:t>Tomeu</a:t>
            </a:r>
            <a:r>
              <a:rPr lang="en-GB" sz="2200" b="1" dirty="0">
                <a:solidFill>
                  <a:srgbClr val="42AFB6"/>
                </a:solidFill>
                <a:latin typeface="Cube"/>
                <a:cs typeface="Cube"/>
              </a:rPr>
              <a:t> </a:t>
            </a:r>
            <a:r>
              <a:rPr lang="en-GB" sz="2200" b="1" dirty="0" err="1">
                <a:solidFill>
                  <a:srgbClr val="42AFB6"/>
                </a:solidFill>
                <a:latin typeface="Cube"/>
                <a:cs typeface="Cube"/>
              </a:rPr>
              <a:t>Garau</a:t>
            </a:r>
            <a:endParaRPr lang="en-GB" sz="2200" b="1" dirty="0">
              <a:solidFill>
                <a:srgbClr val="42AFB6"/>
              </a:solidFill>
              <a:latin typeface="Cube"/>
              <a:cs typeface="Cube"/>
            </a:endParaRPr>
          </a:p>
          <a:p>
            <a:pPr algn="ctr">
              <a:spcBef>
                <a:spcPts val="100"/>
              </a:spcBef>
              <a:spcAft>
                <a:spcPts val="100"/>
              </a:spcAft>
            </a:pPr>
            <a:r>
              <a:rPr lang="en-GB" sz="2200" b="1" dirty="0">
                <a:solidFill>
                  <a:srgbClr val="42AFB6"/>
                </a:solidFill>
                <a:latin typeface="Cube"/>
                <a:cs typeface="Cube"/>
              </a:rPr>
              <a:t>Joan-Pau </a:t>
            </a:r>
            <a:r>
              <a:rPr lang="en-GB" sz="2200" b="1" dirty="0" smtClean="0">
                <a:solidFill>
                  <a:srgbClr val="42AFB6"/>
                </a:solidFill>
                <a:latin typeface="Cube"/>
                <a:cs typeface="Cube"/>
              </a:rPr>
              <a:t>Beltran</a:t>
            </a:r>
            <a:endParaRPr lang="en-GB" sz="2000" dirty="0">
              <a:solidFill>
                <a:srgbClr val="03A0B3"/>
              </a:solidFill>
              <a:latin typeface="DIN Next LT Pro"/>
              <a:cs typeface="DIN Next LT Pro"/>
            </a:endParaRPr>
          </a:p>
          <a:p>
            <a:pPr marL="0" lvl="1" algn="ctr">
              <a:spcBef>
                <a:spcPts val="100"/>
              </a:spcBef>
              <a:spcAft>
                <a:spcPts val="100"/>
              </a:spcAft>
            </a:pPr>
            <a:endParaRPr lang="en-GB" sz="2200" b="1" dirty="0" smtClean="0">
              <a:solidFill>
                <a:srgbClr val="42AFB6"/>
              </a:solidFill>
              <a:latin typeface="Cube"/>
              <a:cs typeface="Cube"/>
            </a:endParaRPr>
          </a:p>
          <a:p>
            <a:pPr marL="0" lvl="1" algn="ctr">
              <a:spcBef>
                <a:spcPts val="100"/>
              </a:spcBef>
              <a:spcAft>
                <a:spcPts val="100"/>
              </a:spcAft>
            </a:pPr>
            <a:endParaRPr lang="en-GB" sz="2200" b="1" dirty="0">
              <a:solidFill>
                <a:srgbClr val="42AFB6"/>
              </a:solidFill>
              <a:latin typeface="Cube"/>
              <a:cs typeface="Cube"/>
            </a:endParaRPr>
          </a:p>
          <a:p>
            <a:pPr marL="0" lvl="1" algn="ctr">
              <a:spcBef>
                <a:spcPts val="100"/>
              </a:spcBef>
              <a:spcAft>
                <a:spcPts val="100"/>
              </a:spcAft>
            </a:pPr>
            <a:r>
              <a:rPr lang="en-GB" sz="2200" b="1" dirty="0" smtClean="0">
                <a:solidFill>
                  <a:srgbClr val="42AFB6"/>
                </a:solidFill>
                <a:latin typeface="Cube"/>
                <a:cs typeface="Cube"/>
              </a:rPr>
              <a:t>SOCIB </a:t>
            </a:r>
            <a:r>
              <a:rPr lang="en-GB" sz="2200" b="1" dirty="0">
                <a:solidFill>
                  <a:srgbClr val="42AFB6"/>
                </a:solidFill>
                <a:latin typeface="Cube"/>
                <a:cs typeface="Cube"/>
              </a:rPr>
              <a:t>Glider Toolbox</a:t>
            </a:r>
          </a:p>
          <a:p>
            <a:pPr marL="0" lvl="1" algn="ctr">
              <a:spcBef>
                <a:spcPts val="100"/>
              </a:spcBef>
              <a:spcAft>
                <a:spcPts val="100"/>
              </a:spcAft>
            </a:pPr>
            <a:r>
              <a:rPr lang="en-GB" sz="2200" b="1" dirty="0" smtClean="0">
                <a:solidFill>
                  <a:srgbClr val="42AFB6"/>
                </a:solidFill>
                <a:latin typeface="Cube"/>
                <a:cs typeface="Cube"/>
              </a:rPr>
              <a:t>Delivers data </a:t>
            </a:r>
            <a:r>
              <a:rPr lang="en-GB" sz="2200" b="1" dirty="0">
                <a:solidFill>
                  <a:srgbClr val="42AFB6"/>
                </a:solidFill>
                <a:latin typeface="Cube"/>
                <a:cs typeface="Cube"/>
              </a:rPr>
              <a:t>ready for science or </a:t>
            </a:r>
            <a:r>
              <a:rPr lang="en-GB" sz="2200" b="1" dirty="0" smtClean="0">
                <a:solidFill>
                  <a:srgbClr val="42AFB6"/>
                </a:solidFill>
                <a:latin typeface="Cube"/>
                <a:cs typeface="Cube"/>
              </a:rPr>
              <a:t>operational use</a:t>
            </a:r>
            <a:endParaRPr lang="en-GB" sz="2200" b="1" dirty="0">
              <a:solidFill>
                <a:srgbClr val="42AFB6"/>
              </a:solidFill>
              <a:latin typeface="Cube"/>
              <a:cs typeface="Cube"/>
            </a:endParaRPr>
          </a:p>
          <a:p>
            <a:pPr marL="0" lvl="1" algn="ctr">
              <a:spcBef>
                <a:spcPts val="100"/>
              </a:spcBef>
              <a:spcAft>
                <a:spcPts val="100"/>
              </a:spcAft>
            </a:pPr>
            <a:r>
              <a:rPr lang="en-GB" sz="2200" b="1" dirty="0" smtClean="0">
                <a:solidFill>
                  <a:srgbClr val="42AFB6"/>
                </a:solidFill>
                <a:latin typeface="Cube"/>
                <a:cs typeface="Cube"/>
              </a:rPr>
              <a:t>Download toolbox from </a:t>
            </a:r>
            <a:r>
              <a:rPr lang="en-GB" sz="2200" b="1" dirty="0" smtClean="0">
                <a:solidFill>
                  <a:srgbClr val="42AFB6"/>
                </a:solidFill>
                <a:latin typeface="Cube"/>
                <a:cs typeface="Cube"/>
                <a:hlinkClick r:id="rId3"/>
              </a:rPr>
              <a:t>https</a:t>
            </a:r>
            <a:r>
              <a:rPr lang="en-GB" sz="2200" b="1" dirty="0">
                <a:solidFill>
                  <a:srgbClr val="42AFB6"/>
                </a:solidFill>
                <a:latin typeface="Cube"/>
                <a:cs typeface="Cube"/>
                <a:hlinkClick r:id="rId3"/>
              </a:rPr>
              <a:t>://github.com/socib/glider_toolbox</a:t>
            </a:r>
            <a:r>
              <a:rPr lang="en-GB" sz="2200" b="1" dirty="0">
                <a:solidFill>
                  <a:srgbClr val="42AFB6"/>
                </a:solidFill>
                <a:latin typeface="Cube"/>
                <a:cs typeface="Cube"/>
              </a:rPr>
              <a:t> </a:t>
            </a:r>
            <a:endParaRPr lang="en-GB" sz="2200" b="1" dirty="0" smtClean="0">
              <a:solidFill>
                <a:srgbClr val="42AFB6"/>
              </a:solidFill>
              <a:latin typeface="Cube"/>
              <a:cs typeface="Cube"/>
            </a:endParaRPr>
          </a:p>
          <a:p>
            <a:pPr algn="ctr">
              <a:spcBef>
                <a:spcPts val="100"/>
              </a:spcBef>
              <a:spcAft>
                <a:spcPts val="100"/>
              </a:spcAft>
            </a:pPr>
            <a:r>
              <a:rPr lang="en-GB" sz="2200" b="1" dirty="0" smtClean="0">
                <a:solidFill>
                  <a:srgbClr val="42AFB6"/>
                </a:solidFill>
                <a:latin typeface="Cube"/>
                <a:cs typeface="Cube"/>
              </a:rPr>
              <a:t>For examples of figures &amp; data formats visit </a:t>
            </a:r>
            <a:r>
              <a:rPr lang="en-GB" sz="2200" b="1" dirty="0" smtClean="0">
                <a:solidFill>
                  <a:srgbClr val="42AFB6"/>
                </a:solidFill>
                <a:latin typeface="Cube"/>
                <a:cs typeface="Cube"/>
                <a:hlinkClick r:id="rId4"/>
              </a:rPr>
              <a:t>www.socib.es</a:t>
            </a:r>
            <a:endParaRPr lang="en-GB" sz="2200" b="1" dirty="0" smtClean="0">
              <a:solidFill>
                <a:srgbClr val="42AFB6"/>
              </a:solidFill>
              <a:latin typeface="Cube"/>
              <a:cs typeface="Cube"/>
            </a:endParaRPr>
          </a:p>
          <a:p>
            <a:pPr algn="ctr">
              <a:spcBef>
                <a:spcPts val="100"/>
              </a:spcBef>
              <a:spcAft>
                <a:spcPts val="100"/>
              </a:spcAft>
            </a:pPr>
            <a:r>
              <a:rPr lang="en-GB" sz="2200" b="1" dirty="0" smtClean="0">
                <a:solidFill>
                  <a:srgbClr val="42AFB6"/>
                </a:solidFill>
                <a:latin typeface="Cube"/>
                <a:cs typeface="Cube"/>
              </a:rPr>
              <a:t>Read </a:t>
            </a:r>
            <a:r>
              <a:rPr lang="en-GB" sz="2200" b="1" dirty="0" err="1" smtClean="0">
                <a:solidFill>
                  <a:srgbClr val="42AFB6"/>
                </a:solidFill>
                <a:latin typeface="Cube"/>
                <a:cs typeface="Cube"/>
              </a:rPr>
              <a:t>Troupin</a:t>
            </a:r>
            <a:r>
              <a:rPr lang="en-GB" sz="2200" b="1" dirty="0" smtClean="0">
                <a:solidFill>
                  <a:srgbClr val="42AFB6"/>
                </a:solidFill>
                <a:latin typeface="Cube"/>
                <a:cs typeface="Cube"/>
              </a:rPr>
              <a:t> </a:t>
            </a:r>
            <a:r>
              <a:rPr lang="en-GB" sz="2200" b="1" dirty="0">
                <a:solidFill>
                  <a:srgbClr val="42AFB6"/>
                </a:solidFill>
                <a:latin typeface="Cube"/>
                <a:cs typeface="Cube"/>
              </a:rPr>
              <a:t>et al. (2015</a:t>
            </a:r>
            <a:r>
              <a:rPr lang="en-GB" sz="2200" b="1" dirty="0" smtClean="0">
                <a:solidFill>
                  <a:srgbClr val="42AFB6"/>
                </a:solidFill>
                <a:latin typeface="Cube"/>
                <a:cs typeface="Cube"/>
              </a:rPr>
              <a:t>)</a:t>
            </a:r>
          </a:p>
          <a:p>
            <a:pPr algn="ctr">
              <a:spcBef>
                <a:spcPts val="100"/>
              </a:spcBef>
              <a:spcAft>
                <a:spcPts val="100"/>
              </a:spcAft>
            </a:pPr>
            <a:r>
              <a:rPr lang="en-GB" sz="2200" b="1" dirty="0" smtClean="0">
                <a:solidFill>
                  <a:srgbClr val="42AFB6"/>
                </a:solidFill>
                <a:latin typeface="Cube"/>
                <a:cs typeface="Cube"/>
              </a:rPr>
              <a:t>&amp; use the flow diagram!</a:t>
            </a:r>
          </a:p>
          <a:p>
            <a:pPr algn="ctr">
              <a:spcBef>
                <a:spcPts val="100"/>
              </a:spcBef>
              <a:spcAft>
                <a:spcPts val="100"/>
              </a:spcAft>
            </a:pPr>
            <a:endParaRPr lang="en-GB" sz="2200" b="1" dirty="0">
              <a:solidFill>
                <a:srgbClr val="42AFB6"/>
              </a:solidFill>
              <a:latin typeface="Cube"/>
              <a:cs typeface="Cube"/>
            </a:endParaRPr>
          </a:p>
          <a:p>
            <a:pPr algn="ctr">
              <a:spcBef>
                <a:spcPts val="100"/>
              </a:spcBef>
              <a:spcAft>
                <a:spcPts val="100"/>
              </a:spcAft>
            </a:pPr>
            <a:endParaRPr lang="en-GB" sz="2200" b="1" dirty="0">
              <a:solidFill>
                <a:srgbClr val="42AFB6"/>
              </a:solidFill>
              <a:latin typeface="Cube"/>
              <a:cs typeface="Cube"/>
            </a:endParaRPr>
          </a:p>
        </p:txBody>
      </p:sp>
    </p:spTree>
    <p:extLst>
      <p:ext uri="{BB962C8B-B14F-4D97-AF65-F5344CB8AC3E}">
        <p14:creationId xmlns:p14="http://schemas.microsoft.com/office/powerpoint/2010/main" val="2569807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p:nvPr/>
        </p:nvSpPr>
        <p:spPr>
          <a:xfrm>
            <a:off x="294954" y="348784"/>
            <a:ext cx="9611046" cy="523210"/>
          </a:xfrm>
          <a:prstGeom prst="rect">
            <a:avLst/>
          </a:prstGeom>
          <a:noFill/>
        </p:spPr>
        <p:txBody>
          <a:bodyPr wrap="square" lIns="91429" tIns="45715" rIns="91429" bIns="45715" rtlCol="0">
            <a:spAutoFit/>
          </a:bodyPr>
          <a:lstStyle/>
          <a:p>
            <a:pPr>
              <a:spcBef>
                <a:spcPts val="100"/>
              </a:spcBef>
              <a:spcAft>
                <a:spcPts val="100"/>
              </a:spcAft>
            </a:pPr>
            <a:r>
              <a:rPr lang="en-GB" sz="2800" b="1" dirty="0" smtClean="0">
                <a:solidFill>
                  <a:srgbClr val="42AFB6"/>
                </a:solidFill>
                <a:latin typeface="Cube"/>
                <a:cs typeface="Cube"/>
              </a:rPr>
              <a:t>Context  - why a glider data processing toolbox</a:t>
            </a:r>
            <a:endParaRPr lang="en-GB" sz="2800" b="1" dirty="0">
              <a:solidFill>
                <a:srgbClr val="42AFB6"/>
              </a:solidFill>
              <a:latin typeface="Cube"/>
              <a:cs typeface="Cube"/>
            </a:endParaRPr>
          </a:p>
        </p:txBody>
      </p:sp>
      <p:sp>
        <p:nvSpPr>
          <p:cNvPr id="17" name="TextBox 3"/>
          <p:cNvSpPr txBox="1"/>
          <p:nvPr/>
        </p:nvSpPr>
        <p:spPr>
          <a:xfrm>
            <a:off x="387803" y="1177130"/>
            <a:ext cx="8817806" cy="2631480"/>
          </a:xfrm>
          <a:prstGeom prst="rect">
            <a:avLst/>
          </a:prstGeom>
          <a:noFill/>
        </p:spPr>
        <p:txBody>
          <a:bodyPr wrap="square" lIns="91429" tIns="45715" rIns="91429" bIns="45715" rtlCol="0">
            <a:spAutoFit/>
          </a:bodyPr>
          <a:lstStyle/>
          <a:p>
            <a:pPr marL="285750" indent="-285750">
              <a:spcBef>
                <a:spcPts val="100"/>
              </a:spcBef>
              <a:spcAft>
                <a:spcPts val="100"/>
              </a:spcAft>
              <a:buFont typeface="Arial"/>
              <a:buChar char="•"/>
            </a:pPr>
            <a:r>
              <a:rPr lang="en-GB" sz="2000" dirty="0" smtClean="0">
                <a:solidFill>
                  <a:srgbClr val="03A0B3"/>
                </a:solidFill>
                <a:latin typeface="DIN Next LT Pro"/>
                <a:cs typeface="DIN Next LT Pro"/>
              </a:rPr>
              <a:t>Gliders are now an important tool in oceanography – access to unique time and space scales, year round operation, at a different cost level</a:t>
            </a:r>
          </a:p>
          <a:p>
            <a:pPr marL="285750" indent="-285750">
              <a:spcBef>
                <a:spcPts val="100"/>
              </a:spcBef>
              <a:spcAft>
                <a:spcPts val="100"/>
              </a:spcAft>
              <a:buFont typeface="Arial"/>
              <a:buChar char="•"/>
            </a:pPr>
            <a:r>
              <a:rPr lang="en-GB" sz="2000" dirty="0" smtClean="0">
                <a:solidFill>
                  <a:srgbClr val="03A0B3"/>
                </a:solidFill>
                <a:latin typeface="DIN Next LT Pro"/>
                <a:cs typeface="DIN Next LT Pro"/>
              </a:rPr>
              <a:t>But not yet ‘plug in plug out’ – quickly generate a lot of data</a:t>
            </a:r>
          </a:p>
          <a:p>
            <a:pPr marL="285750" indent="-285750">
              <a:spcBef>
                <a:spcPts val="100"/>
              </a:spcBef>
              <a:spcAft>
                <a:spcPts val="100"/>
              </a:spcAft>
              <a:buFont typeface="Arial"/>
              <a:buChar char="•"/>
            </a:pPr>
            <a:r>
              <a:rPr lang="en-GB" sz="2000" dirty="0">
                <a:solidFill>
                  <a:srgbClr val="03A0B3"/>
                </a:solidFill>
                <a:latin typeface="DIN Next LT Pro"/>
                <a:cs typeface="DIN Next LT Pro"/>
              </a:rPr>
              <a:t>S</a:t>
            </a:r>
            <a:r>
              <a:rPr lang="en-GB" sz="2000" dirty="0" smtClean="0">
                <a:solidFill>
                  <a:srgbClr val="03A0B3"/>
                </a:solidFill>
                <a:latin typeface="DIN Next LT Pro"/>
                <a:cs typeface="DIN Next LT Pro"/>
              </a:rPr>
              <a:t>pecifics of the platforms, ‘V’ shaped flight path, un-pumped CTDs, separate time base for navigation and scientific data, different variables different platforms</a:t>
            </a:r>
          </a:p>
          <a:p>
            <a:pPr marL="285750" indent="-285750">
              <a:spcBef>
                <a:spcPts val="100"/>
              </a:spcBef>
              <a:spcAft>
                <a:spcPts val="100"/>
              </a:spcAft>
              <a:buFont typeface="Arial"/>
              <a:buChar char="•"/>
            </a:pPr>
            <a:r>
              <a:rPr lang="en-GB" sz="2000" dirty="0">
                <a:solidFill>
                  <a:srgbClr val="03A0B3"/>
                </a:solidFill>
                <a:latin typeface="DIN Next LT Pro"/>
                <a:cs typeface="DIN Next LT Pro"/>
              </a:rPr>
              <a:t>Manufacturers supply conversion tools for raw binary/text format </a:t>
            </a:r>
            <a:r>
              <a:rPr lang="en-GB" sz="2000" dirty="0" smtClean="0">
                <a:solidFill>
                  <a:srgbClr val="03A0B3"/>
                </a:solidFill>
                <a:latin typeface="DIN Next LT Pro"/>
                <a:cs typeface="DIN Next LT Pro"/>
              </a:rPr>
              <a:t>data - </a:t>
            </a:r>
            <a:r>
              <a:rPr lang="en-GB" sz="2000" dirty="0">
                <a:solidFill>
                  <a:srgbClr val="03A0B3"/>
                </a:solidFill>
                <a:latin typeface="DIN Next LT Pro"/>
                <a:cs typeface="DIN Next LT Pro"/>
              </a:rPr>
              <a:t>need to develop standard methods to </a:t>
            </a:r>
            <a:r>
              <a:rPr lang="en-GB" sz="2000" dirty="0" smtClean="0">
                <a:solidFill>
                  <a:srgbClr val="03A0B3"/>
                </a:solidFill>
                <a:latin typeface="DIN Next LT Pro"/>
                <a:cs typeface="DIN Next LT Pro"/>
              </a:rPr>
              <a:t>process data beyond conversion </a:t>
            </a:r>
            <a:endParaRPr lang="en-GB" sz="2000" dirty="0">
              <a:solidFill>
                <a:srgbClr val="03A0B3"/>
              </a:solidFill>
              <a:latin typeface="DIN Next LT Pro"/>
              <a:cs typeface="DIN Next LT Pro"/>
            </a:endParaRPr>
          </a:p>
        </p:txBody>
      </p:sp>
      <p:cxnSp>
        <p:nvCxnSpPr>
          <p:cNvPr id="22" name="Straight Connector 211"/>
          <p:cNvCxnSpPr/>
          <p:nvPr/>
        </p:nvCxnSpPr>
        <p:spPr>
          <a:xfrm flipH="1">
            <a:off x="275316" y="954790"/>
            <a:ext cx="9046708"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8" name="Imagen 7" descr="8005872121_1f5da51f56_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316" y="4086903"/>
            <a:ext cx="3284613" cy="207259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t="5997" b="5997"/>
          <a:stretch>
            <a:fillRect/>
          </a:stretch>
        </p:blipFill>
        <p:spPr bwMode="auto">
          <a:xfrm>
            <a:off x="6099927" y="4086903"/>
            <a:ext cx="3536132" cy="2072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Imagen 1" descr="14-seaexplorer-surfacin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1726" y="4086903"/>
            <a:ext cx="2109548" cy="2580517"/>
          </a:xfrm>
          <a:prstGeom prst="rect">
            <a:avLst/>
          </a:prstGeom>
        </p:spPr>
      </p:pic>
    </p:spTree>
    <p:extLst>
      <p:ext uri="{BB962C8B-B14F-4D97-AF65-F5344CB8AC3E}">
        <p14:creationId xmlns:p14="http://schemas.microsoft.com/office/powerpoint/2010/main" val="3416388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p:nvPr/>
        </p:nvSpPr>
        <p:spPr>
          <a:xfrm>
            <a:off x="294954" y="348784"/>
            <a:ext cx="9611046" cy="523210"/>
          </a:xfrm>
          <a:prstGeom prst="rect">
            <a:avLst/>
          </a:prstGeom>
          <a:noFill/>
        </p:spPr>
        <p:txBody>
          <a:bodyPr wrap="square" lIns="91429" tIns="45715" rIns="91429" bIns="45715" rtlCol="0">
            <a:spAutoFit/>
          </a:bodyPr>
          <a:lstStyle/>
          <a:p>
            <a:pPr>
              <a:spcBef>
                <a:spcPts val="100"/>
              </a:spcBef>
              <a:spcAft>
                <a:spcPts val="100"/>
              </a:spcAft>
            </a:pPr>
            <a:r>
              <a:rPr lang="en-GB" sz="2800" b="1" dirty="0" smtClean="0">
                <a:solidFill>
                  <a:srgbClr val="42AFB6"/>
                </a:solidFill>
                <a:latin typeface="Cube"/>
                <a:cs typeface="Cube"/>
              </a:rPr>
              <a:t>SOCIB context – why developed </a:t>
            </a:r>
            <a:endParaRPr lang="en-GB" sz="2800" b="1" dirty="0">
              <a:solidFill>
                <a:srgbClr val="42AFB6"/>
              </a:solidFill>
              <a:latin typeface="Cube"/>
              <a:cs typeface="Cube"/>
            </a:endParaRPr>
          </a:p>
        </p:txBody>
      </p:sp>
      <p:sp>
        <p:nvSpPr>
          <p:cNvPr id="17" name="TextBox 3"/>
          <p:cNvSpPr txBox="1"/>
          <p:nvPr/>
        </p:nvSpPr>
        <p:spPr>
          <a:xfrm>
            <a:off x="294954" y="1208879"/>
            <a:ext cx="9484046" cy="2734072"/>
          </a:xfrm>
          <a:prstGeom prst="rect">
            <a:avLst/>
          </a:prstGeom>
          <a:noFill/>
        </p:spPr>
        <p:txBody>
          <a:bodyPr wrap="square" lIns="91429" tIns="45715" rIns="91429" bIns="45715" rtlCol="0">
            <a:spAutoFit/>
          </a:bodyPr>
          <a:lstStyle/>
          <a:p>
            <a:pPr marL="285750" indent="-285750">
              <a:spcBef>
                <a:spcPts val="100"/>
              </a:spcBef>
              <a:spcAft>
                <a:spcPts val="100"/>
              </a:spcAft>
              <a:buFont typeface="Arial"/>
              <a:buChar char="•"/>
            </a:pPr>
            <a:r>
              <a:rPr lang="en-GB" sz="2000" dirty="0">
                <a:solidFill>
                  <a:srgbClr val="03A0B3"/>
                </a:solidFill>
                <a:latin typeface="DIN Next LT Pro"/>
                <a:cs typeface="DIN Next LT Pro"/>
              </a:rPr>
              <a:t>SOCIB is a multi-platform </a:t>
            </a:r>
            <a:r>
              <a:rPr lang="en-GB" sz="2000" dirty="0" smtClean="0">
                <a:solidFill>
                  <a:srgbClr val="03A0B3"/>
                </a:solidFill>
                <a:latin typeface="DIN Next LT Pro"/>
                <a:cs typeface="DIN Next LT Pro"/>
              </a:rPr>
              <a:t>Ocean </a:t>
            </a:r>
            <a:r>
              <a:rPr lang="en-GB" sz="2000" dirty="0">
                <a:solidFill>
                  <a:srgbClr val="03A0B3"/>
                </a:solidFill>
                <a:latin typeface="DIN Next LT Pro"/>
                <a:cs typeface="DIN Next LT Pro"/>
              </a:rPr>
              <a:t>O</a:t>
            </a:r>
            <a:r>
              <a:rPr lang="en-GB" sz="2000" dirty="0" smtClean="0">
                <a:solidFill>
                  <a:srgbClr val="03A0B3"/>
                </a:solidFill>
                <a:latin typeface="DIN Next LT Pro"/>
                <a:cs typeface="DIN Next LT Pro"/>
              </a:rPr>
              <a:t>bserving System based </a:t>
            </a:r>
            <a:r>
              <a:rPr lang="en-GB" sz="2000" dirty="0">
                <a:solidFill>
                  <a:srgbClr val="03A0B3"/>
                </a:solidFill>
                <a:latin typeface="DIN Next LT Pro"/>
                <a:cs typeface="DIN Next LT Pro"/>
              </a:rPr>
              <a:t>in the </a:t>
            </a:r>
            <a:r>
              <a:rPr lang="en-GB" sz="2000" dirty="0" smtClean="0">
                <a:solidFill>
                  <a:srgbClr val="03A0B3"/>
                </a:solidFill>
                <a:latin typeface="DIN Next LT Pro"/>
                <a:cs typeface="DIN Next LT Pro"/>
              </a:rPr>
              <a:t>W Mediterranean</a:t>
            </a:r>
            <a:endParaRPr lang="en-GB" sz="2000" dirty="0">
              <a:solidFill>
                <a:srgbClr val="03A0B3"/>
              </a:solidFill>
              <a:latin typeface="DIN Next LT Pro"/>
              <a:cs typeface="DIN Next LT Pro"/>
            </a:endParaRPr>
          </a:p>
          <a:p>
            <a:pPr marL="285750" indent="-285750">
              <a:spcBef>
                <a:spcPts val="100"/>
              </a:spcBef>
              <a:spcAft>
                <a:spcPts val="100"/>
              </a:spcAft>
              <a:buFont typeface="Arial"/>
              <a:buChar char="•"/>
            </a:pPr>
            <a:r>
              <a:rPr lang="en-GB" sz="2000" dirty="0" smtClean="0">
                <a:solidFill>
                  <a:srgbClr val="03A0B3"/>
                </a:solidFill>
                <a:latin typeface="DIN Next LT Pro"/>
                <a:cs typeface="DIN Next LT Pro"/>
              </a:rPr>
              <a:t>Operating glider ‘endurance</a:t>
            </a:r>
            <a:r>
              <a:rPr lang="en-GB" sz="2000" dirty="0">
                <a:solidFill>
                  <a:srgbClr val="03A0B3"/>
                </a:solidFill>
                <a:latin typeface="DIN Next LT Pro"/>
                <a:cs typeface="DIN Next LT Pro"/>
              </a:rPr>
              <a:t>’ </a:t>
            </a:r>
            <a:r>
              <a:rPr lang="en-GB" sz="2000" dirty="0" smtClean="0">
                <a:solidFill>
                  <a:srgbClr val="03A0B3"/>
                </a:solidFill>
                <a:latin typeface="DIN Next LT Pro"/>
                <a:cs typeface="DIN Next LT Pro"/>
              </a:rPr>
              <a:t>lines since 2011</a:t>
            </a:r>
          </a:p>
          <a:p>
            <a:pPr marL="285750" indent="-285750">
              <a:spcBef>
                <a:spcPts val="100"/>
              </a:spcBef>
              <a:spcAft>
                <a:spcPts val="100"/>
              </a:spcAft>
              <a:buFont typeface="Arial"/>
              <a:buChar char="•"/>
            </a:pPr>
            <a:r>
              <a:rPr lang="en-GB" sz="2000" dirty="0" smtClean="0">
                <a:solidFill>
                  <a:srgbClr val="03A0B3"/>
                </a:solidFill>
                <a:latin typeface="DIN Next LT Pro"/>
                <a:cs typeface="DIN Next LT Pro"/>
              </a:rPr>
              <a:t>Slocum </a:t>
            </a:r>
            <a:r>
              <a:rPr lang="en-GB" sz="2000" dirty="0">
                <a:solidFill>
                  <a:srgbClr val="03A0B3"/>
                </a:solidFill>
                <a:latin typeface="DIN Next LT Pro"/>
                <a:cs typeface="DIN Next LT Pro"/>
              </a:rPr>
              <a:t>and </a:t>
            </a:r>
            <a:r>
              <a:rPr lang="en-GB" sz="2000" dirty="0" smtClean="0">
                <a:solidFill>
                  <a:srgbClr val="03A0B3"/>
                </a:solidFill>
                <a:latin typeface="DIN Next LT Pro"/>
                <a:cs typeface="DIN Next LT Pro"/>
              </a:rPr>
              <a:t>Seaglider platforms</a:t>
            </a:r>
          </a:p>
          <a:p>
            <a:pPr marL="285750" indent="-285750">
              <a:spcBef>
                <a:spcPts val="100"/>
              </a:spcBef>
              <a:spcAft>
                <a:spcPts val="100"/>
              </a:spcAft>
              <a:buFont typeface="Arial"/>
              <a:buChar char="•"/>
            </a:pPr>
            <a:r>
              <a:rPr lang="en-GB" sz="2000" dirty="0" smtClean="0">
                <a:solidFill>
                  <a:srgbClr val="03A0B3"/>
                </a:solidFill>
                <a:latin typeface="DIN Next LT Pro"/>
                <a:cs typeface="DIN Next LT Pro"/>
              </a:rPr>
              <a:t>70+ missions, Ibiza Channel endurance line and others</a:t>
            </a:r>
          </a:p>
          <a:p>
            <a:pPr marL="285750" indent="-285750">
              <a:spcBef>
                <a:spcPts val="100"/>
              </a:spcBef>
              <a:spcAft>
                <a:spcPts val="100"/>
              </a:spcAft>
              <a:buFont typeface="Arial"/>
              <a:buChar char="•"/>
            </a:pPr>
            <a:r>
              <a:rPr lang="en-GB" sz="2000" dirty="0" smtClean="0">
                <a:solidFill>
                  <a:srgbClr val="03A0B3"/>
                </a:solidFill>
                <a:latin typeface="DIN Next LT Pro"/>
                <a:cs typeface="DIN Next LT Pro"/>
              </a:rPr>
              <a:t>Quasi-continuous operations</a:t>
            </a:r>
          </a:p>
          <a:p>
            <a:pPr marL="285750" indent="-285750">
              <a:spcBef>
                <a:spcPts val="100"/>
              </a:spcBef>
              <a:spcAft>
                <a:spcPts val="100"/>
              </a:spcAft>
              <a:buFont typeface="Arial"/>
              <a:buChar char="•"/>
            </a:pPr>
            <a:r>
              <a:rPr lang="en-GB" sz="2000" dirty="0" smtClean="0">
                <a:solidFill>
                  <a:srgbClr val="03A0B3"/>
                </a:solidFill>
                <a:latin typeface="DIN Next LT Pro"/>
                <a:cs typeface="DIN Next LT Pro"/>
              </a:rPr>
              <a:t>Data </a:t>
            </a:r>
            <a:r>
              <a:rPr lang="en-GB" sz="2000" dirty="0">
                <a:solidFill>
                  <a:srgbClr val="03A0B3"/>
                </a:solidFill>
                <a:latin typeface="DIN Next LT Pro"/>
                <a:cs typeface="DIN Next LT Pro"/>
              </a:rPr>
              <a:t>freely </a:t>
            </a:r>
            <a:r>
              <a:rPr lang="en-GB" sz="2000" dirty="0" smtClean="0">
                <a:solidFill>
                  <a:srgbClr val="03A0B3"/>
                </a:solidFill>
                <a:latin typeface="DIN Next LT Pro"/>
                <a:cs typeface="DIN Next LT Pro"/>
              </a:rPr>
              <a:t>available science and society – real time and delayed mode</a:t>
            </a:r>
          </a:p>
          <a:p>
            <a:pPr marL="285750" indent="-285750">
              <a:spcBef>
                <a:spcPts val="100"/>
              </a:spcBef>
              <a:spcAft>
                <a:spcPts val="100"/>
              </a:spcAft>
              <a:buFont typeface="Arial"/>
              <a:buChar char="•"/>
            </a:pPr>
            <a:endParaRPr lang="en-GB" sz="2000" dirty="0" smtClean="0">
              <a:solidFill>
                <a:srgbClr val="03A0B3"/>
              </a:solidFill>
              <a:latin typeface="DIN Next LT Pro"/>
              <a:cs typeface="DIN Next LT Pro"/>
            </a:endParaRPr>
          </a:p>
          <a:p>
            <a:pPr>
              <a:spcBef>
                <a:spcPts val="100"/>
              </a:spcBef>
              <a:spcAft>
                <a:spcPts val="100"/>
              </a:spcAft>
            </a:pPr>
            <a:r>
              <a:rPr lang="en-GB" sz="2000" dirty="0" smtClean="0">
                <a:solidFill>
                  <a:srgbClr val="03A0B3"/>
                </a:solidFill>
                <a:latin typeface="DIN Next LT Pro"/>
                <a:cs typeface="DIN Next LT Pro"/>
              </a:rPr>
              <a:t>&gt;&gt; Glider </a:t>
            </a:r>
            <a:r>
              <a:rPr lang="en-GB" sz="2000" dirty="0">
                <a:solidFill>
                  <a:srgbClr val="03A0B3"/>
                </a:solidFill>
                <a:latin typeface="DIN Next LT Pro"/>
                <a:cs typeface="DIN Next LT Pro"/>
              </a:rPr>
              <a:t>Toolbox </a:t>
            </a:r>
            <a:r>
              <a:rPr lang="en-GB" sz="2000" dirty="0" smtClean="0">
                <a:solidFill>
                  <a:srgbClr val="03A0B3"/>
                </a:solidFill>
                <a:latin typeface="DIN Next LT Pro"/>
                <a:cs typeface="DIN Next LT Pro"/>
              </a:rPr>
              <a:t>developed </a:t>
            </a:r>
            <a:r>
              <a:rPr lang="en-GB" sz="2000" dirty="0">
                <a:solidFill>
                  <a:srgbClr val="03A0B3"/>
                </a:solidFill>
                <a:latin typeface="DIN Next LT Pro"/>
                <a:cs typeface="DIN Next LT Pro"/>
              </a:rPr>
              <a:t>to </a:t>
            </a:r>
            <a:r>
              <a:rPr lang="en-GB" sz="2000" dirty="0" smtClean="0">
                <a:solidFill>
                  <a:srgbClr val="03A0B3"/>
                </a:solidFill>
                <a:latin typeface="DIN Next LT Pro"/>
                <a:cs typeface="DIN Next LT Pro"/>
              </a:rPr>
              <a:t>process and visualise SOCIB data</a:t>
            </a:r>
            <a:endParaRPr lang="en-GB" sz="2000" dirty="0">
              <a:solidFill>
                <a:srgbClr val="03A0B3"/>
              </a:solidFill>
              <a:latin typeface="DIN Next LT Pro"/>
              <a:cs typeface="DIN Next LT Pro"/>
            </a:endParaRPr>
          </a:p>
        </p:txBody>
      </p:sp>
      <p:cxnSp>
        <p:nvCxnSpPr>
          <p:cNvPr id="22" name="Straight Connector 211"/>
          <p:cNvCxnSpPr/>
          <p:nvPr/>
        </p:nvCxnSpPr>
        <p:spPr>
          <a:xfrm flipH="1">
            <a:off x="275316" y="954790"/>
            <a:ext cx="9046708"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12" name="Imagen 11" descr="8005872121_1f5da51f56_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20" y="4192736"/>
            <a:ext cx="3760863" cy="2373105"/>
          </a:xfrm>
          <a:prstGeom prst="rect">
            <a:avLst/>
          </a:prstGeom>
        </p:spPr>
      </p:pic>
      <p:pic>
        <p:nvPicPr>
          <p:cNvPr id="4" name="Imagen 3" descr="dapp_canalesOct20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1611" y="4192736"/>
            <a:ext cx="3659056" cy="2374731"/>
          </a:xfrm>
          <a:prstGeom prst="rect">
            <a:avLst/>
          </a:prstGeom>
        </p:spPr>
      </p:pic>
    </p:spTree>
    <p:extLst>
      <p:ext uri="{BB962C8B-B14F-4D97-AF65-F5344CB8AC3E}">
        <p14:creationId xmlns:p14="http://schemas.microsoft.com/office/powerpoint/2010/main" val="1120420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p:nvPr/>
        </p:nvSpPr>
        <p:spPr>
          <a:xfrm>
            <a:off x="294954" y="348784"/>
            <a:ext cx="9611046" cy="523210"/>
          </a:xfrm>
          <a:prstGeom prst="rect">
            <a:avLst/>
          </a:prstGeom>
          <a:noFill/>
        </p:spPr>
        <p:txBody>
          <a:bodyPr wrap="square" lIns="91429" tIns="45715" rIns="91429" bIns="45715" rtlCol="0">
            <a:spAutoFit/>
          </a:bodyPr>
          <a:lstStyle/>
          <a:p>
            <a:pPr>
              <a:spcBef>
                <a:spcPts val="100"/>
              </a:spcBef>
              <a:spcAft>
                <a:spcPts val="100"/>
              </a:spcAft>
            </a:pPr>
            <a:r>
              <a:rPr lang="en-GB" sz="2800" b="1" dirty="0" smtClean="0">
                <a:solidFill>
                  <a:srgbClr val="42AFB6"/>
                </a:solidFill>
                <a:latin typeface="Cube"/>
                <a:cs typeface="Cube"/>
              </a:rPr>
              <a:t>SOCIB Glider Toolbox Overview  </a:t>
            </a:r>
            <a:endParaRPr lang="en-GB" sz="2800" b="1" dirty="0">
              <a:solidFill>
                <a:srgbClr val="42AFB6"/>
              </a:solidFill>
              <a:latin typeface="Cube"/>
              <a:cs typeface="Cube"/>
            </a:endParaRPr>
          </a:p>
        </p:txBody>
      </p:sp>
      <p:sp>
        <p:nvSpPr>
          <p:cNvPr id="17" name="TextBox 3"/>
          <p:cNvSpPr txBox="1"/>
          <p:nvPr/>
        </p:nvSpPr>
        <p:spPr>
          <a:xfrm>
            <a:off x="294954" y="1208879"/>
            <a:ext cx="9346463" cy="5288617"/>
          </a:xfrm>
          <a:prstGeom prst="rect">
            <a:avLst/>
          </a:prstGeom>
          <a:noFill/>
        </p:spPr>
        <p:txBody>
          <a:bodyPr wrap="square" lIns="91429" tIns="45715" rIns="91429" bIns="45715" rtlCol="0">
            <a:spAutoFit/>
          </a:bodyPr>
          <a:lstStyle/>
          <a:p>
            <a:pPr marL="285750" indent="-285750">
              <a:lnSpc>
                <a:spcPct val="120000"/>
              </a:lnSpc>
              <a:spcBef>
                <a:spcPts val="100"/>
              </a:spcBef>
              <a:spcAft>
                <a:spcPts val="100"/>
              </a:spcAft>
              <a:buFont typeface="Arial"/>
              <a:buChar char="•"/>
            </a:pPr>
            <a:r>
              <a:rPr lang="en-GB" sz="2000" dirty="0" smtClean="0">
                <a:solidFill>
                  <a:srgbClr val="03A0B3"/>
                </a:solidFill>
                <a:latin typeface="DIN Next LT Pro"/>
                <a:cs typeface="DIN Next LT Pro"/>
              </a:rPr>
              <a:t>A set </a:t>
            </a:r>
            <a:r>
              <a:rPr lang="en-GB" sz="2000" dirty="0">
                <a:solidFill>
                  <a:srgbClr val="03A0B3"/>
                </a:solidFill>
                <a:latin typeface="DIN Next LT Pro"/>
                <a:cs typeface="DIN Next LT Pro"/>
              </a:rPr>
              <a:t>of MATLAB/Octave scripts and </a:t>
            </a:r>
            <a:r>
              <a:rPr lang="en-GB" sz="2000" dirty="0" smtClean="0">
                <a:solidFill>
                  <a:srgbClr val="03A0B3"/>
                </a:solidFill>
                <a:latin typeface="DIN Next LT Pro"/>
                <a:cs typeface="DIN Next LT Pro"/>
              </a:rPr>
              <a:t>functions – the toolbox</a:t>
            </a:r>
          </a:p>
          <a:p>
            <a:pPr marL="285750" indent="-285750">
              <a:lnSpc>
                <a:spcPct val="120000"/>
              </a:lnSpc>
              <a:spcBef>
                <a:spcPts val="100"/>
              </a:spcBef>
              <a:spcAft>
                <a:spcPts val="100"/>
              </a:spcAft>
              <a:buFont typeface="Arial"/>
              <a:buChar char="•"/>
            </a:pPr>
            <a:r>
              <a:rPr lang="en-GB" sz="2000" dirty="0" smtClean="0">
                <a:solidFill>
                  <a:srgbClr val="03A0B3"/>
                </a:solidFill>
                <a:latin typeface="DIN Next LT Pro"/>
                <a:cs typeface="DIN Next LT Pro"/>
              </a:rPr>
              <a:t>Supports Slocum, Seaglider and recently </a:t>
            </a:r>
            <a:r>
              <a:rPr lang="en-GB" sz="2000" dirty="0">
                <a:solidFill>
                  <a:srgbClr val="03A0B3"/>
                </a:solidFill>
                <a:latin typeface="DIN Next LT Pro"/>
                <a:cs typeface="DIN Next LT Pro"/>
              </a:rPr>
              <a:t>added </a:t>
            </a:r>
            <a:r>
              <a:rPr lang="en-GB" sz="2000" dirty="0" err="1" smtClean="0">
                <a:solidFill>
                  <a:srgbClr val="03A0B3"/>
                </a:solidFill>
                <a:latin typeface="DIN Next LT Pro"/>
                <a:cs typeface="DIN Next LT Pro"/>
              </a:rPr>
              <a:t>SeaExplorer</a:t>
            </a:r>
            <a:r>
              <a:rPr lang="en-GB" sz="2000" dirty="0" smtClean="0">
                <a:solidFill>
                  <a:srgbClr val="03A0B3"/>
                </a:solidFill>
                <a:latin typeface="DIN Next LT Pro"/>
                <a:cs typeface="DIN Next LT Pro"/>
              </a:rPr>
              <a:t> platforms</a:t>
            </a:r>
            <a:endParaRPr lang="en-GB" sz="2000" dirty="0">
              <a:solidFill>
                <a:srgbClr val="03A0B3"/>
              </a:solidFill>
              <a:latin typeface="DIN Next LT Pro"/>
              <a:cs typeface="DIN Next LT Pro"/>
            </a:endParaRPr>
          </a:p>
          <a:p>
            <a:pPr marL="285750" indent="-285750">
              <a:lnSpc>
                <a:spcPct val="120000"/>
              </a:lnSpc>
              <a:spcBef>
                <a:spcPts val="100"/>
              </a:spcBef>
              <a:spcAft>
                <a:spcPts val="100"/>
              </a:spcAft>
              <a:buFont typeface="Arial"/>
              <a:buChar char="•"/>
            </a:pPr>
            <a:r>
              <a:rPr lang="en-GB" sz="2000" dirty="0" smtClean="0">
                <a:solidFill>
                  <a:srgbClr val="03A0B3"/>
                </a:solidFill>
                <a:latin typeface="DIN Next LT Pro"/>
                <a:cs typeface="DIN Next LT Pro"/>
              </a:rPr>
              <a:t>Provides:</a:t>
            </a:r>
          </a:p>
          <a:p>
            <a:pPr marL="742898" lvl="1" indent="-285750">
              <a:lnSpc>
                <a:spcPct val="120000"/>
              </a:lnSpc>
              <a:spcBef>
                <a:spcPts val="100"/>
              </a:spcBef>
              <a:spcAft>
                <a:spcPts val="100"/>
              </a:spcAft>
              <a:buFont typeface="Arial"/>
              <a:buChar char="•"/>
            </a:pPr>
            <a:r>
              <a:rPr lang="en-GB" sz="2000" dirty="0" smtClean="0">
                <a:solidFill>
                  <a:srgbClr val="03A0B3"/>
                </a:solidFill>
                <a:latin typeface="DIN Next LT Pro"/>
                <a:cs typeface="DIN Next LT Pro"/>
              </a:rPr>
              <a:t>Tools </a:t>
            </a:r>
            <a:r>
              <a:rPr lang="en-GB" sz="2000" dirty="0">
                <a:solidFill>
                  <a:srgbClr val="03A0B3"/>
                </a:solidFill>
                <a:latin typeface="DIN Next LT Pro"/>
                <a:cs typeface="DIN Next LT Pro"/>
              </a:rPr>
              <a:t>to generate standard </a:t>
            </a:r>
            <a:r>
              <a:rPr lang="en-GB" sz="2000" dirty="0" err="1">
                <a:solidFill>
                  <a:srgbClr val="03A0B3"/>
                </a:solidFill>
                <a:latin typeface="DIN Next LT Pro"/>
                <a:cs typeface="DIN Next LT Pro"/>
              </a:rPr>
              <a:t>netCDF</a:t>
            </a:r>
            <a:r>
              <a:rPr lang="en-GB" sz="2000" dirty="0">
                <a:solidFill>
                  <a:srgbClr val="03A0B3"/>
                </a:solidFill>
                <a:latin typeface="DIN Next LT Pro"/>
                <a:cs typeface="DIN Next LT Pro"/>
              </a:rPr>
              <a:t> files and figures from raw </a:t>
            </a:r>
            <a:r>
              <a:rPr lang="en-GB" sz="2000" dirty="0" smtClean="0">
                <a:solidFill>
                  <a:srgbClr val="03A0B3"/>
                </a:solidFill>
                <a:latin typeface="DIN Next LT Pro"/>
                <a:cs typeface="DIN Next LT Pro"/>
              </a:rPr>
              <a:t>glider data</a:t>
            </a:r>
          </a:p>
          <a:p>
            <a:pPr marL="742898" lvl="1" indent="-285750">
              <a:lnSpc>
                <a:spcPct val="120000"/>
              </a:lnSpc>
              <a:spcBef>
                <a:spcPts val="100"/>
              </a:spcBef>
              <a:spcAft>
                <a:spcPts val="100"/>
              </a:spcAft>
              <a:buFont typeface="Arial"/>
              <a:buChar char="•"/>
            </a:pPr>
            <a:r>
              <a:rPr lang="en-GB" sz="2000" dirty="0" smtClean="0">
                <a:solidFill>
                  <a:srgbClr val="03A0B3"/>
                </a:solidFill>
                <a:latin typeface="DIN Next LT Pro"/>
                <a:cs typeface="DIN Next LT Pro"/>
              </a:rPr>
              <a:t>Advanced processing features, e.g. </a:t>
            </a:r>
            <a:r>
              <a:rPr lang="en-GB" sz="2000" dirty="0">
                <a:solidFill>
                  <a:srgbClr val="03A0B3"/>
                </a:solidFill>
                <a:latin typeface="DIN Next LT Pro"/>
                <a:cs typeface="DIN Next LT Pro"/>
              </a:rPr>
              <a:t>thermal lag correction </a:t>
            </a:r>
            <a:endParaRPr lang="en-GB" sz="2000" dirty="0" smtClean="0">
              <a:solidFill>
                <a:srgbClr val="03A0B3"/>
              </a:solidFill>
              <a:latin typeface="DIN Next LT Pro"/>
              <a:cs typeface="DIN Next LT Pro"/>
            </a:endParaRPr>
          </a:p>
          <a:p>
            <a:pPr marL="742898" lvl="1" indent="-285750">
              <a:lnSpc>
                <a:spcPct val="120000"/>
              </a:lnSpc>
              <a:spcBef>
                <a:spcPts val="100"/>
              </a:spcBef>
              <a:spcAft>
                <a:spcPts val="100"/>
              </a:spcAft>
              <a:buFont typeface="Arial"/>
              <a:buChar char="•"/>
            </a:pPr>
            <a:r>
              <a:rPr lang="en-GB" sz="2000" dirty="0" smtClean="0">
                <a:solidFill>
                  <a:srgbClr val="03A0B3"/>
                </a:solidFill>
                <a:latin typeface="DIN Next LT Pro"/>
                <a:cs typeface="DIN Next LT Pro"/>
              </a:rPr>
              <a:t>Standard </a:t>
            </a:r>
            <a:r>
              <a:rPr lang="en-GB" sz="2000" dirty="0">
                <a:solidFill>
                  <a:srgbClr val="03A0B3"/>
                </a:solidFill>
                <a:latin typeface="DIN Next LT Pro"/>
                <a:cs typeface="DIN Next LT Pro"/>
              </a:rPr>
              <a:t>quality control </a:t>
            </a:r>
            <a:r>
              <a:rPr lang="en-GB" sz="2000" dirty="0" smtClean="0">
                <a:solidFill>
                  <a:srgbClr val="03A0B3"/>
                </a:solidFill>
                <a:latin typeface="DIN Next LT Pro"/>
                <a:cs typeface="DIN Next LT Pro"/>
              </a:rPr>
              <a:t>tests </a:t>
            </a:r>
            <a:r>
              <a:rPr lang="en-GB" sz="2000" dirty="0">
                <a:solidFill>
                  <a:srgbClr val="03A0B3"/>
                </a:solidFill>
                <a:latin typeface="DIN Next LT Pro"/>
                <a:cs typeface="DIN Next LT Pro"/>
              </a:rPr>
              <a:t>(range, spikes) </a:t>
            </a:r>
            <a:endParaRPr lang="en-GB" sz="2000" dirty="0" smtClean="0">
              <a:solidFill>
                <a:srgbClr val="03A0B3"/>
              </a:solidFill>
              <a:latin typeface="DIN Next LT Pro"/>
              <a:cs typeface="DIN Next LT Pro"/>
            </a:endParaRPr>
          </a:p>
          <a:p>
            <a:pPr marL="742898" lvl="1" indent="-285750">
              <a:lnSpc>
                <a:spcPct val="120000"/>
              </a:lnSpc>
              <a:spcBef>
                <a:spcPts val="100"/>
              </a:spcBef>
              <a:spcAft>
                <a:spcPts val="100"/>
              </a:spcAft>
              <a:buFont typeface="Arial"/>
              <a:buChar char="•"/>
            </a:pPr>
            <a:r>
              <a:rPr lang="en-GB" sz="2000" dirty="0" smtClean="0">
                <a:solidFill>
                  <a:srgbClr val="03A0B3"/>
                </a:solidFill>
                <a:latin typeface="DIN Next LT Pro"/>
                <a:cs typeface="DIN Next LT Pro"/>
              </a:rPr>
              <a:t>Covers main initial steps </a:t>
            </a:r>
            <a:r>
              <a:rPr lang="en-GB" sz="2000" dirty="0">
                <a:solidFill>
                  <a:srgbClr val="03A0B3"/>
                </a:solidFill>
                <a:latin typeface="DIN Next LT Pro"/>
                <a:cs typeface="DIN Next LT Pro"/>
              </a:rPr>
              <a:t>of the </a:t>
            </a:r>
            <a:r>
              <a:rPr lang="en-GB" sz="2000" dirty="0" smtClean="0">
                <a:solidFill>
                  <a:srgbClr val="03A0B3"/>
                </a:solidFill>
                <a:latin typeface="DIN Next LT Pro"/>
                <a:cs typeface="DIN Next LT Pro"/>
              </a:rPr>
              <a:t>glider data </a:t>
            </a:r>
            <a:r>
              <a:rPr lang="en-GB" sz="2000" dirty="0">
                <a:solidFill>
                  <a:srgbClr val="03A0B3"/>
                </a:solidFill>
                <a:latin typeface="DIN Next LT Pro"/>
                <a:cs typeface="DIN Next LT Pro"/>
              </a:rPr>
              <a:t>management </a:t>
            </a:r>
            <a:r>
              <a:rPr lang="en-GB" sz="2000" dirty="0" smtClean="0">
                <a:solidFill>
                  <a:srgbClr val="03A0B3"/>
                </a:solidFill>
                <a:latin typeface="DIN Next LT Pro"/>
                <a:cs typeface="DIN Next LT Pro"/>
              </a:rPr>
              <a:t>process</a:t>
            </a:r>
          </a:p>
          <a:p>
            <a:pPr marL="285750" indent="-285750">
              <a:lnSpc>
                <a:spcPct val="120000"/>
              </a:lnSpc>
              <a:spcBef>
                <a:spcPts val="100"/>
              </a:spcBef>
              <a:spcAft>
                <a:spcPts val="100"/>
              </a:spcAft>
              <a:buFont typeface="Arial"/>
              <a:buChar char="•"/>
            </a:pPr>
            <a:r>
              <a:rPr lang="en-GB" sz="2000" dirty="0">
                <a:solidFill>
                  <a:srgbClr val="03A0B3"/>
                </a:solidFill>
                <a:latin typeface="DIN Next LT Pro"/>
                <a:cs typeface="DIN Next LT Pro"/>
              </a:rPr>
              <a:t>Modular structure </a:t>
            </a:r>
            <a:r>
              <a:rPr lang="en-GB" sz="2000" dirty="0" smtClean="0">
                <a:solidFill>
                  <a:srgbClr val="03A0B3"/>
                </a:solidFill>
                <a:latin typeface="DIN Next LT Pro"/>
                <a:cs typeface="DIN Next LT Pro"/>
              </a:rPr>
              <a:t>and user configurable output, for addition of new sensors, etc.</a:t>
            </a:r>
          </a:p>
          <a:p>
            <a:pPr marL="285750" indent="-285750">
              <a:lnSpc>
                <a:spcPct val="120000"/>
              </a:lnSpc>
              <a:spcBef>
                <a:spcPts val="100"/>
              </a:spcBef>
              <a:spcAft>
                <a:spcPts val="100"/>
              </a:spcAft>
              <a:buFont typeface="Arial"/>
              <a:buChar char="•"/>
            </a:pPr>
            <a:r>
              <a:rPr lang="en-GB" sz="2000" dirty="0" smtClean="0">
                <a:solidFill>
                  <a:srgbClr val="03A0B3"/>
                </a:solidFill>
                <a:latin typeface="DIN Next LT Pro"/>
                <a:cs typeface="DIN Next LT Pro"/>
              </a:rPr>
              <a:t>Built for an operational facility</a:t>
            </a:r>
            <a:r>
              <a:rPr lang="en-GB" sz="2000" dirty="0">
                <a:solidFill>
                  <a:srgbClr val="03A0B3"/>
                </a:solidFill>
                <a:latin typeface="DIN Next LT Pro"/>
                <a:cs typeface="DIN Next LT Pro"/>
              </a:rPr>
              <a:t>, also </a:t>
            </a:r>
            <a:r>
              <a:rPr lang="en-GB" sz="2000" dirty="0" smtClean="0">
                <a:solidFill>
                  <a:srgbClr val="03A0B3"/>
                </a:solidFill>
                <a:latin typeface="DIN Next LT Pro"/>
                <a:cs typeface="DIN Next LT Pro"/>
              </a:rPr>
              <a:t>useful for scientist users as standalone</a:t>
            </a:r>
          </a:p>
          <a:p>
            <a:pPr marL="285750" lvl="1" indent="-285750">
              <a:spcBef>
                <a:spcPts val="100"/>
              </a:spcBef>
              <a:spcAft>
                <a:spcPts val="100"/>
              </a:spcAft>
              <a:buFont typeface="Arial"/>
              <a:buChar char="•"/>
            </a:pPr>
            <a:endParaRPr lang="en-GB" sz="2000" dirty="0">
              <a:solidFill>
                <a:srgbClr val="03A0B3"/>
              </a:solidFill>
              <a:latin typeface="DIN Next LT Pro"/>
              <a:cs typeface="DIN Next LT Pro"/>
            </a:endParaRPr>
          </a:p>
          <a:p>
            <a:pPr marL="0" lvl="1" algn="ctr">
              <a:spcBef>
                <a:spcPts val="100"/>
              </a:spcBef>
              <a:spcAft>
                <a:spcPts val="100"/>
              </a:spcAft>
            </a:pPr>
            <a:r>
              <a:rPr lang="en-GB" sz="2000" dirty="0" smtClean="0">
                <a:solidFill>
                  <a:srgbClr val="FFFFFF"/>
                </a:solidFill>
                <a:latin typeface="DIN Next LT Pro"/>
                <a:cs typeface="DIN Next LT Pro"/>
              </a:rPr>
              <a:t>User-friendly, real-time/delayed mode, processing toolkit for glider data</a:t>
            </a:r>
          </a:p>
          <a:p>
            <a:pPr marL="0" lvl="1" algn="ctr">
              <a:spcBef>
                <a:spcPts val="100"/>
              </a:spcBef>
              <a:spcAft>
                <a:spcPts val="100"/>
              </a:spcAft>
            </a:pPr>
            <a:r>
              <a:rPr lang="en-GB" sz="2000" dirty="0" smtClean="0">
                <a:solidFill>
                  <a:srgbClr val="FFFFFF"/>
                </a:solidFill>
                <a:latin typeface="DIN Next LT Pro"/>
                <a:cs typeface="DIN Next LT Pro"/>
              </a:rPr>
              <a:t>Delivers data ready for science and operations</a:t>
            </a:r>
          </a:p>
          <a:p>
            <a:pPr marL="0" lvl="1" algn="ctr">
              <a:spcBef>
                <a:spcPts val="100"/>
              </a:spcBef>
              <a:spcAft>
                <a:spcPts val="100"/>
              </a:spcAft>
            </a:pPr>
            <a:r>
              <a:rPr lang="en-GB" sz="2000" dirty="0" smtClean="0">
                <a:solidFill>
                  <a:schemeClr val="bg1"/>
                </a:solidFill>
                <a:latin typeface="DIN Next LT Pro"/>
                <a:cs typeface="DIN Next LT Pro"/>
              </a:rPr>
              <a:t>- </a:t>
            </a:r>
            <a:r>
              <a:rPr lang="en-GB" sz="2000" dirty="0">
                <a:solidFill>
                  <a:schemeClr val="bg1"/>
                </a:solidFill>
                <a:latin typeface="DIN Next LT Pro"/>
                <a:cs typeface="DIN Next LT Pro"/>
              </a:rPr>
              <a:t>a</a:t>
            </a:r>
            <a:r>
              <a:rPr lang="en-GB" sz="2000" dirty="0" smtClean="0">
                <a:solidFill>
                  <a:schemeClr val="bg1"/>
                </a:solidFill>
                <a:latin typeface="DIN Next LT Pro"/>
                <a:cs typeface="DIN Next LT Pro"/>
              </a:rPr>
              <a:t>vailable </a:t>
            </a:r>
            <a:r>
              <a:rPr lang="en-GB" sz="2000" dirty="0">
                <a:solidFill>
                  <a:schemeClr val="bg1"/>
                </a:solidFill>
                <a:latin typeface="DIN Next LT Pro"/>
                <a:cs typeface="DIN Next LT Pro"/>
              </a:rPr>
              <a:t>at </a:t>
            </a:r>
            <a:r>
              <a:rPr lang="en-GB" sz="2000" dirty="0">
                <a:solidFill>
                  <a:schemeClr val="bg1"/>
                </a:solidFill>
                <a:latin typeface="DIN Next LT Pro"/>
                <a:cs typeface="DIN Next LT Pro"/>
                <a:hlinkClick r:id="rId3"/>
              </a:rPr>
              <a:t>https://github.com/socib/</a:t>
            </a:r>
            <a:r>
              <a:rPr lang="en-GB" sz="2000" dirty="0" smtClean="0">
                <a:solidFill>
                  <a:schemeClr val="bg1"/>
                </a:solidFill>
                <a:latin typeface="DIN Next LT Pro"/>
                <a:cs typeface="DIN Next LT Pro"/>
                <a:hlinkClick r:id="rId3"/>
              </a:rPr>
              <a:t>glider_toolbox</a:t>
            </a:r>
            <a:r>
              <a:rPr lang="en-GB" sz="2000" dirty="0" smtClean="0">
                <a:solidFill>
                  <a:schemeClr val="bg1"/>
                </a:solidFill>
                <a:latin typeface="DIN Next LT Pro"/>
                <a:cs typeface="DIN Next LT Pro"/>
              </a:rPr>
              <a:t> -</a:t>
            </a:r>
            <a:endParaRPr lang="en-GB" sz="2000" dirty="0">
              <a:solidFill>
                <a:schemeClr val="bg1"/>
              </a:solidFill>
              <a:latin typeface="DIN Next LT Pro"/>
              <a:cs typeface="DIN Next LT Pro"/>
            </a:endParaRPr>
          </a:p>
          <a:p>
            <a:pPr marL="285750" indent="-285750">
              <a:spcBef>
                <a:spcPts val="100"/>
              </a:spcBef>
              <a:spcAft>
                <a:spcPts val="100"/>
              </a:spcAft>
              <a:buFont typeface="Arial"/>
              <a:buChar char="•"/>
            </a:pPr>
            <a:endParaRPr lang="en-GB" sz="2000" dirty="0" smtClean="0">
              <a:solidFill>
                <a:srgbClr val="03A0B3"/>
              </a:solidFill>
              <a:latin typeface="DIN Next LT Pro"/>
              <a:cs typeface="DIN Next LT Pro"/>
            </a:endParaRPr>
          </a:p>
        </p:txBody>
      </p:sp>
      <p:cxnSp>
        <p:nvCxnSpPr>
          <p:cNvPr id="22" name="Straight Connector 211"/>
          <p:cNvCxnSpPr/>
          <p:nvPr/>
        </p:nvCxnSpPr>
        <p:spPr>
          <a:xfrm flipH="1">
            <a:off x="275316" y="954790"/>
            <a:ext cx="9046708"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6904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glider_data_processing_outline_delayed_time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641" y="465665"/>
            <a:ext cx="4704040" cy="6053667"/>
          </a:xfrm>
          <a:prstGeom prst="rect">
            <a:avLst/>
          </a:prstGeom>
        </p:spPr>
      </p:pic>
      <p:sp>
        <p:nvSpPr>
          <p:cNvPr id="9" name="TextBox 3"/>
          <p:cNvSpPr txBox="1"/>
          <p:nvPr/>
        </p:nvSpPr>
        <p:spPr>
          <a:xfrm>
            <a:off x="5789082" y="563296"/>
            <a:ext cx="3926417" cy="2693035"/>
          </a:xfrm>
          <a:prstGeom prst="rect">
            <a:avLst/>
          </a:prstGeom>
          <a:noFill/>
        </p:spPr>
        <p:txBody>
          <a:bodyPr wrap="square" lIns="91429" tIns="45715" rIns="91429" bIns="45715" rtlCol="0">
            <a:spAutoFit/>
          </a:bodyPr>
          <a:lstStyle/>
          <a:p>
            <a:pPr marL="285750" indent="-285750">
              <a:lnSpc>
                <a:spcPct val="120000"/>
              </a:lnSpc>
              <a:spcBef>
                <a:spcPts val="100"/>
              </a:spcBef>
              <a:spcAft>
                <a:spcPts val="100"/>
              </a:spcAft>
              <a:buFont typeface="Arial"/>
              <a:buChar char="•"/>
            </a:pPr>
            <a:r>
              <a:rPr lang="en-GB" sz="2000" dirty="0" smtClean="0">
                <a:solidFill>
                  <a:srgbClr val="03A0B3"/>
                </a:solidFill>
                <a:latin typeface="DIN Next LT Pro"/>
                <a:cs typeface="DIN Next LT Pro"/>
              </a:rPr>
              <a:t>Flow diagram the best guide</a:t>
            </a:r>
            <a:r>
              <a:rPr lang="en-GB" sz="2000" dirty="0">
                <a:solidFill>
                  <a:srgbClr val="03A0B3"/>
                </a:solidFill>
                <a:latin typeface="DIN Next LT Pro"/>
                <a:cs typeface="DIN Next LT Pro"/>
              </a:rPr>
              <a:t> </a:t>
            </a:r>
            <a:r>
              <a:rPr lang="en-GB" sz="2000" dirty="0" smtClean="0">
                <a:solidFill>
                  <a:srgbClr val="03A0B3"/>
                </a:solidFill>
                <a:latin typeface="DIN Next LT Pro"/>
                <a:cs typeface="DIN Next LT Pro"/>
              </a:rPr>
              <a:t>- information processing levels, scripts, inputs and outputs, user configurable components</a:t>
            </a:r>
          </a:p>
          <a:p>
            <a:pPr marL="285750" indent="-285750">
              <a:lnSpc>
                <a:spcPct val="120000"/>
              </a:lnSpc>
              <a:spcBef>
                <a:spcPts val="100"/>
              </a:spcBef>
              <a:spcAft>
                <a:spcPts val="100"/>
              </a:spcAft>
              <a:buFont typeface="Arial"/>
              <a:buChar char="•"/>
            </a:pPr>
            <a:r>
              <a:rPr lang="en-GB" sz="2000" dirty="0" smtClean="0">
                <a:solidFill>
                  <a:srgbClr val="03A0B3"/>
                </a:solidFill>
                <a:latin typeface="DIN Next LT Pro"/>
                <a:cs typeface="DIN Next LT Pro"/>
              </a:rPr>
              <a:t>Essentially 4 processing steps and 3 levels of output:</a:t>
            </a:r>
            <a:r>
              <a:rPr lang="en-GB" sz="2000" dirty="0">
                <a:solidFill>
                  <a:srgbClr val="03A0B3"/>
                </a:solidFill>
                <a:latin typeface="DIN Next LT Pro"/>
                <a:cs typeface="DIN Next LT Pro"/>
              </a:rPr>
              <a:t> </a:t>
            </a:r>
            <a:r>
              <a:rPr lang="en-GB" sz="2000" dirty="0" smtClean="0">
                <a:solidFill>
                  <a:srgbClr val="03A0B3"/>
                </a:solidFill>
                <a:latin typeface="DIN Next LT Pro"/>
                <a:cs typeface="DIN Next LT Pro"/>
              </a:rPr>
              <a:t>L0, L1 and L2</a:t>
            </a:r>
            <a:endParaRPr lang="en-GB" sz="2000" dirty="0">
              <a:solidFill>
                <a:srgbClr val="03A0B3"/>
              </a:solidFill>
              <a:latin typeface="DIN Next LT Pro"/>
              <a:cs typeface="DIN Next LT Pro"/>
            </a:endParaRPr>
          </a:p>
        </p:txBody>
      </p:sp>
      <p:pic>
        <p:nvPicPr>
          <p:cNvPr id="10" name="Imagen 9" descr="Screen Shot 2016-04-22 at 09.33.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0162" y="4683147"/>
            <a:ext cx="3344333" cy="1751514"/>
          </a:xfrm>
          <a:prstGeom prst="rect">
            <a:avLst/>
          </a:prstGeom>
        </p:spPr>
      </p:pic>
    </p:spTree>
    <p:extLst>
      <p:ext uri="{BB962C8B-B14F-4D97-AF65-F5344CB8AC3E}">
        <p14:creationId xmlns:p14="http://schemas.microsoft.com/office/powerpoint/2010/main" val="2772382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p:nvPr/>
        </p:nvSpPr>
        <p:spPr>
          <a:xfrm>
            <a:off x="294954" y="348784"/>
            <a:ext cx="9611046" cy="523210"/>
          </a:xfrm>
          <a:prstGeom prst="rect">
            <a:avLst/>
          </a:prstGeom>
          <a:noFill/>
        </p:spPr>
        <p:txBody>
          <a:bodyPr wrap="square" lIns="91429" tIns="45715" rIns="91429" bIns="45715" rtlCol="0">
            <a:spAutoFit/>
          </a:bodyPr>
          <a:lstStyle/>
          <a:p>
            <a:pPr>
              <a:spcBef>
                <a:spcPts val="100"/>
              </a:spcBef>
              <a:spcAft>
                <a:spcPts val="100"/>
              </a:spcAft>
            </a:pPr>
            <a:r>
              <a:rPr lang="en-GB" sz="2800" b="1" dirty="0" smtClean="0">
                <a:solidFill>
                  <a:srgbClr val="42AFB6"/>
                </a:solidFill>
                <a:latin typeface="Cube"/>
                <a:cs typeface="Cube"/>
              </a:rPr>
              <a:t>SOCIB Glider Toolbox - Levels</a:t>
            </a:r>
            <a:endParaRPr lang="en-GB" sz="2800" b="1" dirty="0">
              <a:solidFill>
                <a:srgbClr val="42AFB6"/>
              </a:solidFill>
              <a:latin typeface="Cube"/>
              <a:cs typeface="Cube"/>
            </a:endParaRPr>
          </a:p>
        </p:txBody>
      </p:sp>
      <p:sp>
        <p:nvSpPr>
          <p:cNvPr id="17" name="TextBox 3"/>
          <p:cNvSpPr txBox="1"/>
          <p:nvPr/>
        </p:nvSpPr>
        <p:spPr>
          <a:xfrm>
            <a:off x="275316" y="1208879"/>
            <a:ext cx="7753480" cy="4606379"/>
          </a:xfrm>
          <a:prstGeom prst="rect">
            <a:avLst/>
          </a:prstGeom>
          <a:noFill/>
        </p:spPr>
        <p:txBody>
          <a:bodyPr wrap="square" lIns="91429" tIns="45715" rIns="91429" bIns="45715" rtlCol="0">
            <a:spAutoFit/>
          </a:bodyPr>
          <a:lstStyle/>
          <a:p>
            <a:pPr>
              <a:spcBef>
                <a:spcPts val="100"/>
              </a:spcBef>
              <a:spcAft>
                <a:spcPts val="100"/>
              </a:spcAft>
            </a:pPr>
            <a:r>
              <a:rPr lang="en-GB" sz="2000" dirty="0">
                <a:solidFill>
                  <a:srgbClr val="03A0B3"/>
                </a:solidFill>
                <a:latin typeface="DIN Next LT Pro"/>
                <a:cs typeface="DIN Next LT Pro"/>
              </a:rPr>
              <a:t>Three levels </a:t>
            </a:r>
            <a:r>
              <a:rPr lang="en-GB" sz="2000" dirty="0" smtClean="0">
                <a:solidFill>
                  <a:srgbClr val="03A0B3"/>
                </a:solidFill>
                <a:latin typeface="DIN Next LT Pro"/>
                <a:cs typeface="DIN Next LT Pro"/>
              </a:rPr>
              <a:t>of data outputs:</a:t>
            </a:r>
          </a:p>
          <a:p>
            <a:pPr>
              <a:spcBef>
                <a:spcPts val="100"/>
              </a:spcBef>
              <a:spcAft>
                <a:spcPts val="100"/>
              </a:spcAft>
            </a:pPr>
            <a:endParaRPr lang="en-GB" sz="2000" dirty="0">
              <a:solidFill>
                <a:srgbClr val="03A0B3"/>
              </a:solidFill>
              <a:latin typeface="DIN Next LT Pro"/>
              <a:cs typeface="DIN Next LT Pro"/>
            </a:endParaRPr>
          </a:p>
          <a:p>
            <a:pPr marL="342900" indent="-342900">
              <a:spcBef>
                <a:spcPts val="100"/>
              </a:spcBef>
              <a:spcAft>
                <a:spcPts val="100"/>
              </a:spcAft>
              <a:buFont typeface="Arial"/>
              <a:buChar char="•"/>
            </a:pPr>
            <a:r>
              <a:rPr lang="en-GB" sz="2000" dirty="0">
                <a:solidFill>
                  <a:srgbClr val="FFFFFF"/>
                </a:solidFill>
                <a:latin typeface="DIN Next LT Pro"/>
                <a:cs typeface="DIN Next LT Pro"/>
              </a:rPr>
              <a:t>Level </a:t>
            </a:r>
            <a:r>
              <a:rPr lang="en-GB" sz="2000" dirty="0" smtClean="0">
                <a:solidFill>
                  <a:srgbClr val="FFFFFF"/>
                </a:solidFill>
                <a:latin typeface="DIN Next LT Pro"/>
                <a:cs typeface="DIN Next LT Pro"/>
              </a:rPr>
              <a:t>0 (L0):</a:t>
            </a:r>
            <a:r>
              <a:rPr lang="en-GB" sz="2000" dirty="0" smtClean="0">
                <a:solidFill>
                  <a:srgbClr val="03A0B3"/>
                </a:solidFill>
                <a:latin typeface="DIN Next LT Pro"/>
                <a:cs typeface="DIN Next LT Pro"/>
              </a:rPr>
              <a:t> </a:t>
            </a:r>
            <a:r>
              <a:rPr lang="en-GB" sz="2000" dirty="0">
                <a:solidFill>
                  <a:srgbClr val="03A0B3"/>
                </a:solidFill>
                <a:latin typeface="DIN Next LT Pro"/>
                <a:cs typeface="DIN Next LT Pro"/>
              </a:rPr>
              <a:t>contains </a:t>
            </a:r>
            <a:r>
              <a:rPr lang="en-GB" sz="2000" dirty="0" smtClean="0">
                <a:solidFill>
                  <a:srgbClr val="03A0B3"/>
                </a:solidFill>
                <a:latin typeface="DIN Next LT Pro"/>
                <a:cs typeface="DIN Next LT Pro"/>
              </a:rPr>
              <a:t>selected raw data files (without modification)</a:t>
            </a:r>
            <a:endParaRPr lang="en-GB" sz="2000" dirty="0">
              <a:solidFill>
                <a:srgbClr val="03A0B3"/>
              </a:solidFill>
              <a:latin typeface="DIN Next LT Pro"/>
              <a:cs typeface="DIN Next LT Pro"/>
            </a:endParaRPr>
          </a:p>
          <a:p>
            <a:pPr marL="342900" indent="-342900">
              <a:spcBef>
                <a:spcPts val="100"/>
              </a:spcBef>
              <a:spcAft>
                <a:spcPts val="100"/>
              </a:spcAft>
              <a:buFont typeface="Arial"/>
              <a:buChar char="•"/>
            </a:pPr>
            <a:r>
              <a:rPr lang="en-GB" sz="2000" dirty="0">
                <a:solidFill>
                  <a:srgbClr val="FFFFFF"/>
                </a:solidFill>
                <a:latin typeface="DIN Next LT Pro"/>
                <a:cs typeface="DIN Next LT Pro"/>
              </a:rPr>
              <a:t>Level </a:t>
            </a:r>
            <a:r>
              <a:rPr lang="en-GB" sz="2000" dirty="0" smtClean="0">
                <a:solidFill>
                  <a:srgbClr val="FFFFFF"/>
                </a:solidFill>
                <a:latin typeface="DIN Next LT Pro"/>
                <a:cs typeface="DIN Next LT Pro"/>
              </a:rPr>
              <a:t>1 (L1):</a:t>
            </a:r>
            <a:r>
              <a:rPr lang="en-GB" sz="2000" dirty="0" smtClean="0">
                <a:solidFill>
                  <a:srgbClr val="03A0B3"/>
                </a:solidFill>
                <a:latin typeface="DIN Next LT Pro"/>
                <a:cs typeface="DIN Next LT Pro"/>
              </a:rPr>
              <a:t> </a:t>
            </a:r>
            <a:r>
              <a:rPr lang="en-GB" sz="2000" dirty="0">
                <a:solidFill>
                  <a:srgbClr val="03A0B3"/>
                </a:solidFill>
                <a:latin typeface="DIN Next LT Pro"/>
                <a:cs typeface="DIN Next LT Pro"/>
              </a:rPr>
              <a:t>contains </a:t>
            </a:r>
            <a:r>
              <a:rPr lang="en-GB" sz="2000" dirty="0" smtClean="0">
                <a:solidFill>
                  <a:srgbClr val="03A0B3"/>
                </a:solidFill>
                <a:latin typeface="DIN Next LT Pro"/>
                <a:cs typeface="DIN Next LT Pro"/>
              </a:rPr>
              <a:t>processed </a:t>
            </a:r>
            <a:r>
              <a:rPr lang="en-GB" sz="2000" dirty="0">
                <a:solidFill>
                  <a:srgbClr val="03A0B3"/>
                </a:solidFill>
                <a:latin typeface="DIN Next LT Pro"/>
                <a:cs typeface="DIN Next LT Pro"/>
              </a:rPr>
              <a:t>glider </a:t>
            </a:r>
            <a:r>
              <a:rPr lang="en-GB" sz="2000" dirty="0" smtClean="0">
                <a:solidFill>
                  <a:srgbClr val="03A0B3"/>
                </a:solidFill>
                <a:latin typeface="DIN Next LT Pro"/>
                <a:cs typeface="DIN Next LT Pro"/>
              </a:rPr>
              <a:t>data, on a common time base, with conversions, corrections and the addition of derived variables</a:t>
            </a:r>
            <a:endParaRPr lang="en-GB" sz="2000" dirty="0">
              <a:solidFill>
                <a:srgbClr val="03A0B3"/>
              </a:solidFill>
              <a:latin typeface="DIN Next LT Pro"/>
              <a:cs typeface="DIN Next LT Pro"/>
            </a:endParaRPr>
          </a:p>
          <a:p>
            <a:pPr marL="342900" indent="-342900">
              <a:spcBef>
                <a:spcPts val="100"/>
              </a:spcBef>
              <a:spcAft>
                <a:spcPts val="100"/>
              </a:spcAft>
              <a:buFont typeface="Arial"/>
              <a:buChar char="•"/>
            </a:pPr>
            <a:r>
              <a:rPr lang="en-GB" sz="2000" dirty="0" smtClean="0">
                <a:solidFill>
                  <a:srgbClr val="FFFFFF"/>
                </a:solidFill>
                <a:latin typeface="DIN Next LT Pro"/>
                <a:cs typeface="DIN Next LT Pro"/>
              </a:rPr>
              <a:t>Level 2 (L2): </a:t>
            </a:r>
            <a:r>
              <a:rPr lang="en-GB" sz="2000" dirty="0" smtClean="0">
                <a:solidFill>
                  <a:srgbClr val="03A0B3"/>
                </a:solidFill>
                <a:latin typeface="DIN Next LT Pro"/>
                <a:cs typeface="DIN Next LT Pro"/>
              </a:rPr>
              <a:t>the Level </a:t>
            </a:r>
            <a:r>
              <a:rPr lang="en-GB" sz="2000" dirty="0">
                <a:solidFill>
                  <a:srgbClr val="03A0B3"/>
                </a:solidFill>
                <a:latin typeface="DIN Next LT Pro"/>
                <a:cs typeface="DIN Next LT Pro"/>
              </a:rPr>
              <a:t>1 data in </a:t>
            </a:r>
            <a:r>
              <a:rPr lang="en-GB" sz="2000" dirty="0" smtClean="0">
                <a:solidFill>
                  <a:srgbClr val="03A0B3"/>
                </a:solidFill>
                <a:latin typeface="DIN Next LT Pro"/>
                <a:cs typeface="DIN Next LT Pro"/>
              </a:rPr>
              <a:t>a gridded format, i.e. as vertical profiles interpolated onto a user </a:t>
            </a:r>
            <a:r>
              <a:rPr lang="en-GB" sz="2000" dirty="0">
                <a:solidFill>
                  <a:srgbClr val="03A0B3"/>
                </a:solidFill>
                <a:latin typeface="DIN Next LT Pro"/>
                <a:cs typeface="DIN Next LT Pro"/>
              </a:rPr>
              <a:t>configured </a:t>
            </a:r>
            <a:r>
              <a:rPr lang="en-GB" sz="2000" dirty="0" smtClean="0">
                <a:solidFill>
                  <a:srgbClr val="03A0B3"/>
                </a:solidFill>
                <a:latin typeface="DIN Next LT Pro"/>
                <a:cs typeface="DIN Next LT Pro"/>
              </a:rPr>
              <a:t>vertical grid</a:t>
            </a:r>
          </a:p>
          <a:p>
            <a:pPr>
              <a:spcBef>
                <a:spcPts val="100"/>
              </a:spcBef>
              <a:spcAft>
                <a:spcPts val="100"/>
              </a:spcAft>
            </a:pPr>
            <a:endParaRPr lang="en-GB" sz="2000" dirty="0" smtClean="0">
              <a:solidFill>
                <a:srgbClr val="03A0B3"/>
              </a:solidFill>
              <a:latin typeface="DIN Next LT Pro"/>
              <a:cs typeface="DIN Next LT Pro"/>
            </a:endParaRPr>
          </a:p>
          <a:p>
            <a:pPr>
              <a:spcBef>
                <a:spcPts val="100"/>
              </a:spcBef>
              <a:spcAft>
                <a:spcPts val="100"/>
              </a:spcAft>
            </a:pPr>
            <a:r>
              <a:rPr lang="en-GB" sz="2000" dirty="0" smtClean="0">
                <a:solidFill>
                  <a:srgbClr val="03A0B3"/>
                </a:solidFill>
                <a:latin typeface="DIN Next LT Pro"/>
                <a:cs typeface="DIN Next LT Pro"/>
              </a:rPr>
              <a:t>Note:</a:t>
            </a:r>
          </a:p>
          <a:p>
            <a:pPr marL="457200" indent="-457200">
              <a:spcBef>
                <a:spcPts val="100"/>
              </a:spcBef>
              <a:spcAft>
                <a:spcPts val="100"/>
              </a:spcAft>
              <a:buFontTx/>
              <a:buAutoNum type="arabicParenR"/>
            </a:pPr>
            <a:r>
              <a:rPr lang="en-GB" sz="2000" dirty="0">
                <a:solidFill>
                  <a:srgbClr val="03A0B3"/>
                </a:solidFill>
                <a:latin typeface="DIN Next LT Pro"/>
                <a:cs typeface="DIN Next LT Pro"/>
              </a:rPr>
              <a:t>Data files are standard </a:t>
            </a:r>
            <a:r>
              <a:rPr lang="en-GB" sz="2000" dirty="0" err="1">
                <a:solidFill>
                  <a:srgbClr val="03A0B3"/>
                </a:solidFill>
                <a:latin typeface="DIN Next LT Pro"/>
                <a:cs typeface="DIN Next LT Pro"/>
              </a:rPr>
              <a:t>netCDF</a:t>
            </a:r>
            <a:r>
              <a:rPr lang="en-GB" sz="2000" dirty="0">
                <a:solidFill>
                  <a:srgbClr val="03A0B3"/>
                </a:solidFill>
                <a:latin typeface="DIN Next LT Pro"/>
                <a:cs typeface="DIN Next LT Pro"/>
              </a:rPr>
              <a:t> with standard CF convention metadata </a:t>
            </a:r>
            <a:r>
              <a:rPr lang="en-GB" sz="2000" dirty="0" smtClean="0">
                <a:solidFill>
                  <a:srgbClr val="03A0B3"/>
                </a:solidFill>
                <a:latin typeface="DIN Next LT Pro"/>
                <a:cs typeface="DIN Next LT Pro"/>
              </a:rPr>
              <a:t>formats</a:t>
            </a:r>
          </a:p>
          <a:p>
            <a:pPr marL="457200" indent="-457200">
              <a:spcBef>
                <a:spcPts val="100"/>
              </a:spcBef>
              <a:spcAft>
                <a:spcPts val="100"/>
              </a:spcAft>
              <a:buAutoNum type="arabicParenR"/>
            </a:pPr>
            <a:r>
              <a:rPr lang="en-GB" sz="2000" dirty="0" smtClean="0">
                <a:solidFill>
                  <a:srgbClr val="03A0B3"/>
                </a:solidFill>
                <a:latin typeface="DIN Next LT Pro"/>
                <a:cs typeface="DIN Next LT Pro"/>
              </a:rPr>
              <a:t>There are figure outputs for Level 1 and Level 2</a:t>
            </a:r>
          </a:p>
        </p:txBody>
      </p:sp>
      <p:cxnSp>
        <p:nvCxnSpPr>
          <p:cNvPr id="22" name="Straight Connector 211"/>
          <p:cNvCxnSpPr/>
          <p:nvPr/>
        </p:nvCxnSpPr>
        <p:spPr>
          <a:xfrm flipH="1">
            <a:off x="275316" y="954790"/>
            <a:ext cx="9046708"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5" name="Imagen 4" descr="glider_data_processing_outline_delayed_time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796" y="4214546"/>
            <a:ext cx="1578978" cy="2031999"/>
          </a:xfrm>
          <a:prstGeom prst="rect">
            <a:avLst/>
          </a:prstGeom>
        </p:spPr>
      </p:pic>
    </p:spTree>
    <p:extLst>
      <p:ext uri="{BB962C8B-B14F-4D97-AF65-F5344CB8AC3E}">
        <p14:creationId xmlns:p14="http://schemas.microsoft.com/office/powerpoint/2010/main" val="4091233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p:nvPr/>
        </p:nvSpPr>
        <p:spPr>
          <a:xfrm>
            <a:off x="275316" y="348784"/>
            <a:ext cx="9630684" cy="523210"/>
          </a:xfrm>
          <a:prstGeom prst="rect">
            <a:avLst/>
          </a:prstGeom>
          <a:noFill/>
        </p:spPr>
        <p:txBody>
          <a:bodyPr wrap="square" lIns="91429" tIns="45715" rIns="91429" bIns="45715" rtlCol="0">
            <a:spAutoFit/>
          </a:bodyPr>
          <a:lstStyle/>
          <a:p>
            <a:pPr>
              <a:spcBef>
                <a:spcPts val="100"/>
              </a:spcBef>
              <a:spcAft>
                <a:spcPts val="100"/>
              </a:spcAft>
            </a:pPr>
            <a:r>
              <a:rPr lang="en-GB" sz="2800" b="1" dirty="0">
                <a:solidFill>
                  <a:srgbClr val="42AFB6"/>
                </a:solidFill>
                <a:latin typeface="Cube"/>
                <a:cs typeface="Cube"/>
              </a:rPr>
              <a:t>SOCIB Glider Toolbox – Processing </a:t>
            </a:r>
            <a:r>
              <a:rPr lang="en-GB" sz="2800" b="1" dirty="0" smtClean="0">
                <a:solidFill>
                  <a:srgbClr val="42AFB6"/>
                </a:solidFill>
                <a:latin typeface="Cube"/>
                <a:cs typeface="Cube"/>
              </a:rPr>
              <a:t>– Step 1</a:t>
            </a:r>
            <a:endParaRPr lang="en-GB" sz="2800" b="1" dirty="0">
              <a:solidFill>
                <a:srgbClr val="42AFB6"/>
              </a:solidFill>
              <a:latin typeface="Cube"/>
              <a:cs typeface="Cube"/>
            </a:endParaRPr>
          </a:p>
        </p:txBody>
      </p:sp>
      <p:cxnSp>
        <p:nvCxnSpPr>
          <p:cNvPr id="22" name="Straight Connector 211"/>
          <p:cNvCxnSpPr/>
          <p:nvPr/>
        </p:nvCxnSpPr>
        <p:spPr>
          <a:xfrm flipH="1">
            <a:off x="275316" y="954790"/>
            <a:ext cx="9046708"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5" name="TextBox 3"/>
          <p:cNvSpPr txBox="1"/>
          <p:nvPr/>
        </p:nvSpPr>
        <p:spPr>
          <a:xfrm>
            <a:off x="356446" y="2995143"/>
            <a:ext cx="4242198" cy="610413"/>
          </a:xfrm>
          <a:prstGeom prst="rect">
            <a:avLst/>
          </a:prstGeom>
          <a:noFill/>
        </p:spPr>
        <p:txBody>
          <a:bodyPr wrap="square" lIns="91429" tIns="45715" rIns="91429" bIns="45715" rtlCol="0">
            <a:spAutoFit/>
          </a:bodyPr>
          <a:lstStyle/>
          <a:p>
            <a:pPr>
              <a:spcBef>
                <a:spcPts val="100"/>
              </a:spcBef>
              <a:spcAft>
                <a:spcPts val="100"/>
              </a:spcAft>
            </a:pPr>
            <a:r>
              <a:rPr lang="en-US" sz="1600" b="1" dirty="0" smtClean="0">
                <a:solidFill>
                  <a:srgbClr val="39ACB2"/>
                </a:solidFill>
                <a:latin typeface="DIN Next LT Pro"/>
              </a:rPr>
              <a:t>OUTPUT</a:t>
            </a:r>
          </a:p>
          <a:p>
            <a:pPr>
              <a:spcBef>
                <a:spcPts val="100"/>
              </a:spcBef>
              <a:spcAft>
                <a:spcPts val="100"/>
              </a:spcAft>
            </a:pPr>
            <a:r>
              <a:rPr lang="en-US" sz="1600" dirty="0" smtClean="0">
                <a:solidFill>
                  <a:srgbClr val="39ACB2"/>
                </a:solidFill>
                <a:latin typeface="DIN Next LT Pro"/>
              </a:rPr>
              <a:t>Level 0 </a:t>
            </a:r>
            <a:r>
              <a:rPr lang="en-US" sz="1600" dirty="0" err="1" smtClean="0">
                <a:solidFill>
                  <a:srgbClr val="39ACB2"/>
                </a:solidFill>
                <a:latin typeface="DIN Next LT Pro"/>
              </a:rPr>
              <a:t>netCDF</a:t>
            </a:r>
            <a:r>
              <a:rPr lang="en-US" sz="1600" dirty="0" smtClean="0">
                <a:solidFill>
                  <a:srgbClr val="39ACB2"/>
                </a:solidFill>
                <a:latin typeface="DIN Next LT Pro"/>
              </a:rPr>
              <a:t> file</a:t>
            </a:r>
          </a:p>
        </p:txBody>
      </p:sp>
      <p:sp>
        <p:nvSpPr>
          <p:cNvPr id="4" name="Rectangle 3"/>
          <p:cNvSpPr/>
          <p:nvPr/>
        </p:nvSpPr>
        <p:spPr>
          <a:xfrm>
            <a:off x="356446" y="1256579"/>
            <a:ext cx="5083387" cy="1569660"/>
          </a:xfrm>
          <a:prstGeom prst="rect">
            <a:avLst/>
          </a:prstGeom>
        </p:spPr>
        <p:txBody>
          <a:bodyPr wrap="square">
            <a:spAutoFit/>
          </a:bodyPr>
          <a:lstStyle/>
          <a:p>
            <a:r>
              <a:rPr lang="en-GB" sz="1600" b="1" dirty="0" smtClean="0">
                <a:solidFill>
                  <a:srgbClr val="39ACB2"/>
                </a:solidFill>
                <a:latin typeface="DIN Next LT Pro"/>
              </a:rPr>
              <a:t>STEP 1</a:t>
            </a:r>
          </a:p>
          <a:p>
            <a:pPr algn="just"/>
            <a:r>
              <a:rPr lang="en-GB" sz="1600" dirty="0" smtClean="0">
                <a:solidFill>
                  <a:srgbClr val="39ACB2"/>
                </a:solidFill>
                <a:latin typeface="DIN Next LT Pro"/>
              </a:rPr>
              <a:t>Data retrieval: </a:t>
            </a:r>
            <a:r>
              <a:rPr lang="en-GB" sz="1600" dirty="0">
                <a:solidFill>
                  <a:srgbClr val="39ACB2"/>
                </a:solidFill>
                <a:latin typeface="DIN Next LT Pro"/>
              </a:rPr>
              <a:t>download of raw binary files from remote dock servers or base stations </a:t>
            </a:r>
            <a:r>
              <a:rPr lang="en-GB" sz="1600" dirty="0" smtClean="0">
                <a:solidFill>
                  <a:srgbClr val="39ACB2"/>
                </a:solidFill>
                <a:latin typeface="DIN Next LT Pro"/>
              </a:rPr>
              <a:t>(real-time) or reading in of mission files from specified folder (delayed mode), and conversion from binary into text format (Slocum). </a:t>
            </a:r>
            <a:endParaRPr lang="en-GB" sz="1600" dirty="0">
              <a:solidFill>
                <a:srgbClr val="39ACB2"/>
              </a:solidFill>
              <a:latin typeface="DIN Next LT Pro"/>
            </a:endParaRPr>
          </a:p>
        </p:txBody>
      </p:sp>
      <p:cxnSp>
        <p:nvCxnSpPr>
          <p:cNvPr id="11" name="Straight Connector 211"/>
          <p:cNvCxnSpPr/>
          <p:nvPr/>
        </p:nvCxnSpPr>
        <p:spPr>
          <a:xfrm flipH="1">
            <a:off x="1424284" y="3173378"/>
            <a:ext cx="4015549"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211"/>
          <p:cNvCxnSpPr/>
          <p:nvPr/>
        </p:nvCxnSpPr>
        <p:spPr>
          <a:xfrm flipH="1">
            <a:off x="1696440" y="1421624"/>
            <a:ext cx="7625584"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17" name="Imagen 16" descr="glider_data_processing_outline_delayed_time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691" y="2333797"/>
            <a:ext cx="3217333" cy="4140412"/>
          </a:xfrm>
          <a:prstGeom prst="rect">
            <a:avLst/>
          </a:prstGeom>
        </p:spPr>
      </p:pic>
      <p:sp>
        <p:nvSpPr>
          <p:cNvPr id="12" name="Rectangle 5"/>
          <p:cNvSpPr/>
          <p:nvPr/>
        </p:nvSpPr>
        <p:spPr>
          <a:xfrm>
            <a:off x="381849" y="3823960"/>
            <a:ext cx="5057984" cy="1323439"/>
          </a:xfrm>
          <a:prstGeom prst="rect">
            <a:avLst/>
          </a:prstGeom>
        </p:spPr>
        <p:txBody>
          <a:bodyPr wrap="square">
            <a:spAutoFit/>
          </a:bodyPr>
          <a:lstStyle/>
          <a:p>
            <a:r>
              <a:rPr lang="en-US" sz="1600" b="1" dirty="0">
                <a:solidFill>
                  <a:srgbClr val="39ACB2"/>
                </a:solidFill>
                <a:latin typeface="DIN Next LT Pro"/>
              </a:rPr>
              <a:t>USER CAN CONFIGURE</a:t>
            </a:r>
          </a:p>
          <a:p>
            <a:r>
              <a:rPr lang="en-US" sz="1600" b="1" dirty="0" smtClean="0">
                <a:solidFill>
                  <a:srgbClr val="39ACB2"/>
                </a:solidFill>
                <a:latin typeface="DIN Next LT Pro"/>
              </a:rPr>
              <a:t>Source of deployment information</a:t>
            </a:r>
          </a:p>
          <a:p>
            <a:r>
              <a:rPr lang="en-US" sz="1600" b="1" dirty="0" smtClean="0">
                <a:solidFill>
                  <a:srgbClr val="39ACB2"/>
                </a:solidFill>
                <a:latin typeface="DIN Next LT Pro"/>
              </a:rPr>
              <a:t>Address of </a:t>
            </a:r>
            <a:r>
              <a:rPr lang="en-US" sz="1600" b="1" dirty="0" err="1" smtClean="0">
                <a:solidFill>
                  <a:srgbClr val="39ACB2"/>
                </a:solidFill>
                <a:latin typeface="DIN Next LT Pro"/>
              </a:rPr>
              <a:t>dockservers</a:t>
            </a:r>
            <a:r>
              <a:rPr lang="en-US" sz="1600" b="1" dirty="0" smtClean="0">
                <a:solidFill>
                  <a:srgbClr val="39ACB2"/>
                </a:solidFill>
                <a:latin typeface="DIN Next LT Pro"/>
              </a:rPr>
              <a:t>/base stations (real-time)</a:t>
            </a:r>
          </a:p>
          <a:p>
            <a:r>
              <a:rPr lang="en-US" sz="1600" b="1" dirty="0">
                <a:solidFill>
                  <a:srgbClr val="39ACB2"/>
                </a:solidFill>
                <a:latin typeface="DIN Next LT Pro"/>
              </a:rPr>
              <a:t>P</a:t>
            </a:r>
            <a:r>
              <a:rPr lang="en-US" sz="1600" b="1" dirty="0" smtClean="0">
                <a:solidFill>
                  <a:srgbClr val="39ACB2"/>
                </a:solidFill>
                <a:latin typeface="DIN Next LT Pro"/>
              </a:rPr>
              <a:t>aths to raw data input and </a:t>
            </a:r>
            <a:r>
              <a:rPr lang="en-US" sz="1600" b="1" dirty="0" err="1" smtClean="0">
                <a:solidFill>
                  <a:srgbClr val="39ACB2"/>
                </a:solidFill>
                <a:latin typeface="DIN Next LT Pro"/>
              </a:rPr>
              <a:t>netCDF</a:t>
            </a:r>
            <a:r>
              <a:rPr lang="en-US" sz="1600" b="1" dirty="0" smtClean="0">
                <a:solidFill>
                  <a:srgbClr val="39ACB2"/>
                </a:solidFill>
                <a:latin typeface="DIN Next LT Pro"/>
              </a:rPr>
              <a:t> output</a:t>
            </a:r>
          </a:p>
          <a:p>
            <a:r>
              <a:rPr lang="en-US" sz="1600" b="1" dirty="0">
                <a:solidFill>
                  <a:srgbClr val="39ACB2"/>
                </a:solidFill>
                <a:latin typeface="DIN Next LT Pro"/>
              </a:rPr>
              <a:t>V</a:t>
            </a:r>
            <a:r>
              <a:rPr lang="en-US" sz="1600" b="1" dirty="0" smtClean="0">
                <a:solidFill>
                  <a:srgbClr val="39ACB2"/>
                </a:solidFill>
                <a:latin typeface="DIN Next LT Pro"/>
              </a:rPr>
              <a:t>ariables to read, default + any others of interest </a:t>
            </a:r>
          </a:p>
        </p:txBody>
      </p:sp>
      <p:cxnSp>
        <p:nvCxnSpPr>
          <p:cNvPr id="14" name="Straight Connector 211"/>
          <p:cNvCxnSpPr/>
          <p:nvPr/>
        </p:nvCxnSpPr>
        <p:spPr>
          <a:xfrm flipH="1">
            <a:off x="2656417" y="3992528"/>
            <a:ext cx="2783416"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7120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p:nvPr/>
        </p:nvSpPr>
        <p:spPr>
          <a:xfrm>
            <a:off x="275316" y="348784"/>
            <a:ext cx="9630684" cy="523210"/>
          </a:xfrm>
          <a:prstGeom prst="rect">
            <a:avLst/>
          </a:prstGeom>
          <a:noFill/>
        </p:spPr>
        <p:txBody>
          <a:bodyPr wrap="square" lIns="91429" tIns="45715" rIns="91429" bIns="45715" rtlCol="0">
            <a:spAutoFit/>
          </a:bodyPr>
          <a:lstStyle/>
          <a:p>
            <a:pPr>
              <a:spcBef>
                <a:spcPts val="100"/>
              </a:spcBef>
              <a:spcAft>
                <a:spcPts val="100"/>
              </a:spcAft>
            </a:pPr>
            <a:r>
              <a:rPr lang="en-GB" sz="2800" b="1" dirty="0">
                <a:solidFill>
                  <a:srgbClr val="42AFB6"/>
                </a:solidFill>
                <a:latin typeface="Cube"/>
                <a:cs typeface="Cube"/>
              </a:rPr>
              <a:t>SOCIB Glider Toolbox – Processing </a:t>
            </a:r>
            <a:r>
              <a:rPr lang="en-GB" sz="2800" b="1" dirty="0" smtClean="0">
                <a:solidFill>
                  <a:srgbClr val="42AFB6"/>
                </a:solidFill>
                <a:latin typeface="Cube"/>
                <a:cs typeface="Cube"/>
              </a:rPr>
              <a:t>– Step 2 &amp; 3</a:t>
            </a:r>
            <a:endParaRPr lang="en-GB" sz="2800" b="1" dirty="0">
              <a:solidFill>
                <a:srgbClr val="42AFB6"/>
              </a:solidFill>
              <a:latin typeface="Cube"/>
              <a:cs typeface="Cube"/>
            </a:endParaRPr>
          </a:p>
        </p:txBody>
      </p:sp>
      <p:cxnSp>
        <p:nvCxnSpPr>
          <p:cNvPr id="22" name="Straight Connector 211"/>
          <p:cNvCxnSpPr/>
          <p:nvPr/>
        </p:nvCxnSpPr>
        <p:spPr>
          <a:xfrm flipH="1">
            <a:off x="275316" y="954790"/>
            <a:ext cx="9046708"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5" name="TextBox 3"/>
          <p:cNvSpPr txBox="1"/>
          <p:nvPr/>
        </p:nvSpPr>
        <p:spPr>
          <a:xfrm>
            <a:off x="410363" y="3900663"/>
            <a:ext cx="4242198" cy="882283"/>
          </a:xfrm>
          <a:prstGeom prst="rect">
            <a:avLst/>
          </a:prstGeom>
          <a:noFill/>
        </p:spPr>
        <p:txBody>
          <a:bodyPr wrap="square" lIns="91429" tIns="45715" rIns="91429" bIns="45715" rtlCol="0">
            <a:spAutoFit/>
          </a:bodyPr>
          <a:lstStyle/>
          <a:p>
            <a:pPr>
              <a:spcBef>
                <a:spcPts val="100"/>
              </a:spcBef>
              <a:spcAft>
                <a:spcPts val="100"/>
              </a:spcAft>
            </a:pPr>
            <a:r>
              <a:rPr lang="en-US" sz="1600" b="1" dirty="0" smtClean="0">
                <a:solidFill>
                  <a:srgbClr val="FFFFFF"/>
                </a:solidFill>
                <a:latin typeface="DIN Next LT Pro"/>
              </a:rPr>
              <a:t>OUTPUT</a:t>
            </a:r>
          </a:p>
          <a:p>
            <a:pPr>
              <a:spcBef>
                <a:spcPts val="100"/>
              </a:spcBef>
              <a:spcAft>
                <a:spcPts val="100"/>
              </a:spcAft>
            </a:pPr>
            <a:r>
              <a:rPr lang="en-US" sz="1600" dirty="0" smtClean="0">
                <a:solidFill>
                  <a:srgbClr val="39ACB2"/>
                </a:solidFill>
                <a:latin typeface="DIN Next LT Pro"/>
              </a:rPr>
              <a:t>L1 </a:t>
            </a:r>
            <a:r>
              <a:rPr lang="en-US" sz="1600" dirty="0" err="1" smtClean="0">
                <a:solidFill>
                  <a:srgbClr val="39ACB2"/>
                </a:solidFill>
                <a:latin typeface="DIN Next LT Pro"/>
              </a:rPr>
              <a:t>netCDF</a:t>
            </a:r>
            <a:r>
              <a:rPr lang="en-US" sz="1600" dirty="0" smtClean="0">
                <a:solidFill>
                  <a:srgbClr val="39ACB2"/>
                </a:solidFill>
                <a:latin typeface="DIN Next LT Pro"/>
              </a:rPr>
              <a:t> file</a:t>
            </a:r>
          </a:p>
          <a:p>
            <a:pPr>
              <a:spcBef>
                <a:spcPts val="100"/>
              </a:spcBef>
              <a:spcAft>
                <a:spcPts val="100"/>
              </a:spcAft>
            </a:pPr>
            <a:r>
              <a:rPr lang="en-US" sz="1600" dirty="0" smtClean="0">
                <a:solidFill>
                  <a:srgbClr val="39ACB2"/>
                </a:solidFill>
                <a:latin typeface="DIN Next LT Pro"/>
                <a:cs typeface="DIN Next LT Pro"/>
              </a:rPr>
              <a:t>L1 figures</a:t>
            </a:r>
            <a:endParaRPr lang="en-US" sz="1600" dirty="0">
              <a:solidFill>
                <a:srgbClr val="39ACB2"/>
              </a:solidFill>
              <a:latin typeface="DIN Next LT Pro"/>
              <a:cs typeface="DIN Next LT Pro"/>
            </a:endParaRPr>
          </a:p>
        </p:txBody>
      </p:sp>
      <p:sp>
        <p:nvSpPr>
          <p:cNvPr id="4" name="Rectangle 3"/>
          <p:cNvSpPr/>
          <p:nvPr/>
        </p:nvSpPr>
        <p:spPr>
          <a:xfrm>
            <a:off x="356446" y="1066085"/>
            <a:ext cx="5083387" cy="1077218"/>
          </a:xfrm>
          <a:prstGeom prst="rect">
            <a:avLst/>
          </a:prstGeom>
        </p:spPr>
        <p:txBody>
          <a:bodyPr wrap="square">
            <a:spAutoFit/>
          </a:bodyPr>
          <a:lstStyle/>
          <a:p>
            <a:r>
              <a:rPr lang="en-GB" sz="1600" b="1" dirty="0" smtClean="0">
                <a:solidFill>
                  <a:srgbClr val="FFFFFF"/>
                </a:solidFill>
                <a:latin typeface="DIN Next LT Pro"/>
              </a:rPr>
              <a:t>STEP 2</a:t>
            </a:r>
          </a:p>
          <a:p>
            <a:pPr algn="just"/>
            <a:r>
              <a:rPr lang="en-GB" sz="1600" dirty="0" smtClean="0">
                <a:solidFill>
                  <a:srgbClr val="39ACB2"/>
                </a:solidFill>
                <a:latin typeface="DIN Next LT Pro"/>
              </a:rPr>
              <a:t>Pre</a:t>
            </a:r>
            <a:r>
              <a:rPr lang="en-GB" sz="1600" dirty="0">
                <a:solidFill>
                  <a:srgbClr val="39ACB2"/>
                </a:solidFill>
                <a:latin typeface="DIN Next LT Pro"/>
              </a:rPr>
              <a:t>-</a:t>
            </a:r>
            <a:r>
              <a:rPr lang="en-GB" sz="1600" dirty="0" smtClean="0">
                <a:solidFill>
                  <a:srgbClr val="39ACB2"/>
                </a:solidFill>
                <a:latin typeface="DIN Next LT Pro"/>
              </a:rPr>
              <a:t>processing: turn different glider data platform variables to a common format, e.g. unit conversions and </a:t>
            </a:r>
            <a:r>
              <a:rPr lang="en-GB" sz="1600" dirty="0">
                <a:solidFill>
                  <a:srgbClr val="39ACB2"/>
                </a:solidFill>
                <a:latin typeface="DIN Next LT Pro"/>
              </a:rPr>
              <a:t>factory calibrations.</a:t>
            </a:r>
          </a:p>
        </p:txBody>
      </p:sp>
      <p:cxnSp>
        <p:nvCxnSpPr>
          <p:cNvPr id="11" name="Straight Connector 211"/>
          <p:cNvCxnSpPr/>
          <p:nvPr/>
        </p:nvCxnSpPr>
        <p:spPr>
          <a:xfrm flipH="1">
            <a:off x="1344083" y="4083516"/>
            <a:ext cx="4095751"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211"/>
          <p:cNvCxnSpPr/>
          <p:nvPr/>
        </p:nvCxnSpPr>
        <p:spPr>
          <a:xfrm flipH="1">
            <a:off x="1344083" y="1231130"/>
            <a:ext cx="7977941"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17" name="Imagen 16" descr="glider_data_processing_outline_delayed_time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691" y="2333797"/>
            <a:ext cx="3217333" cy="4140412"/>
          </a:xfrm>
          <a:prstGeom prst="rect">
            <a:avLst/>
          </a:prstGeom>
        </p:spPr>
      </p:pic>
      <p:sp>
        <p:nvSpPr>
          <p:cNvPr id="19" name="Rectangle 5"/>
          <p:cNvSpPr/>
          <p:nvPr/>
        </p:nvSpPr>
        <p:spPr>
          <a:xfrm>
            <a:off x="356445" y="4714055"/>
            <a:ext cx="5083389" cy="2062103"/>
          </a:xfrm>
          <a:prstGeom prst="rect">
            <a:avLst/>
          </a:prstGeom>
        </p:spPr>
        <p:txBody>
          <a:bodyPr wrap="square">
            <a:spAutoFit/>
          </a:bodyPr>
          <a:lstStyle/>
          <a:p>
            <a:r>
              <a:rPr lang="en-US" sz="1600" b="1" dirty="0">
                <a:solidFill>
                  <a:schemeClr val="bg1"/>
                </a:solidFill>
                <a:latin typeface="DIN Next LT Pro"/>
              </a:rPr>
              <a:t>USER </a:t>
            </a:r>
            <a:r>
              <a:rPr lang="en-US" sz="1600" b="1" dirty="0" smtClean="0">
                <a:solidFill>
                  <a:schemeClr val="bg1"/>
                </a:solidFill>
                <a:latin typeface="DIN Next LT Pro"/>
              </a:rPr>
              <a:t>CAN CONFIGURE</a:t>
            </a:r>
            <a:endParaRPr lang="en-US" sz="1600" b="1" dirty="0">
              <a:solidFill>
                <a:schemeClr val="bg1"/>
              </a:solidFill>
              <a:latin typeface="DIN Next LT Pro"/>
            </a:endParaRPr>
          </a:p>
          <a:p>
            <a:r>
              <a:rPr lang="en-US" sz="1600" dirty="0" smtClean="0">
                <a:solidFill>
                  <a:srgbClr val="39ACB2"/>
                </a:solidFill>
                <a:latin typeface="DIN Next LT Pro"/>
              </a:rPr>
              <a:t>Which variables to use as reference variables (t, z, </a:t>
            </a:r>
            <a:r>
              <a:rPr lang="en-US" sz="1600" dirty="0" err="1" smtClean="0">
                <a:solidFill>
                  <a:srgbClr val="39ACB2"/>
                </a:solidFill>
                <a:latin typeface="DIN Next LT Pro"/>
              </a:rPr>
              <a:t>lat</a:t>
            </a:r>
            <a:r>
              <a:rPr lang="en-US" sz="1600" dirty="0" smtClean="0">
                <a:solidFill>
                  <a:srgbClr val="39ACB2"/>
                </a:solidFill>
                <a:latin typeface="DIN Next LT Pro"/>
              </a:rPr>
              <a:t>, </a:t>
            </a:r>
            <a:r>
              <a:rPr lang="en-US" sz="1600" dirty="0" err="1" smtClean="0">
                <a:solidFill>
                  <a:srgbClr val="39ACB2"/>
                </a:solidFill>
                <a:latin typeface="DIN Next LT Pro"/>
              </a:rPr>
              <a:t>lon</a:t>
            </a:r>
            <a:r>
              <a:rPr lang="en-US" sz="1600" dirty="0" smtClean="0">
                <a:solidFill>
                  <a:srgbClr val="39ACB2"/>
                </a:solidFill>
                <a:latin typeface="DIN Next LT Pro"/>
              </a:rPr>
              <a:t>)</a:t>
            </a:r>
          </a:p>
          <a:p>
            <a:r>
              <a:rPr lang="en-US" sz="1600" dirty="0" smtClean="0">
                <a:solidFill>
                  <a:srgbClr val="39ACB2"/>
                </a:solidFill>
                <a:latin typeface="DIN Next LT Pro"/>
              </a:rPr>
              <a:t>Interpolation ref. variables (yes/no/method)</a:t>
            </a:r>
          </a:p>
          <a:p>
            <a:r>
              <a:rPr lang="en-US" sz="1600" dirty="0" smtClean="0">
                <a:solidFill>
                  <a:srgbClr val="39ACB2"/>
                </a:solidFill>
                <a:latin typeface="DIN Next LT Pro"/>
              </a:rPr>
              <a:t>Pressure filtering (</a:t>
            </a:r>
            <a:r>
              <a:rPr lang="en-US" sz="1600" dirty="0">
                <a:solidFill>
                  <a:srgbClr val="39ACB2"/>
                </a:solidFill>
                <a:latin typeface="DIN Next LT Pro"/>
              </a:rPr>
              <a:t>yes/no</a:t>
            </a:r>
            <a:r>
              <a:rPr lang="en-US" sz="1600" dirty="0" smtClean="0">
                <a:solidFill>
                  <a:srgbClr val="39ACB2"/>
                </a:solidFill>
                <a:latin typeface="DIN Next LT Pro"/>
              </a:rPr>
              <a:t>/parameter)</a:t>
            </a:r>
          </a:p>
          <a:p>
            <a:r>
              <a:rPr lang="en-US" sz="1600" dirty="0" smtClean="0">
                <a:solidFill>
                  <a:srgbClr val="39ACB2"/>
                </a:solidFill>
                <a:latin typeface="DIN Next LT Pro"/>
              </a:rPr>
              <a:t>Profile identification</a:t>
            </a:r>
          </a:p>
          <a:p>
            <a:r>
              <a:rPr lang="en-US" sz="1600" dirty="0" smtClean="0">
                <a:solidFill>
                  <a:srgbClr val="39ACB2"/>
                </a:solidFill>
                <a:latin typeface="DIN Next LT Pro"/>
              </a:rPr>
              <a:t>CTD processing, sensor processing variable selection</a:t>
            </a:r>
          </a:p>
          <a:p>
            <a:r>
              <a:rPr lang="en-US" sz="1600" dirty="0" smtClean="0">
                <a:solidFill>
                  <a:srgbClr val="39ACB2"/>
                </a:solidFill>
                <a:latin typeface="DIN Next LT Pro"/>
              </a:rPr>
              <a:t>Thermal Lag (yes/no/find </a:t>
            </a:r>
            <a:r>
              <a:rPr lang="en-US" sz="1600" dirty="0" err="1" smtClean="0">
                <a:solidFill>
                  <a:srgbClr val="39ACB2"/>
                </a:solidFill>
                <a:latin typeface="DIN Next LT Pro"/>
              </a:rPr>
              <a:t>params</a:t>
            </a:r>
            <a:r>
              <a:rPr lang="en-US" sz="1600" dirty="0" smtClean="0">
                <a:solidFill>
                  <a:srgbClr val="39ACB2"/>
                </a:solidFill>
                <a:latin typeface="DIN Next LT Pro"/>
              </a:rPr>
              <a:t>/supply </a:t>
            </a:r>
            <a:r>
              <a:rPr lang="en-US" sz="1600" dirty="0" err="1" smtClean="0">
                <a:solidFill>
                  <a:srgbClr val="39ACB2"/>
                </a:solidFill>
                <a:latin typeface="DIN Next LT Pro"/>
              </a:rPr>
              <a:t>params</a:t>
            </a:r>
            <a:r>
              <a:rPr lang="en-US" sz="1600" dirty="0" smtClean="0">
                <a:solidFill>
                  <a:srgbClr val="39ACB2"/>
                </a:solidFill>
                <a:latin typeface="DIN Next LT Pro"/>
              </a:rPr>
              <a:t>)</a:t>
            </a:r>
            <a:endParaRPr lang="en-US" sz="1600" dirty="0">
              <a:solidFill>
                <a:srgbClr val="39ACB2"/>
              </a:solidFill>
              <a:latin typeface="DIN Next LT Pro"/>
            </a:endParaRPr>
          </a:p>
        </p:txBody>
      </p:sp>
      <p:sp>
        <p:nvSpPr>
          <p:cNvPr id="12" name="Rectangle 3"/>
          <p:cNvSpPr/>
          <p:nvPr/>
        </p:nvSpPr>
        <p:spPr>
          <a:xfrm>
            <a:off x="350102" y="2139206"/>
            <a:ext cx="5089732" cy="1815882"/>
          </a:xfrm>
          <a:prstGeom prst="rect">
            <a:avLst/>
          </a:prstGeom>
        </p:spPr>
        <p:txBody>
          <a:bodyPr wrap="square">
            <a:spAutoFit/>
          </a:bodyPr>
          <a:lstStyle/>
          <a:p>
            <a:r>
              <a:rPr lang="en-GB" sz="1600" b="1" dirty="0" smtClean="0">
                <a:solidFill>
                  <a:srgbClr val="FFFFFF"/>
                </a:solidFill>
                <a:latin typeface="DIN Next LT Pro"/>
              </a:rPr>
              <a:t>STEP  3</a:t>
            </a:r>
          </a:p>
          <a:p>
            <a:pPr algn="just"/>
            <a:r>
              <a:rPr lang="en-GB" sz="1600" dirty="0" smtClean="0">
                <a:solidFill>
                  <a:srgbClr val="39ACB2"/>
                </a:solidFill>
                <a:latin typeface="DIN Next LT Pro"/>
              </a:rPr>
              <a:t>Processing: </a:t>
            </a:r>
            <a:r>
              <a:rPr lang="en-GB" sz="1600" dirty="0">
                <a:solidFill>
                  <a:srgbClr val="39ACB2"/>
                </a:solidFill>
                <a:latin typeface="DIN Next LT Pro"/>
              </a:rPr>
              <a:t>interpolation of reference </a:t>
            </a:r>
            <a:r>
              <a:rPr lang="en-GB" sz="1600" dirty="0" smtClean="0">
                <a:solidFill>
                  <a:srgbClr val="39ACB2"/>
                </a:solidFill>
                <a:latin typeface="DIN Next LT Pro"/>
              </a:rPr>
              <a:t>coordinates (spatial and temporal) onto common time base</a:t>
            </a:r>
            <a:r>
              <a:rPr lang="en-GB" sz="1600" dirty="0">
                <a:solidFill>
                  <a:srgbClr val="39ACB2"/>
                </a:solidFill>
                <a:latin typeface="DIN Next LT Pro"/>
              </a:rPr>
              <a:t>, </a:t>
            </a:r>
            <a:r>
              <a:rPr lang="en-GB" sz="1600" dirty="0" smtClean="0">
                <a:solidFill>
                  <a:srgbClr val="39ACB2"/>
                </a:solidFill>
                <a:latin typeface="DIN Next LT Pro"/>
              </a:rPr>
              <a:t>optional pressure filtering, profiles identified, </a:t>
            </a:r>
            <a:r>
              <a:rPr lang="en-GB" sz="1600" dirty="0">
                <a:solidFill>
                  <a:srgbClr val="39ACB2"/>
                </a:solidFill>
                <a:latin typeface="DIN Next LT Pro"/>
              </a:rPr>
              <a:t>sensor processing </a:t>
            </a:r>
            <a:r>
              <a:rPr lang="en-GB" sz="1600" dirty="0" smtClean="0">
                <a:solidFill>
                  <a:srgbClr val="39ACB2"/>
                </a:solidFill>
                <a:latin typeface="DIN Next LT Pro"/>
              </a:rPr>
              <a:t>(including sensor lag </a:t>
            </a:r>
            <a:r>
              <a:rPr lang="en-GB" sz="1600" dirty="0">
                <a:solidFill>
                  <a:srgbClr val="39ACB2"/>
                </a:solidFill>
                <a:latin typeface="DIN Next LT Pro"/>
              </a:rPr>
              <a:t>correction, </a:t>
            </a:r>
            <a:r>
              <a:rPr lang="en-GB" sz="1600" dirty="0" smtClean="0">
                <a:solidFill>
                  <a:srgbClr val="39ACB2"/>
                </a:solidFill>
                <a:latin typeface="DIN Next LT Pro"/>
              </a:rPr>
              <a:t>thermal lag correction)</a:t>
            </a:r>
            <a:r>
              <a:rPr lang="en-GB" sz="1600" dirty="0">
                <a:solidFill>
                  <a:srgbClr val="39ACB2"/>
                </a:solidFill>
                <a:latin typeface="DIN Next LT Pro"/>
              </a:rPr>
              <a:t>, </a:t>
            </a:r>
            <a:r>
              <a:rPr lang="en-GB" sz="1600" dirty="0" smtClean="0">
                <a:solidFill>
                  <a:srgbClr val="39ACB2"/>
                </a:solidFill>
                <a:latin typeface="DIN Next LT Pro"/>
              </a:rPr>
              <a:t>and derivation </a:t>
            </a:r>
            <a:r>
              <a:rPr lang="en-GB" sz="1600" dirty="0">
                <a:solidFill>
                  <a:srgbClr val="39ACB2"/>
                </a:solidFill>
                <a:latin typeface="DIN Next LT Pro"/>
              </a:rPr>
              <a:t>of </a:t>
            </a:r>
            <a:r>
              <a:rPr lang="en-GB" sz="1600" dirty="0" smtClean="0">
                <a:solidFill>
                  <a:srgbClr val="39ACB2"/>
                </a:solidFill>
                <a:latin typeface="DIN Next LT Pro"/>
              </a:rPr>
              <a:t>new variables (salinity, </a:t>
            </a:r>
            <a:r>
              <a:rPr lang="en-GB" sz="1600" dirty="0" err="1" smtClean="0">
                <a:solidFill>
                  <a:srgbClr val="39ACB2"/>
                </a:solidFill>
                <a:latin typeface="DIN Next LT Pro"/>
              </a:rPr>
              <a:t>salinity_corrected</a:t>
            </a:r>
            <a:r>
              <a:rPr lang="en-GB" sz="1600" dirty="0" smtClean="0">
                <a:solidFill>
                  <a:srgbClr val="39ACB2"/>
                </a:solidFill>
                <a:latin typeface="DIN Next LT Pro"/>
              </a:rPr>
              <a:t>)</a:t>
            </a:r>
            <a:endParaRPr lang="en-GB" sz="1600" dirty="0">
              <a:solidFill>
                <a:srgbClr val="39ACB2"/>
              </a:solidFill>
              <a:latin typeface="DIN Next LT Pro"/>
            </a:endParaRPr>
          </a:p>
        </p:txBody>
      </p:sp>
      <p:cxnSp>
        <p:nvCxnSpPr>
          <p:cNvPr id="14" name="Straight Connector 211"/>
          <p:cNvCxnSpPr/>
          <p:nvPr/>
        </p:nvCxnSpPr>
        <p:spPr>
          <a:xfrm flipH="1">
            <a:off x="1344083" y="2314834"/>
            <a:ext cx="4095750"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211"/>
          <p:cNvCxnSpPr/>
          <p:nvPr/>
        </p:nvCxnSpPr>
        <p:spPr>
          <a:xfrm flipH="1">
            <a:off x="2677588" y="4976749"/>
            <a:ext cx="2762244"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2870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PWP SOCIB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Plantilla PWP SOCIB 2015.potx</Template>
  <TotalTime>4411</TotalTime>
  <Words>2445</Words>
  <Application>Microsoft Office PowerPoint</Application>
  <PresentationFormat>A4 Paper (210x297 mm)</PresentationFormat>
  <Paragraphs>186</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Cube</vt:lpstr>
      <vt:lpstr>DIN Next LT Pro</vt:lpstr>
      <vt:lpstr>Plantilla PWP SOCIB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SOLWORKS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 FERRI</dc:creator>
  <cp:lastModifiedBy>Smeed D.A.</cp:lastModifiedBy>
  <cp:revision>637</cp:revision>
  <cp:lastPrinted>2014-11-28T09:28:14Z</cp:lastPrinted>
  <dcterms:created xsi:type="dcterms:W3CDTF">2013-10-15T11:37:01Z</dcterms:created>
  <dcterms:modified xsi:type="dcterms:W3CDTF">2016-09-29T14:03:29Z</dcterms:modified>
</cp:coreProperties>
</file>