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68"/>
  </p:notesMasterIdLst>
  <p:handoutMasterIdLst>
    <p:handoutMasterId r:id="rId69"/>
  </p:handoutMasterIdLst>
  <p:sldIdLst>
    <p:sldId id="1059" r:id="rId2"/>
    <p:sldId id="1162" r:id="rId3"/>
    <p:sldId id="1090" r:id="rId4"/>
    <p:sldId id="1153" r:id="rId5"/>
    <p:sldId id="1091" r:id="rId6"/>
    <p:sldId id="1093" r:id="rId7"/>
    <p:sldId id="1114" r:id="rId8"/>
    <p:sldId id="1094" r:id="rId9"/>
    <p:sldId id="1152" r:id="rId10"/>
    <p:sldId id="1098" r:id="rId11"/>
    <p:sldId id="1096" r:id="rId12"/>
    <p:sldId id="1099" r:id="rId13"/>
    <p:sldId id="1108" r:id="rId14"/>
    <p:sldId id="1133" r:id="rId15"/>
    <p:sldId id="1100" r:id="rId16"/>
    <p:sldId id="1104" r:id="rId17"/>
    <p:sldId id="1095" r:id="rId18"/>
    <p:sldId id="1155" r:id="rId19"/>
    <p:sldId id="1097" r:id="rId20"/>
    <p:sldId id="1138" r:id="rId21"/>
    <p:sldId id="1156" r:id="rId22"/>
    <p:sldId id="1087" r:id="rId23"/>
    <p:sldId id="1124" r:id="rId24"/>
    <p:sldId id="1102" r:id="rId25"/>
    <p:sldId id="1149" r:id="rId26"/>
    <p:sldId id="1159" r:id="rId27"/>
    <p:sldId id="1105" r:id="rId28"/>
    <p:sldId id="1106" r:id="rId29"/>
    <p:sldId id="1111" r:id="rId30"/>
    <p:sldId id="1109" r:id="rId31"/>
    <p:sldId id="1110" r:id="rId32"/>
    <p:sldId id="1163" r:id="rId33"/>
    <p:sldId id="1164" r:id="rId34"/>
    <p:sldId id="1166" r:id="rId35"/>
    <p:sldId id="1165" r:id="rId36"/>
    <p:sldId id="1101" r:id="rId37"/>
    <p:sldId id="1107" r:id="rId38"/>
    <p:sldId id="1160" r:id="rId39"/>
    <p:sldId id="1161" r:id="rId40"/>
    <p:sldId id="1145" r:id="rId41"/>
    <p:sldId id="1141" r:id="rId42"/>
    <p:sldId id="1142" r:id="rId43"/>
    <p:sldId id="1143" r:id="rId44"/>
    <p:sldId id="1144" r:id="rId45"/>
    <p:sldId id="1154" r:id="rId46"/>
    <p:sldId id="1157" r:id="rId47"/>
    <p:sldId id="1127" r:id="rId48"/>
    <p:sldId id="1131" r:id="rId49"/>
    <p:sldId id="1112" r:id="rId50"/>
    <p:sldId id="1125" r:id="rId51"/>
    <p:sldId id="1147" r:id="rId52"/>
    <p:sldId id="1103" r:id="rId53"/>
    <p:sldId id="1150" r:id="rId54"/>
    <p:sldId id="1120" r:id="rId55"/>
    <p:sldId id="1119" r:id="rId56"/>
    <p:sldId id="1135" r:id="rId57"/>
    <p:sldId id="1158" r:id="rId58"/>
    <p:sldId id="1136" r:id="rId59"/>
    <p:sldId id="1148" r:id="rId60"/>
    <p:sldId id="1151" r:id="rId61"/>
    <p:sldId id="1128" r:id="rId62"/>
    <p:sldId id="1129" r:id="rId63"/>
    <p:sldId id="1130" r:id="rId64"/>
    <p:sldId id="1121" r:id="rId65"/>
    <p:sldId id="1118" r:id="rId66"/>
    <p:sldId id="1132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tz Stah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00FF00"/>
    <a:srgbClr val="990099"/>
    <a:srgbClr val="FF0000"/>
    <a:srgbClr val="D985CB"/>
    <a:srgbClr val="F7F7F7"/>
    <a:srgbClr val="7E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2" autoAdjust="0"/>
    <p:restoredTop sz="74832" autoAdjust="0"/>
  </p:normalViewPr>
  <p:slideViewPr>
    <p:cSldViewPr>
      <p:cViewPr>
        <p:scale>
          <a:sx n="102" d="100"/>
          <a:sy n="102" d="100"/>
        </p:scale>
        <p:origin x="-592" y="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commentAuthors" Target="commentAuthors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56AE9-77C8-0A42-8945-6F9D1224E732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0F62-2C81-C748-983C-5329CD17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9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EA4B5-600D-4A4C-BECE-D4F4D3616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them</a:t>
            </a:r>
            <a:r>
              <a:rPr lang="en-US" baseline="0" dirty="0" smtClean="0"/>
              <a:t> who you are, what you do.</a:t>
            </a:r>
          </a:p>
          <a:p>
            <a:r>
              <a:rPr lang="en-US" baseline="0" dirty="0" smtClean="0"/>
              <a:t>Slide deck will be available.</a:t>
            </a:r>
          </a:p>
          <a:p>
            <a:endParaRPr lang="en-US" dirty="0" smtClean="0"/>
          </a:p>
          <a:p>
            <a:r>
              <a:rPr lang="en-US" dirty="0" smtClean="0"/>
              <a:t>A talk</a:t>
            </a:r>
            <a:r>
              <a:rPr lang="en-US" baseline="0" dirty="0" smtClean="0"/>
              <a:t> meant for pilots and oceanographers that have gotten through their first deployment.  </a:t>
            </a:r>
          </a:p>
          <a:p>
            <a:r>
              <a:rPr lang="en-US" baseline="0" dirty="0" smtClean="0"/>
              <a:t>New best practices for both</a:t>
            </a:r>
          </a:p>
          <a:p>
            <a:r>
              <a:rPr lang="en-US" baseline="0" dirty="0" smtClean="0"/>
              <a:t>Initial training was likely overwhelming with first steps.  </a:t>
            </a:r>
          </a:p>
          <a:p>
            <a:r>
              <a:rPr lang="en-US" baseline="0" dirty="0" smtClean="0"/>
              <a:t>More nuanced topics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shift from low to high because of drift correction.</a:t>
            </a:r>
          </a:p>
          <a:p>
            <a:r>
              <a:rPr lang="en-US" dirty="0" smtClean="0"/>
              <a:t>Note that things are ok above 1km but the pressure correction is not</a:t>
            </a:r>
            <a:r>
              <a:rPr lang="en-US" baseline="0" dirty="0" smtClean="0"/>
              <a:t> correct for DG (yet).</a:t>
            </a:r>
          </a:p>
          <a:p>
            <a:r>
              <a:rPr lang="en-US" baseline="0" dirty="0" smtClean="0"/>
              <a:t>Doesn’t matter if you use foil or SVU correction scheme since code corrects from </a:t>
            </a:r>
            <a:r>
              <a:rPr lang="en-US" baseline="0" dirty="0" err="1" smtClean="0"/>
              <a:t>TCPhase</a:t>
            </a:r>
            <a:r>
              <a:rPr lang="en-US" baseline="0" dirty="0" smtClean="0"/>
              <a:t> raw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9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you know this lore.</a:t>
            </a:r>
            <a:r>
              <a:rPr lang="en-US" baseline="0" dirty="0" smtClean="0"/>
              <a:t>  Easy to get burned.</a:t>
            </a:r>
          </a:p>
          <a:p>
            <a:r>
              <a:rPr lang="en-US" baseline="0" dirty="0" smtClean="0"/>
              <a:t>Ensure the numbers change using the test sticks and holding in your hand to change temperature.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7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file will no longer have use the old names, but all the data is preserved of course.</a:t>
            </a:r>
          </a:p>
          <a:p>
            <a:r>
              <a:rPr lang="en-US" baseline="0" dirty="0" smtClean="0"/>
              <a:t>We don’t handle old iRobot column names that encoded serial numbers!!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panel: Position scatter around a fixed point for 4.6k GPS acquisitions. </a:t>
            </a:r>
          </a:p>
          <a:p>
            <a:r>
              <a:rPr lang="en-US" baseline="0" dirty="0" smtClean="0"/>
              <a:t>Note scale and how outliers are sometimes km off!</a:t>
            </a:r>
          </a:p>
          <a:p>
            <a:r>
              <a:rPr lang="en-US" baseline="0" dirty="0" smtClean="0"/>
              <a:t>Second panel: Current corrections with revised code in 66.12.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HDOP: Horizontal Dilution of Precision.</a:t>
            </a:r>
          </a:p>
          <a:p>
            <a:r>
              <a:rPr lang="en-US" dirty="0" smtClean="0"/>
              <a:t>HPE: Horizontal Position</a:t>
            </a:r>
            <a:r>
              <a:rPr lang="en-US" baseline="0" dirty="0" smtClean="0"/>
              <a:t> Error.</a:t>
            </a:r>
          </a:p>
          <a:p>
            <a:r>
              <a:rPr lang="en-US" baseline="0" dirty="0" smtClean="0"/>
              <a:t>Consider decreasing accuracy (99) reducing </a:t>
            </a:r>
            <a:r>
              <a:rPr lang="en-US" baseline="0" dirty="0" err="1" smtClean="0"/>
              <a:t>sats</a:t>
            </a:r>
            <a:r>
              <a:rPr lang="en-US" baseline="0" dirty="0" smtClean="0"/>
              <a:t> (4) to reduce time to fix during recovery until ship is nearby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47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Deck dives AKA</a:t>
            </a:r>
            <a:r>
              <a:rPr lang="en-US" baseline="0" dirty="0" smtClean="0"/>
              <a:t> </a:t>
            </a:r>
            <a:r>
              <a:rPr lang="en-US" dirty="0" smtClean="0"/>
              <a:t>simulated dives.</a:t>
            </a:r>
          </a:p>
          <a:p>
            <a:r>
              <a:rPr lang="en-US" dirty="0" smtClean="0"/>
              <a:t>&gt;&gt; Add </a:t>
            </a:r>
            <a:r>
              <a:rPr lang="en-US" dirty="0" err="1" smtClean="0"/>
              <a:t>QC_temp_min</a:t>
            </a:r>
            <a:r>
              <a:rPr lang="en-US" dirty="0" smtClean="0"/>
              <a:t>/max and </a:t>
            </a:r>
            <a:r>
              <a:rPr lang="en-US" dirty="0" err="1" smtClean="0"/>
              <a:t>QC_salin_min</a:t>
            </a:r>
            <a:r>
              <a:rPr lang="en-US" dirty="0" smtClean="0"/>
              <a:t>/max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from a deck dive</a:t>
            </a:r>
            <a:r>
              <a:rPr lang="en-US" baseline="0" dirty="0" smtClean="0"/>
              <a:t> motor move lines reformatted.</a:t>
            </a:r>
            <a:endParaRPr lang="en-US" dirty="0" smtClean="0"/>
          </a:p>
          <a:p>
            <a:r>
              <a:rPr lang="en-US" dirty="0" smtClean="0"/>
              <a:t>Looks</a:t>
            </a:r>
            <a:r>
              <a:rPr lang="en-US" baseline="0" dirty="0" smtClean="0"/>
              <a:t> for failures, warnings, errors, ‘</a:t>
            </a:r>
            <a:r>
              <a:rPr lang="en-US" baseline="0" dirty="0" err="1" smtClean="0"/>
              <a:t>nots</a:t>
            </a:r>
            <a:r>
              <a:rPr lang="en-US" baseline="0" dirty="0" smtClean="0"/>
              <a:t>’</a:t>
            </a:r>
            <a:endParaRPr lang="en-US" dirty="0" smtClean="0"/>
          </a:p>
          <a:p>
            <a:r>
              <a:rPr lang="en-US" baseline="0" dirty="0" smtClean="0"/>
              <a:t>Note last line.  You want that to be zero else you have a sensor problem.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number of </a:t>
            </a:r>
            <a:r>
              <a:rPr lang="en-US" baseline="0" dirty="0" err="1" smtClean="0"/>
              <a:t>bathymaps</a:t>
            </a:r>
            <a:r>
              <a:rPr lang="en-US" baseline="0" dirty="0" smtClean="0"/>
              <a:t> takes a while to process.</a:t>
            </a:r>
          </a:p>
          <a:p>
            <a:r>
              <a:rPr lang="en-US" baseline="0" dirty="0" smtClean="0"/>
              <a:t>Large </a:t>
            </a:r>
            <a:r>
              <a:rPr lang="en-US" baseline="0" dirty="0" err="1" smtClean="0"/>
              <a:t>bathymaps</a:t>
            </a:r>
            <a:r>
              <a:rPr lang="en-US" baseline="0" dirty="0" smtClean="0"/>
              <a:t> (&gt; 100x100 points) will blow out memory 300kb.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diving.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8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the major changes. In addition to $N_GPS.</a:t>
            </a:r>
          </a:p>
          <a:p>
            <a:r>
              <a:rPr lang="en-US" dirty="0" smtClean="0"/>
              <a:t>Parameters </a:t>
            </a:r>
            <a:r>
              <a:rPr lang="en-US" dirty="0" err="1" smtClean="0"/>
              <a:t>doc’d</a:t>
            </a:r>
            <a:r>
              <a:rPr lang="en-US" dirty="0" smtClean="0"/>
              <a:t> in the usual place.</a:t>
            </a:r>
          </a:p>
          <a:p>
            <a:r>
              <a:rPr lang="en-US" dirty="0" smtClean="0"/>
              <a:t>LP ignore: Use if a </a:t>
            </a:r>
            <a:r>
              <a:rPr lang="en-US" dirty="0" err="1" smtClean="0"/>
              <a:t>lin</a:t>
            </a:r>
            <a:r>
              <a:rPr lang="en-US" dirty="0" smtClean="0"/>
              <a:t> pot goes</a:t>
            </a:r>
            <a:r>
              <a:rPr lang="en-US" baseline="0" dirty="0" smtClean="0"/>
              <a:t> bad and you still want to dive on the remaining </a:t>
            </a:r>
            <a:r>
              <a:rPr lang="en-US" baseline="0" dirty="0" err="1" smtClean="0"/>
              <a:t>linpot</a:t>
            </a:r>
            <a:r>
              <a:rPr lang="en-US" baseline="0" dirty="0" smtClean="0"/>
              <a:t> toward recovery; if you lose the last one she’s dead in the water</a:t>
            </a:r>
          </a:p>
          <a:p>
            <a:r>
              <a:rPr lang="en-US" baseline="0" dirty="0" err="1" smtClean="0"/>
              <a:t>Rudicsd</a:t>
            </a:r>
            <a:r>
              <a:rPr lang="en-US" baseline="0" dirty="0" smtClean="0"/>
              <a:t> handles some missed dropped calls so no logout processing occurs.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7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these things first</a:t>
            </a:r>
            <a:r>
              <a:rPr lang="en-US" baseline="0" dirty="0" smtClean="0"/>
              <a:t> so you have a trimmed vehicle that is capable of best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‘rental’ model the oceanographer might never</a:t>
            </a:r>
            <a:r>
              <a:rPr lang="en-US" baseline="0" dirty="0" smtClean="0"/>
              <a:t> have been a pilot or gotten trained on flight or data details.  </a:t>
            </a:r>
          </a:p>
          <a:p>
            <a:r>
              <a:rPr lang="en-US" baseline="0" dirty="0" smtClean="0"/>
              <a:t>Yet they need to be involved with getting ‘good data’ with the pilot and then understand where all the data and what processing has occurred.</a:t>
            </a:r>
          </a:p>
          <a:p>
            <a:r>
              <a:rPr lang="en-US" baseline="0" dirty="0" smtClean="0"/>
              <a:t>The vehicle will *fly* in a wide range of parameters but will *not* always deliver good data there. </a:t>
            </a:r>
          </a:p>
          <a:p>
            <a:r>
              <a:rPr lang="en-US" dirty="0" smtClean="0"/>
              <a:t>There are a few ways to drive the glider that yield</a:t>
            </a:r>
            <a:r>
              <a:rPr lang="en-US" baseline="0" dirty="0" smtClean="0"/>
              <a:t> the best data.  </a:t>
            </a:r>
          </a:p>
          <a:p>
            <a:r>
              <a:rPr lang="en-US" baseline="0" dirty="0" smtClean="0"/>
              <a:t>There are many more ways to drive the glider to get it back. </a:t>
            </a:r>
          </a:p>
          <a:p>
            <a:r>
              <a:rPr lang="en-US" baseline="0" dirty="0" smtClean="0"/>
              <a:t>The oceanographer wants the former over all but sometimes the later is the better part of valor.</a:t>
            </a:r>
            <a:endParaRPr lang="en-US" dirty="0" smtClean="0"/>
          </a:p>
          <a:p>
            <a:r>
              <a:rPr lang="en-US" baseline="0" dirty="0" smtClean="0"/>
              <a:t>Talk is about best practices to narrow to the good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== vertical velocity</a:t>
            </a:r>
          </a:p>
          <a:p>
            <a:r>
              <a:rPr lang="en-US" dirty="0" smtClean="0"/>
              <a:t>Based on looking at pitch</a:t>
            </a:r>
            <a:r>
              <a:rPr lang="en-US" baseline="0" dirty="0" smtClean="0"/>
              <a:t> and roll regressions and the 1:1 plot for VBD at apogee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2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 and HI components are invariant as the vehicle is rotated so these can be estimated and eliminated.  </a:t>
            </a:r>
          </a:p>
          <a:p>
            <a:r>
              <a:rPr lang="en-US" dirty="0" smtClean="0"/>
              <a:t>The residual is Earth’s local field.</a:t>
            </a:r>
          </a:p>
          <a:p>
            <a:r>
              <a:rPr lang="en-US" dirty="0" smtClean="0"/>
              <a:t>Given rotated X/Y</a:t>
            </a:r>
            <a:r>
              <a:rPr lang="en-US" baseline="0" dirty="0" smtClean="0"/>
              <a:t> field using pitch and roll and then atan2(</a:t>
            </a:r>
            <a:r>
              <a:rPr lang="en-US" baseline="0" dirty="0" err="1" smtClean="0"/>
              <a:t>y,x</a:t>
            </a:r>
            <a:r>
              <a:rPr lang="en-US" baseline="0" dirty="0" smtClean="0"/>
              <a:t>) give heading.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06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panel:  If HI is corrected properly residual (earth) field after transforming by pitch/roll will fall on the blue circle and using atan2(</a:t>
            </a:r>
            <a:r>
              <a:rPr lang="en-US" baseline="0" dirty="0" err="1" smtClean="0"/>
              <a:t>y,x</a:t>
            </a:r>
            <a:r>
              <a:rPr lang="en-US" baseline="0" dirty="0" smtClean="0"/>
              <a:t>) will yield heading</a:t>
            </a:r>
          </a:p>
          <a:p>
            <a:r>
              <a:rPr lang="en-US" baseline="0" dirty="0" smtClean="0"/>
              <a:t>If HI is distorted in different ways it ‘offsets’ the circle.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panel: If you swing a vehicle through 360deg (actual) what do different distortions report as headings?</a:t>
            </a:r>
          </a:p>
          <a:p>
            <a:r>
              <a:rPr lang="en-US" baseline="0" dirty="0" smtClean="0"/>
              <a:t>Blue line: 1:1, as you’d expect and like.</a:t>
            </a:r>
          </a:p>
          <a:p>
            <a:r>
              <a:rPr lang="en-US" baseline="0" dirty="0" smtClean="0"/>
              <a:t>Note magenta </a:t>
            </a:r>
            <a:r>
              <a:rPr lang="en-US" baseline="0" dirty="0" err="1" smtClean="0"/>
              <a:t>cicle</a:t>
            </a:r>
            <a:r>
              <a:rPr lang="en-US" baseline="0" dirty="0" smtClean="0"/>
              <a:t> which doesn’t overlap the center of panel 1.  </a:t>
            </a:r>
          </a:p>
          <a:p>
            <a:r>
              <a:rPr lang="en-US" baseline="0" dirty="0" smtClean="0"/>
              <a:t>The reported headings vary from 25 to 70 degrees!!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8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</a:t>
            </a:r>
            <a:r>
              <a:rPr lang="en-US" baseline="0" dirty="0" smtClean="0"/>
              <a:t> you turn the vehicle at a rate of 1 degree/s you’ll see a reported spin rate that differs according to the distortion.</a:t>
            </a:r>
          </a:p>
          <a:p>
            <a:r>
              <a:rPr lang="en-US" baseline="0" dirty="0" smtClean="0"/>
              <a:t>Blue has no distortion (1 degree/s)</a:t>
            </a:r>
          </a:p>
          <a:p>
            <a:r>
              <a:rPr lang="en-US" baseline="0" dirty="0" smtClean="0"/>
              <a:t>Note magenta again!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panel: Measured (mild) distortion shown by tracking turn rates across many dives.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4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to do? In-situ compass calibration</a:t>
            </a:r>
          </a:p>
          <a:p>
            <a:endParaRPr lang="en-US" dirty="0" smtClean="0"/>
          </a:p>
          <a:p>
            <a:r>
              <a:rPr lang="en-US" dirty="0" smtClean="0"/>
              <a:t>Two dives, low pitch and high pitch, pegged</a:t>
            </a:r>
            <a:r>
              <a:rPr lang="en-US" baseline="0" dirty="0" smtClean="0"/>
              <a:t> in a roll to port and then to starboard with $COMPASS_USE,4</a:t>
            </a:r>
          </a:p>
          <a:p>
            <a:r>
              <a:rPr lang="en-US" baseline="0" dirty="0" smtClean="0"/>
              <a:t>Procedure is in 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README.compass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5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get the dive</a:t>
            </a:r>
            <a:r>
              <a:rPr lang="en-US" baseline="0" dirty="0" smtClean="0"/>
              <a:t> data back, use </a:t>
            </a:r>
            <a:r>
              <a:rPr lang="en-US" baseline="0" dirty="0" err="1" smtClean="0"/>
              <a:t>divemagcal</a:t>
            </a:r>
            <a:r>
              <a:rPr lang="en-US" baseline="0" dirty="0" smtClean="0"/>
              <a:t> and yields a new tcm2mat file.</a:t>
            </a:r>
          </a:p>
          <a:p>
            <a:r>
              <a:rPr lang="en-US" baseline="0" dirty="0" smtClean="0"/>
              <a:t>You can use </a:t>
            </a:r>
            <a:r>
              <a:rPr lang="en-US" baseline="0" dirty="0" err="1" smtClean="0"/>
              <a:t>visualize_magfile</a:t>
            </a:r>
            <a:r>
              <a:rPr lang="en-US" baseline="0" dirty="0" smtClean="0"/>
              <a:t> to look at the collected data against different tcm2mat files,</a:t>
            </a:r>
          </a:p>
          <a:p>
            <a:r>
              <a:rPr lang="en-US" baseline="0" dirty="0" smtClean="0"/>
              <a:t>including the old one to compare how bad it was</a:t>
            </a:r>
            <a:r>
              <a:rPr lang="is-IS" baseline="0" dirty="0" smtClean="0"/>
              <a:t>…</a:t>
            </a:r>
          </a:p>
          <a:p>
            <a:endParaRPr lang="is-IS" baseline="0" dirty="0" smtClean="0"/>
          </a:p>
          <a:p>
            <a:r>
              <a:rPr lang="is-IS" baseline="0" dirty="0" smtClean="0"/>
              <a:t>Note how filled in the red circle is (that indicates you got full 360 turns)</a:t>
            </a:r>
          </a:p>
          <a:p>
            <a:r>
              <a:rPr lang="en-US" baseline="0" dirty="0" smtClean="0"/>
              <a:t>A</a:t>
            </a:r>
            <a:r>
              <a:rPr lang="is-IS" baseline="0" dirty="0" smtClean="0"/>
              <a:t>nd note how it is centered on 0,0.</a:t>
            </a:r>
          </a:p>
          <a:p>
            <a:r>
              <a:rPr lang="is-IS" baseline="0" dirty="0" smtClean="0"/>
              <a:t>If the distortion is bad you can run the collected data using the old tcm2mat and it will show an offset from 0.0.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5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fllight</a:t>
            </a:r>
            <a:r>
              <a:rPr lang="en-US" dirty="0" smtClean="0"/>
              <a:t> model is for STEADY flight.</a:t>
            </a:r>
          </a:p>
          <a:p>
            <a:r>
              <a:rPr lang="en-US" dirty="0" smtClean="0"/>
              <a:t>Accelerations</a:t>
            </a:r>
            <a:r>
              <a:rPr lang="en-US" baseline="0" dirty="0" smtClean="0"/>
              <a:t> (flare), decelerations (apogee and surface) and rolls are removed.</a:t>
            </a:r>
          </a:p>
          <a:p>
            <a:r>
              <a:rPr lang="en-US" baseline="0" dirty="0" smtClean="0"/>
              <a:t>Must know the vehicle and seawater density to compute buoyancy.</a:t>
            </a:r>
          </a:p>
          <a:p>
            <a:r>
              <a:rPr lang="en-US" baseline="0" dirty="0" smtClean="0"/>
              <a:t>Buoyancy forcing is order 100-200g so mass should be to nearest gram.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Glider_length</a:t>
            </a:r>
            <a:r>
              <a:rPr lang="en-US" baseline="0" dirty="0" smtClean="0"/>
              <a:t> is a scaling parameter, NOT a measurement.  We use 1.8 uniformly, </a:t>
            </a:r>
            <a:r>
              <a:rPr lang="en-US" i="1" baseline="0" dirty="0" smtClean="0"/>
              <a:t>regardless</a:t>
            </a:r>
            <a:r>
              <a:rPr lang="en-US" baseline="0" dirty="0" smtClean="0"/>
              <a:t> of hull type!</a:t>
            </a:r>
          </a:p>
          <a:p>
            <a:r>
              <a:rPr lang="en-US" baseline="0" dirty="0" smtClean="0"/>
              <a:t>Rho0 is also a scaling parameter, a nominal density (1023).  No need to change it.</a:t>
            </a:r>
          </a:p>
          <a:p>
            <a:r>
              <a:rPr lang="en-US" baseline="0" dirty="0" smtClean="0"/>
              <a:t>NOTE: </a:t>
            </a:r>
            <a:r>
              <a:rPr lang="en-US" baseline="0" dirty="0" err="1" smtClean="0"/>
              <a:t>abc</a:t>
            </a:r>
            <a:r>
              <a:rPr lang="en-US" baseline="0" dirty="0" smtClean="0"/>
              <a:t> will scale appropriately but it is actually l</a:t>
            </a:r>
            <a:r>
              <a:rPr lang="en-US" baseline="30000" dirty="0" smtClean="0"/>
              <a:t>2</a:t>
            </a:r>
            <a:r>
              <a:rPr lang="en-US" baseline="0" dirty="0" smtClean="0"/>
              <a:t>a and l</a:t>
            </a:r>
            <a:r>
              <a:rPr lang="en-US" baseline="30000" dirty="0" smtClean="0"/>
              <a:t>2</a:t>
            </a:r>
            <a:r>
              <a:rPr lang="en-US" baseline="0" dirty="0" smtClean="0"/>
              <a:t>b and l</a:t>
            </a:r>
            <a:r>
              <a:rPr lang="en-US" baseline="30000" dirty="0" smtClean="0"/>
              <a:t>2</a:t>
            </a:r>
            <a:r>
              <a:rPr lang="en-US" baseline="0" dirty="0" smtClean="0"/>
              <a:t>c that are the true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aluminum </a:t>
            </a:r>
            <a:r>
              <a:rPr lang="en-US" baseline="0" dirty="0" err="1" smtClean="0"/>
              <a:t>isopyncal</a:t>
            </a:r>
            <a:r>
              <a:rPr lang="en-US" baseline="0" dirty="0" smtClean="0"/>
              <a:t> hull of </a:t>
            </a:r>
            <a:r>
              <a:rPr lang="en-US" baseline="0" dirty="0" err="1" smtClean="0"/>
              <a:t>Seaglider</a:t>
            </a:r>
            <a:r>
              <a:rPr lang="en-US" baseline="0" dirty="0" smtClean="0"/>
              <a:t> has fixed measured values for compression and thermal expansion.</a:t>
            </a:r>
          </a:p>
          <a:p>
            <a:r>
              <a:rPr lang="en-US" baseline="0" dirty="0" smtClean="0"/>
              <a:t>Compression is the same as seawater.  Thermal expansion is the same as aluminum.</a:t>
            </a:r>
          </a:p>
          <a:p>
            <a:r>
              <a:rPr lang="en-US" baseline="0" dirty="0" smtClean="0"/>
              <a:t>T* is a reference temperature (15C).</a:t>
            </a:r>
          </a:p>
          <a:p>
            <a:r>
              <a:rPr lang="en-US" baseline="0" dirty="0" smtClean="0"/>
              <a:t>Adjust </a:t>
            </a:r>
            <a:r>
              <a:rPr lang="en-US" baseline="0" dirty="0" err="1" smtClean="0"/>
              <a:t>abs_compress</a:t>
            </a:r>
            <a:r>
              <a:rPr lang="en-US" baseline="0" dirty="0" smtClean="0"/>
              <a:t> only if you add a lot of syntactic foam.  </a:t>
            </a:r>
            <a:r>
              <a:rPr lang="en-US" baseline="0" dirty="0" err="1" smtClean="0"/>
              <a:t>Kgs</a:t>
            </a:r>
            <a:r>
              <a:rPr lang="en-US" baseline="0" dirty="0" smtClean="0"/>
              <a:t> worth.</a:t>
            </a:r>
          </a:p>
          <a:p>
            <a:r>
              <a:rPr lang="en-US" baseline="0" dirty="0" err="1" smtClean="0"/>
              <a:t>Hd_c</a:t>
            </a:r>
            <a:r>
              <a:rPr lang="en-US" baseline="0" dirty="0" smtClean="0"/>
              <a:t> (implied drag) adjusts the stall speed and is typically very small.</a:t>
            </a:r>
          </a:p>
          <a:p>
            <a:endParaRPr lang="en-US" dirty="0" smtClean="0"/>
          </a:p>
          <a:p>
            <a:r>
              <a:rPr lang="en-US" dirty="0" err="1" smtClean="0"/>
              <a:t>Vbdbias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18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9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change rho0 either</a:t>
            </a:r>
            <a:r>
              <a:rPr lang="is-IS" dirty="0" smtClean="0"/>
              <a:t>….like</a:t>
            </a:r>
            <a:r>
              <a:rPr lang="is-IS" baseline="0" dirty="0" smtClean="0"/>
              <a:t> glider_length it is just a parameterized scale</a:t>
            </a:r>
          </a:p>
          <a:p>
            <a:endParaRPr lang="is-IS" baseline="0" dirty="0" smtClean="0"/>
          </a:p>
          <a:p>
            <a:r>
              <a:rPr lang="en-US" dirty="0" smtClean="0"/>
              <a:t>Tell of the attempt</a:t>
            </a:r>
            <a:r>
              <a:rPr lang="en-US" baseline="0" dirty="0" smtClean="0"/>
              <a:t> to verify DAC model with a week of several gliders in tidal environment with bottom mounted ADCPs</a:t>
            </a:r>
          </a:p>
          <a:p>
            <a:r>
              <a:rPr lang="en-US" baseline="0" dirty="0" smtClean="0"/>
              <a:t>Data set was great BUT that’s when we discovered the GPS issue and they hadn’t varied buoyancy and pitch sufficiently to constrain the vehicle’s regressions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0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2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TTI mass shifter has</a:t>
            </a:r>
            <a:r>
              <a:rPr lang="en-US" baseline="0" dirty="0" smtClean="0"/>
              <a:t> an unfortunate side effect</a:t>
            </a:r>
            <a:r>
              <a:rPr lang="is-IS" baseline="0" dirty="0" smtClean="0"/>
              <a:t>… Crosstalk between roll and pitch since they share the screw and tube</a:t>
            </a:r>
          </a:p>
          <a:p>
            <a:r>
              <a:rPr lang="is-IS" baseline="0" dirty="0" smtClean="0"/>
              <a:t>Pitch down on dive means you speed up, good in increasing stratification</a:t>
            </a:r>
          </a:p>
          <a:p>
            <a:r>
              <a:rPr lang="is-IS" baseline="0" dirty="0" smtClean="0"/>
              <a:t>Pitch up on climb, good in decreasing stratification.</a:t>
            </a:r>
          </a:p>
          <a:p>
            <a:r>
              <a:rPr lang="is-IS" baseline="0" dirty="0" smtClean="0"/>
              <a:t>But it depends on the amount of rattling and assemblies vary.</a:t>
            </a:r>
          </a:p>
          <a:p>
            <a:endParaRPr lang="en-US" dirty="0" smtClean="0"/>
          </a:p>
          <a:p>
            <a:r>
              <a:rPr lang="en-US" dirty="0" smtClean="0"/>
              <a:t>And</a:t>
            </a:r>
            <a:r>
              <a:rPr lang="en-US" baseline="0" dirty="0" smtClean="0"/>
              <a:t> pitch moves overshoot even more with gravity. P_OVSHOOT_WITHG makes dynamic pitch adjust useable for really sensitive shifters.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88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overshoot issue.  </a:t>
            </a:r>
          </a:p>
          <a:p>
            <a:r>
              <a:rPr lang="en-US" baseline="0" dirty="0" smtClean="0"/>
              <a:t>Pitch adjust was on and a very small move was </a:t>
            </a:r>
            <a:r>
              <a:rPr lang="en-US" baseline="0" dirty="0" err="1" smtClean="0"/>
              <a:t>commanded..just</a:t>
            </a:r>
            <a:r>
              <a:rPr lang="en-US" baseline="0" dirty="0" smtClean="0"/>
              <a:t> on the edge of controller.</a:t>
            </a:r>
          </a:p>
          <a:p>
            <a:r>
              <a:rPr lang="en-US" baseline="0" dirty="0" smtClean="0"/>
              <a:t>Wanted 1deg change but overshoot provided 5deg with concomitant speed increase.</a:t>
            </a:r>
          </a:p>
          <a:p>
            <a:r>
              <a:rPr lang="en-US" baseline="0" dirty="0" smtClean="0"/>
              <a:t>Had to wait to correct back.  Happened several times.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1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3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topic </a:t>
            </a:r>
            <a:r>
              <a:rPr lang="en-US" baseline="0" dirty="0" smtClean="0"/>
              <a:t>is a</a:t>
            </a:r>
            <a:r>
              <a:rPr lang="en-US" dirty="0" smtClean="0"/>
              <a:t> common source of confusion.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3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‘Default’ or normal mode</a:t>
            </a:r>
          </a:p>
          <a:p>
            <a:r>
              <a:rPr lang="en-US" dirty="0" smtClean="0"/>
              <a:t>Be</a:t>
            </a:r>
            <a:r>
              <a:rPr lang="en-US" baseline="0" dirty="0" smtClean="0"/>
              <a:t> careful if you switch to $NAV_MODE,3</a:t>
            </a:r>
            <a:r>
              <a:rPr lang="is-IS" baseline="0" dirty="0" smtClean="0"/>
              <a:t>…it will use $HEADING.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predicts</a:t>
            </a:r>
            <a:r>
              <a:rPr lang="en-US" baseline="0" dirty="0" smtClean="0"/>
              <a:t> currents. </a:t>
            </a:r>
          </a:p>
          <a:p>
            <a:r>
              <a:rPr lang="en-US" baseline="0" dirty="0" smtClean="0"/>
              <a:t>Learns local mean, diurnal, and semi-diurnal components. ONBOARD calculation.</a:t>
            </a:r>
            <a:endParaRPr lang="el-GR" baseline="0" dirty="0" smtClean="0"/>
          </a:p>
          <a:p>
            <a:r>
              <a:rPr lang="en-US" baseline="0" dirty="0" smtClean="0"/>
              <a:t>If KALMAN_USE is off, acts like NAV_MODE,0</a:t>
            </a:r>
          </a:p>
          <a:p>
            <a:endParaRPr lang="el-GR" baseline="0" dirty="0" smtClean="0"/>
          </a:p>
          <a:p>
            <a:r>
              <a:rPr lang="en-US" baseline="0" dirty="0" smtClean="0"/>
              <a:t>&gt;&gt; Be careful about dive cadence aliasing tidal modes. Shallow is better.</a:t>
            </a:r>
          </a:p>
          <a:p>
            <a:r>
              <a:rPr lang="en-US" baseline="0" dirty="0" smtClean="0"/>
              <a:t>Diurnal and semi-diurnal components can be disabled (and see $NAV_MODE,2 if mean current is steady or you are doing deep dives).</a:t>
            </a:r>
          </a:p>
          <a:p>
            <a:r>
              <a:rPr lang="en-US" baseline="0" dirty="0" err="1" smtClean="0"/>
              <a:t>Kalman</a:t>
            </a:r>
            <a:r>
              <a:rPr lang="en-US" baseline="0" dirty="0" smtClean="0"/>
              <a:t> filter sometimes needs to be reset.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7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 err="1" smtClean="0"/>
              <a:t>glide_slope</a:t>
            </a:r>
            <a:r>
              <a:rPr lang="en-US" dirty="0" smtClean="0"/>
              <a:t>()</a:t>
            </a:r>
            <a:r>
              <a:rPr lang="en-US" baseline="0" dirty="0" smtClean="0"/>
              <a:t> model (</a:t>
            </a:r>
            <a:r>
              <a:rPr lang="en-US" baseline="0" dirty="0" err="1" smtClean="0"/>
              <a:t>pitch,w</a:t>
            </a:r>
            <a:r>
              <a:rPr lang="en-US" baseline="0" dirty="0" smtClean="0"/>
              <a:t>) and GPS to estimate DAC from the previous dive ONBOARD!</a:t>
            </a:r>
          </a:p>
          <a:p>
            <a:r>
              <a:rPr lang="en-US" baseline="0" dirty="0" smtClean="0"/>
              <a:t>Good in high constant current environments not tidally dominated.</a:t>
            </a:r>
          </a:p>
          <a:p>
            <a:r>
              <a:rPr lang="en-US" baseline="0" dirty="0" smtClean="0"/>
              <a:t>If no DAC then acts like $NAV_MODE,0 (no current)</a:t>
            </a:r>
          </a:p>
          <a:p>
            <a:r>
              <a:rPr lang="en-US" baseline="0" dirty="0" smtClean="0"/>
              <a:t>Iteratively solve for best speed and angle to reach current target given distance and bearing.</a:t>
            </a:r>
          </a:p>
          <a:p>
            <a:r>
              <a:rPr lang="en-US" baseline="0" dirty="0" smtClean="0"/>
              <a:t>You </a:t>
            </a:r>
            <a:r>
              <a:rPr lang="en-US" baseline="0" dirty="0" err="1" smtClean="0"/>
              <a:t>gotta</a:t>
            </a:r>
            <a:r>
              <a:rPr lang="en-US" baseline="0" dirty="0" smtClean="0"/>
              <a:t> have the thrust to make it though!! Depends on the type of section calculation you want to do later.</a:t>
            </a:r>
          </a:p>
          <a:p>
            <a:r>
              <a:rPr lang="en-US" baseline="0" dirty="0" smtClean="0"/>
              <a:t>Surface current not taken into account.  Avoid $NO_SURFACE especially if you want DAC.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$FERRY_MAX limits the final correction angle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7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DAC like</a:t>
            </a:r>
            <a:r>
              <a:rPr lang="en-US" baseline="0" dirty="0" smtClean="0"/>
              <a:t> $NAV_MODE,2 but steer ferry angle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to it. </a:t>
            </a:r>
          </a:p>
          <a:p>
            <a:r>
              <a:rPr lang="en-US" baseline="0" dirty="0" err="1" smtClean="0"/>
              <a:t>Ala</a:t>
            </a:r>
            <a:r>
              <a:rPr lang="en-US" baseline="0" dirty="0" smtClean="0"/>
              <a:t> Spray.</a:t>
            </a:r>
          </a:p>
          <a:p>
            <a:r>
              <a:rPr lang="en-US" baseline="0" dirty="0" smtClean="0"/>
              <a:t>Useful for staying in eddies.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8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of data and </a:t>
            </a:r>
            <a:r>
              <a:rPr lang="en-US" dirty="0" err="1" smtClean="0"/>
              <a:t>comms</a:t>
            </a:r>
            <a:r>
              <a:rPr lang="en-US" dirty="0" smtClean="0"/>
              <a:t> flow.</a:t>
            </a:r>
          </a:p>
          <a:p>
            <a:r>
              <a:rPr lang="en-US" dirty="0" smtClean="0"/>
              <a:t>Boxes</a:t>
            </a:r>
            <a:r>
              <a:rPr lang="en-US" baseline="0" dirty="0" smtClean="0"/>
              <a:t> are code bits we deliver.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Files are not named here.  That’s a good thing.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basestation is written in python for portability and ease of handling files etc.</a:t>
            </a:r>
          </a:p>
          <a:p>
            <a:r>
              <a:rPr lang="en-US" baseline="0" dirty="0" smtClean="0"/>
              <a:t>The basestation exports </a:t>
            </a:r>
            <a:r>
              <a:rPr lang="en-US" baseline="0" dirty="0" err="1" smtClean="0"/>
              <a:t>netCDF</a:t>
            </a:r>
            <a:r>
              <a:rPr lang="en-US" baseline="0" dirty="0" smtClean="0"/>
              <a:t> (more on this below). </a:t>
            </a:r>
          </a:p>
          <a:p>
            <a:r>
              <a:rPr lang="en-US" baseline="0" dirty="0" smtClean="0"/>
              <a:t>This is now the lingua franca of oceanographic analysis.  Do NOT write code against </a:t>
            </a:r>
            <a:r>
              <a:rPr lang="en-US" baseline="0" dirty="0" err="1" smtClean="0"/>
              <a:t>eng</a:t>
            </a:r>
            <a:r>
              <a:rPr lang="en-US" baseline="0" dirty="0" smtClean="0"/>
              <a:t>/log files.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02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we’ll focus largely on oceanographer’s use of basestation code (Reprocess, </a:t>
            </a:r>
            <a:r>
              <a:rPr lang="en-US" baseline="0" dirty="0" err="1" smtClean="0"/>
              <a:t>MakeDiveProfiles</a:t>
            </a:r>
            <a:r>
              <a:rPr lang="en-US" baseline="0" dirty="0" smtClean="0"/>
              <a:t>, etc.).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 offs for sensors.  </a:t>
            </a:r>
          </a:p>
          <a:p>
            <a:r>
              <a:rPr lang="en-US" dirty="0" smtClean="0"/>
              <a:t>Forget WL in</a:t>
            </a:r>
            <a:r>
              <a:rPr lang="en-US" baseline="0" dirty="0" smtClean="0"/>
              <a:t> the lower part of the water column generally.  </a:t>
            </a:r>
          </a:p>
          <a:p>
            <a:r>
              <a:rPr lang="en-US" baseline="0" dirty="0" smtClean="0"/>
              <a:t>Trade resolution in high CT stratification for lower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sampling elsewhere.</a:t>
            </a:r>
          </a:p>
          <a:p>
            <a:r>
              <a:rPr lang="en-US" baseline="0" dirty="0" err="1" smtClean="0"/>
              <a:t>Scicon</a:t>
            </a:r>
            <a:r>
              <a:rPr lang="en-US" baseline="0" dirty="0" smtClean="0"/>
              <a:t> available in case you need higher resolution.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Depends on expected vertical velocity (and its changes) and desired vertical resolution; higher in VM situations (high thrust)</a:t>
            </a:r>
          </a:p>
          <a:p>
            <a:r>
              <a:rPr lang="en-US" baseline="0" dirty="0" smtClean="0"/>
              <a:t>Sometimes you must slow down to get even the fast sample (w/o </a:t>
            </a:r>
            <a:r>
              <a:rPr lang="en-US" baseline="0" dirty="0" err="1" smtClean="0"/>
              <a:t>scicon</a:t>
            </a:r>
            <a:r>
              <a:rPr lang="en-US" baseline="0" dirty="0" smtClean="0"/>
              <a:t>) to work!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9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rudicsd</a:t>
            </a:r>
            <a:r>
              <a:rPr lang="en-US" baseline="0" dirty="0" smtClean="0"/>
              <a:t> handles proper logout when call is dropped.  Still some residual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37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to find and read the processing</a:t>
            </a:r>
            <a:r>
              <a:rPr lang="en-US" baseline="0" dirty="0" smtClean="0"/>
              <a:t> history!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0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types of </a:t>
            </a:r>
            <a:r>
              <a:rPr lang="en-US" dirty="0" err="1" smtClean="0"/>
              <a:t>nc</a:t>
            </a:r>
            <a:r>
              <a:rPr lang="en-US" dirty="0" smtClean="0"/>
              <a:t> files that can be produced.</a:t>
            </a:r>
          </a:p>
          <a:p>
            <a:r>
              <a:rPr lang="en-US" dirty="0" smtClean="0"/>
              <a:t>To</a:t>
            </a:r>
            <a:r>
              <a:rPr lang="en-US" baseline="0" dirty="0" smtClean="0"/>
              <a:t> get the profile and </a:t>
            </a:r>
            <a:r>
              <a:rPr lang="en-US" baseline="0" dirty="0" err="1" smtClean="0"/>
              <a:t>timeseries</a:t>
            </a:r>
            <a:r>
              <a:rPr lang="en-US" baseline="0" dirty="0" smtClean="0"/>
              <a:t> you can</a:t>
            </a:r>
          </a:p>
          <a:p>
            <a:r>
              <a:rPr lang="en-US" baseline="0" dirty="0" smtClean="0"/>
              <a:t>(1) add </a:t>
            </a:r>
            <a:r>
              <a:rPr lang="en-US" baseline="0" dirty="0" err="1" smtClean="0"/>
              <a:t>MakeMissionProfile</a:t>
            </a:r>
            <a:r>
              <a:rPr lang="en-US" baseline="0" dirty="0" smtClean="0"/>
              <a:t> and/or </a:t>
            </a:r>
            <a:r>
              <a:rPr lang="en-US" baseline="0" dirty="0" err="1" smtClean="0"/>
              <a:t>MakeMissionTimeseries</a:t>
            </a:r>
            <a:r>
              <a:rPr lang="en-US" baseline="0" dirty="0" smtClean="0"/>
              <a:t> to .extensions in glider directory, or, better,</a:t>
            </a:r>
          </a:p>
          <a:p>
            <a:r>
              <a:rPr lang="en-US" baseline="0" dirty="0" smtClean="0"/>
              <a:t>(2) Run the reprocess script whenever you want in the glider directory.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6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If you remove them from </a:t>
            </a:r>
            <a:r>
              <a:rPr lang="en-US" dirty="0" err="1" smtClean="0"/>
              <a:t>sg_calib_constants</a:t>
            </a:r>
            <a:r>
              <a:rPr lang="en-US" dirty="0" smtClean="0"/>
              <a:t> but already have </a:t>
            </a:r>
            <a:r>
              <a:rPr lang="en-US" dirty="0" err="1" smtClean="0"/>
              <a:t>nc</a:t>
            </a:r>
            <a:r>
              <a:rPr lang="en-US" dirty="0" smtClean="0"/>
              <a:t> files then the previous</a:t>
            </a:r>
            <a:r>
              <a:rPr lang="en-US" baseline="0" dirty="0" smtClean="0"/>
              <a:t> values are cached.</a:t>
            </a:r>
          </a:p>
          <a:p>
            <a:r>
              <a:rPr lang="en-US" baseline="0" dirty="0" smtClean="0"/>
              <a:t>We only pick up on changed values from defaults, not ‘dropped’ values.</a:t>
            </a:r>
          </a:p>
          <a:p>
            <a:r>
              <a:rPr lang="en-US" baseline="0" dirty="0" smtClean="0"/>
              <a:t>So you should delete all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files and reprocess from log and </a:t>
            </a:r>
            <a:r>
              <a:rPr lang="en-US" baseline="0" dirty="0" err="1" smtClean="0"/>
              <a:t>eng</a:t>
            </a:r>
            <a:r>
              <a:rPr lang="en-US" baseline="0" dirty="0" smtClean="0"/>
              <a:t>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1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it for many</a:t>
            </a:r>
            <a:r>
              <a:rPr lang="en-US" baseline="0" dirty="0" smtClean="0"/>
              <a:t> details on tests and controls!  Some discussed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20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Trapped</a:t>
            </a:r>
            <a:r>
              <a:rPr lang="en-US" baseline="0" dirty="0" smtClean="0"/>
              <a:t> interstitial warm water and heavy glider at apogee spills water from hull past the thermistor.</a:t>
            </a:r>
          </a:p>
          <a:p>
            <a:r>
              <a:rPr lang="en-US" baseline="0" dirty="0" smtClean="0"/>
              <a:t>Seagliders only (with interstitial water volume).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3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</a:t>
            </a:r>
            <a:r>
              <a:rPr lang="en-US" baseline="0" dirty="0" smtClean="0"/>
              <a:t> works by bounding the expected conductivity change given a change of temperature at pressure: </a:t>
            </a:r>
          </a:p>
          <a:p>
            <a:r>
              <a:rPr lang="en-US" baseline="0" dirty="0" smtClean="0"/>
              <a:t>We expect a ~.1PSU change for a change of ~1C. Anything much in excess means it </a:t>
            </a:r>
            <a:r>
              <a:rPr lang="en-US" baseline="0" dirty="0" err="1" smtClean="0"/>
              <a:t>ain’t</a:t>
            </a:r>
            <a:r>
              <a:rPr lang="en-US" baseline="0" dirty="0" smtClean="0"/>
              <a:t> seawater.</a:t>
            </a:r>
          </a:p>
          <a:p>
            <a:r>
              <a:rPr lang="en-US" baseline="0" dirty="0" smtClean="0"/>
              <a:t>Detects ‘snot’ and surface ‘bubbles’.</a:t>
            </a:r>
          </a:p>
          <a:p>
            <a:endParaRPr lang="en-US" dirty="0" smtClean="0"/>
          </a:p>
          <a:p>
            <a:r>
              <a:rPr lang="en-US" dirty="0" smtClean="0"/>
              <a:t>Note the black points.  Several</a:t>
            </a:r>
            <a:r>
              <a:rPr lang="en-US" baseline="0" dirty="0" smtClean="0"/>
              <a:t> sets.  </a:t>
            </a:r>
          </a:p>
          <a:p>
            <a:r>
              <a:rPr lang="en-US" baseline="0" dirty="0" smtClean="0"/>
              <a:t>The one to the lower left is ‘snot’, an anomaly at depth that cleared. Lasted for 90m.  </a:t>
            </a:r>
          </a:p>
          <a:p>
            <a:r>
              <a:rPr lang="en-US" baseline="0" dirty="0" smtClean="0"/>
              <a:t>Removed 41 of 711 total CT points.</a:t>
            </a:r>
          </a:p>
          <a:p>
            <a:r>
              <a:rPr lang="en-US" baseline="0" dirty="0" smtClean="0"/>
              <a:t>Notice ‘chunk’ out of the climb.</a:t>
            </a:r>
          </a:p>
          <a:p>
            <a:r>
              <a:rPr lang="en-US" baseline="0" dirty="0" smtClean="0"/>
              <a:t>The one at the bottom are apogee points (not anomalies).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82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18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Correction using the old mode.  The new 5mode</a:t>
            </a:r>
            <a:r>
              <a:rPr lang="en-US" baseline="0" dirty="0" smtClean="0"/>
              <a:t> code is better but doesn’t deal with the upper part of the water column as well in this dive because of poor sampling and de/accelerations.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2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dive shown earlier regarding the science file planning.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here, the sampling interval was a uniform 20s and you can see in the thermocline how ‘ratty’ the correction can be without higher sampling rates.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highlighted column.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-84" charset="0"/>
                <a:ea typeface="+mn-ea"/>
                <a:cs typeface="+mn-cs"/>
              </a:rPr>
              <a:t>The profile must permit the sample and the sample count must permit a sample or it isn’t taken.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1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change it to compute for all deployments.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17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use </a:t>
            </a:r>
            <a:r>
              <a:rPr lang="en-US" dirty="0" err="1" smtClean="0"/>
              <a:t>ncload</a:t>
            </a:r>
            <a:r>
              <a:rPr lang="en-US" dirty="0" smtClean="0"/>
              <a:t> to just get (any)</a:t>
            </a:r>
            <a:r>
              <a:rPr lang="en-US" baseline="0" dirty="0" smtClean="0"/>
              <a:t> file into a structure with GLOBALS and ATTRIBUTES sub-structures.</a:t>
            </a:r>
          </a:p>
          <a:p>
            <a:r>
              <a:rPr lang="en-US" baseline="0" dirty="0" smtClean="0"/>
              <a:t>Use </a:t>
            </a:r>
            <a:r>
              <a:rPr lang="en-US" baseline="0" dirty="0" err="1" smtClean="0"/>
              <a:t>get_dive_data</a:t>
            </a:r>
            <a:r>
              <a:rPr lang="en-US" baseline="0" dirty="0" smtClean="0"/>
              <a:t>() to fetch </a:t>
            </a:r>
            <a:r>
              <a:rPr lang="en-US" baseline="0" dirty="0" err="1" smtClean="0"/>
              <a:t>loginfo,eng,results</a:t>
            </a:r>
            <a:r>
              <a:rPr lang="en-US" baseline="0" dirty="0" smtClean="0"/>
              <a:t> for old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868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Makes use of the ‘profile’ </a:t>
            </a:r>
            <a:r>
              <a:rPr lang="en-US" dirty="0" err="1" smtClean="0"/>
              <a:t>nc</a:t>
            </a:r>
            <a:r>
              <a:rPr lang="en-US" dirty="0" smtClean="0"/>
              <a:t> file.</a:t>
            </a:r>
            <a:r>
              <a:rPr lang="en-US" baseline="0" dirty="0" smtClean="0"/>
              <a:t> Red and blue mark climb and dive bin values. </a:t>
            </a:r>
          </a:p>
          <a:p>
            <a:r>
              <a:rPr lang="en-US" baseline="0" dirty="0" smtClean="0"/>
              <a:t>Data tip reports dives that contain nearby points.</a:t>
            </a:r>
          </a:p>
          <a:p>
            <a:r>
              <a:rPr lang="en-US" baseline="0" dirty="0" smtClean="0"/>
              <a:t>There are points from 173 dives here.  </a:t>
            </a:r>
          </a:p>
          <a:p>
            <a:r>
              <a:rPr lang="en-US" baseline="0" dirty="0" smtClean="0"/>
              <a:t>Note ‘eddy’ in TS space.  When did it happen (dives)?  </a:t>
            </a:r>
          </a:p>
          <a:p>
            <a:r>
              <a:rPr lang="en-US" baseline="0" dirty="0" smtClean="0"/>
              <a:t>Note saltier point?  When did it happen?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66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after </a:t>
            </a:r>
            <a:r>
              <a:rPr lang="en-US" dirty="0" err="1" smtClean="0"/>
              <a:t>diveplot</a:t>
            </a:r>
            <a:r>
              <a:rPr lang="en-US" baseline="0" dirty="0" smtClean="0"/>
              <a:t> (use a –dive number)</a:t>
            </a:r>
          </a:p>
          <a:p>
            <a:r>
              <a:rPr lang="en-US" baseline="0" dirty="0" smtClean="0"/>
              <a:t>Red and blue points are ‘raw’ climb and dive points</a:t>
            </a:r>
          </a:p>
          <a:p>
            <a:r>
              <a:rPr lang="en-US" baseline="0" dirty="0" smtClean="0"/>
              <a:t>Magenta and cyan are ‘processed’ (TI) corrected points</a:t>
            </a:r>
          </a:p>
          <a:p>
            <a:r>
              <a:rPr lang="en-US" baseline="0" dirty="0" smtClean="0"/>
              <a:t>Black are QC_BAD points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tip shows location of data point selected.</a:t>
            </a:r>
          </a:p>
          <a:p>
            <a:r>
              <a:rPr lang="en-US" baseline="0" dirty="0" smtClean="0"/>
              <a:t>Directive shows how to declare something is bad.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96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names of the variables and directives</a:t>
            </a:r>
            <a:r>
              <a:rPr lang="en-US" baseline="0" dirty="0" smtClean="0"/>
              <a:t> are in the SQCM.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41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share updated files or move</a:t>
            </a:r>
            <a:r>
              <a:rPr lang="en-US" baseline="0" dirty="0" smtClean="0"/>
              <a:t> to archive 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123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5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Splurge on a good 100kg scale. </a:t>
            </a:r>
          </a:p>
          <a:p>
            <a:r>
              <a:rPr lang="en-US" baseline="0" dirty="0" smtClean="0"/>
              <a:t>It is the only way you’ll be able to estimate vehicle density, hence thrust, for other accurate calculations.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Make sure it is dry and all components are attached.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kHz</a:t>
            </a:r>
            <a:r>
              <a:rPr lang="en-US" baseline="0" dirty="0" smtClean="0"/>
              <a:t> vs. Hz. Bound.</a:t>
            </a:r>
          </a:p>
          <a:p>
            <a:r>
              <a:rPr lang="en-US" baseline="0" dirty="0" smtClean="0"/>
              <a:t>Tube is likely cracked.</a:t>
            </a:r>
          </a:p>
          <a:p>
            <a:r>
              <a:rPr lang="en-US" baseline="0" dirty="0" err="1" smtClean="0"/>
              <a:t>TritonX</a:t>
            </a:r>
            <a:r>
              <a:rPr lang="en-US" baseline="0" dirty="0" smtClean="0"/>
              <a:t> keeps surface oil from sticking inside the tube. Clears in under a minute.  Don’t let it dry in tube.</a:t>
            </a:r>
          </a:p>
          <a:p>
            <a:r>
              <a:rPr lang="en-US" baseline="0" dirty="0" smtClean="0"/>
              <a:t>Beware: </a:t>
            </a:r>
            <a:r>
              <a:rPr lang="en-US" baseline="0" dirty="0" err="1" smtClean="0"/>
              <a:t>TritonX</a:t>
            </a:r>
            <a:r>
              <a:rPr lang="en-US" baseline="0" dirty="0" smtClean="0"/>
              <a:t> appears ‘salty’ if you measure it on land before it clears in the ocean.</a:t>
            </a:r>
          </a:p>
          <a:p>
            <a:endParaRPr lang="en-US" dirty="0" smtClean="0"/>
          </a:p>
          <a:p>
            <a:r>
              <a:rPr lang="en-US" dirty="0" smtClean="0"/>
              <a:t>Will be added to </a:t>
            </a:r>
            <a:r>
              <a:rPr lang="en-US" dirty="0" err="1" smtClean="0"/>
              <a:t>selftests</a:t>
            </a:r>
            <a:r>
              <a:rPr lang="en-US" baseline="0" dirty="0" smtClean="0"/>
              <a:t> in later release.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different calibration schemes with latest FW:</a:t>
            </a:r>
            <a:r>
              <a:rPr lang="en-US" baseline="0" dirty="0" smtClean="0"/>
              <a:t> Foil and SVU. </a:t>
            </a:r>
          </a:p>
          <a:p>
            <a:r>
              <a:rPr lang="en-US" baseline="0" dirty="0" smtClean="0"/>
              <a:t>SVU is preferred (simpler, fewer coefficients) but may not be enabled.  </a:t>
            </a:r>
          </a:p>
          <a:p>
            <a:r>
              <a:rPr lang="en-US" baseline="0" dirty="0" smtClean="0"/>
              <a:t>Little difference between foil and SVU at least to 2km.</a:t>
            </a:r>
          </a:p>
          <a:p>
            <a:r>
              <a:rPr lang="en-US" baseline="0" dirty="0" smtClean="0"/>
              <a:t>See </a:t>
            </a:r>
            <a:r>
              <a:rPr lang="en-US" baseline="0" dirty="0" err="1" smtClean="0"/>
              <a:t>optode</a:t>
            </a:r>
            <a:r>
              <a:rPr lang="en-US" baseline="0" dirty="0" smtClean="0"/>
              <a:t> document about proper settings and how to talk with it.</a:t>
            </a:r>
          </a:p>
          <a:p>
            <a:r>
              <a:rPr lang="en-US" baseline="0" dirty="0" smtClean="0"/>
              <a:t>Generally you want the basestation to process the raw data the way the instrument did for [o2] except we apply pressure and salinity corrections.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2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 Johnson, Plant, Riser paper in press J </a:t>
            </a:r>
            <a:r>
              <a:rPr lang="en-US" dirty="0" err="1" smtClean="0"/>
              <a:t>Atmos</a:t>
            </a:r>
            <a:r>
              <a:rPr lang="en-US" dirty="0" smtClean="0"/>
              <a:t> Ocean.</a:t>
            </a:r>
          </a:p>
          <a:p>
            <a:r>
              <a:rPr lang="en-US" dirty="0" smtClean="0"/>
              <a:t>Basic scheme is</a:t>
            </a:r>
            <a:r>
              <a:rPr lang="en-US" baseline="0" dirty="0" smtClean="0"/>
              <a:t> you can predict [O2] in air given temp and pressure and given the </a:t>
            </a:r>
            <a:r>
              <a:rPr lang="en-US" baseline="0" dirty="0" err="1" smtClean="0"/>
              <a:t>optode</a:t>
            </a:r>
            <a:r>
              <a:rPr lang="en-US" baseline="0" dirty="0" smtClean="0"/>
              <a:t> measurement of </a:t>
            </a:r>
            <a:r>
              <a:rPr lang="en-US" baseline="0" dirty="0" err="1" smtClean="0"/>
              <a:t>calphase</a:t>
            </a:r>
            <a:r>
              <a:rPr lang="en-US" baseline="0" dirty="0" smtClean="0"/>
              <a:t> you compute a drift factor so the instrument will report air [O2].</a:t>
            </a:r>
          </a:p>
          <a:p>
            <a:r>
              <a:rPr lang="en-US" baseline="0" dirty="0" smtClean="0"/>
              <a:t>No salinity or deep pressure problems.</a:t>
            </a:r>
            <a:endParaRPr lang="en-US" dirty="0" smtClean="0"/>
          </a:p>
          <a:p>
            <a:r>
              <a:rPr lang="en-US" dirty="0" smtClean="0"/>
              <a:t>Drift</a:t>
            </a:r>
            <a:r>
              <a:rPr lang="en-US" baseline="0" dirty="0" smtClean="0"/>
              <a:t> rates vary by instrument.  Drift slows or stops in seawater.</a:t>
            </a:r>
            <a:endParaRPr lang="en-US" dirty="0" smtClean="0"/>
          </a:p>
          <a:p>
            <a:r>
              <a:rPr lang="en-US" dirty="0" smtClean="0"/>
              <a:t>Get</a:t>
            </a:r>
            <a:r>
              <a:rPr lang="en-US" baseline="0" dirty="0" smtClean="0"/>
              <a:t> SLP from ship or weather station, else NECP, which might be too coarse if changing weather during launch.</a:t>
            </a:r>
          </a:p>
          <a:p>
            <a:r>
              <a:rPr lang="en-US" baseline="0" dirty="0" err="1" smtClean="0"/>
              <a:t>Bastien</a:t>
            </a:r>
            <a:r>
              <a:rPr lang="en-US" baseline="0" dirty="0" smtClean="0"/>
              <a:t> mentioned measurements at forced anoxic conditions on bench as well.</a:t>
            </a:r>
          </a:p>
          <a:p>
            <a:r>
              <a:rPr lang="en-US" baseline="0" dirty="0" smtClean="0"/>
              <a:t>He suggests that drift continues somewhat even in water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EA4B5-600D-4A4C-BECE-D4F4D36163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2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AE0F-BE45-2F4E-B7A9-836F3AE2E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38D1-F903-DF44-BED8-6BD5A3B42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252A-2186-AA4A-9E27-2CEEFE48D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6BE1-B566-7243-A884-3487661D6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875D-67D8-4F48-9FCE-B43E3A05F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EF55-1031-4B47-991C-6ACF70B0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F12A-23AB-ED4D-B080-B026F2C35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54756-1B40-C342-A1B9-DC642880D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502C-005A-7949-863D-9A7477AEB6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77AD-AFCE-F44E-A568-6284C6AB7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64560F-79E4-A84C-A82E-56F144EF56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306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931FEC-497C-5A45-957A-1504C9C58B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rgbClr val="FFFF00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rgbClr val="FFFF00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3"/>
        </a:buClr>
        <a:buSzPct val="85000"/>
        <a:buFont typeface="Wingdings 2"/>
        <a:buChar char=""/>
        <a:defRPr kumimoji="0" sz="2400" kern="1200">
          <a:solidFill>
            <a:srgbClr val="FFFF00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100" kern="1200">
          <a:solidFill>
            <a:srgbClr val="FFFF00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1219200"/>
            <a:ext cx="73152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Getting the Most Science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Out of your </a:t>
            </a:r>
            <a:r>
              <a:rPr lang="en-US" dirty="0" err="1" smtClean="0">
                <a:solidFill>
                  <a:srgbClr val="FFFF00"/>
                </a:solidFill>
              </a:rPr>
              <a:t>Seaglider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1219200" y="3048000"/>
            <a:ext cx="6934200" cy="22098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n w="50800"/>
                <a:solidFill>
                  <a:srgbClr val="FFFF00"/>
                </a:solidFill>
                <a:latin typeface="Arial" pitchFamily="-84" charset="0"/>
              </a:rPr>
              <a:t>Jim Bennett</a:t>
            </a:r>
          </a:p>
          <a:p>
            <a:pPr algn="ctr"/>
            <a:r>
              <a:rPr lang="en-US" sz="2400" dirty="0" err="1" smtClean="0">
                <a:ln w="50800"/>
                <a:solidFill>
                  <a:srgbClr val="FFFF00"/>
                </a:solidFill>
                <a:latin typeface="Arial" pitchFamily="-84" charset="0"/>
              </a:rPr>
              <a:t>bennett@ocean.washington.edu</a:t>
            </a:r>
            <a:endParaRPr lang="en-US" sz="2400" dirty="0" smtClean="0">
              <a:ln w="50800"/>
              <a:solidFill>
                <a:srgbClr val="FFFF00"/>
              </a:solidFill>
              <a:latin typeface="Arial" pitchFamily="-84" charset="0"/>
            </a:endParaRPr>
          </a:p>
          <a:p>
            <a:pPr algn="ctr"/>
            <a:r>
              <a:rPr lang="en-US" sz="3200" dirty="0" smtClean="0">
                <a:ln w="50800"/>
                <a:solidFill>
                  <a:srgbClr val="FFFF00"/>
                </a:solidFill>
                <a:latin typeface="Arial" pitchFamily="-84" charset="0"/>
              </a:rPr>
              <a:t>7</a:t>
            </a:r>
            <a:r>
              <a:rPr lang="en-US" sz="3200" baseline="30000" dirty="0" smtClean="0">
                <a:ln w="50800"/>
                <a:solidFill>
                  <a:srgbClr val="FFFF00"/>
                </a:solidFill>
                <a:latin typeface="Arial" pitchFamily="-84" charset="0"/>
              </a:rPr>
              <a:t>th</a:t>
            </a:r>
            <a:r>
              <a:rPr lang="en-US" sz="3200" dirty="0" smtClean="0">
                <a:ln w="50800"/>
                <a:solidFill>
                  <a:srgbClr val="FFFF00"/>
                </a:solidFill>
                <a:latin typeface="Arial" pitchFamily="-84" charset="0"/>
              </a:rPr>
              <a:t> EGO Conference </a:t>
            </a:r>
          </a:p>
          <a:p>
            <a:pPr algn="ctr"/>
            <a:r>
              <a:rPr lang="en-US" sz="3200" dirty="0" smtClean="0">
                <a:ln w="50800"/>
                <a:solidFill>
                  <a:srgbClr val="FFFF00"/>
                </a:solidFill>
                <a:latin typeface="Arial" pitchFamily="-84" charset="0"/>
              </a:rPr>
              <a:t>September, 2016</a:t>
            </a:r>
            <a:endParaRPr lang="en-US" sz="4400" dirty="0">
              <a:ln w="50800"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Conductivity Zero Frequency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62200"/>
            <a:ext cx="5105400" cy="27929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11125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Measure conductivity frequency in air (</a:t>
            </a:r>
            <a:r>
              <a:rPr lang="en-US" dirty="0" err="1" smtClean="0"/>
              <a:t>hw</a:t>
            </a:r>
            <a:r>
              <a:rPr lang="en-US" dirty="0" smtClean="0"/>
              <a:t> menu)</a:t>
            </a:r>
          </a:p>
          <a:p>
            <a:r>
              <a:rPr lang="en-US" dirty="0" smtClean="0"/>
              <a:t>If different by .2Hz, conductivity tube is bad!  </a:t>
            </a:r>
            <a:r>
              <a:rPr lang="is-IS" dirty="0" smtClean="0">
                <a:solidFill>
                  <a:srgbClr val="FF0000"/>
                </a:solidFill>
              </a:rPr>
              <a:t>Scrub launch!!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572000"/>
            <a:ext cx="2057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5257800"/>
            <a:ext cx="8229600" cy="111252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rgbClr val="FFFF00"/>
                </a:solidFill>
                <a:latin typeface="+mj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rgbClr val="FFFF00"/>
                </a:solidFill>
                <a:latin typeface="+mj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rgbClr val="FFFF00"/>
                </a:solidFill>
                <a:latin typeface="+mj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Seabird reports in </a:t>
            </a:r>
            <a:r>
              <a:rPr lang="en-US" dirty="0" smtClean="0">
                <a:solidFill>
                  <a:srgbClr val="FF0000"/>
                </a:solidFill>
              </a:rPr>
              <a:t>kHz</a:t>
            </a:r>
            <a:r>
              <a:rPr lang="en-US" dirty="0" smtClean="0"/>
              <a:t>!</a:t>
            </a:r>
          </a:p>
          <a:p>
            <a:r>
              <a:rPr lang="en-US" dirty="0" smtClean="0"/>
              <a:t>Acceptable frequencies here are between 2990.0Hz and 2990.4Hz</a:t>
            </a:r>
          </a:p>
          <a:p>
            <a:r>
              <a:rPr lang="en-US" dirty="0" smtClean="0"/>
              <a:t>Rinse with </a:t>
            </a:r>
            <a:r>
              <a:rPr lang="en-US" dirty="0" err="1" smtClean="0"/>
              <a:t>TritonX</a:t>
            </a:r>
            <a:r>
              <a:rPr lang="en-US" dirty="0" smtClean="0"/>
              <a:t> </a:t>
            </a:r>
            <a:r>
              <a:rPr lang="en-US" i="1" dirty="0" smtClean="0"/>
              <a:t>after</a:t>
            </a:r>
            <a:r>
              <a:rPr lang="en-US" dirty="0" smtClean="0"/>
              <a:t> measurement and </a:t>
            </a:r>
            <a:r>
              <a:rPr lang="en-US" i="1" dirty="0" smtClean="0"/>
              <a:t>before</a:t>
            </a:r>
            <a:r>
              <a:rPr lang="en-US" dirty="0" smtClean="0"/>
              <a:t> putting in water!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anderaa</a:t>
            </a:r>
            <a:r>
              <a:rPr lang="en-US" dirty="0" smtClean="0"/>
              <a:t> Optode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Aanderaa</a:t>
            </a:r>
            <a:r>
              <a:rPr lang="en-US" dirty="0" smtClean="0"/>
              <a:t> records calibration constants on sensor</a:t>
            </a:r>
          </a:p>
          <a:p>
            <a:r>
              <a:rPr lang="en-US" dirty="0" smtClean="0"/>
              <a:t>Use ‘direct </a:t>
            </a:r>
            <a:r>
              <a:rPr lang="en-US" dirty="0" err="1" smtClean="0"/>
              <a:t>addlf</a:t>
            </a:r>
            <a:r>
              <a:rPr lang="en-US" dirty="0" smtClean="0"/>
              <a:t>=1’ in </a:t>
            </a:r>
            <a:r>
              <a:rPr lang="en-US" i="1" dirty="0" err="1" smtClean="0"/>
              <a:t>hw</a:t>
            </a:r>
            <a:r>
              <a:rPr lang="en-US" i="1" dirty="0" smtClean="0"/>
              <a:t>/sensors/AA4330</a:t>
            </a:r>
            <a:r>
              <a:rPr lang="en-US" dirty="0" smtClean="0"/>
              <a:t> menu and capture ‘</a:t>
            </a:r>
            <a:r>
              <a:rPr lang="en-US" dirty="0" err="1" smtClean="0"/>
              <a:t>get_all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Use </a:t>
            </a:r>
            <a:r>
              <a:rPr lang="en-US" sz="2000" dirty="0" err="1" smtClean="0">
                <a:latin typeface="Courier"/>
                <a:cs typeface="Courier"/>
              </a:rPr>
              <a:t>get_optode_constants.m</a:t>
            </a:r>
            <a:r>
              <a:rPr lang="en-US" dirty="0" smtClean="0"/>
              <a:t> to convert to proper format for putting into </a:t>
            </a:r>
            <a:r>
              <a:rPr lang="en-US" dirty="0" err="1" smtClean="0"/>
              <a:t>sg_calib_constants.m</a:t>
            </a:r>
            <a:endParaRPr lang="en-US" dirty="0" smtClean="0"/>
          </a:p>
          <a:p>
            <a:r>
              <a:rPr lang="en-US" dirty="0"/>
              <a:t>Use Stern-</a:t>
            </a:r>
            <a:r>
              <a:rPr lang="en-US" dirty="0" err="1"/>
              <a:t>Volmer</a:t>
            </a:r>
            <a:r>
              <a:rPr lang="en-US" dirty="0"/>
              <a:t> Uchida formula if available</a:t>
            </a:r>
          </a:p>
          <a:p>
            <a:pPr lvl="1"/>
            <a:r>
              <a:rPr lang="en-US" dirty="0" err="1"/>
              <a:t>SVU_Enabled</a:t>
            </a:r>
            <a:r>
              <a:rPr lang="en-US" dirty="0"/>
              <a:t>(Yes</a:t>
            </a:r>
            <a:r>
              <a:rPr lang="en-US" dirty="0" smtClean="0"/>
              <a:t>) onboard</a:t>
            </a:r>
          </a:p>
          <a:p>
            <a:r>
              <a:rPr lang="en-US" dirty="0" smtClean="0"/>
              <a:t>See more info in docs/Optode-4831-setup.txt</a:t>
            </a:r>
          </a:p>
          <a:p>
            <a:r>
              <a:rPr lang="en-US" dirty="0" smtClean="0"/>
              <a:t>Verify correct data parsing using modes/sample!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19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Aanderaa</a:t>
            </a:r>
            <a:r>
              <a:rPr lang="en-US" dirty="0" smtClean="0"/>
              <a:t> </a:t>
            </a:r>
            <a:r>
              <a:rPr lang="en-US" dirty="0" err="1" smtClean="0"/>
              <a:t>Optode</a:t>
            </a:r>
            <a:r>
              <a:rPr lang="en-US" dirty="0" smtClean="0"/>
              <a:t>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839200" cy="4389120"/>
          </a:xfrm>
        </p:spPr>
        <p:txBody>
          <a:bodyPr/>
          <a:lstStyle/>
          <a:p>
            <a:r>
              <a:rPr lang="en-US" dirty="0" err="1" smtClean="0"/>
              <a:t>Optode</a:t>
            </a:r>
            <a:r>
              <a:rPr lang="en-US" dirty="0" err="1"/>
              <a:t>s</a:t>
            </a:r>
            <a:r>
              <a:rPr lang="en-US" dirty="0" smtClean="0"/>
              <a:t> drift in air; no one knows why.</a:t>
            </a:r>
          </a:p>
          <a:p>
            <a:pPr lvl="1"/>
            <a:r>
              <a:rPr lang="en-US" dirty="0" smtClean="0"/>
              <a:t>Multi-point calibrations seem to make no difference.</a:t>
            </a:r>
          </a:p>
          <a:p>
            <a:r>
              <a:rPr lang="en-US" dirty="0" smtClean="0"/>
              <a:t>Basestation implements Johnson </a:t>
            </a:r>
            <a:r>
              <a:rPr lang="en-US" i="1" dirty="0" smtClean="0"/>
              <a:t>et al. </a:t>
            </a:r>
            <a:r>
              <a:rPr lang="en-US" dirty="0" smtClean="0"/>
              <a:t>drift compensation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[O</a:t>
            </a:r>
            <a:r>
              <a:rPr lang="en-US" baseline="-25000" dirty="0" smtClean="0"/>
              <a:t>2</a:t>
            </a:r>
            <a:r>
              <a:rPr lang="en-US" dirty="0" smtClean="0"/>
              <a:t>] within 1%</a:t>
            </a:r>
          </a:p>
          <a:p>
            <a:r>
              <a:rPr lang="en-US" dirty="0"/>
              <a:t>Record mean </a:t>
            </a:r>
            <a:r>
              <a:rPr lang="en-US" dirty="0" err="1" smtClean="0"/>
              <a:t>Optode</a:t>
            </a:r>
            <a:r>
              <a:rPr lang="en-US" dirty="0" smtClean="0"/>
              <a:t> </a:t>
            </a:r>
            <a:r>
              <a:rPr lang="en-US" dirty="0" err="1"/>
              <a:t>calphase</a:t>
            </a:r>
            <a:r>
              <a:rPr lang="en-US" dirty="0"/>
              <a:t> and </a:t>
            </a:r>
            <a:r>
              <a:rPr lang="en-US" dirty="0" smtClean="0"/>
              <a:t>temperature </a:t>
            </a:r>
            <a:r>
              <a:rPr lang="en-US" dirty="0" smtClean="0">
                <a:solidFill>
                  <a:srgbClr val="FF6600"/>
                </a:solidFill>
              </a:rPr>
              <a:t>in air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Foil should be dry and dark</a:t>
            </a:r>
            <a:r>
              <a:rPr lang="is-IS" dirty="0" smtClean="0"/>
              <a:t>…keep cap on loosely</a:t>
            </a:r>
            <a:endParaRPr lang="en-US" dirty="0"/>
          </a:p>
          <a:p>
            <a:pPr lvl="1">
              <a:buClr>
                <a:schemeClr val="tx2"/>
              </a:buClr>
            </a:pPr>
            <a:r>
              <a:rPr lang="en-US" dirty="0" smtClean="0"/>
              <a:t>Get values from </a:t>
            </a:r>
            <a:r>
              <a:rPr lang="en-US" dirty="0" err="1" smtClean="0"/>
              <a:t>selftest</a:t>
            </a:r>
            <a:r>
              <a:rPr lang="en-US" dirty="0" smtClean="0"/>
              <a:t> </a:t>
            </a:r>
            <a:r>
              <a:rPr lang="en-US" dirty="0" err="1" smtClean="0"/>
              <a:t>eng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Record sea-level pressure at </a:t>
            </a:r>
            <a:r>
              <a:rPr lang="en-US" dirty="0" err="1" smtClean="0"/>
              <a:t>selftest</a:t>
            </a:r>
            <a:r>
              <a:rPr lang="en-US" dirty="0" smtClean="0"/>
              <a:t> location in </a:t>
            </a:r>
            <a:r>
              <a:rPr lang="en-US" dirty="0" err="1" smtClean="0"/>
              <a:t>dbar</a:t>
            </a:r>
            <a:endParaRPr lang="en-US" dirty="0" smtClean="0"/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82" y="5410200"/>
            <a:ext cx="8480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optode_st_calphase</a:t>
            </a:r>
            <a:r>
              <a:rPr lang="en-US" sz="1400" dirty="0">
                <a:latin typeface="Courier"/>
                <a:cs typeface="Courier"/>
              </a:rPr>
              <a:t> = 33.168; % pt0350016.eng</a:t>
            </a:r>
          </a:p>
          <a:p>
            <a:r>
              <a:rPr lang="en-US" sz="1400" dirty="0" err="1">
                <a:latin typeface="Courier"/>
                <a:cs typeface="Courier"/>
              </a:rPr>
              <a:t>optode_st_temp</a:t>
            </a:r>
            <a:r>
              <a:rPr lang="en-US" sz="1400" dirty="0">
                <a:latin typeface="Courier"/>
                <a:cs typeface="Courier"/>
              </a:rPr>
              <a:t> =  13.16; % pt0350016.eng (vs. 16.1 </a:t>
            </a:r>
            <a:r>
              <a:rPr lang="en-US" sz="1400" dirty="0" smtClean="0">
                <a:latin typeface="Courier"/>
                <a:cs typeface="Courier"/>
              </a:rPr>
              <a:t>CT)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latin typeface="Courier"/>
                <a:cs typeface="Courier"/>
              </a:rPr>
              <a:t>optode_st_slp</a:t>
            </a:r>
            <a:r>
              <a:rPr lang="en-US" sz="1400" dirty="0">
                <a:latin typeface="Courier"/>
                <a:cs typeface="Courier"/>
              </a:rPr>
              <a:t> = 1019.3; % </a:t>
            </a:r>
            <a:r>
              <a:rPr lang="en-US" sz="1400" dirty="0" err="1">
                <a:latin typeface="Courier"/>
                <a:cs typeface="Courier"/>
              </a:rPr>
              <a:t>www.weather.bm</a:t>
            </a:r>
            <a:r>
              <a:rPr lang="en-US" sz="1400" dirty="0">
                <a:latin typeface="Courier"/>
                <a:cs typeface="Courier"/>
              </a:rPr>
              <a:t> 1/30/</a:t>
            </a:r>
            <a:r>
              <a:rPr lang="en-US" sz="1400" dirty="0" smtClean="0">
                <a:latin typeface="Courier"/>
                <a:cs typeface="Courier"/>
              </a:rPr>
              <a:t>2015 (</a:t>
            </a:r>
            <a:r>
              <a:rPr lang="en-US" sz="1400" dirty="0">
                <a:latin typeface="Courier"/>
                <a:cs typeface="Courier"/>
              </a:rPr>
              <a:t>NCEP </a:t>
            </a:r>
            <a:r>
              <a:rPr lang="en-US" sz="1400" dirty="0" smtClean="0">
                <a:latin typeface="Courier"/>
                <a:cs typeface="Courier"/>
              </a:rPr>
              <a:t>monthly mean 1017.4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927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Aanderaa</a:t>
            </a:r>
            <a:r>
              <a:rPr lang="en-US" dirty="0" smtClean="0"/>
              <a:t> </a:t>
            </a:r>
            <a:r>
              <a:rPr lang="en-US" dirty="0" err="1" smtClean="0"/>
              <a:t>Optode</a:t>
            </a:r>
            <a:r>
              <a:rPr lang="en-US" dirty="0" smtClean="0"/>
              <a:t> drift</a:t>
            </a:r>
            <a:endParaRPr lang="en-US" dirty="0"/>
          </a:p>
        </p:txBody>
      </p:sp>
      <p:pic>
        <p:nvPicPr>
          <p:cNvPr id="4" name="Picture 3" descr="p0350054_o2_g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324600" cy="4748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437" y="6450568"/>
            <a:ext cx="532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Drift correction is good unless anoxic (&lt; 40 </a:t>
            </a:r>
            <a:r>
              <a:rPr lang="en-US" dirty="0" err="1" smtClean="0">
                <a:solidFill>
                  <a:srgbClr val="FFFF00"/>
                </a:solidFill>
              </a:rPr>
              <a:t>μm</a:t>
            </a:r>
            <a:r>
              <a:rPr lang="en-US" dirty="0" smtClean="0">
                <a:solidFill>
                  <a:srgbClr val="FFFF00"/>
                </a:solidFill>
              </a:rPr>
              <a:t>/kg)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1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Labs Firmware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New-style: 7 columns with fixed ‘wavenumber’ labels</a:t>
            </a:r>
          </a:p>
          <a:p>
            <a:pPr lvl="1"/>
            <a:r>
              <a:rPr lang="en-US" dirty="0"/>
              <a:t>Old-style: 6 columns with variable ‘reference’ </a:t>
            </a:r>
            <a:r>
              <a:rPr lang="en-US" dirty="0" smtClean="0"/>
              <a:t>signals</a:t>
            </a:r>
          </a:p>
          <a:p>
            <a:r>
              <a:rPr lang="en-US" dirty="0" smtClean="0"/>
              <a:t>‘Constant columns’ suggest bad sensor parsing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You are recording the wavenumber label!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Check using ‘modes/sample’ </a:t>
            </a:r>
          </a:p>
          <a:p>
            <a:r>
              <a:rPr lang="en-US" dirty="0" smtClean="0"/>
              <a:t>If you recalibrate, they </a:t>
            </a:r>
            <a:r>
              <a:rPr lang="en-US" i="1" dirty="0" smtClean="0"/>
              <a:t>may</a:t>
            </a:r>
            <a:r>
              <a:rPr lang="en-US" dirty="0" smtClean="0"/>
              <a:t> upgrade firmware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Depends on if HW permits </a:t>
            </a:r>
            <a:r>
              <a:rPr lang="en-US" dirty="0" err="1" smtClean="0"/>
              <a:t>reflashing</a:t>
            </a:r>
            <a:r>
              <a:rPr lang="is-IS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416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WET Labs Sensor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New canonical instrument and column names</a:t>
            </a:r>
          </a:p>
          <a:p>
            <a:pPr lvl="1">
              <a:buClr>
                <a:schemeClr val="tx2"/>
              </a:buClr>
            </a:pPr>
            <a:r>
              <a:rPr lang="en-US" sz="1600" dirty="0">
                <a:solidFill>
                  <a:srgbClr val="F7F7F7"/>
                </a:solidFill>
                <a:latin typeface="Courier"/>
                <a:cs typeface="Courier"/>
              </a:rPr>
              <a:t>s</a:t>
            </a:r>
            <a:r>
              <a:rPr lang="en-US" sz="1600" dirty="0" smtClean="0">
                <a:solidFill>
                  <a:srgbClr val="F7F7F7"/>
                </a:solidFill>
                <a:latin typeface="Courier"/>
                <a:cs typeface="Courier"/>
              </a:rPr>
              <a:t>ig470nm</a:t>
            </a:r>
            <a:r>
              <a:rPr lang="en-US" dirty="0" smtClean="0">
                <a:solidFill>
                  <a:srgbClr val="F7F7F7"/>
                </a:solidFill>
              </a:rPr>
              <a:t> </a:t>
            </a:r>
            <a:r>
              <a:rPr lang="en-US" dirty="0" smtClean="0"/>
              <a:t>rather than ‘</a:t>
            </a:r>
            <a:r>
              <a:rPr lang="en-US" sz="1600" dirty="0" err="1" smtClean="0">
                <a:solidFill>
                  <a:srgbClr val="F7F7F7"/>
                </a:solidFill>
                <a:latin typeface="Courier"/>
                <a:cs typeface="Courier"/>
              </a:rPr>
              <a:t>redCount</a:t>
            </a:r>
            <a:r>
              <a:rPr lang="en-US" dirty="0" smtClean="0"/>
              <a:t>’ (which was wrong!)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All known WET Labs frequencies supported</a:t>
            </a:r>
          </a:p>
          <a:p>
            <a:r>
              <a:rPr lang="en-US" dirty="0"/>
              <a:t>Reprocessing </a:t>
            </a:r>
            <a:r>
              <a:rPr lang="en-US" dirty="0" smtClean="0"/>
              <a:t>files </a:t>
            </a:r>
            <a:r>
              <a:rPr lang="en-US" dirty="0"/>
              <a:t>converts </a:t>
            </a:r>
            <a:r>
              <a:rPr lang="en-US" dirty="0" smtClean="0"/>
              <a:t>old </a:t>
            </a:r>
            <a:r>
              <a:rPr lang="en-US" dirty="0"/>
              <a:t>supported </a:t>
            </a:r>
            <a:r>
              <a:rPr lang="en-US" dirty="0" smtClean="0"/>
              <a:t>to </a:t>
            </a:r>
            <a:r>
              <a:rPr lang="en-US" dirty="0"/>
              <a:t>new canonical names</a:t>
            </a:r>
          </a:p>
          <a:p>
            <a:pPr lvl="1">
              <a:buClr>
                <a:schemeClr val="tx2"/>
              </a:buClr>
            </a:pPr>
            <a:r>
              <a:rPr lang="en-US" dirty="0" smtClean="0">
                <a:solidFill>
                  <a:srgbClr val="FF6600"/>
                </a:solidFill>
              </a:rPr>
              <a:t>Modify your </a:t>
            </a:r>
            <a:r>
              <a:rPr lang="en-US" dirty="0" err="1" smtClean="0">
                <a:solidFill>
                  <a:srgbClr val="FF6600"/>
                </a:solidFill>
              </a:rPr>
              <a:t>cnf</a:t>
            </a:r>
            <a:r>
              <a:rPr lang="en-US" dirty="0" smtClean="0">
                <a:solidFill>
                  <a:srgbClr val="FF6600"/>
                </a:solidFill>
              </a:rPr>
              <a:t> files to use new canonical names!</a:t>
            </a:r>
          </a:p>
          <a:p>
            <a:r>
              <a:rPr lang="en-US" dirty="0" smtClean="0"/>
              <a:t>Glider code now emits new names for stock hardware choices</a:t>
            </a:r>
          </a:p>
          <a:p>
            <a:r>
              <a:rPr lang="en-US" dirty="0" smtClean="0"/>
              <a:t>Calibration constants supported, e.g., </a:t>
            </a:r>
          </a:p>
          <a:p>
            <a:pPr lvl="1">
              <a:buClr>
                <a:schemeClr val="tx2"/>
              </a:buClr>
            </a:pP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calibcomm_wetlabs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='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WET Labs BB2FL-VMT SN 855, </a:t>
            </a:r>
            <a:r>
              <a:rPr lang="en-US" sz="1600" dirty="0" err="1">
                <a:solidFill>
                  <a:srgbClr val="FFFFFF"/>
                </a:solidFill>
                <a:latin typeface="Courier"/>
                <a:cs typeface="Courier"/>
              </a:rPr>
              <a:t>cal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 19-Sep-2011'; </a:t>
            </a:r>
            <a:endParaRPr lang="en-US" sz="1600" dirty="0" smtClean="0">
              <a:solidFill>
                <a:srgbClr val="FFFFFF"/>
              </a:solidFill>
              <a:latin typeface="Courier"/>
              <a:cs typeface="Courier"/>
            </a:endParaRPr>
          </a:p>
          <a:p>
            <a:pPr lvl="1">
              <a:buClr>
                <a:schemeClr val="tx2"/>
              </a:buClr>
            </a:pP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wlbb2fl_sig470nm_dark_counts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=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53</a:t>
            </a:r>
          </a:p>
          <a:p>
            <a:pPr lvl="1">
              <a:buClr>
                <a:schemeClr val="tx2"/>
              </a:buClr>
            </a:pP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wlbb2fl_sig470nm_scale_factor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= 1.126e-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5</a:t>
            </a:r>
          </a:p>
          <a:p>
            <a:pPr lvl="1">
              <a:buClr>
                <a:schemeClr val="tx2"/>
              </a:buClr>
            </a:pP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wlbb2fl_sig470nm_resolution_counts </a:t>
            </a:r>
            <a:r>
              <a:rPr lang="en-US" sz="1600" dirty="0">
                <a:solidFill>
                  <a:srgbClr val="FFFFFF"/>
                </a:solidFill>
                <a:latin typeface="Courier"/>
                <a:cs typeface="Courier"/>
              </a:rPr>
              <a:t>= </a:t>
            </a:r>
            <a:r>
              <a:rPr lang="en-US" sz="1600" dirty="0" smtClean="0">
                <a:solidFill>
                  <a:srgbClr val="FFFFFF"/>
                </a:solidFill>
                <a:latin typeface="Courier"/>
                <a:cs typeface="Courier"/>
              </a:rPr>
              <a:t>1.0</a:t>
            </a:r>
          </a:p>
          <a:p>
            <a:r>
              <a:rPr lang="en-US" dirty="0" smtClean="0"/>
              <a:t>Basestation computes derived values, e.g., </a:t>
            </a:r>
          </a:p>
          <a:p>
            <a:pPr lvl="1"/>
            <a:r>
              <a:rPr lang="en-US" sz="1600" dirty="0">
                <a:solidFill>
                  <a:srgbClr val="F7F7F7"/>
                </a:solidFill>
                <a:latin typeface="Courier"/>
                <a:cs typeface="Courier"/>
              </a:rPr>
              <a:t>w</a:t>
            </a:r>
            <a:r>
              <a:rPr lang="en-US" sz="1600" dirty="0" smtClean="0">
                <a:solidFill>
                  <a:srgbClr val="F7F7F7"/>
                </a:solidFill>
                <a:latin typeface="Courier"/>
                <a:cs typeface="Courier"/>
              </a:rPr>
              <a:t>lbbfl2_sig470nm_adjusted</a:t>
            </a:r>
            <a:r>
              <a:rPr lang="en-US" dirty="0" smtClean="0"/>
              <a:t> backscattering in </a:t>
            </a:r>
            <a:r>
              <a:rPr lang="en-US" sz="1600" dirty="0" smtClean="0">
                <a:latin typeface="Courier"/>
                <a:cs typeface="Courier"/>
              </a:rPr>
              <a:t>meter</a:t>
            </a:r>
            <a:r>
              <a:rPr lang="en-US" sz="1600" baseline="30000" dirty="0" smtClean="0">
                <a:latin typeface="Courier"/>
                <a:cs typeface="Courier"/>
              </a:rPr>
              <a:t>-1</a:t>
            </a:r>
            <a:r>
              <a:rPr lang="en-US" sz="1600" dirty="0" smtClean="0">
                <a:latin typeface="Courier"/>
                <a:cs typeface="Courier"/>
              </a:rPr>
              <a:t>steradian</a:t>
            </a:r>
            <a:r>
              <a:rPr lang="en-US" sz="1600" baseline="30000" dirty="0" smtClean="0">
                <a:latin typeface="Courier"/>
                <a:cs typeface="Courier"/>
              </a:rPr>
              <a:t>-1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7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Position Error</a:t>
            </a:r>
            <a:endParaRPr lang="en-US" dirty="0"/>
          </a:p>
        </p:txBody>
      </p:sp>
      <p:pic>
        <p:nvPicPr>
          <p:cNvPr id="4" name="Picture 3" descr="gps_deck_err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971857" cy="2971800"/>
          </a:xfrm>
          <a:prstGeom prst="rect">
            <a:avLst/>
          </a:prstGeom>
        </p:spPr>
      </p:pic>
      <p:pic>
        <p:nvPicPr>
          <p:cNvPr id="5" name="Picture 4" descr="G15xH_fix_err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4073699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15000"/>
            <a:ext cx="241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 change of scale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6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$N_GPS,100840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66.11 used </a:t>
            </a:r>
            <a:r>
              <a:rPr lang="en-US" i="1" dirty="0" smtClean="0"/>
              <a:t>potential</a:t>
            </a:r>
            <a:r>
              <a:rPr lang="en-US" dirty="0" smtClean="0"/>
              <a:t> HDOP to terminate acquisition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Premature: Actual position error ~100m, sometimes worse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Bad DAC estimates for short dives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Poor recovery locations</a:t>
            </a:r>
          </a:p>
          <a:p>
            <a:r>
              <a:rPr lang="en-US" dirty="0" smtClean="0"/>
              <a:t>66.12 tracks Garmin GPS engine estimate of HPE</a:t>
            </a:r>
          </a:p>
          <a:p>
            <a:r>
              <a:rPr lang="en-US" dirty="0" smtClean="0"/>
              <a:t>$N_GPS gives finer control over accuracy demands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10 meter accuracy using HPE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08 minimum satellites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40 </a:t>
            </a:r>
            <a:r>
              <a:rPr lang="en-US" i="1" dirty="0" smtClean="0"/>
              <a:t>maximum</a:t>
            </a:r>
            <a:r>
              <a:rPr lang="en-US" dirty="0" smtClean="0"/>
              <a:t> position estimates before accepting fix</a:t>
            </a:r>
          </a:p>
          <a:p>
            <a:r>
              <a:rPr lang="en-US" dirty="0" smtClean="0"/>
              <a:t>DAC on longer dives generally </a:t>
            </a:r>
            <a:r>
              <a:rPr lang="en-US" i="1" dirty="0" smtClean="0"/>
              <a:t>not</a:t>
            </a:r>
            <a:r>
              <a:rPr lang="en-US" dirty="0" smtClean="0"/>
              <a:t> impacted</a:t>
            </a:r>
            <a:r>
              <a:rPr lang="is-IS" dirty="0" smtClean="0"/>
              <a:t>…</a:t>
            </a:r>
          </a:p>
          <a:p>
            <a:r>
              <a:rPr lang="en-US" dirty="0"/>
              <a:t>15xH requires ~15 </a:t>
            </a:r>
            <a:r>
              <a:rPr lang="en-US" dirty="0" smtClean="0"/>
              <a:t>fixes </a:t>
            </a:r>
            <a:r>
              <a:rPr lang="en-US" dirty="0"/>
              <a:t>vs. ~35 fixes for </a:t>
            </a:r>
            <a:r>
              <a:rPr lang="en-US" dirty="0" smtClean="0"/>
              <a:t>15H (after first ‘A’)</a:t>
            </a:r>
            <a:endParaRPr lang="is-IS" dirty="0" smtClean="0"/>
          </a:p>
          <a:p>
            <a:r>
              <a:rPr lang="en-US" dirty="0"/>
              <a:t>Backward compatibility: Old $N_GPS values use HDOP</a:t>
            </a:r>
            <a:r>
              <a:rPr lang="is-IS" dirty="0"/>
              <a:t>…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Saves energy but at risk of higher error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GPS 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$T_GPS_ALMANAC is gone</a:t>
            </a:r>
          </a:p>
          <a:p>
            <a:pPr lvl="1"/>
            <a:r>
              <a:rPr lang="en-US" dirty="0" smtClean="0"/>
              <a:t>No almanac question during launch/</a:t>
            </a:r>
            <a:r>
              <a:rPr lang="en-US" dirty="0" err="1" smtClean="0"/>
              <a:t>selftest</a:t>
            </a:r>
            <a:endParaRPr lang="en-US" dirty="0" smtClean="0"/>
          </a:p>
          <a:p>
            <a:r>
              <a:rPr lang="en-US" dirty="0" smtClean="0"/>
              <a:t>Run the engine for 30-40s in direct </a:t>
            </a:r>
            <a:r>
              <a:rPr lang="en-US" dirty="0" err="1" smtClean="0"/>
              <a:t>comms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efore running first </a:t>
            </a:r>
            <a:r>
              <a:rPr lang="en-US" dirty="0" err="1" smtClean="0"/>
              <a:t>selftest</a:t>
            </a:r>
            <a:r>
              <a:rPr lang="en-US" dirty="0" smtClean="0"/>
              <a:t> in new location</a:t>
            </a:r>
          </a:p>
          <a:p>
            <a:pPr lvl="1"/>
            <a:r>
              <a:rPr lang="en-US" dirty="0" smtClean="0"/>
              <a:t>If not getting ‘A’ fixes, something is wrong with GPS engine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1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dives and </a:t>
            </a:r>
            <a:r>
              <a:rPr lang="en-US" dirty="0" err="1" smtClean="0"/>
              <a:t>Selftest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deck dives to test </a:t>
            </a:r>
            <a:r>
              <a:rPr lang="en-US" dirty="0" err="1" smtClean="0"/>
              <a:t>comms</a:t>
            </a:r>
            <a:r>
              <a:rPr lang="en-US" dirty="0" smtClean="0"/>
              <a:t> and basestation</a:t>
            </a:r>
          </a:p>
          <a:p>
            <a:r>
              <a:rPr lang="en-US" dirty="0" smtClean="0"/>
              <a:t>Review </a:t>
            </a:r>
            <a:r>
              <a:rPr lang="en-US" dirty="0" err="1" smtClean="0"/>
              <a:t>nc</a:t>
            </a:r>
            <a:r>
              <a:rPr lang="en-US" dirty="0" smtClean="0"/>
              <a:t> history for sensor issues</a:t>
            </a:r>
          </a:p>
          <a:p>
            <a:pPr lvl="1"/>
            <a:r>
              <a:rPr lang="en-US" sz="1800" dirty="0" err="1">
                <a:solidFill>
                  <a:srgbClr val="CCFFCC"/>
                </a:solidFill>
                <a:latin typeface="Courier"/>
                <a:cs typeface="Courier"/>
              </a:rPr>
              <a:t>n</a:t>
            </a:r>
            <a:r>
              <a:rPr lang="en-US" sz="1800" dirty="0" err="1" smtClean="0">
                <a:solidFill>
                  <a:srgbClr val="CCFFCC"/>
                </a:solidFill>
                <a:latin typeface="Courier"/>
                <a:cs typeface="Courier"/>
              </a:rPr>
              <a:t>cdump</a:t>
            </a:r>
            <a:r>
              <a:rPr lang="en-US" sz="1800" dirty="0" smtClean="0">
                <a:solidFill>
                  <a:srgbClr val="CCFFCC"/>
                </a:solidFill>
                <a:latin typeface="Courier"/>
                <a:cs typeface="Courier"/>
              </a:rPr>
              <a:t> –h </a:t>
            </a:r>
            <a:r>
              <a:rPr lang="en-US" sz="1800" dirty="0" err="1" smtClean="0">
                <a:solidFill>
                  <a:srgbClr val="CCFFCC"/>
                </a:solidFill>
                <a:latin typeface="Courier"/>
                <a:cs typeface="Courier"/>
              </a:rPr>
              <a:t>p</a:t>
            </a:r>
            <a:r>
              <a:rPr lang="en-US" sz="1800" i="1" dirty="0" err="1" smtClean="0">
                <a:solidFill>
                  <a:srgbClr val="CCFFCC"/>
                </a:solidFill>
                <a:latin typeface="Courier"/>
                <a:cs typeface="Courier"/>
              </a:rPr>
              <a:t>gggdddd</a:t>
            </a:r>
            <a:r>
              <a:rPr lang="en-US" sz="1800" dirty="0" err="1" smtClean="0">
                <a:solidFill>
                  <a:srgbClr val="CCFFCC"/>
                </a:solidFill>
                <a:latin typeface="Courier"/>
                <a:cs typeface="Courier"/>
              </a:rPr>
              <a:t>.nc</a:t>
            </a:r>
            <a:r>
              <a:rPr lang="en-US" sz="1800" dirty="0" smtClean="0">
                <a:solidFill>
                  <a:srgbClr val="CCFFCC"/>
                </a:solidFill>
                <a:latin typeface="Courier"/>
                <a:cs typeface="Courier"/>
              </a:rPr>
              <a:t> | </a:t>
            </a:r>
            <a:r>
              <a:rPr lang="en-US" sz="1800" dirty="0" err="1" smtClean="0">
                <a:solidFill>
                  <a:srgbClr val="CCFFCC"/>
                </a:solidFill>
                <a:latin typeface="Courier"/>
                <a:cs typeface="Courier"/>
              </a:rPr>
              <a:t>grep</a:t>
            </a:r>
            <a:r>
              <a:rPr lang="en-US" sz="1800" dirty="0" smtClean="0">
                <a:solidFill>
                  <a:srgbClr val="CCFFCC"/>
                </a:solidFill>
                <a:latin typeface="Courier"/>
                <a:cs typeface="Courier"/>
              </a:rPr>
              <a:t> ‘.</a:t>
            </a:r>
            <a:r>
              <a:rPr lang="en-US" sz="1800" dirty="0" err="1" smtClean="0">
                <a:solidFill>
                  <a:srgbClr val="CCFFCC"/>
                </a:solidFill>
                <a:latin typeface="Courier"/>
                <a:cs typeface="Courier"/>
              </a:rPr>
              <a:t>py</a:t>
            </a:r>
            <a:r>
              <a:rPr lang="en-US" sz="1800" dirty="0" smtClean="0">
                <a:solidFill>
                  <a:srgbClr val="CCFFCC"/>
                </a:solidFill>
                <a:latin typeface="Courier"/>
                <a:cs typeface="Courier"/>
              </a:rPr>
              <a:t>’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selftest</a:t>
            </a:r>
            <a:r>
              <a:rPr lang="en-US" dirty="0" smtClean="0"/>
              <a:t> before deck dives</a:t>
            </a:r>
          </a:p>
          <a:p>
            <a:r>
              <a:rPr lang="en-US" dirty="0" smtClean="0"/>
              <a:t>Use </a:t>
            </a:r>
            <a:r>
              <a:rPr lang="en-US" sz="1800" dirty="0" smtClean="0">
                <a:solidFill>
                  <a:srgbClr val="F7F7F7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rgbClr val="F7F7F7"/>
                </a:solidFill>
                <a:latin typeface="Courier"/>
                <a:cs typeface="Courier"/>
              </a:rPr>
              <a:t>usr</a:t>
            </a:r>
            <a:r>
              <a:rPr lang="en-US" sz="1800" dirty="0" smtClean="0">
                <a:solidFill>
                  <a:srgbClr val="F7F7F7"/>
                </a:solidFill>
                <a:latin typeface="Courier"/>
                <a:cs typeface="Courier"/>
              </a:rPr>
              <a:t>/local/basestation/</a:t>
            </a:r>
            <a:r>
              <a:rPr lang="en-US" sz="1800" dirty="0" err="1" smtClean="0">
                <a:solidFill>
                  <a:srgbClr val="F7F7F7"/>
                </a:solidFill>
                <a:latin typeface="Courier"/>
                <a:cs typeface="Courier"/>
              </a:rPr>
              <a:t>selftest.sh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to find problems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Failures and warnings, timed out sensors, etc.</a:t>
            </a:r>
          </a:p>
          <a:p>
            <a:pPr lvl="1">
              <a:buClr>
                <a:schemeClr val="tx2"/>
              </a:buClr>
            </a:pPr>
            <a:r>
              <a:rPr lang="en-US" i="1" dirty="0" smtClean="0">
                <a:solidFill>
                  <a:srgbClr val="FF66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substitute for detailed review!</a:t>
            </a:r>
          </a:p>
        </p:txBody>
      </p:sp>
    </p:spTree>
    <p:extLst>
      <p:ext uri="{BB962C8B-B14F-4D97-AF65-F5344CB8AC3E}">
        <p14:creationId xmlns:p14="http://schemas.microsoft.com/office/powerpoint/2010/main" val="134482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Seaglider</a:t>
            </a:r>
            <a:r>
              <a:rPr lang="en-US" dirty="0" smtClean="0"/>
              <a:t> and </a:t>
            </a:r>
            <a:r>
              <a:rPr lang="en-US" dirty="0" err="1" smtClean="0"/>
              <a:t>Deepglider</a:t>
            </a:r>
            <a:r>
              <a:rPr lang="en-US" dirty="0" smtClean="0"/>
              <a:t> lab</a:t>
            </a:r>
          </a:p>
          <a:p>
            <a:pPr lvl="1"/>
            <a:r>
              <a:rPr lang="en-US" dirty="0"/>
              <a:t>Charlie </a:t>
            </a:r>
            <a:r>
              <a:rPr lang="en-US" dirty="0" err="1" smtClean="0"/>
              <a:t>Eriksen</a:t>
            </a:r>
            <a:r>
              <a:rPr lang="en-US" dirty="0" smtClean="0"/>
              <a:t>, Kirk O’Donnell</a:t>
            </a:r>
          </a:p>
          <a:p>
            <a:r>
              <a:rPr lang="en-US" dirty="0" smtClean="0"/>
              <a:t>Integrative Observational Platforms lab (APL)</a:t>
            </a:r>
          </a:p>
          <a:p>
            <a:pPr lvl="1"/>
            <a:r>
              <a:rPr lang="en-US" dirty="0"/>
              <a:t>Craig </a:t>
            </a:r>
            <a:r>
              <a:rPr lang="en-US" dirty="0" smtClean="0"/>
              <a:t>Lee, Jason Gobat and Geoff Shilling</a:t>
            </a:r>
          </a:p>
          <a:p>
            <a:r>
              <a:rPr lang="en-US" dirty="0" err="1" smtClean="0"/>
              <a:t>Seaglider</a:t>
            </a:r>
            <a:r>
              <a:rPr lang="en-US" dirty="0" smtClean="0"/>
              <a:t> Fabrication Center</a:t>
            </a:r>
          </a:p>
          <a:p>
            <a:pPr lvl="1"/>
            <a:r>
              <a:rPr lang="en-US" dirty="0"/>
              <a:t>Fritz </a:t>
            </a:r>
            <a:r>
              <a:rPr lang="en-US" dirty="0" smtClean="0"/>
              <a:t>Stahr</a:t>
            </a:r>
          </a:p>
          <a:p>
            <a:r>
              <a:rPr lang="en-US" dirty="0" smtClean="0"/>
              <a:t>Kongsberg Underwater Technology</a:t>
            </a:r>
          </a:p>
          <a:p>
            <a:pPr lvl="1"/>
            <a:r>
              <a:rPr lang="en-US" dirty="0"/>
              <a:t>Liz </a:t>
            </a:r>
            <a:r>
              <a:rPr lang="en-US" dirty="0" smtClean="0"/>
              <a:t>Creed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4063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selftest.sh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721" y="1353265"/>
            <a:ext cx="8696073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usr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/local/basestation/</a:t>
            </a: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selftest.sh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</a:p>
          <a:p>
            <a:r>
              <a:rPr lang="en-US" sz="1400" dirty="0" smtClean="0">
                <a:latin typeface="Courier"/>
                <a:cs typeface="Courier"/>
              </a:rPr>
              <a:t>Scanning </a:t>
            </a:r>
            <a:r>
              <a:rPr lang="en-US" sz="1400" dirty="0">
                <a:latin typeface="Courier"/>
                <a:cs typeface="Courier"/>
              </a:rPr>
              <a:t>pt0380004.cap in /home/sg038/</a:t>
            </a:r>
            <a:r>
              <a:rPr lang="en-US" sz="1400" dirty="0" err="1">
                <a:latin typeface="Courier"/>
                <a:cs typeface="Courier"/>
              </a:rPr>
              <a:t>ps</a:t>
            </a:r>
            <a:r>
              <a:rPr lang="en-US" sz="1400" dirty="0">
                <a:latin typeface="Courier"/>
                <a:cs typeface="Courier"/>
              </a:rPr>
              <a:t>/2015.01.06</a:t>
            </a:r>
          </a:p>
          <a:p>
            <a:r>
              <a:rPr lang="is-IS" sz="1400" dirty="0">
                <a:latin typeface="Courier"/>
                <a:cs typeface="Courier"/>
              </a:rPr>
              <a:t>Roll    1.87deg (2235) to -2.04deg (2097)   </a:t>
            </a:r>
            <a:endParaRPr lang="is-IS" sz="1400" dirty="0" smtClean="0">
              <a:latin typeface="Courier"/>
              <a:cs typeface="Courier"/>
            </a:endParaRPr>
          </a:p>
          <a:p>
            <a:r>
              <a:rPr lang="is-IS" sz="1400" dirty="0">
                <a:latin typeface="Courier"/>
                <a:cs typeface="Courier"/>
              </a:rPr>
              <a:t>	</a:t>
            </a:r>
            <a:r>
              <a:rPr lang="is-IS" sz="1400" dirty="0" smtClean="0">
                <a:latin typeface="Courier"/>
                <a:cs typeface="Courier"/>
              </a:rPr>
              <a:t>0.2s </a:t>
            </a:r>
            <a:r>
              <a:rPr lang="is-IS" sz="1400" dirty="0">
                <a:latin typeface="Courier"/>
                <a:cs typeface="Courier"/>
              </a:rPr>
              <a:t>119 mA (273 mA peak) 27.0 V 920.00 AD/sec</a:t>
            </a:r>
          </a:p>
          <a:p>
            <a:r>
              <a:rPr lang="pl-PL" sz="1400" dirty="0">
                <a:latin typeface="Courier"/>
                <a:cs typeface="Courier"/>
              </a:rPr>
              <a:t>Pitch   -6.59cm (769) to -8.52cm (152)  </a:t>
            </a:r>
            <a:endParaRPr lang="pl-PL" sz="1400" dirty="0" smtClean="0">
              <a:latin typeface="Courier"/>
              <a:cs typeface="Courier"/>
            </a:endParaRPr>
          </a:p>
          <a:p>
            <a:r>
              <a:rPr lang="pl-PL" sz="1400" dirty="0">
                <a:latin typeface="Courier"/>
                <a:cs typeface="Courier"/>
              </a:rPr>
              <a:t>	</a:t>
            </a:r>
            <a:r>
              <a:rPr lang="pl-PL" sz="1400" dirty="0" smtClean="0">
                <a:latin typeface="Courier"/>
                <a:cs typeface="Courier"/>
              </a:rPr>
              <a:t>1.6s </a:t>
            </a:r>
            <a:r>
              <a:rPr lang="pl-PL" sz="1400" dirty="0">
                <a:latin typeface="Courier"/>
                <a:cs typeface="Courier"/>
              </a:rPr>
              <a:t>99 </a:t>
            </a:r>
            <a:r>
              <a:rPr lang="pl-PL" sz="1400" dirty="0" err="1">
                <a:latin typeface="Courier"/>
                <a:cs typeface="Courier"/>
              </a:rPr>
              <a:t>mA</a:t>
            </a:r>
            <a:r>
              <a:rPr lang="pl-PL" sz="1400" dirty="0">
                <a:latin typeface="Courier"/>
                <a:cs typeface="Courier"/>
              </a:rPr>
              <a:t> (325 </a:t>
            </a:r>
            <a:r>
              <a:rPr lang="pl-PL" sz="1400" dirty="0" err="1">
                <a:latin typeface="Courier"/>
                <a:cs typeface="Courier"/>
              </a:rPr>
              <a:t>mA</a:t>
            </a:r>
            <a:r>
              <a:rPr lang="pl-PL" sz="1400" dirty="0">
                <a:latin typeface="Courier"/>
                <a:cs typeface="Courier"/>
              </a:rPr>
              <a:t> </a:t>
            </a:r>
            <a:r>
              <a:rPr lang="pl-PL" sz="1400" dirty="0" err="1">
                <a:latin typeface="Courier"/>
                <a:cs typeface="Courier"/>
              </a:rPr>
              <a:t>peak</a:t>
            </a:r>
            <a:r>
              <a:rPr lang="pl-PL" sz="1400" dirty="0">
                <a:latin typeface="Courier"/>
                <a:cs typeface="Courier"/>
              </a:rPr>
              <a:t>) 26.8 V 385.62 AD/</a:t>
            </a:r>
            <a:r>
              <a:rPr lang="pl-PL" sz="1400" dirty="0" smtClean="0">
                <a:latin typeface="Courier"/>
                <a:cs typeface="Courier"/>
              </a:rPr>
              <a:t>sec</a:t>
            </a:r>
          </a:p>
          <a:p>
            <a:r>
              <a:rPr lang="is-IS" sz="1400" dirty="0" smtClean="0">
                <a:latin typeface="Courier"/>
                <a:cs typeface="Courier"/>
              </a:rPr>
              <a:t>…</a:t>
            </a:r>
            <a:endParaRPr lang="pl-PL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Pump    </a:t>
            </a:r>
            <a:r>
              <a:rPr lang="en-US" sz="1400" dirty="0">
                <a:latin typeface="Courier"/>
                <a:cs typeface="Courier"/>
              </a:rPr>
              <a:t>741.62cc (889) to 842.13cc (543 [528, 558]) 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79.7s </a:t>
            </a:r>
            <a:r>
              <a:rPr lang="en-US" sz="1400" dirty="0">
                <a:latin typeface="Courier"/>
                <a:cs typeface="Courier"/>
              </a:rPr>
              <a:t>323 mA (4152 mA peak) 25.5 V 4.34 AD/sec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; 1 retries</a:t>
            </a:r>
          </a:p>
          <a:p>
            <a:r>
              <a:rPr lang="is-IS" sz="1400" dirty="0" smtClean="0">
                <a:latin typeface="Courier"/>
                <a:cs typeface="Courier"/>
              </a:rPr>
              <a:t>…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There are no targets specified!</a:t>
            </a:r>
          </a:p>
          <a:p>
            <a:r>
              <a:rPr lang="en-US" sz="1400" dirty="0">
                <a:latin typeface="Courier"/>
                <a:cs typeface="Courier"/>
              </a:rPr>
              <a:t>---- Self test PASSED! ----</a:t>
            </a:r>
          </a:p>
          <a:p>
            <a:r>
              <a:rPr lang="en-US" sz="1400" dirty="0">
                <a:latin typeface="Courier"/>
                <a:cs typeface="Courier"/>
              </a:rPr>
              <a:t>WARNING! $T_ABORT,120.0000: Value must be between 720.0000 and 4320.0000!</a:t>
            </a:r>
          </a:p>
          <a:p>
            <a:r>
              <a:rPr lang="en-US" sz="1400" dirty="0">
                <a:latin typeface="Courier"/>
                <a:cs typeface="Courier"/>
              </a:rPr>
              <a:t>WARNING! $SM_CC,930.0000: Value must be between 150.0000 and 800.0000!</a:t>
            </a:r>
          </a:p>
          <a:p>
            <a:r>
              <a:rPr lang="en-US" sz="1400" dirty="0">
                <a:latin typeface="Courier"/>
                <a:cs typeface="Courier"/>
              </a:rPr>
              <a:t>Unable to determine $</a:t>
            </a:r>
            <a:r>
              <a:rPr lang="en-US" sz="1400" dirty="0" err="1">
                <a:latin typeface="Courier"/>
                <a:cs typeface="Courier"/>
              </a:rPr>
              <a:t>parameter,value</a:t>
            </a:r>
            <a:r>
              <a:rPr lang="en-US" sz="1400" dirty="0">
                <a:latin typeface="Courier"/>
                <a:cs typeface="Courier"/>
              </a:rPr>
              <a:t> in '$P_OBSHOOT_WITHG</a:t>
            </a:r>
          </a:p>
          <a:p>
            <a:r>
              <a:rPr lang="en-US" sz="1400" dirty="0" smtClean="0">
                <a:latin typeface="Courier"/>
                <a:cs typeface="Courier"/>
              </a:rPr>
              <a:t>--&gt; VBD </a:t>
            </a:r>
            <a:r>
              <a:rPr lang="en-US" sz="1400" dirty="0">
                <a:latin typeface="Courier"/>
                <a:cs typeface="Courier"/>
              </a:rPr>
              <a:t>retries</a:t>
            </a:r>
          </a:p>
          <a:p>
            <a:r>
              <a:rPr lang="en-US" sz="1400" dirty="0" smtClean="0">
                <a:latin typeface="Courier"/>
                <a:cs typeface="Courier"/>
              </a:rPr>
              <a:t>internal </a:t>
            </a:r>
            <a:r>
              <a:rPr lang="en-US" sz="1400" dirty="0">
                <a:latin typeface="Courier"/>
                <a:cs typeface="Courier"/>
              </a:rPr>
              <a:t>humidity 1880 counts (48.223286% RH)</a:t>
            </a:r>
          </a:p>
          <a:p>
            <a:r>
              <a:rPr lang="en-US" sz="1400" dirty="0">
                <a:latin typeface="Courier"/>
                <a:cs typeface="Courier"/>
              </a:rPr>
              <a:t>internal pressure 8.987156 </a:t>
            </a:r>
            <a:r>
              <a:rPr lang="en-US" sz="1400" dirty="0" err="1">
                <a:latin typeface="Courier"/>
                <a:cs typeface="Courier"/>
              </a:rPr>
              <a:t>psia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Loaded bathymap.001 [101 100] 100m (LL) 47.8833</a:t>
            </a:r>
          </a:p>
          <a:p>
            <a:r>
              <a:rPr lang="is-IS" sz="1400" dirty="0" smtClean="0">
                <a:latin typeface="Courier"/>
                <a:cs typeface="Courier"/>
              </a:rPr>
              <a:t>…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Loaded bathymap.007 [ 56  75] 100m (LL) 47.6500</a:t>
            </a:r>
          </a:p>
          <a:p>
            <a:r>
              <a:rPr lang="en-US" sz="1400" dirty="0" smtClean="0">
                <a:latin typeface="Courier"/>
                <a:cs typeface="Courier"/>
              </a:rPr>
              <a:t>Current </a:t>
            </a:r>
            <a:r>
              <a:rPr lang="en-US" sz="1400" dirty="0">
                <a:latin typeface="Courier"/>
                <a:cs typeface="Courier"/>
              </a:rPr>
              <a:t>location (</a:t>
            </a:r>
            <a:r>
              <a:rPr lang="en-US" sz="1400" dirty="0" smtClean="0">
                <a:latin typeface="Courier"/>
                <a:cs typeface="Courier"/>
              </a:rPr>
              <a:t>4741.24,</a:t>
            </a:r>
            <a:r>
              <a:rPr lang="en-US" sz="1400" dirty="0">
                <a:latin typeface="Courier"/>
                <a:cs typeface="Courier"/>
              </a:rPr>
              <a:t>-</a:t>
            </a:r>
            <a:r>
              <a:rPr lang="en-US" sz="1400" dirty="0" smtClean="0">
                <a:latin typeface="Courier"/>
                <a:cs typeface="Courier"/>
              </a:rPr>
              <a:t>12224.20) </a:t>
            </a:r>
            <a:r>
              <a:rPr lang="en-US" sz="1400" dirty="0">
                <a:latin typeface="Courier"/>
                <a:cs typeface="Courier"/>
              </a:rPr>
              <a:t>is covered by at least one bathymetry file</a:t>
            </a:r>
          </a:p>
          <a:p>
            <a:r>
              <a:rPr lang="en-US" sz="1400" dirty="0">
                <a:latin typeface="Courier"/>
                <a:cs typeface="Courier"/>
              </a:rPr>
              <a:t>Data lines with timed out or missing values in pt0380004.eng : 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0</a:t>
            </a:r>
            <a:endParaRPr lang="is-IS" sz="1400" dirty="0">
              <a:solidFill>
                <a:srgbClr val="F7F7F7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0423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Processing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865378" cy="5447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$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ncdump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-h p1440119.nc | 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grep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 '.</a:t>
            </a:r>
            <a:r>
              <a:rPr lang="en-US" sz="1200" dirty="0" err="1">
                <a:solidFill>
                  <a:srgbClr val="FFFF00"/>
                </a:solidFill>
                <a:latin typeface="Courier"/>
                <a:cs typeface="Courier"/>
              </a:rPr>
              <a:t>py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'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(392): Changed (2/711) 2 332 to QC_PROBABLY_BAD because raw temperature spikes\n",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(404): Changed (1/711) 711 to QC_BAD because raw salinity below bound\n",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(415): Changed (1/711) 711 to QC_BAD because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bad </a:t>
            </a:r>
            <a:r>
              <a:rPr lang="en-US" sz="1200" dirty="0">
                <a:latin typeface="Courier"/>
                <a:cs typeface="Courier"/>
              </a:rPr>
              <a:t>raw salinity indicates raw conductivity issues\n",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(3226): Changed (41/711) 509:549 to </a:t>
            </a:r>
            <a:r>
              <a:rPr lang="en-US" sz="1200" dirty="0" smtClean="0">
                <a:latin typeface="Courier"/>
                <a:cs typeface="Courier"/>
              </a:rPr>
              <a:t>QC_BAD because 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uncorrectable </a:t>
            </a:r>
            <a:r>
              <a:rPr lang="en-US" sz="1200" dirty="0">
                <a:latin typeface="Courier"/>
                <a:cs typeface="Courier"/>
              </a:rPr>
              <a:t>89.8m raw conductivity anomaly\n",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(207): Changed (2/711) 2 332 to QC_PROBABLY_BAD because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changed </a:t>
            </a:r>
            <a:r>
              <a:rPr lang="en-US" sz="1200" dirty="0">
                <a:latin typeface="Courier"/>
                <a:cs typeface="Courier"/>
              </a:rPr>
              <a:t>raw temp implies changed raw salinity\n",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(3398): Changed (3/711) 331:333 to QC_BAD because slow apogee CT flow\n",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(3513): Changed (3/711) 1:3 to QC_BAD because prior to dive start\n",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(3592): Changed (1/711) 710 to QC_BAD because end of climb\n",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(3619): Changed (49/711) 1:3 331:333 509:549 710 711 to QC_BAD </a:t>
            </a:r>
            <a:r>
              <a:rPr lang="en-US" sz="1200" dirty="0" smtClean="0">
                <a:latin typeface="Courier"/>
                <a:cs typeface="Courier"/>
              </a:rPr>
              <a:t>because </a:t>
            </a: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bad </a:t>
            </a:r>
            <a:r>
              <a:rPr lang="en-US" sz="1200" dirty="0">
                <a:latin typeface="Courier"/>
                <a:cs typeface="Courier"/>
              </a:rPr>
              <a:t>corrected temperature and conductivity suggests bad salinity\n",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(207): Changed (49/711) 1:3 331:333 509:549 710 711 to QC_BAD because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changed </a:t>
            </a:r>
            <a:r>
              <a:rPr lang="en-US" sz="1200" dirty="0">
                <a:latin typeface="Courier"/>
                <a:cs typeface="Courier"/>
              </a:rPr>
              <a:t>corrected </a:t>
            </a:r>
            <a:r>
              <a:rPr lang="en-US" sz="1200" dirty="0" err="1">
                <a:latin typeface="Courier"/>
                <a:cs typeface="Courier"/>
              </a:rPr>
              <a:t>salin</a:t>
            </a:r>
            <a:r>
              <a:rPr lang="en-US" sz="1200" dirty="0">
                <a:latin typeface="Courier"/>
                <a:cs typeface="Courier"/>
              </a:rPr>
              <a:t> implies changed speed\n",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TSV.py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>
                <a:latin typeface="Courier"/>
                <a:cs typeface="Courier"/>
              </a:rPr>
              <a:t>1233): TSV exiting after 2 iterations\n",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TSV.py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>
                <a:latin typeface="Courier"/>
                <a:cs typeface="Courier"/>
              </a:rPr>
              <a:t>1237): Changed (27/711) 422:425 687:709 to QC_PROBABLY_BAD because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stalls </a:t>
            </a:r>
            <a:r>
              <a:rPr lang="en-US" sz="1200" dirty="0">
                <a:latin typeface="Courier"/>
                <a:cs typeface="Courier"/>
              </a:rPr>
              <a:t>avoid thermal-inertia salinity correction\n",</a:t>
            </a:r>
          </a:p>
          <a:p>
            <a:r>
              <a:rPr lang="en-US" sz="1200" dirty="0" smtClean="0">
                <a:latin typeface="Courier"/>
                <a:cs typeface="Courier"/>
              </a:rPr>
              <a:t>"</a:t>
            </a:r>
            <a:r>
              <a:rPr lang="en-US" sz="1200" dirty="0">
                <a:latin typeface="Courier"/>
                <a:cs typeface="Courier"/>
              </a:rPr>
              <a:t>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(3777): 49 (6.89%) HDM speeds are QC_BAD; 27 (3.80%) are stalled (711)\n",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(3799): Average estimated final speed: 22.86 cm/s\n",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(3802): RMS observed vs. computed w: 1.84 cm/s\n",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(3854): Starting sensor extensions data processing\n",</a:t>
            </a:r>
          </a:p>
          <a:p>
            <a:r>
              <a:rPr lang="en-US" sz="1200" dirty="0" smtClean="0">
                <a:latin typeface="Courier"/>
                <a:cs typeface="Courier"/>
              </a:rPr>
              <a:t>"</a:t>
            </a:r>
            <a:r>
              <a:rPr lang="en-US" sz="1200" dirty="0">
                <a:latin typeface="Courier"/>
                <a:cs typeface="Courier"/>
              </a:rPr>
              <a:t>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(207): Changed (28/711) 422:425 686:709 to QC_PROBABLY_BAD because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changed </a:t>
            </a:r>
            <a:r>
              <a:rPr lang="en-US" sz="1200" dirty="0">
                <a:latin typeface="Courier"/>
                <a:cs typeface="Courier"/>
              </a:rPr>
              <a:t>salinity implies changed </a:t>
            </a:r>
            <a:r>
              <a:rPr lang="en-US" sz="1200" dirty="0" err="1">
                <a:latin typeface="Courier"/>
                <a:cs typeface="Courier"/>
              </a:rPr>
              <a:t>optode</a:t>
            </a:r>
            <a:r>
              <a:rPr lang="en-US" sz="1200" dirty="0">
                <a:latin typeface="Courier"/>
                <a:cs typeface="Courier"/>
              </a:rPr>
              <a:t> oxygen\n",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>
                <a:latin typeface="Courier"/>
                <a:cs typeface="Courier"/>
              </a:rPr>
              <a:t>QC.py</a:t>
            </a:r>
            <a:r>
              <a:rPr lang="en-US" sz="1200" dirty="0">
                <a:latin typeface="Courier"/>
                <a:cs typeface="Courier"/>
              </a:rPr>
              <a:t>(207): Changed (49/711) 1:3 331:333 509:549 710 711 to QC_BAD because </a:t>
            </a:r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	</a:t>
            </a:r>
            <a:r>
              <a:rPr lang="en-US" sz="1200" dirty="0" smtClean="0">
                <a:latin typeface="Courier"/>
                <a:cs typeface="Courier"/>
              </a:rPr>
              <a:t>changed </a:t>
            </a:r>
            <a:r>
              <a:rPr lang="en-US" sz="1200" dirty="0">
                <a:latin typeface="Courier"/>
                <a:cs typeface="Courier"/>
              </a:rPr>
              <a:t>salinity implies changed </a:t>
            </a:r>
            <a:r>
              <a:rPr lang="en-US" sz="1200" dirty="0" err="1">
                <a:latin typeface="Courier"/>
                <a:cs typeface="Courier"/>
              </a:rPr>
              <a:t>optode</a:t>
            </a:r>
            <a:r>
              <a:rPr lang="en-US" sz="1200" dirty="0">
                <a:latin typeface="Courier"/>
                <a:cs typeface="Courier"/>
              </a:rPr>
              <a:t> oxygen\n",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(3856): Finished sensor extensions data processing\n",</a:t>
            </a:r>
          </a:p>
          <a:p>
            <a:r>
              <a:rPr lang="en-US" sz="1200" dirty="0">
                <a:latin typeface="Courier"/>
                <a:cs typeface="Courier"/>
              </a:rPr>
              <a:t>"INFO: </a:t>
            </a:r>
            <a:r>
              <a:rPr lang="en-US" sz="1200" dirty="0" err="1" smtClean="0">
                <a:latin typeface="Courier"/>
                <a:cs typeface="Courier"/>
              </a:rPr>
              <a:t>MDP.py</a:t>
            </a:r>
            <a:r>
              <a:rPr lang="en-US" sz="1200" dirty="0">
                <a:latin typeface="Courier"/>
                <a:cs typeface="Courier"/>
              </a:rPr>
              <a:t>(3886): Estimated total flight and drift time: 28459.0s (SM: 210.0s)\n",</a:t>
            </a:r>
            <a:endParaRPr lang="is-I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551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sz="3600"/>
              <a:t>Into the deep blue - KvT photo of SG019</a:t>
            </a:r>
            <a:endParaRPr lang="en-US"/>
          </a:p>
        </p:txBody>
      </p:sp>
      <p:pic>
        <p:nvPicPr>
          <p:cNvPr id="890882" name="Picture 2" descr="sg019_hawaii_deep_blue_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46351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FF00"/>
                </a:solidFill>
                <a:latin typeface="+mj-lt"/>
              </a:rPr>
              <a:t>Let’s go gliding …</a:t>
            </a:r>
            <a:endParaRPr lang="en-US" sz="5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4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66.12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$NOCOMM_ACTIONs: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Send SMS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Try both phone numbers 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STOP_T,</a:t>
            </a:r>
            <a:r>
              <a:rPr lang="en-US" i="1" dirty="0" err="1" smtClean="0"/>
              <a:t>mmddyyhh</a:t>
            </a:r>
            <a:r>
              <a:rPr lang="en-US" dirty="0" smtClean="0"/>
              <a:t> – go into recovery after this time</a:t>
            </a:r>
          </a:p>
          <a:p>
            <a:r>
              <a:rPr lang="en-US" dirty="0" smtClean="0"/>
              <a:t>$VBD_LP_IGNORE – use with caution!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grep</a:t>
            </a:r>
            <a:r>
              <a:rPr lang="en-US" dirty="0" smtClean="0"/>
              <a:t>” </a:t>
            </a:r>
            <a:r>
              <a:rPr lang="en-US" dirty="0" err="1" smtClean="0"/>
              <a:t>pdos</a:t>
            </a:r>
            <a:r>
              <a:rPr lang="en-US" dirty="0" smtClean="0"/>
              <a:t> command; handles compressed files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dirty="0" smtClean="0"/>
              <a:t> case insensitive; no </a:t>
            </a:r>
            <a:r>
              <a:rPr lang="en-US" dirty="0" err="1" smtClean="0"/>
              <a:t>regexp</a:t>
            </a:r>
            <a:r>
              <a:rPr lang="en-US" dirty="0" smtClean="0"/>
              <a:t> or wildcards</a:t>
            </a:r>
            <a:r>
              <a:rPr lang="is-IS" dirty="0" smtClean="0"/>
              <a:t>….</a:t>
            </a:r>
            <a:endParaRPr lang="en-US" dirty="0"/>
          </a:p>
          <a:p>
            <a:pPr lvl="1"/>
            <a:r>
              <a:rPr lang="en-US" dirty="0" smtClean="0"/>
              <a:t>Beware </a:t>
            </a:r>
            <a:r>
              <a:rPr lang="en-US" dirty="0" err="1"/>
              <a:t>autologout</a:t>
            </a:r>
            <a:r>
              <a:rPr lang="en-US" dirty="0"/>
              <a:t> declarations in .</a:t>
            </a:r>
            <a:r>
              <a:rPr lang="en-US" dirty="0" err="1" smtClean="0"/>
              <a:t>cshrc</a:t>
            </a:r>
            <a:endParaRPr lang="en-US" dirty="0" smtClean="0"/>
          </a:p>
          <a:p>
            <a:r>
              <a:rPr lang="en-US" dirty="0" smtClean="0"/>
              <a:t>“x!” </a:t>
            </a:r>
            <a:r>
              <a:rPr lang="en-US" dirty="0" err="1" smtClean="0"/>
              <a:t>pdos</a:t>
            </a:r>
            <a:r>
              <a:rPr lang="en-US" dirty="0" smtClean="0"/>
              <a:t> command: execute command on basestation</a:t>
            </a:r>
          </a:p>
          <a:p>
            <a:pPr lvl="1"/>
            <a:r>
              <a:rPr lang="en-US" sz="1900" dirty="0" smtClean="0">
                <a:latin typeface="Courier"/>
                <a:cs typeface="Courier"/>
              </a:rPr>
              <a:t>x! touch .</a:t>
            </a:r>
            <a:r>
              <a:rPr lang="en-US" sz="1900" dirty="0" err="1" smtClean="0">
                <a:latin typeface="Courier"/>
                <a:cs typeface="Courier"/>
              </a:rPr>
              <a:t>delete_pdoscmds_bat</a:t>
            </a:r>
            <a:endParaRPr lang="en-US" sz="1900" dirty="0" smtClean="0">
              <a:latin typeface="Courier"/>
              <a:cs typeface="Courier"/>
            </a:endParaRPr>
          </a:p>
          <a:p>
            <a:r>
              <a:rPr lang="en-US" dirty="0" smtClean="0"/>
              <a:t>$GPS log entries report surface drift speed and direction</a:t>
            </a:r>
          </a:p>
          <a:p>
            <a:r>
              <a:rPr lang="en-US" dirty="0" smtClean="0"/>
              <a:t>Improved </a:t>
            </a:r>
            <a:r>
              <a:rPr lang="en-US" sz="1800" dirty="0" err="1" smtClean="0">
                <a:latin typeface="Courier"/>
                <a:cs typeface="Courier"/>
              </a:rPr>
              <a:t>rudicsd</a:t>
            </a:r>
            <a:r>
              <a:rPr lang="en-US" dirty="0" smtClean="0"/>
              <a:t> handling of dropped calls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2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first 10 dives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for pilot and oceanographer!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r>
              <a:rPr lang="en-US" dirty="0" smtClean="0"/>
              <a:t> dives to trim: pitch, VBD, roll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Easier if you can statically ballast before hand</a:t>
            </a:r>
            <a:r>
              <a:rPr lang="is-IS" dirty="0" smtClean="0"/>
              <a:t>…</a:t>
            </a:r>
          </a:p>
          <a:p>
            <a:pPr lvl="1">
              <a:buClr>
                <a:schemeClr val="tx2"/>
              </a:buClr>
            </a:pPr>
            <a:r>
              <a:rPr lang="is-IS" dirty="0" smtClean="0"/>
              <a:t>Consider using </a:t>
            </a:r>
            <a:r>
              <a:rPr lang="is-IS" sz="1800" dirty="0" smtClean="0">
                <a:latin typeface="Courier"/>
                <a:cs typeface="Courier"/>
              </a:rPr>
              <a:t>trim.m</a:t>
            </a:r>
            <a:endParaRPr lang="en-US" sz="1800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r>
              <a:rPr lang="en-US" dirty="0" smtClean="0"/>
              <a:t> 200m dives to calibrate compass in-situ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Use </a:t>
            </a:r>
            <a:r>
              <a:rPr lang="en-US" dirty="0" err="1" smtClean="0"/>
              <a:t>pdoscmds.bat</a:t>
            </a:r>
            <a:r>
              <a:rPr lang="en-US" dirty="0" smtClean="0"/>
              <a:t> to update tcm2mat file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4</a:t>
            </a:r>
            <a:r>
              <a:rPr lang="en-US" dirty="0" smtClean="0"/>
              <a:t> 200+m dives to gather flight performance data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Doing last ensures trapped bubbles are gone</a:t>
            </a:r>
            <a:endParaRPr lang="is-IS" dirty="0" smtClean="0"/>
          </a:p>
          <a:p>
            <a:pPr lvl="1">
              <a:buClr>
                <a:schemeClr val="tx2"/>
              </a:buClr>
            </a:pPr>
            <a:r>
              <a:rPr lang="is-IS" dirty="0" smtClean="0"/>
              <a:t>Deeper is better...more performance data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9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rim.m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98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trim estimator for </a:t>
            </a:r>
            <a:r>
              <a:rPr lang="en-US" dirty="0" err="1" smtClean="0"/>
              <a:t>vbd</a:t>
            </a:r>
            <a:r>
              <a:rPr lang="en-US" dirty="0" smtClean="0"/>
              <a:t>/pitch/roll</a:t>
            </a:r>
          </a:p>
          <a:p>
            <a:pPr lvl="1"/>
            <a:r>
              <a:rPr lang="en-US" dirty="0" smtClean="0"/>
              <a:t>Employs the 50% change heuristic</a:t>
            </a:r>
          </a:p>
          <a:p>
            <a:pPr lvl="1"/>
            <a:r>
              <a:rPr lang="en-US" dirty="0" smtClean="0"/>
              <a:t>Uses w at apogee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NOT</a:t>
            </a:r>
            <a:r>
              <a:rPr lang="en-US" dirty="0" smtClean="0"/>
              <a:t> a substitute for detailed review!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11201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&gt;&gt;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trim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Dive cycle number: 2</a:t>
            </a:r>
          </a:p>
          <a:p>
            <a:endParaRPr lang="en-US" sz="1400" dirty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Measured pitch response implies changing $C_PITCH by -371 AD counts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Recommend changing $C_PITCH from 2706 to 2520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Recommend changing </a:t>
            </a:r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$PITCH_GAIN 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from 22.0 to 18.6 degrees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Recommend doing that first before attending to VBD and roll changes!</a:t>
            </a:r>
          </a:p>
          <a:p>
            <a:endParaRPr lang="en-US" sz="1400" dirty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Measured </a:t>
            </a:r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w 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at 53.1m implies adjusting $C_VBD by -53.4 cc </a:t>
            </a:r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(183 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AD </a:t>
            </a:r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counts)</a:t>
            </a:r>
            <a:endParaRPr lang="en-US" sz="1400" dirty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Recommend changing $C_VBD from 2076 to 2167</a:t>
            </a:r>
          </a:p>
          <a:p>
            <a:endParaRPr lang="en-US" sz="1400" dirty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Measured roll on dive implies adjusting $C_ROLL_DIVE from 2332 to 2316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Recommend changing $C_ROLL_DIVE from 2332 to 2324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Measured roll on climb implies adjusting $C_ROLL_CLIMB from 2332 to 2335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Recommend changing $C_ROLL_CLIMB from 2332 to 2333</a:t>
            </a:r>
          </a:p>
          <a:p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&gt;&gt; </a:t>
            </a:r>
            <a:endParaRPr lang="en-US" sz="14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029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Trim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Trim $C_ROLL_DIVE, $C_ROLL_CLIMB to be ‘flat’ </a:t>
            </a:r>
          </a:p>
          <a:p>
            <a:pPr lvl="1"/>
            <a:r>
              <a:rPr lang="en-US" dirty="0" smtClean="0"/>
              <a:t>According to compass: Roll vs. Roll control</a:t>
            </a:r>
          </a:p>
          <a:p>
            <a:r>
              <a:rPr lang="en-US" dirty="0" smtClean="0"/>
              <a:t>If still turning, likely some source of asymmetric drag:</a:t>
            </a:r>
          </a:p>
          <a:p>
            <a:pPr lvl="1"/>
            <a:r>
              <a:rPr lang="en-US" dirty="0" smtClean="0"/>
              <a:t>Bent antenna bulb; sensor or rudder askew</a:t>
            </a:r>
          </a:p>
          <a:p>
            <a:pPr lvl="1"/>
            <a:r>
              <a:rPr lang="en-US" dirty="0" err="1" smtClean="0"/>
              <a:t>Biofouling</a:t>
            </a:r>
            <a:r>
              <a:rPr lang="en-US" dirty="0" smtClean="0"/>
              <a:t> on a wing or even a shark bite!</a:t>
            </a:r>
          </a:p>
          <a:p>
            <a:r>
              <a:rPr lang="en-US" dirty="0" smtClean="0"/>
              <a:t>Adjust both centers in 50-100 AD count increments</a:t>
            </a:r>
          </a:p>
          <a:p>
            <a:r>
              <a:rPr lang="en-US" dirty="0" smtClean="0"/>
              <a:t>Dealing with turn overshoot:</a:t>
            </a:r>
          </a:p>
          <a:p>
            <a:pPr lvl="1"/>
            <a:r>
              <a:rPr lang="en-US" dirty="0" smtClean="0"/>
              <a:t>Open $HEAD_ERRBAND (reduces need to roll)</a:t>
            </a:r>
          </a:p>
          <a:p>
            <a:pPr lvl="1"/>
            <a:r>
              <a:rPr lang="en-US" dirty="0" smtClean="0"/>
              <a:t>Limit $ROLL_DEG and/</a:t>
            </a:r>
            <a:r>
              <a:rPr lang="en-US" smtClean="0"/>
              <a:t>or  increase $T_TURN_SAMPINT</a:t>
            </a:r>
            <a:endParaRPr lang="en-US" dirty="0" smtClean="0"/>
          </a:p>
          <a:p>
            <a:r>
              <a:rPr lang="en-US" dirty="0" smtClean="0"/>
              <a:t>Finally, try auto roll adjust; not bang-bang control</a:t>
            </a:r>
          </a:p>
        </p:txBody>
      </p:sp>
    </p:spTree>
    <p:extLst>
      <p:ext uri="{BB962C8B-B14F-4D97-AF65-F5344CB8AC3E}">
        <p14:creationId xmlns:p14="http://schemas.microsoft.com/office/powerpoint/2010/main" val="356368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Vehicle components generate soft- and hard-iron fields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Soft: Electronics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Hard: Battery cladding</a:t>
            </a:r>
          </a:p>
          <a:p>
            <a:r>
              <a:rPr lang="en-US" dirty="0" smtClean="0"/>
              <a:t>Distort the compass’ measurement of earth’s field</a:t>
            </a:r>
          </a:p>
          <a:p>
            <a:r>
              <a:rPr lang="en-US" dirty="0" smtClean="0"/>
              <a:t>Invariant fields compensated by calibration procedure</a:t>
            </a:r>
          </a:p>
          <a:p>
            <a:r>
              <a:rPr lang="en-US" dirty="0" smtClean="0"/>
              <a:t>Calibration defeated by subsequent hard-iron changes</a:t>
            </a:r>
          </a:p>
          <a:p>
            <a:pPr lvl="1">
              <a:buClr>
                <a:schemeClr val="tx2"/>
              </a:buClr>
            </a:pPr>
            <a:r>
              <a:rPr lang="en-US" dirty="0" err="1" smtClean="0"/>
              <a:t>Wanding</a:t>
            </a:r>
            <a:r>
              <a:rPr lang="en-US" dirty="0" smtClean="0"/>
              <a:t> the vehicle on/off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Sitting on ships or on large magnetic rocks (Greenland)</a:t>
            </a:r>
          </a:p>
          <a:p>
            <a:r>
              <a:rPr lang="en-US" dirty="0" smtClean="0"/>
              <a:t>Accurate heading critical to navigation and DAC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Always</a:t>
            </a:r>
            <a:r>
              <a:rPr lang="en-US" dirty="0" smtClean="0"/>
              <a:t> fly with $COMPASS_USE,4</a:t>
            </a:r>
          </a:p>
          <a:p>
            <a:pPr lvl="1"/>
            <a:r>
              <a:rPr lang="en-US" dirty="0" smtClean="0"/>
              <a:t>Can correct DAC headings on basestation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Hard-iron Distortion</a:t>
            </a:r>
            <a:endParaRPr lang="en-US" dirty="0"/>
          </a:p>
        </p:txBody>
      </p:sp>
      <p:pic>
        <p:nvPicPr>
          <p:cNvPr id="4" name="Picture 3" descr="PQ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676400"/>
            <a:ext cx="4572000" cy="3429000"/>
          </a:xfrm>
          <a:prstGeom prst="rect">
            <a:avLst/>
          </a:prstGeom>
        </p:spPr>
      </p:pic>
      <p:pic>
        <p:nvPicPr>
          <p:cNvPr id="5" name="Picture 4" descr="Distor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2004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4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 Observed</a:t>
            </a:r>
            <a:endParaRPr lang="en-US" dirty="0"/>
          </a:p>
        </p:txBody>
      </p:sp>
      <p:pic>
        <p:nvPicPr>
          <p:cNvPr id="6" name="Picture 5" descr="ATR_R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267200" cy="3200400"/>
          </a:xfrm>
          <a:prstGeom prst="rect">
            <a:avLst/>
          </a:prstGeom>
        </p:spPr>
      </p:pic>
      <p:pic>
        <p:nvPicPr>
          <p:cNvPr id="7" name="Picture 6" descr="TR_SG005_WA_nov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242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Pilot/Scientist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686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vehicle will </a:t>
            </a:r>
            <a:r>
              <a:rPr lang="en-US" i="1" dirty="0" smtClean="0"/>
              <a:t>fly</a:t>
            </a:r>
            <a:r>
              <a:rPr lang="en-US" dirty="0" smtClean="0"/>
              <a:t> using a wide range of parameters</a:t>
            </a:r>
          </a:p>
          <a:p>
            <a:pPr lvl="1"/>
            <a:r>
              <a:rPr lang="en-US" dirty="0" smtClean="0"/>
              <a:t>But the vehicle will supply good science for a smaller range</a:t>
            </a:r>
          </a:p>
          <a:p>
            <a:r>
              <a:rPr lang="en-US" dirty="0" smtClean="0"/>
              <a:t>Achieving best deployment data requires planning and teamwork from all</a:t>
            </a:r>
          </a:p>
          <a:p>
            <a:r>
              <a:rPr lang="en-US" dirty="0" smtClean="0"/>
              <a:t>Important steps and techniques during launch and early dives are key to good data quality</a:t>
            </a:r>
          </a:p>
          <a:p>
            <a:r>
              <a:rPr lang="en-US" dirty="0" smtClean="0"/>
              <a:t>Basestation code performs many quality control checks</a:t>
            </a:r>
          </a:p>
          <a:p>
            <a:pPr lvl="1"/>
            <a:r>
              <a:rPr lang="en-US" dirty="0" smtClean="0"/>
              <a:t>Encapsulates many things learned from deployments</a:t>
            </a:r>
          </a:p>
          <a:p>
            <a:pPr lvl="1"/>
            <a:r>
              <a:rPr lang="en-US" dirty="0" smtClean="0"/>
              <a:t>Oceanographers direct to prepare best quality data</a:t>
            </a:r>
          </a:p>
          <a:p>
            <a:r>
              <a:rPr lang="en-US" dirty="0" smtClean="0"/>
              <a:t>Regressions are critical for mission longevity and best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Spinny-spinny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886200" cy="3078360"/>
          </a:xfrm>
          <a:prstGeom prst="rect">
            <a:avLst/>
          </a:prstGeom>
        </p:spPr>
      </p:pic>
      <p:pic>
        <p:nvPicPr>
          <p:cNvPr id="5" name="Picture 4" descr="sc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886200" cy="3111420"/>
          </a:xfrm>
          <a:prstGeom prst="rect">
            <a:avLst/>
          </a:prstGeom>
        </p:spPr>
      </p:pic>
      <p:pic>
        <p:nvPicPr>
          <p:cNvPr id="6" name="Picture 5" descr="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53000"/>
            <a:ext cx="3962400" cy="1742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334000"/>
            <a:ext cx="224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$COMPASS_USE,4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Calibration</a:t>
            </a:r>
            <a:endParaRPr lang="en-US" dirty="0"/>
          </a:p>
        </p:txBody>
      </p:sp>
      <p:pic>
        <p:nvPicPr>
          <p:cNvPr id="4" name="Picture 3" descr="dive_mag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572000" cy="3429000"/>
          </a:xfrm>
          <a:prstGeom prst="rect">
            <a:avLst/>
          </a:prstGeom>
        </p:spPr>
      </p:pic>
      <p:pic>
        <p:nvPicPr>
          <p:cNvPr id="5" name="Picture 4" descr="dive_magcal_X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DAC and </a:t>
            </a:r>
            <a:r>
              <a:rPr lang="en-US" dirty="0" err="1" smtClean="0"/>
              <a:t>w</a:t>
            </a:r>
            <a:r>
              <a:rPr lang="en-US" baseline="-25000" dirty="0" err="1"/>
              <a:t>w</a:t>
            </a:r>
            <a:endParaRPr lang="en-US" dirty="0"/>
          </a:p>
        </p:txBody>
      </p:sp>
      <p:pic>
        <p:nvPicPr>
          <p:cNvPr id="5" name="Picture 4" descr="DAC_53_9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962400" cy="4039447"/>
          </a:xfrm>
          <a:prstGeom prst="rect">
            <a:avLst/>
          </a:prstGeom>
        </p:spPr>
      </p:pic>
      <p:pic>
        <p:nvPicPr>
          <p:cNvPr id="6" name="Picture 5" descr="VV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11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Accurate Flight Model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867400" y="2133600"/>
            <a:ext cx="1968319" cy="542063"/>
            <a:chOff x="5867400" y="2133600"/>
            <a:chExt cx="1968319" cy="542063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5867400" y="2133600"/>
              <a:ext cx="888402" cy="26105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 rot="771396">
              <a:off x="6652218" y="2337230"/>
              <a:ext cx="1183501" cy="338433"/>
            </a:xfrm>
            <a:prstGeom prst="ellipse">
              <a:avLst/>
            </a:prstGeom>
            <a:solidFill>
              <a:srgbClr val="D985C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6858000" y="2438400"/>
              <a:ext cx="304800" cy="76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43000" y="2057400"/>
            <a:ext cx="6282229" cy="1491542"/>
            <a:chOff x="1143000" y="2057400"/>
            <a:chExt cx="6282229" cy="149154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10400" y="2514600"/>
              <a:ext cx="25998" cy="1034342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86600" y="2971800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3000" y="2057400"/>
              <a:ext cx="4648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= g(-</a:t>
              </a:r>
              <a:r>
                <a:rPr lang="en-US" dirty="0" smtClean="0">
                  <a:solidFill>
                    <a:srgbClr val="FF6600"/>
                  </a:solidFill>
                </a:rPr>
                <a:t>M</a:t>
              </a:r>
              <a:r>
                <a:rPr lang="en-US" dirty="0" smtClean="0"/>
                <a:t>+ </a:t>
              </a:r>
              <a:r>
                <a:rPr lang="en-US" dirty="0" err="1" smtClean="0">
                  <a:solidFill>
                    <a:srgbClr val="FF6600"/>
                  </a:solidFill>
                </a:rPr>
                <a:t>ρ</a:t>
              </a:r>
              <a:r>
                <a:rPr lang="en-US" dirty="0" err="1" smtClean="0"/>
                <a:t>V</a:t>
              </a:r>
              <a:r>
                <a:rPr lang="en-US" dirty="0" smtClean="0"/>
                <a:t>(</a:t>
              </a:r>
              <a:r>
                <a:rPr lang="en-US" dirty="0" err="1" smtClean="0">
                  <a:solidFill>
                    <a:srgbClr val="FF6600"/>
                  </a:solidFill>
                </a:rPr>
                <a:t>p</a:t>
              </a:r>
              <a:r>
                <a:rPr lang="en-US" dirty="0" err="1" smtClean="0"/>
                <a:t>,</a:t>
              </a:r>
              <a:r>
                <a:rPr lang="en-US" dirty="0" err="1" smtClean="0">
                  <a:solidFill>
                    <a:srgbClr val="FF6600"/>
                  </a:solidFill>
                </a:rPr>
                <a:t>T</a:t>
              </a:r>
              <a:r>
                <a:rPr lang="en-US" dirty="0" smtClean="0"/>
                <a:t>))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43000" y="25262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V(</a:t>
            </a:r>
            <a:r>
              <a:rPr lang="en-US" dirty="0" err="1" smtClean="0">
                <a:solidFill>
                  <a:srgbClr val="FF6600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6600"/>
                </a:solidFill>
              </a:rPr>
              <a:t>T</a:t>
            </a:r>
            <a:r>
              <a:rPr lang="en-US" dirty="0" smtClean="0"/>
              <a:t>) = [</a:t>
            </a:r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baseline="-25000" dirty="0" smtClean="0">
                <a:solidFill>
                  <a:srgbClr val="FF6600"/>
                </a:solidFill>
              </a:rPr>
              <a:t>0</a:t>
            </a:r>
            <a:r>
              <a:rPr lang="en-US" dirty="0" smtClean="0"/>
              <a:t> + </a:t>
            </a:r>
            <a:r>
              <a:rPr lang="en-US" dirty="0" err="1" smtClean="0">
                <a:solidFill>
                  <a:srgbClr val="FF6600"/>
                </a:solidFill>
              </a:rPr>
              <a:t>v</a:t>
            </a:r>
            <a:r>
              <a:rPr lang="en-US" baseline="-25000" dirty="0" err="1" smtClean="0">
                <a:solidFill>
                  <a:srgbClr val="FF6600"/>
                </a:solidFill>
              </a:rPr>
              <a:t>c</a:t>
            </a:r>
            <a:r>
              <a:rPr lang="en-US" dirty="0" smtClean="0"/>
              <a:t>]</a:t>
            </a:r>
            <a:r>
              <a:rPr lang="en-US" dirty="0" err="1" smtClean="0"/>
              <a:t>e</a:t>
            </a:r>
            <a:r>
              <a:rPr lang="en-US" baseline="30000" dirty="0" err="1" smtClean="0"/>
              <a:t>-κ</a:t>
            </a:r>
            <a:r>
              <a:rPr lang="en-US" baseline="30000" dirty="0" err="1" smtClean="0">
                <a:solidFill>
                  <a:srgbClr val="FF6600"/>
                </a:solidFill>
              </a:rPr>
              <a:t>p</a:t>
            </a:r>
            <a:r>
              <a:rPr lang="en-US" baseline="30000" dirty="0" err="1" smtClean="0"/>
              <a:t>+ε</a:t>
            </a:r>
            <a:r>
              <a:rPr lang="en-US" baseline="30000" dirty="0" smtClean="0"/>
              <a:t>(</a:t>
            </a:r>
            <a:r>
              <a:rPr lang="en-US" baseline="30000" dirty="0" smtClean="0">
                <a:solidFill>
                  <a:srgbClr val="FF6600"/>
                </a:solidFill>
              </a:rPr>
              <a:t>T</a:t>
            </a:r>
            <a:r>
              <a:rPr lang="en-US" baseline="30000" dirty="0" smtClean="0"/>
              <a:t>-T*)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43000" y="1828800"/>
            <a:ext cx="6324278" cy="1524000"/>
            <a:chOff x="1143000" y="1828800"/>
            <a:chExt cx="6324278" cy="15240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7010400" y="1828800"/>
              <a:ext cx="228600" cy="64205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162800" y="1905000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3000" y="2983468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 = ql</a:t>
              </a:r>
              <a:r>
                <a:rPr lang="en-US" baseline="30000" dirty="0" smtClean="0"/>
                <a:t>2</a:t>
              </a:r>
              <a:r>
                <a:rPr lang="en-US" dirty="0" smtClean="0"/>
                <a:t>aα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3000" y="2209800"/>
            <a:ext cx="5841402" cy="1524000"/>
            <a:chOff x="1143000" y="2209800"/>
            <a:chExt cx="5841402" cy="1524000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6400800" y="2209800"/>
              <a:ext cx="583602" cy="261058"/>
            </a:xfrm>
            <a:prstGeom prst="line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477000" y="2362200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43000" y="3364468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 = ql</a:t>
              </a:r>
              <a:r>
                <a:rPr lang="en-US" baseline="30000" dirty="0" smtClean="0"/>
                <a:t>2</a:t>
              </a:r>
              <a:r>
                <a:rPr lang="en-US" dirty="0" smtClean="0"/>
                <a:t>(bq</a:t>
              </a:r>
              <a:r>
                <a:rPr lang="en-US" baseline="30000" dirty="0" smtClean="0"/>
                <a:t>-1/4</a:t>
              </a:r>
              <a:r>
                <a:rPr lang="en-US" dirty="0" smtClean="0"/>
                <a:t> + cα</a:t>
              </a:r>
              <a:r>
                <a:rPr lang="en-US" baseline="30000" dirty="0" smtClean="0"/>
                <a:t>2</a:t>
              </a:r>
              <a:r>
                <a:rPr lang="en-US" dirty="0" smtClean="0"/>
                <a:t>)</a:t>
              </a:r>
              <a:endParaRPr lang="en-US" baseline="30000" dirty="0" smtClean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0" y="3733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 = ρ</a:t>
            </a:r>
            <a:r>
              <a:rPr lang="en-US" baseline="-25000" dirty="0" smtClean="0"/>
              <a:t>0</a:t>
            </a:r>
            <a:r>
              <a:rPr lang="en-US" dirty="0" smtClean="0"/>
              <a:t>(U</a:t>
            </a:r>
            <a:r>
              <a:rPr lang="en-US" baseline="30000" dirty="0" smtClean="0"/>
              <a:t>2</a:t>
            </a:r>
            <a:r>
              <a:rPr lang="en-US" dirty="0" smtClean="0"/>
              <a:t> + W</a:t>
            </a:r>
            <a:r>
              <a:rPr lang="en-US" baseline="30000" dirty="0" smtClean="0"/>
              <a:t>2</a:t>
            </a:r>
            <a:r>
              <a:rPr lang="en-US" dirty="0" smtClean="0"/>
              <a:t>)/2</a:t>
            </a:r>
            <a:endParaRPr lang="en-US" baseline="30000" dirty="0" smtClean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17233"/>
              </p:ext>
            </p:extLst>
          </p:nvPr>
        </p:nvGraphicFramePr>
        <p:xfrm>
          <a:off x="5334000" y="3733800"/>
          <a:ext cx="35052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742"/>
                <a:gridCol w="2673458"/>
              </a:tblGrid>
              <a:tr h="3592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</a:t>
                      </a:r>
                      <a:endParaRPr lang="en-US" dirty="0">
                        <a:solidFill>
                          <a:srgbClr val="FF66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mass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lang="en-US" baseline="-25000" dirty="0" smtClean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dirty="0">
                        <a:solidFill>
                          <a:srgbClr val="FF66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"/>
                          <a:cs typeface="Courier"/>
                        </a:rPr>
                        <a:t>volmax</a:t>
                      </a:r>
                      <a:r>
                        <a:rPr lang="en-US" dirty="0" smtClean="0">
                          <a:latin typeface="Courier"/>
                          <a:cs typeface="Courier"/>
                        </a:rPr>
                        <a:t> &amp; </a:t>
                      </a:r>
                      <a:r>
                        <a:rPr lang="en-US" dirty="0" err="1" smtClean="0">
                          <a:latin typeface="Courier"/>
                          <a:cs typeface="Courier"/>
                        </a:rPr>
                        <a:t>vbdbias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"/>
                          <a:cs typeface="Courier"/>
                        </a:rPr>
                        <a:t>glider_length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smtClean="0"/>
                        <a:t>ρ</a:t>
                      </a:r>
                      <a:r>
                        <a:rPr lang="en-US" baseline="-25000" dirty="0" smtClean="0"/>
                        <a:t>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"/>
                          <a:cs typeface="Courier"/>
                        </a:rPr>
                        <a:t>rho0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κ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"/>
                          <a:cs typeface="Courier"/>
                        </a:rPr>
                        <a:t>abs_compress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ε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"/>
                          <a:cs typeface="Courier"/>
                        </a:rPr>
                        <a:t>therm_expan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T*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"/>
                          <a:cs typeface="Courier"/>
                        </a:rPr>
                        <a:t>temp_ref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a,b,c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urier"/>
                          <a:cs typeface="Courier"/>
                        </a:rPr>
                        <a:t>hd_a,hd_b,</a:t>
                      </a:r>
                      <a:r>
                        <a:rPr lang="en-US" baseline="0" dirty="0" err="1" smtClean="0">
                          <a:latin typeface="Courier"/>
                          <a:cs typeface="Courier"/>
                        </a:rPr>
                        <a:t>hd_c</a:t>
                      </a:r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38200" y="4648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stdy</a:t>
            </a:r>
            <a:r>
              <a:rPr lang="en-US" dirty="0" smtClean="0"/>
              <a:t> = (U</a:t>
            </a:r>
            <a:r>
              <a:rPr lang="en-US" baseline="30000" dirty="0" smtClean="0"/>
              <a:t>2</a:t>
            </a:r>
            <a:r>
              <a:rPr lang="en-US" dirty="0" smtClean="0"/>
              <a:t> + W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1/2</a:t>
            </a:r>
            <a:r>
              <a:rPr lang="en-US" dirty="0" smtClean="0"/>
              <a:t> sin(</a:t>
            </a:r>
            <a:r>
              <a:rPr lang="en-US" dirty="0" err="1" smtClean="0">
                <a:solidFill>
                  <a:srgbClr val="FF6600"/>
                </a:solidFill>
              </a:rPr>
              <a:t>ϕ</a:t>
            </a:r>
            <a:r>
              <a:rPr lang="en-US" dirty="0" smtClean="0"/>
              <a:t> – α)</a:t>
            </a:r>
            <a:endParaRPr lang="en-US" baseline="30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838200" y="5029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 = </a:t>
            </a:r>
            <a:r>
              <a:rPr lang="en-US" i="1" dirty="0" err="1" smtClean="0"/>
              <a:t>d</a:t>
            </a:r>
            <a:r>
              <a:rPr lang="en-US" dirty="0" err="1" smtClean="0">
                <a:solidFill>
                  <a:srgbClr val="FF6600"/>
                </a:solidFill>
              </a:rPr>
              <a:t>p</a:t>
            </a:r>
            <a:r>
              <a:rPr lang="en-US" dirty="0" smtClean="0"/>
              <a:t>/</a:t>
            </a:r>
            <a:r>
              <a:rPr lang="en-US" i="1" dirty="0" err="1" smtClean="0"/>
              <a:t>d</a:t>
            </a:r>
            <a:r>
              <a:rPr lang="en-US" dirty="0" err="1" smtClean="0">
                <a:solidFill>
                  <a:srgbClr val="FF6600"/>
                </a:solidFill>
              </a:rPr>
              <a:t>t</a:t>
            </a:r>
            <a:endParaRPr lang="en-US" baseline="30000" dirty="0" smtClean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8200" y="5410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Solve: min &lt;w –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stdy</a:t>
            </a:r>
            <a:r>
              <a:rPr lang="en-US" dirty="0" smtClean="0"/>
              <a:t>&gt; varying </a:t>
            </a:r>
            <a:r>
              <a:rPr lang="en-US" dirty="0" err="1" smtClean="0"/>
              <a:t>a,b,c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  <a:endParaRPr lang="en-US" i="1" baseline="30000" dirty="0" smtClean="0"/>
          </a:p>
        </p:txBody>
      </p:sp>
      <p:sp>
        <p:nvSpPr>
          <p:cNvPr id="37" name="Right Arrow 36"/>
          <p:cNvSpPr/>
          <p:nvPr/>
        </p:nvSpPr>
        <p:spPr>
          <a:xfrm flipV="1">
            <a:off x="4631967" y="6400844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/>
      <p:bldP spid="35" grpId="0"/>
      <p:bldP spid="36" grpId="0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Fitting hydrodynamic a b c</a:t>
            </a:r>
            <a:endParaRPr lang="en-US" dirty="0"/>
          </a:p>
        </p:txBody>
      </p:sp>
      <p:pic>
        <p:nvPicPr>
          <p:cNvPr id="5" name="Picture 4" descr="wp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066800"/>
            <a:ext cx="3962400" cy="2971800"/>
          </a:xfrm>
          <a:prstGeom prst="rect">
            <a:avLst/>
          </a:prstGeom>
        </p:spPr>
      </p:pic>
      <p:pic>
        <p:nvPicPr>
          <p:cNvPr id="4" name="Picture 3" descr="ab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461000" cy="4095750"/>
          </a:xfrm>
          <a:prstGeom prst="rect">
            <a:avLst/>
          </a:prstGeom>
        </p:spPr>
      </p:pic>
      <p:pic>
        <p:nvPicPr>
          <p:cNvPr id="6" name="Picture 5" descr="wp_15_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066800"/>
            <a:ext cx="4000500" cy="2971800"/>
          </a:xfrm>
          <a:prstGeom prst="rect">
            <a:avLst/>
          </a:prstGeom>
        </p:spPr>
      </p:pic>
      <p:pic>
        <p:nvPicPr>
          <p:cNvPr id="7" name="Picture 6" descr="ab_15_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486400" cy="4114800"/>
          </a:xfrm>
          <a:prstGeom prst="rect">
            <a:avLst/>
          </a:prstGeom>
        </p:spPr>
      </p:pic>
      <p:pic>
        <p:nvPicPr>
          <p:cNvPr id="8" name="Picture 7" descr="abc_15_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Model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0680"/>
            <a:ext cx="89154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 glider </a:t>
            </a:r>
            <a:r>
              <a:rPr lang="en-US" sz="1800" dirty="0" smtClean="0">
                <a:latin typeface="Courier"/>
                <a:cs typeface="Courier"/>
              </a:rPr>
              <a:t>mass</a:t>
            </a:r>
            <a:r>
              <a:rPr lang="en-US" dirty="0" smtClean="0"/>
              <a:t> to nearest gram on bench</a:t>
            </a:r>
          </a:p>
          <a:p>
            <a:r>
              <a:rPr lang="en-US" dirty="0" smtClean="0"/>
              <a:t>Measure </a:t>
            </a:r>
            <a:r>
              <a:rPr lang="en-US" sz="1800" dirty="0" err="1" smtClean="0">
                <a:latin typeface="Courier"/>
                <a:cs typeface="Courier"/>
              </a:rPr>
              <a:t>volmax</a:t>
            </a:r>
            <a:r>
              <a:rPr lang="en-US" dirty="0" smtClean="0"/>
              <a:t> at apogee when well trimmed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4 </a:t>
            </a:r>
            <a:r>
              <a:rPr lang="en-US" dirty="0" smtClean="0"/>
              <a:t>200+m dives: </a:t>
            </a:r>
            <a:r>
              <a:rPr lang="en-US" dirty="0" smtClean="0">
                <a:solidFill>
                  <a:srgbClr val="FF6600"/>
                </a:solidFill>
              </a:rPr>
              <a:t>2</a:t>
            </a:r>
            <a:r>
              <a:rPr lang="en-US" dirty="0" smtClean="0"/>
              <a:t> at nominal and </a:t>
            </a:r>
            <a:r>
              <a:rPr lang="en-US" dirty="0" smtClean="0">
                <a:solidFill>
                  <a:srgbClr val="FF6600"/>
                </a:solidFill>
              </a:rPr>
              <a:t>2</a:t>
            </a:r>
            <a:r>
              <a:rPr lang="en-US" dirty="0" smtClean="0"/>
              <a:t> at steep pitches</a:t>
            </a:r>
          </a:p>
          <a:p>
            <a:pPr lvl="1"/>
            <a:r>
              <a:rPr lang="en-US" dirty="0" smtClean="0"/>
              <a:t>‘Quiet’ water</a:t>
            </a:r>
          </a:p>
          <a:p>
            <a:pPr lvl="1"/>
            <a:r>
              <a:rPr lang="en-US" dirty="0"/>
              <a:t>Use $GLIDE_SLOPE to limit shallow pitch (&lt; 10°)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Open $GLIDE_SLOPE to larger pitches (&gt;30°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Focus on </a:t>
            </a:r>
            <a:r>
              <a:rPr lang="en-US" sz="1800" dirty="0" err="1" smtClean="0">
                <a:latin typeface="Courier"/>
                <a:cs typeface="Courier"/>
              </a:rPr>
              <a:t>hd_b</a:t>
            </a:r>
            <a:r>
              <a:rPr lang="en-US" dirty="0" smtClean="0"/>
              <a:t>, less concern about </a:t>
            </a:r>
            <a:r>
              <a:rPr lang="en-US" sz="1800" dirty="0" err="1" smtClean="0">
                <a:latin typeface="Courier"/>
                <a:cs typeface="Courier"/>
              </a:rPr>
              <a:t>hd_a</a:t>
            </a:r>
            <a:endParaRPr lang="en-US" sz="1800" dirty="0" smtClean="0">
              <a:latin typeface="Courier"/>
              <a:cs typeface="Courier"/>
            </a:endParaRPr>
          </a:p>
          <a:p>
            <a:r>
              <a:rPr lang="en-US" dirty="0" smtClean="0"/>
              <a:t>Don’t change </a:t>
            </a:r>
            <a:r>
              <a:rPr lang="en-US" sz="1800" dirty="0" err="1" smtClean="0">
                <a:latin typeface="Courier"/>
                <a:cs typeface="Courier"/>
              </a:rPr>
              <a:t>glider_length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abs_compress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therm_expand</a:t>
            </a:r>
            <a:r>
              <a:rPr lang="en-US" sz="1800" dirty="0" smtClean="0">
                <a:latin typeface="Courier"/>
                <a:cs typeface="Courier"/>
              </a:rPr>
              <a:t>, </a:t>
            </a:r>
            <a:r>
              <a:rPr lang="en-US" sz="1800" dirty="0" err="1" smtClean="0">
                <a:latin typeface="Courier"/>
                <a:cs typeface="Courier"/>
              </a:rPr>
              <a:t>hd_c</a:t>
            </a:r>
            <a:endParaRPr lang="en-US" sz="1800" dirty="0" smtClean="0">
              <a:latin typeface="Courier"/>
              <a:cs typeface="Courier"/>
            </a:endParaRPr>
          </a:p>
          <a:p>
            <a:r>
              <a:rPr lang="en-US" dirty="0"/>
              <a:t>U</a:t>
            </a:r>
            <a:r>
              <a:rPr lang="en-US" dirty="0" smtClean="0"/>
              <a:t>pdate the parameters on board ($NAV_MODE,2)</a:t>
            </a:r>
          </a:p>
          <a:p>
            <a:r>
              <a:rPr lang="en-US" dirty="0" smtClean="0"/>
              <a:t>Update </a:t>
            </a:r>
            <a:r>
              <a:rPr lang="en-US" dirty="0" err="1" smtClean="0"/>
              <a:t>sg_calib_constants</a:t>
            </a:r>
            <a:r>
              <a:rPr lang="en-US" dirty="0" smtClean="0"/>
              <a:t> and reprocess previous dives!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“Rattle Trap” Mass Shifters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Rolls cause pitch mass to ‘walk’ in the direction of gravity</a:t>
            </a:r>
          </a:p>
          <a:p>
            <a:r>
              <a:rPr lang="en-US" dirty="0" smtClean="0"/>
              <a:t>This is generally in your favor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Dynamic pitch control can be problematic</a:t>
            </a:r>
          </a:p>
          <a:p>
            <a:r>
              <a:rPr lang="is-IS" dirty="0" smtClean="0"/>
              <a:t>Pitch moves with gravity overshoot more </a:t>
            </a:r>
          </a:p>
          <a:p>
            <a:pPr lvl="1">
              <a:buClr>
                <a:schemeClr val="tx2"/>
              </a:buClr>
            </a:pPr>
            <a:r>
              <a:rPr lang="is-IS" dirty="0" smtClean="0"/>
              <a:t>$P_OVSHOOT_WITHG</a:t>
            </a:r>
          </a:p>
          <a:p>
            <a:pPr lvl="1">
              <a:buClr>
                <a:schemeClr val="tx2"/>
              </a:buClr>
            </a:pPr>
            <a:r>
              <a:rPr lang="is-IS" dirty="0" smtClean="0"/>
              <a:t>Estimate on the bench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6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“Rattle Trap”</a:t>
            </a:r>
            <a:endParaRPr lang="en-US" dirty="0"/>
          </a:p>
        </p:txBody>
      </p:sp>
      <p:pic>
        <p:nvPicPr>
          <p:cNvPr id="4" name="Picture 3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924800" cy="49770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652136" flipV="1">
            <a:off x="1668744" y="4403727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652136" flipV="1">
            <a:off x="2202144" y="4435517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652136" flipV="1">
            <a:off x="5706423" y="3673517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652136" flipV="1">
            <a:off x="6545544" y="3717927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0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TT8 Sensor Timing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000" y="5867400"/>
            <a:ext cx="701040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6477000"/>
            <a:ext cx="2432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Time (</a:t>
            </a:r>
            <a:r>
              <a:rPr lang="en-US" sz="1400" dirty="0" err="1" smtClean="0">
                <a:solidFill>
                  <a:srgbClr val="FFFF00"/>
                </a:solidFill>
              </a:rPr>
              <a:t>secs</a:t>
            </a:r>
            <a:r>
              <a:rPr lang="en-US" sz="1400" dirty="0" smtClean="0">
                <a:solidFill>
                  <a:srgbClr val="FFFF00"/>
                </a:solidFill>
              </a:rPr>
              <a:t> past time stamp)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43000" y="1295400"/>
            <a:ext cx="0" cy="4572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00943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58886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16829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74772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2715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90658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48600" y="5867400"/>
            <a:ext cx="0" cy="304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0" y="6172200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-0.5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34475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0.0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94763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5051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1</a:t>
            </a:r>
            <a:r>
              <a:rPr lang="en-US" sz="1400" dirty="0" smtClean="0">
                <a:solidFill>
                  <a:srgbClr val="FFFF00"/>
                </a:solidFill>
              </a:rPr>
              <a:t>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15339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1.5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75627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2</a:t>
            </a:r>
            <a:r>
              <a:rPr lang="en-US" sz="1400" dirty="0" smtClean="0">
                <a:solidFill>
                  <a:srgbClr val="FFFF00"/>
                </a:solidFill>
              </a:rPr>
              <a:t>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35915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96200" y="6172200"/>
            <a:ext cx="4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3</a:t>
            </a:r>
            <a:r>
              <a:rPr lang="en-US" sz="1400" dirty="0" smtClean="0">
                <a:solidFill>
                  <a:srgbClr val="FFFF00"/>
                </a:solidFill>
              </a:rPr>
              <a:t>.0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143000" y="53340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3000" y="4953000"/>
            <a:ext cx="90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Pressure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143000" y="4495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981200" y="44958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143000" y="38862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71800" y="38862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143000" y="3124200"/>
            <a:ext cx="28956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38600" y="3124200"/>
            <a:ext cx="190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43000" y="2209800"/>
            <a:ext cx="289560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943600" y="2209800"/>
            <a:ext cx="1905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19200" y="4191000"/>
            <a:ext cx="686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warmup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9200" y="3581400"/>
            <a:ext cx="686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warmup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9200" y="2819400"/>
            <a:ext cx="686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warmup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19200" y="1905000"/>
            <a:ext cx="686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rgbClr val="FFFF00"/>
                </a:solidFill>
              </a:rPr>
              <a:t>warmup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4114800"/>
            <a:ext cx="94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Compass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60654" y="3505200"/>
            <a:ext cx="420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0" y="2743200"/>
            <a:ext cx="773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Optode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7000" y="1828800"/>
            <a:ext cx="91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WETlabs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81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TT8 Vertical Drift Example</a:t>
            </a:r>
            <a:endParaRPr lang="en-US" dirty="0"/>
          </a:p>
        </p:txBody>
      </p:sp>
      <p:pic>
        <p:nvPicPr>
          <p:cNvPr id="4" name="Picture 3" descr="papa_jun08_sensor_tim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324600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172200"/>
            <a:ext cx="709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Vertical drift is </a:t>
            </a:r>
            <a:r>
              <a:rPr lang="en-US" i="1" dirty="0" smtClean="0">
                <a:solidFill>
                  <a:srgbClr val="FFFF00"/>
                </a:solidFill>
              </a:rPr>
              <a:t>negligible</a:t>
            </a:r>
            <a:r>
              <a:rPr lang="en-US" dirty="0" smtClean="0">
                <a:solidFill>
                  <a:srgbClr val="FFFF00"/>
                </a:solidFill>
              </a:rPr>
              <a:t> (&lt;10cm); </a:t>
            </a:r>
            <a:r>
              <a:rPr lang="en-US" dirty="0" err="1" smtClean="0">
                <a:solidFill>
                  <a:srgbClr val="FF6600"/>
                </a:solidFill>
              </a:rPr>
              <a:t>SciCon</a:t>
            </a:r>
            <a:r>
              <a:rPr lang="en-US" dirty="0" smtClean="0">
                <a:solidFill>
                  <a:srgbClr val="FF6600"/>
                </a:solidFill>
              </a:rPr>
              <a:t> timestamps each sensor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4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Practices on land and bench:</a:t>
            </a:r>
          </a:p>
          <a:p>
            <a:pPr lvl="1"/>
            <a:r>
              <a:rPr lang="en-US" dirty="0" smtClean="0"/>
              <a:t>Mission planning: science and energy</a:t>
            </a:r>
          </a:p>
          <a:p>
            <a:pPr lvl="1"/>
            <a:r>
              <a:rPr lang="en-US" dirty="0" smtClean="0"/>
              <a:t>Instrument preparation and test</a:t>
            </a:r>
          </a:p>
          <a:p>
            <a:r>
              <a:rPr lang="en-US" dirty="0" smtClean="0"/>
              <a:t>Practices during launch and operation:</a:t>
            </a:r>
          </a:p>
          <a:p>
            <a:pPr lvl="1"/>
            <a:r>
              <a:rPr lang="en-US" dirty="0" smtClean="0"/>
              <a:t>Overview of main 66.12</a:t>
            </a:r>
          </a:p>
          <a:p>
            <a:pPr lvl="1"/>
            <a:r>
              <a:rPr lang="en-US" dirty="0" err="1" smtClean="0"/>
              <a:t>Selftest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Trimming, compass calibration, and flight model tuning</a:t>
            </a:r>
          </a:p>
          <a:p>
            <a:pPr lvl="1"/>
            <a:r>
              <a:rPr lang="en-US" dirty="0" smtClean="0"/>
              <a:t>Navigation</a:t>
            </a:r>
          </a:p>
          <a:p>
            <a:r>
              <a:rPr lang="en-US" dirty="0" smtClean="0"/>
              <a:t>Analysis during and after deployment:</a:t>
            </a:r>
          </a:p>
          <a:p>
            <a:pPr lvl="1"/>
            <a:r>
              <a:rPr lang="en-US" dirty="0" smtClean="0"/>
              <a:t>Overview of Base-2.09 (and Base-2.08)</a:t>
            </a:r>
          </a:p>
          <a:p>
            <a:pPr lvl="1"/>
            <a:r>
              <a:rPr lang="en-US" dirty="0" smtClean="0"/>
              <a:t>Data files, variables, and QC practices</a:t>
            </a:r>
          </a:p>
          <a:p>
            <a:pPr lvl="1"/>
            <a:r>
              <a:rPr lang="en-US" dirty="0" smtClean="0"/>
              <a:t>Reprocessing and deposit to archives</a:t>
            </a:r>
          </a:p>
          <a:p>
            <a:pPr lvl="1"/>
            <a:r>
              <a:rPr lang="en-US" dirty="0" smtClean="0"/>
              <a:t>Analysis 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2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 ways to navigate Seagliders</a:t>
            </a:r>
          </a:p>
          <a:p>
            <a:r>
              <a:rPr lang="en-US" dirty="0" smtClean="0"/>
              <a:t>Various combinations of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Real or synthetic targets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Glider estimated currents to stem on next dive</a:t>
            </a:r>
          </a:p>
          <a:p>
            <a:r>
              <a:rPr lang="en-US" dirty="0" smtClean="0"/>
              <a:t>Several coupled parameters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$HEADING, $NAV_MODE, $FERRY_MAX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$HD_A, $HD_B, $HD_C, $KALMAN_USE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FF6600"/>
                </a:solidFill>
              </a:rPr>
              <a:t>First step</a:t>
            </a:r>
            <a:r>
              <a:rPr lang="en-US" dirty="0" smtClean="0"/>
              <a:t>: Compute bearing (</a:t>
            </a:r>
            <a:r>
              <a:rPr lang="el-GR" dirty="0" smtClean="0"/>
              <a:t>θ)</a:t>
            </a:r>
            <a:r>
              <a:rPr lang="en-US" dirty="0" smtClean="0"/>
              <a:t> and range </a:t>
            </a:r>
            <a:r>
              <a:rPr lang="el-GR" dirty="0" smtClean="0"/>
              <a:t>(Δ)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If $HEADING,-1 compute </a:t>
            </a:r>
            <a:r>
              <a:rPr lang="el-GR" dirty="0" smtClean="0"/>
              <a:t>θ </a:t>
            </a:r>
            <a:r>
              <a:rPr lang="en-US" dirty="0" smtClean="0"/>
              <a:t>and </a:t>
            </a:r>
            <a:r>
              <a:rPr lang="el-GR" dirty="0" smtClean="0"/>
              <a:t>Δ </a:t>
            </a:r>
            <a:r>
              <a:rPr lang="en-US" dirty="0" smtClean="0"/>
              <a:t>to current target from </a:t>
            </a:r>
            <a:r>
              <a:rPr lang="en-US" smtClean="0"/>
              <a:t>$</a:t>
            </a:r>
            <a:r>
              <a:rPr lang="en-US" smtClean="0"/>
              <a:t>GPS2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Else </a:t>
            </a:r>
            <a:r>
              <a:rPr lang="el-GR" dirty="0" smtClean="0"/>
              <a:t>θ </a:t>
            </a:r>
            <a:r>
              <a:rPr lang="en-US" dirty="0" smtClean="0"/>
              <a:t>= $HEADING and </a:t>
            </a:r>
            <a:r>
              <a:rPr lang="el-GR" dirty="0" smtClean="0"/>
              <a:t>Δ</a:t>
            </a:r>
            <a:r>
              <a:rPr lang="en-US" dirty="0" smtClean="0"/>
              <a:t>= 20km</a:t>
            </a: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FF6600"/>
                </a:solidFill>
              </a:rPr>
              <a:t>Second step: </a:t>
            </a:r>
            <a:r>
              <a:rPr lang="en-US" dirty="0"/>
              <a:t>Apply $NAV_MODE </a:t>
            </a:r>
            <a:r>
              <a:rPr lang="en-US" dirty="0" smtClean="0"/>
              <a:t>using </a:t>
            </a:r>
            <a:r>
              <a:rPr lang="el-GR" dirty="0" smtClean="0"/>
              <a:t>θ </a:t>
            </a:r>
            <a:r>
              <a:rPr lang="en-US" dirty="0"/>
              <a:t>and </a:t>
            </a:r>
            <a:r>
              <a:rPr lang="el-GR" dirty="0"/>
              <a:t>Δ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6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$NAV_MODE,0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0680"/>
            <a:ext cx="7772400" cy="426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Steers </a:t>
            </a:r>
            <a:r>
              <a:rPr lang="el-GR" dirty="0" smtClean="0"/>
              <a:t>θ</a:t>
            </a:r>
            <a:r>
              <a:rPr lang="el-GR" dirty="0" smtClean="0">
                <a:solidFill>
                  <a:srgbClr val="D985CB"/>
                </a:solidFill>
              </a:rPr>
              <a:t> </a:t>
            </a:r>
            <a:r>
              <a:rPr lang="en-US" dirty="0" smtClean="0"/>
              <a:t>direction. Ignores currents.</a:t>
            </a: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2895600" y="2514600"/>
            <a:ext cx="2819400" cy="2819400"/>
          </a:xfrm>
          <a:prstGeom prst="donut">
            <a:avLst>
              <a:gd name="adj" fmla="val 135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3886200"/>
            <a:ext cx="11430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3886200"/>
            <a:ext cx="3733800" cy="19812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5622" y="51054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077200" y="5638800"/>
            <a:ext cx="457200" cy="6096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4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θ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0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$NAV_MODE,1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26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dirty="0" smtClean="0"/>
              <a:t>Steers </a:t>
            </a:r>
            <a:r>
              <a:rPr lang="el-GR" sz="2400" dirty="0" smtClean="0"/>
              <a:t>θ</a:t>
            </a:r>
            <a:r>
              <a:rPr lang="el-GR" sz="2400" dirty="0" smtClean="0">
                <a:solidFill>
                  <a:srgbClr val="D985CB"/>
                </a:solidFill>
              </a:rPr>
              <a:t> </a:t>
            </a:r>
            <a:r>
              <a:rPr lang="en-US" sz="2300" dirty="0" smtClean="0"/>
              <a:t>direction given KALMAN predicted variable </a:t>
            </a:r>
            <a:r>
              <a:rPr lang="en-US" sz="2300" dirty="0" smtClean="0">
                <a:solidFill>
                  <a:srgbClr val="D985CB"/>
                </a:solidFill>
              </a:rPr>
              <a:t>tidal currents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4" name="Donut 3"/>
          <p:cNvSpPr/>
          <p:nvPr/>
        </p:nvSpPr>
        <p:spPr>
          <a:xfrm>
            <a:off x="2895600" y="2514600"/>
            <a:ext cx="2819400" cy="2819400"/>
          </a:xfrm>
          <a:prstGeom prst="donut">
            <a:avLst>
              <a:gd name="adj" fmla="val 13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3886200"/>
            <a:ext cx="11430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2895600"/>
            <a:ext cx="2667000" cy="9906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5867400"/>
            <a:ext cx="2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$KALMAN_USE,1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086600" y="2514600"/>
            <a:ext cx="457200" cy="6096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486400" y="3429000"/>
            <a:ext cx="152400" cy="990600"/>
          </a:xfrm>
          <a:prstGeom prst="straightConnector1">
            <a:avLst/>
          </a:prstGeom>
          <a:ln>
            <a:solidFill>
              <a:srgbClr val="D985C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θ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8022" y="3048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7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$NAV_MODE,2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0680"/>
            <a:ext cx="9144000" cy="426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00" dirty="0" smtClean="0"/>
              <a:t>Steers </a:t>
            </a:r>
            <a:r>
              <a:rPr lang="el-GR" sz="2000" dirty="0" smtClean="0"/>
              <a:t>θ</a:t>
            </a:r>
            <a:r>
              <a:rPr lang="en-US" sz="2000" dirty="0" smtClean="0"/>
              <a:t> </a:t>
            </a:r>
            <a:r>
              <a:rPr lang="en-US" sz="2300" dirty="0" smtClean="0"/>
              <a:t>direction given previous dive’s </a:t>
            </a:r>
            <a:r>
              <a:rPr lang="en-US" sz="2300" dirty="0" smtClean="0">
                <a:solidFill>
                  <a:srgbClr val="D985CB"/>
                </a:solidFill>
              </a:rPr>
              <a:t>depth-averaged current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4" name="Donut 3"/>
          <p:cNvSpPr/>
          <p:nvPr/>
        </p:nvSpPr>
        <p:spPr>
          <a:xfrm>
            <a:off x="2895600" y="2514600"/>
            <a:ext cx="2819400" cy="2819400"/>
          </a:xfrm>
          <a:prstGeom prst="donut">
            <a:avLst>
              <a:gd name="adj" fmla="val 13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3886200"/>
            <a:ext cx="9144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2895600"/>
            <a:ext cx="2667000" cy="9906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5867400"/>
            <a:ext cx="428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$HD_A, $HD_B, $HD_C,$FERRY_MAX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086600" y="2514600"/>
            <a:ext cx="457200" cy="6096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53000" y="3733800"/>
            <a:ext cx="304800" cy="990600"/>
          </a:xfrm>
          <a:prstGeom prst="straightConnector1">
            <a:avLst/>
          </a:prstGeom>
          <a:ln>
            <a:solidFill>
              <a:srgbClr val="D985C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3124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θ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$NAV_MODE,3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7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Steers </a:t>
            </a:r>
            <a:r>
              <a:rPr lang="en-US" sz="2400" dirty="0" smtClean="0">
                <a:solidFill>
                  <a:srgbClr val="D985CB"/>
                </a:solidFill>
              </a:rPr>
              <a:t>$HEADING</a:t>
            </a:r>
            <a:r>
              <a:rPr lang="en-US" sz="2400" dirty="0" smtClean="0"/>
              <a:t> direction with respect to previous dive’s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D985CB"/>
                </a:solidFill>
              </a:rPr>
              <a:t>depth-averaged current</a:t>
            </a:r>
            <a:r>
              <a:rPr lang="en-US" sz="2400" dirty="0" smtClean="0"/>
              <a:t>. Ignores targets.</a:t>
            </a:r>
            <a:endParaRPr lang="en-US" sz="2400" dirty="0"/>
          </a:p>
        </p:txBody>
      </p:sp>
      <p:sp>
        <p:nvSpPr>
          <p:cNvPr id="4" name="Donut 3"/>
          <p:cNvSpPr/>
          <p:nvPr/>
        </p:nvSpPr>
        <p:spPr>
          <a:xfrm>
            <a:off x="2895600" y="2514600"/>
            <a:ext cx="2819400" cy="2819400"/>
          </a:xfrm>
          <a:prstGeom prst="donut">
            <a:avLst>
              <a:gd name="adj" fmla="val 13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400" y="3886200"/>
            <a:ext cx="1295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3886200"/>
            <a:ext cx="3581400" cy="1295400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5867400"/>
            <a:ext cx="168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$HEADING,30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4888468"/>
            <a:ext cx="116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</a:t>
            </a:r>
            <a:r>
              <a:rPr lang="en-US" dirty="0" smtClean="0">
                <a:solidFill>
                  <a:srgbClr val="FFFF00"/>
                </a:solidFill>
              </a:rPr>
              <a:t> = 20km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924800" y="4953000"/>
            <a:ext cx="457200" cy="609600"/>
          </a:xfrm>
          <a:prstGeom prst="mathMultiply">
            <a:avLst/>
          </a:prstGeom>
          <a:noFill/>
          <a:ln>
            <a:solidFill>
              <a:srgbClr val="FFFF00"/>
            </a:solidFill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43400" y="3352800"/>
            <a:ext cx="1143000" cy="533400"/>
          </a:xfrm>
          <a:prstGeom prst="straightConnector1">
            <a:avLst/>
          </a:prstGeom>
          <a:ln>
            <a:solidFill>
              <a:srgbClr val="D985C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Block Arc 11"/>
          <p:cNvSpPr/>
          <p:nvPr/>
        </p:nvSpPr>
        <p:spPr>
          <a:xfrm rot="4948077">
            <a:off x="4703333" y="3639585"/>
            <a:ext cx="520619" cy="493229"/>
          </a:xfrm>
          <a:prstGeom prst="blockArc">
            <a:avLst>
              <a:gd name="adj1" fmla="val 10800000"/>
              <a:gd name="adj2" fmla="val 20939793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3733800"/>
            <a:ext cx="456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30°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733800"/>
            <a:ext cx="2030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FFFF00"/>
                </a:solidFill>
              </a:rPr>
              <a:t>Θ</a:t>
            </a:r>
            <a:r>
              <a:rPr lang="en-US" sz="1400" dirty="0" smtClean="0">
                <a:solidFill>
                  <a:srgbClr val="FFFF00"/>
                </a:solidFill>
              </a:rPr>
              <a:t> = </a:t>
            </a:r>
            <a:r>
              <a:rPr lang="en-US" sz="1400" dirty="0" smtClean="0">
                <a:solidFill>
                  <a:srgbClr val="D985CB"/>
                </a:solidFill>
              </a:rPr>
              <a:t>DAC</a:t>
            </a:r>
            <a:r>
              <a:rPr lang="en-US" sz="1400" dirty="0" smtClean="0">
                <a:solidFill>
                  <a:srgbClr val="FFFF00"/>
                </a:solidFill>
              </a:rPr>
              <a:t> + </a:t>
            </a:r>
            <a:r>
              <a:rPr lang="en-US" sz="1400" dirty="0" smtClean="0">
                <a:solidFill>
                  <a:srgbClr val="D985CB"/>
                </a:solidFill>
              </a:rPr>
              <a:t>$HEADING</a:t>
            </a:r>
            <a:endParaRPr lang="en-US" sz="1400" dirty="0">
              <a:solidFill>
                <a:srgbClr val="D98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9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sion-control-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550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/>
          <a:lstStyle/>
          <a:p>
            <a:r>
              <a:rPr lang="en-US" dirty="0" smtClean="0"/>
              <a:t>Meanwhile, back on shore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8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Data Flow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09800" y="1905000"/>
            <a:ext cx="6248400" cy="3886200"/>
            <a:chOff x="1392" y="1200"/>
            <a:chExt cx="3936" cy="244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256" y="1200"/>
              <a:ext cx="1248" cy="912"/>
            </a:xfrm>
            <a:prstGeom prst="flowChartProcess">
              <a:avLst/>
            </a:prstGeom>
            <a:solidFill>
              <a:srgbClr val="B8B8B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dirty="0">
                <a:ea typeface="ヒラギノ角ゴ Pro W3" pitchFamily="-84" charset="-128"/>
                <a:cs typeface="ヒラギノ角ゴ Pro W3" pitchFamily="-84" charset="-128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176" y="1392"/>
              <a:ext cx="115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smtClean="0">
                  <a:ea typeface="ヒラギノ角ゴ Pro W3" pitchFamily="-84" charset="-128"/>
                  <a:cs typeface="ヒラギノ角ゴ Pro W3" pitchFamily="-84" charset="-128"/>
                </a:rPr>
                <a:t>Piloting Tools</a:t>
              </a:r>
              <a:endParaRPr lang="en-US" dirty="0">
                <a:ea typeface="ヒラギノ角ゴ Pro W3" pitchFamily="-84" charset="-128"/>
                <a:cs typeface="ヒラギノ角ゴ Pro W3" pitchFamily="-84" charset="-128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392" y="1440"/>
              <a:ext cx="861" cy="354"/>
            </a:xfrm>
            <a:prstGeom prst="leftRightArrow">
              <a:avLst>
                <a:gd name="adj1" fmla="val 50000"/>
                <a:gd name="adj2" fmla="val 4864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dirty="0" smtClean="0">
                  <a:ea typeface="ヒラギノ角ゴ Pro W3" pitchFamily="-84" charset="-128"/>
                  <a:cs typeface="ヒラギノ角ゴ Pro W3" pitchFamily="-84" charset="-128"/>
                </a:rPr>
                <a:t>Iridium</a:t>
              </a:r>
              <a:endParaRPr lang="en-US" sz="1200" dirty="0">
                <a:ea typeface="ヒラギノ角ゴ Pro W3" pitchFamily="-84" charset="-128"/>
                <a:cs typeface="ヒラギノ角ゴ Pro W3" pitchFamily="-84" charset="-128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504" y="1488"/>
              <a:ext cx="672" cy="336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dirty="0" err="1">
                  <a:ea typeface="ヒラギノ角ゴ Pro W3" pitchFamily="-84" charset="-128"/>
                  <a:cs typeface="ヒラギノ角ゴ Pro W3" pitchFamily="-84" charset="-128"/>
                </a:rPr>
                <a:t>ssh</a:t>
              </a:r>
              <a:r>
                <a:rPr lang="en-US" sz="1600" dirty="0">
                  <a:ea typeface="ヒラギノ角ゴ Pro W3" pitchFamily="-84" charset="-128"/>
                  <a:cs typeface="ヒラギノ角ゴ Pro W3" pitchFamily="-84" charset="-128"/>
                </a:rPr>
                <a:t>/</a:t>
              </a:r>
              <a:r>
                <a:rPr lang="en-US" sz="1600" dirty="0" err="1">
                  <a:ea typeface="ヒラギノ角ゴ Pro W3" pitchFamily="-84" charset="-128"/>
                  <a:cs typeface="ヒラギノ角ゴ Pro W3" pitchFamily="-84" charset="-128"/>
                </a:rPr>
                <a:t>sftp</a:t>
              </a:r>
              <a:endParaRPr lang="en-US" sz="1600" dirty="0">
                <a:ea typeface="ヒラギノ角ゴ Pro W3" pitchFamily="-84" charset="-128"/>
                <a:cs typeface="ヒラギノ角ゴ Pro W3" pitchFamily="-84" charset="-128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736" y="3120"/>
              <a:ext cx="1968" cy="528"/>
            </a:xfrm>
            <a:prstGeom prst="flowChartProcess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ea typeface="ヒラギノ角ゴ Pro W3" pitchFamily="-84" charset="-128"/>
                  <a:cs typeface="ヒラギノ角ゴ Pro W3" pitchFamily="-84" charset="-128"/>
                </a:rPr>
                <a:t>Visualization server/program</a:t>
              </a:r>
            </a:p>
            <a:p>
              <a:pPr algn="ctr" eaLnBrk="0" hangingPunct="0"/>
              <a:r>
                <a:rPr lang="en-US" dirty="0">
                  <a:ea typeface="ヒラギノ角ゴ Pro W3" pitchFamily="-84" charset="-128"/>
                  <a:cs typeface="ヒラギノ角ゴ Pro W3" pitchFamily="-84" charset="-128"/>
                </a:rPr>
                <a:t>(e.g., web site, </a:t>
              </a:r>
              <a:r>
                <a:rPr lang="en-US" dirty="0" err="1">
                  <a:ea typeface="ヒラギノ角ゴ Pro W3" pitchFamily="-84" charset="-128"/>
                  <a:cs typeface="ヒラギノ角ゴ Pro W3" pitchFamily="-84" charset="-128"/>
                </a:rPr>
                <a:t>diveplot.m</a:t>
              </a:r>
              <a:r>
                <a:rPr lang="en-US" dirty="0">
                  <a:ea typeface="ヒラギノ角ゴ Pro W3" pitchFamily="-84" charset="-128"/>
                  <a:cs typeface="ヒラギノ角ゴ Pro W3" pitchFamily="-84" charset="-128"/>
                </a:rPr>
                <a:t>)</a:t>
              </a:r>
            </a:p>
          </p:txBody>
        </p:sp>
        <p:cxnSp>
          <p:nvCxnSpPr>
            <p:cNvPr id="11" name="AutoShape 9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flipH="1" flipV="1">
              <a:off x="2880" y="2112"/>
              <a:ext cx="840" cy="1008"/>
            </a:xfrm>
            <a:prstGeom prst="straightConnector1">
              <a:avLst/>
            </a:prstGeom>
            <a:noFill/>
            <a:ln w="254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2" name="AutoShape 10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 flipH="1">
              <a:off x="3720" y="1872"/>
              <a:ext cx="1032" cy="1248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3300000">
              <a:off x="2758" y="2284"/>
              <a:ext cx="8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dirty="0">
                  <a:ea typeface="ヒラギノ角ゴ Pro W3" pitchFamily="-84" charset="-128"/>
                  <a:cs typeface="ヒラギノ角ゴ Pro W3" pitchFamily="-84" charset="-128"/>
                </a:rPr>
                <a:t>http and/or </a:t>
              </a:r>
              <a:r>
                <a:rPr lang="en-US" sz="1600" dirty="0" err="1">
                  <a:ea typeface="ヒラギノ角ゴ Pro W3" pitchFamily="-84" charset="-128"/>
                  <a:cs typeface="ヒラギノ角ゴ Pro W3" pitchFamily="-84" charset="-128"/>
                </a:rPr>
                <a:t>ssh</a:t>
              </a:r>
              <a:r>
                <a:rPr lang="en-US" sz="1600" dirty="0">
                  <a:ea typeface="ヒラギノ角ゴ Pro W3" pitchFamily="-84" charset="-128"/>
                  <a:cs typeface="ヒラギノ角ゴ Pro W3" pitchFamily="-84" charset="-128"/>
                </a:rPr>
                <a:t>/</a:t>
              </a:r>
              <a:r>
                <a:rPr lang="en-US" sz="1600" dirty="0" err="1">
                  <a:ea typeface="ヒラギノ角ゴ Pro W3" pitchFamily="-84" charset="-128"/>
                  <a:cs typeface="ヒラギノ角ゴ Pro W3" pitchFamily="-84" charset="-128"/>
                </a:rPr>
                <a:t>scp</a:t>
              </a:r>
              <a:endParaRPr lang="en-US" sz="1600" dirty="0">
                <a:ea typeface="ヒラギノ角ゴ Pro W3" pitchFamily="-84" charset="-128"/>
                <a:cs typeface="ヒラギノ角ゴ Pro W3" pitchFamily="-84" charset="-128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84" y="235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ea typeface="ヒラギノ角ゴ Pro W3" pitchFamily="-84" charset="-128"/>
                  <a:cs typeface="ヒラギノ角ゴ Pro W3" pitchFamily="-84" charset="-128"/>
                </a:rPr>
                <a:t>http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6800" y="1874829"/>
            <a:ext cx="1319102" cy="3001971"/>
            <a:chOff x="890698" y="1676400"/>
            <a:chExt cx="1319102" cy="300197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676400" y="1676400"/>
              <a:ext cx="533400" cy="9144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 rot="17991312">
              <a:off x="-8192" y="3291261"/>
              <a:ext cx="2286000" cy="488219"/>
            </a:xfrm>
            <a:prstGeom prst="ellipse">
              <a:avLst/>
            </a:prstGeom>
            <a:solidFill>
              <a:srgbClr val="D985C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Alternate Process 22"/>
          <p:cNvSpPr/>
          <p:nvPr/>
        </p:nvSpPr>
        <p:spPr>
          <a:xfrm>
            <a:off x="3657600" y="2438400"/>
            <a:ext cx="1828800" cy="762000"/>
          </a:xfrm>
          <a:prstGeom prst="flowChartAlternateProcess">
            <a:avLst/>
          </a:prstGeom>
          <a:solidFill>
            <a:srgbClr val="3366FF"/>
          </a:solidFill>
          <a:ln>
            <a:solidFill>
              <a:schemeClr val="accent1">
                <a:shade val="50000"/>
                <a:satMod val="10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/>
                <a:cs typeface="Arial"/>
              </a:rPr>
              <a:t>Base.py</a:t>
            </a:r>
            <a:r>
              <a:rPr lang="en-US" sz="2000" dirty="0" smtClean="0">
                <a:latin typeface="Arial"/>
                <a:cs typeface="Arial"/>
              </a:rPr>
              <a:t>, etc.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3099" y="1981200"/>
            <a:ext cx="139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Basestation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6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Oceanographer Data Flow</a:t>
            </a:r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667000" y="1752600"/>
            <a:ext cx="3962400" cy="1828800"/>
          </a:xfrm>
          <a:prstGeom prst="flowChartProcess">
            <a:avLst/>
          </a:prstGeom>
          <a:solidFill>
            <a:srgbClr val="B8B8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>
              <a:ea typeface="ヒラギノ角ゴ Pro W3" pitchFamily="-84" charset="-128"/>
              <a:cs typeface="ヒラギノ角ゴ Pro W3" pitchFamily="-84" charset="-128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971800" y="4953000"/>
            <a:ext cx="3352800" cy="838200"/>
          </a:xfrm>
          <a:prstGeom prst="flowChart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Analysis programs</a:t>
            </a:r>
            <a:endParaRPr lang="en-US" dirty="0">
              <a:ea typeface="ヒラギノ角ゴ Pro W3" pitchFamily="-84" charset="-128"/>
              <a:cs typeface="ヒラギノ角ゴ Pro W3" pitchFamily="-84" charset="-128"/>
            </a:endParaRPr>
          </a:p>
          <a:p>
            <a:pPr algn="ctr" eaLnBrk="0" hangingPunct="0"/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(e.g., </a:t>
            </a:r>
            <a:r>
              <a:rPr lang="en-US" dirty="0" err="1" smtClean="0">
                <a:ea typeface="ヒラギノ角ゴ Pro W3" pitchFamily="-84" charset="-128"/>
                <a:cs typeface="ヒラギノ角ゴ Pro W3" pitchFamily="-84" charset="-128"/>
              </a:rPr>
              <a:t>regress_vbd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, </a:t>
            </a:r>
            <a:r>
              <a:rPr lang="en-US" dirty="0" err="1">
                <a:ea typeface="ヒラギノ角ゴ Pro W3" pitchFamily="-84" charset="-128"/>
                <a:cs typeface="ヒラギノ角ゴ Pro W3" pitchFamily="-84" charset="-128"/>
              </a:rPr>
              <a:t>diveplot.m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)</a:t>
            </a:r>
          </a:p>
        </p:txBody>
      </p:sp>
      <p:cxnSp>
        <p:nvCxnSpPr>
          <p:cNvPr id="11" name="AutoShape 9"/>
          <p:cNvCxnSpPr>
            <a:cxnSpLocks noChangeShapeType="1"/>
            <a:stCxn id="10" idx="0"/>
            <a:endCxn id="6" idx="2"/>
          </p:cNvCxnSpPr>
          <p:nvPr/>
        </p:nvCxnSpPr>
        <p:spPr bwMode="auto">
          <a:xfrm flipV="1">
            <a:off x="4648200" y="3581400"/>
            <a:ext cx="0" cy="1371600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67200" y="3747085"/>
            <a:ext cx="1312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ea typeface="ヒラギノ角ゴ Pro W3" pitchFamily="-84" charset="-128"/>
                <a:cs typeface="ヒラギノ角ゴ Pro W3" pitchFamily="-84" charset="-128"/>
              </a:rPr>
              <a:t>local</a:t>
            </a:r>
            <a:endParaRPr lang="en-US" sz="1600" dirty="0">
              <a:ea typeface="ヒラギノ角ゴ Pro W3" pitchFamily="-84" charset="-128"/>
              <a:cs typeface="ヒラギノ角ゴ Pro W3" pitchFamily="-84" charset="-128"/>
            </a:endParaRPr>
          </a:p>
        </p:txBody>
      </p:sp>
      <p:sp>
        <p:nvSpPr>
          <p:cNvPr id="7" name="Alternate Process 6"/>
          <p:cNvSpPr/>
          <p:nvPr/>
        </p:nvSpPr>
        <p:spPr>
          <a:xfrm>
            <a:off x="3200400" y="2438400"/>
            <a:ext cx="2819400" cy="914400"/>
          </a:xfrm>
          <a:prstGeom prst="flowChartAlternateProcess">
            <a:avLst/>
          </a:prstGeom>
          <a:solidFill>
            <a:srgbClr val="3366FF"/>
          </a:solidFill>
          <a:ln>
            <a:solidFill>
              <a:schemeClr val="accent1">
                <a:shade val="50000"/>
                <a:satMod val="10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/>
                <a:cs typeface="Arial"/>
              </a:rPr>
              <a:t>Reprocess.py</a:t>
            </a:r>
            <a:r>
              <a:rPr lang="en-US" sz="2000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2000" dirty="0" err="1" smtClean="0">
                <a:latin typeface="Arial"/>
                <a:cs typeface="Arial"/>
              </a:rPr>
              <a:t>MakeDiveProfiles.py</a:t>
            </a:r>
            <a:r>
              <a:rPr lang="en-US" sz="2000" dirty="0" smtClean="0">
                <a:latin typeface="Arial"/>
                <a:cs typeface="Arial"/>
              </a:rPr>
              <a:t>, etc.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1905000"/>
            <a:ext cx="13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Workstation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Base-2.09 (and Base-2.08)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basic processing and QC operations</a:t>
            </a:r>
          </a:p>
          <a:p>
            <a:pPr lvl="1"/>
            <a:r>
              <a:rPr lang="en-US" dirty="0" smtClean="0"/>
              <a:t>Applies to both releases of the basestation</a:t>
            </a:r>
          </a:p>
          <a:p>
            <a:r>
              <a:rPr lang="en-US" dirty="0" smtClean="0"/>
              <a:t>Production of </a:t>
            </a:r>
            <a:r>
              <a:rPr lang="en-US" dirty="0" err="1" smtClean="0"/>
              <a:t>netCDF</a:t>
            </a:r>
            <a:r>
              <a:rPr lang="en-US" dirty="0" smtClean="0"/>
              <a:t> files is central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Basestation converts log/</a:t>
            </a:r>
            <a:r>
              <a:rPr lang="en-US" dirty="0" err="1" smtClean="0"/>
              <a:t>eng</a:t>
            </a:r>
            <a:r>
              <a:rPr lang="en-US" dirty="0" smtClean="0"/>
              <a:t>/</a:t>
            </a:r>
            <a:r>
              <a:rPr lang="en-US" dirty="0" err="1" smtClean="0"/>
              <a:t>dat</a:t>
            </a:r>
            <a:r>
              <a:rPr lang="en-US" dirty="0"/>
              <a:t> </a:t>
            </a:r>
            <a:r>
              <a:rPr lang="en-US" dirty="0" smtClean="0"/>
              <a:t>files to common format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Archival quality following various metadata conventions</a:t>
            </a:r>
          </a:p>
          <a:p>
            <a:r>
              <a:rPr lang="en-US" dirty="0" smtClean="0"/>
              <a:t>Types of QC controls and overrides</a:t>
            </a:r>
          </a:p>
        </p:txBody>
      </p:sp>
    </p:spTree>
    <p:extLst>
      <p:ext uri="{BB962C8B-B14F-4D97-AF65-F5344CB8AC3E}">
        <p14:creationId xmlns:p14="http://schemas.microsoft.com/office/powerpoint/2010/main" val="29372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NetCDF (</a:t>
            </a:r>
            <a:r>
              <a:rPr lang="en-US" dirty="0" err="1" smtClean="0"/>
              <a:t>nc</a:t>
            </a:r>
            <a:r>
              <a:rPr lang="en-US" dirty="0" smtClean="0"/>
              <a:t>)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Master file format for all oceanographic and piloting work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Basestation and </a:t>
            </a:r>
            <a:r>
              <a:rPr lang="en-US" dirty="0" err="1" smtClean="0"/>
              <a:t>matlab</a:t>
            </a:r>
            <a:r>
              <a:rPr lang="en-US" dirty="0" smtClean="0"/>
              <a:t> code employs it </a:t>
            </a:r>
            <a:r>
              <a:rPr lang="en-US" i="1" dirty="0" smtClean="0"/>
              <a:t>exclusively</a:t>
            </a:r>
          </a:p>
          <a:p>
            <a:r>
              <a:rPr lang="en-US" dirty="0" smtClean="0"/>
              <a:t>All raw data included and processing </a:t>
            </a:r>
            <a:r>
              <a:rPr lang="en-US" dirty="0" smtClean="0">
                <a:solidFill>
                  <a:srgbClr val="FF0000"/>
                </a:solidFill>
              </a:rPr>
              <a:t>history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No need for log/</a:t>
            </a:r>
            <a:r>
              <a:rPr lang="en-US" dirty="0" err="1" smtClean="0"/>
              <a:t>eng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Archival format for deposit at NOAA’s NCEI (aka NODC)</a:t>
            </a:r>
          </a:p>
          <a:p>
            <a:r>
              <a:rPr lang="en-US" dirty="0" smtClean="0"/>
              <a:t>Many QC checks for raw and processed results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GPS and DAC quality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Individual data point quality for T, C, S, O</a:t>
            </a:r>
            <a:r>
              <a:rPr lang="en-US" baseline="-25000" dirty="0" smtClean="0"/>
              <a:t>2,</a:t>
            </a:r>
            <a:r>
              <a:rPr lang="en-US" dirty="0" smtClean="0"/>
              <a:t> etc.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Various conductivity anomalies, ‘wafting water’, etc.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Principled conductivity thermal-inertia </a:t>
            </a:r>
            <a:r>
              <a:rPr lang="en-US" dirty="0" smtClean="0"/>
              <a:t>correction</a:t>
            </a:r>
          </a:p>
          <a:p>
            <a:r>
              <a:rPr lang="en-US" dirty="0" smtClean="0"/>
              <a:t>Individual sensors use </a:t>
            </a:r>
            <a:r>
              <a:rPr lang="en-US" dirty="0" err="1" smtClean="0"/>
              <a:t>cal</a:t>
            </a:r>
            <a:r>
              <a:rPr lang="en-US" dirty="0" smtClean="0"/>
              <a:t> constants to derive results</a:t>
            </a:r>
          </a:p>
          <a:p>
            <a:r>
              <a:rPr lang="en-US" dirty="0" smtClean="0"/>
              <a:t>Use </a:t>
            </a:r>
            <a:r>
              <a:rPr lang="en-US" dirty="0" err="1" smtClean="0">
                <a:latin typeface="Courier"/>
                <a:cs typeface="Courier"/>
              </a:rPr>
              <a:t>ncdump</a:t>
            </a:r>
            <a:r>
              <a:rPr lang="en-US" dirty="0" smtClean="0"/>
              <a:t> (</a:t>
            </a:r>
            <a:r>
              <a:rPr lang="en-US" dirty="0" smtClean="0">
                <a:latin typeface="Courier"/>
                <a:cs typeface="Courier"/>
              </a:rPr>
              <a:t>-h</a:t>
            </a:r>
            <a:r>
              <a:rPr lang="en-US" dirty="0" smtClean="0"/>
              <a:t>) to see structure and data sizes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get_dive_data</a:t>
            </a:r>
            <a:r>
              <a:rPr lang="en-US" dirty="0" smtClean="0"/>
              <a:t>() and </a:t>
            </a:r>
            <a:r>
              <a:rPr lang="en-US" dirty="0" err="1" smtClean="0"/>
              <a:t>ncload</a:t>
            </a:r>
            <a:r>
              <a:rPr lang="en-US" dirty="0" smtClean="0"/>
              <a:t>() for </a:t>
            </a:r>
            <a:r>
              <a:rPr lang="en-US" dirty="0" err="1" smtClean="0"/>
              <a:t>matlab</a:t>
            </a:r>
            <a:r>
              <a:rPr lang="en-US" dirty="0" smtClean="0"/>
              <a:t> uses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23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Energy/science tradeoffs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Best science sensor rates versus …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Powering through ocean stratification and currents</a:t>
            </a:r>
          </a:p>
          <a:p>
            <a:r>
              <a:rPr lang="en-US" dirty="0" smtClean="0"/>
              <a:t>Depends on whether 15V or 10V/24V battery system</a:t>
            </a:r>
          </a:p>
          <a:p>
            <a:r>
              <a:rPr lang="en-US" dirty="0" smtClean="0"/>
              <a:t>Handling CT thermal inertia requires planning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High data rates in high thermal gradients, e.g., during flare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Tradeoff with low data rates at depth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Tradeoff with vertical velocity </a:t>
            </a:r>
            <a:r>
              <a:rPr lang="en-US" dirty="0" err="1" smtClean="0"/>
              <a:t>vs</a:t>
            </a:r>
            <a:r>
              <a:rPr lang="en-US" dirty="0" smtClean="0"/>
              <a:t> sample rate</a:t>
            </a:r>
          </a:p>
          <a:p>
            <a:r>
              <a:rPr lang="en-US" dirty="0" smtClean="0"/>
              <a:t>Tune science file to different vertical ocean regimes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8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nc</a:t>
            </a:r>
            <a:r>
              <a:rPr lang="en-US" dirty="0" smtClean="0"/>
              <a:t>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92202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‘</a:t>
            </a:r>
            <a:r>
              <a:rPr lang="en-US" dirty="0" smtClean="0">
                <a:solidFill>
                  <a:srgbClr val="FF6600"/>
                </a:solidFill>
              </a:rPr>
              <a:t>per-dive</a:t>
            </a:r>
            <a:r>
              <a:rPr lang="en-US" dirty="0" smtClean="0"/>
              <a:t>’ </a:t>
            </a:r>
            <a:r>
              <a:rPr lang="en-US" dirty="0" err="1" smtClean="0"/>
              <a:t>p</a:t>
            </a:r>
            <a:r>
              <a:rPr lang="en-US" i="1" dirty="0" err="1" smtClean="0"/>
              <a:t>GGGDDDD</a:t>
            </a:r>
            <a:r>
              <a:rPr lang="en-US" dirty="0" err="1" smtClean="0"/>
              <a:t>.nc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All raw </a:t>
            </a:r>
            <a:r>
              <a:rPr lang="en-US" dirty="0" err="1" smtClean="0"/>
              <a:t>eng</a:t>
            </a:r>
            <a:r>
              <a:rPr lang="en-US" dirty="0" smtClean="0"/>
              <a:t> and log data, sg_calib_constants.m</a:t>
            </a:r>
            <a:endParaRPr lang="en-US" dirty="0"/>
          </a:p>
          <a:p>
            <a:pPr lvl="1">
              <a:buClr>
                <a:schemeClr val="tx2"/>
              </a:buClr>
            </a:pPr>
            <a:r>
              <a:rPr lang="en-US" dirty="0" smtClean="0"/>
              <a:t>Derived quantities and associated qc tags (scalar and vector)</a:t>
            </a:r>
          </a:p>
          <a:p>
            <a:r>
              <a:rPr lang="en-US" dirty="0" smtClean="0"/>
              <a:t>‘</a:t>
            </a:r>
            <a:r>
              <a:rPr lang="en-US" dirty="0" smtClean="0">
                <a:solidFill>
                  <a:srgbClr val="FF6600"/>
                </a:solidFill>
              </a:rPr>
              <a:t>profile</a:t>
            </a:r>
            <a:r>
              <a:rPr lang="en-US" dirty="0" smtClean="0"/>
              <a:t>’ sg</a:t>
            </a:r>
            <a:r>
              <a:rPr lang="en-US" i="1" dirty="0" smtClean="0"/>
              <a:t>GGG</a:t>
            </a:r>
            <a:r>
              <a:rPr lang="en-US" dirty="0" smtClean="0"/>
              <a:t>_</a:t>
            </a:r>
            <a:r>
              <a:rPr lang="en-US" i="1" dirty="0" smtClean="0"/>
              <a:t>mission</a:t>
            </a:r>
            <a:r>
              <a:rPr lang="en-US" dirty="0" smtClean="0"/>
              <a:t>_</a:t>
            </a:r>
            <a:r>
              <a:rPr lang="en-US" i="1" dirty="0" smtClean="0"/>
              <a:t>5.0m_up_down</a:t>
            </a:r>
            <a:r>
              <a:rPr lang="en-US" dirty="0" smtClean="0"/>
              <a:t>_profile.nc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2-D binned projects (</a:t>
            </a:r>
            <a:r>
              <a:rPr lang="en-US" dirty="0" err="1" smtClean="0"/>
              <a:t>profile,depth</a:t>
            </a:r>
            <a:r>
              <a:rPr lang="en-US" dirty="0" smtClean="0"/>
              <a:t>)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Missing data filled with </a:t>
            </a:r>
            <a:r>
              <a:rPr lang="en-US" dirty="0" err="1" smtClean="0"/>
              <a:t>NaNs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Can specify bin size and dives, climbs, or both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Default is 5m bins for both up/down profiles</a:t>
            </a:r>
          </a:p>
          <a:p>
            <a:r>
              <a:rPr lang="en-US" dirty="0" smtClean="0"/>
              <a:t>‘</a:t>
            </a:r>
            <a:r>
              <a:rPr lang="en-US" dirty="0" err="1" smtClean="0">
                <a:solidFill>
                  <a:srgbClr val="FF6600"/>
                </a:solidFill>
              </a:rPr>
              <a:t>timeseries</a:t>
            </a:r>
            <a:r>
              <a:rPr lang="en-US" dirty="0" smtClean="0"/>
              <a:t>’ </a:t>
            </a:r>
            <a:r>
              <a:rPr lang="en-US" dirty="0" err="1" smtClean="0"/>
              <a:t>sg</a:t>
            </a:r>
            <a:r>
              <a:rPr lang="en-US" i="1" dirty="0" err="1" smtClean="0"/>
              <a:t>GGG</a:t>
            </a:r>
            <a:r>
              <a:rPr lang="en-US" dirty="0" err="1" smtClean="0"/>
              <a:t>_</a:t>
            </a:r>
            <a:r>
              <a:rPr lang="en-US" i="1" dirty="0" err="1" smtClean="0"/>
              <a:t>mission</a:t>
            </a:r>
            <a:r>
              <a:rPr lang="en-US" dirty="0" err="1" smtClean="0"/>
              <a:t>_timeseries.nc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Concatenated </a:t>
            </a:r>
            <a:r>
              <a:rPr lang="en-US" i="1" dirty="0" smtClean="0"/>
              <a:t>all</a:t>
            </a:r>
            <a:r>
              <a:rPr lang="en-US" dirty="0" smtClean="0"/>
              <a:t> dive vectors for vector and qc values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Various per-dive scalars concatenated into vectors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Dive number vector assigns dive to data point</a:t>
            </a:r>
          </a:p>
          <a:p>
            <a:pPr lvl="2">
              <a:buClr>
                <a:schemeClr val="tx2"/>
              </a:buClr>
            </a:pPr>
            <a:r>
              <a:rPr lang="en-US" sz="1900" dirty="0" err="1" smtClean="0">
                <a:latin typeface="Courier"/>
                <a:cs typeface="Courier"/>
              </a:rPr>
              <a:t>ctd_data_point_dive_number</a:t>
            </a:r>
            <a:endParaRPr lang="en-US" sz="1900" dirty="0" smtClean="0">
              <a:latin typeface="Courier"/>
              <a:cs typeface="Courier"/>
            </a:endParaRPr>
          </a:p>
          <a:p>
            <a:r>
              <a:rPr lang="en-US" dirty="0"/>
              <a:t>profile and </a:t>
            </a:r>
            <a:r>
              <a:rPr lang="en-US" dirty="0" err="1"/>
              <a:t>timeseries</a:t>
            </a:r>
            <a:r>
              <a:rPr lang="en-US" dirty="0"/>
              <a:t> </a:t>
            </a:r>
            <a:r>
              <a:rPr lang="en-US" dirty="0" smtClean="0"/>
              <a:t>files derived </a:t>
            </a:r>
            <a:r>
              <a:rPr lang="en-US" dirty="0"/>
              <a:t>from per-dive files</a:t>
            </a:r>
          </a:p>
          <a:p>
            <a:endParaRPr lang="en-US" sz="19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900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5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Remove these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err="1" smtClean="0"/>
              <a:t>sg_calib_constants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4886" y="1676400"/>
            <a:ext cx="794189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% knobs that never did anything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pump_power_intercept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pump_power_slope</a:t>
            </a:r>
            <a:endParaRPr lang="en-US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pump_rate_intercept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pump_rate_slope</a:t>
            </a:r>
            <a:endParaRPr lang="en-US" sz="14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% knobs we get from the glider instead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vbd_min_cnts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vbd_max_cnts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vbd_cnts_per_cc</a:t>
            </a:r>
            <a:endParaRPr lang="en-US" sz="14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pitch_min_cnts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pitch_max_cnts</a:t>
            </a:r>
            <a:endParaRPr lang="en-US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roll_min_cnts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roll_max_cnts</a:t>
            </a:r>
            <a:endParaRPr lang="en-US" sz="1400" dirty="0">
              <a:solidFill>
                <a:srgbClr val="FFFF00"/>
              </a:solidFill>
              <a:latin typeface="Courier"/>
              <a:cs typeface="Courier"/>
            </a:endParaRPr>
          </a:p>
          <a:p>
            <a:endParaRPr lang="en-US" sz="1400" dirty="0" smtClean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% knobs that don’t change and you shouldn’t either</a:t>
            </a:r>
          </a:p>
          <a:p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% constants or vehicle defaults supplied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c</a:t>
            </a: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cor</a:t>
            </a:r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   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% nominal bulk compressibility of glass CT tube</a:t>
            </a:r>
            <a:endParaRPr lang="en-US" sz="1400" dirty="0" smtClean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ctcor</a:t>
            </a:r>
            <a:r>
              <a:rPr lang="en-US" sz="1400" dirty="0">
                <a:solidFill>
                  <a:srgbClr val="F7F7F7"/>
                </a:solidFill>
                <a:latin typeface="Courier"/>
                <a:cs typeface="Courier"/>
              </a:rPr>
              <a:t>   % thermal coefficient of expansion for glass CT </a:t>
            </a:r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tube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therm_expan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  % </a:t>
            </a:r>
            <a:r>
              <a:rPr lang="en-US" sz="1400" dirty="0" smtClean="0">
                <a:latin typeface="Courier"/>
                <a:cs typeface="Courier"/>
              </a:rPr>
              <a:t>thermal </a:t>
            </a:r>
            <a:r>
              <a:rPr lang="en-US" sz="1400" dirty="0">
                <a:latin typeface="Courier"/>
                <a:cs typeface="Courier"/>
              </a:rPr>
              <a:t>expansion </a:t>
            </a:r>
            <a:r>
              <a:rPr lang="en-US" sz="1400" dirty="0" smtClean="0">
                <a:latin typeface="Courier"/>
                <a:cs typeface="Courier"/>
              </a:rPr>
              <a:t>coefficient for hull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temp_ref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 % reference temperature for </a:t>
            </a:r>
            <a:r>
              <a:rPr lang="en-US" sz="1400" dirty="0" smtClean="0">
                <a:latin typeface="Courier"/>
                <a:cs typeface="Courier"/>
              </a:rPr>
              <a:t>hull thermal </a:t>
            </a:r>
            <a:r>
              <a:rPr lang="en-US" sz="1400" dirty="0">
                <a:latin typeface="Courier"/>
                <a:cs typeface="Courier"/>
              </a:rPr>
              <a:t>expansion calculation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abs_compress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 % </a:t>
            </a:r>
            <a:r>
              <a:rPr lang="en-US" sz="1400" dirty="0" smtClean="0">
                <a:latin typeface="Courier"/>
                <a:cs typeface="Courier"/>
              </a:rPr>
              <a:t>vehicle compressibility (seawater for </a:t>
            </a:r>
            <a:r>
              <a:rPr lang="en-US" sz="1400" dirty="0" err="1" smtClean="0">
                <a:latin typeface="Courier"/>
                <a:cs typeface="Courier"/>
              </a:rPr>
              <a:t>Seaglider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endParaRPr lang="en-US" sz="1400" dirty="0" smtClean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% knobs that don’t work anymore</a:t>
            </a:r>
          </a:p>
          <a:p>
            <a:r>
              <a:rPr lang="en-US" sz="1400" dirty="0" smtClean="0">
                <a:solidFill>
                  <a:srgbClr val="F7F7F7"/>
                </a:solidFill>
                <a:latin typeface="Courier"/>
                <a:cs typeface="Courier"/>
              </a:rPr>
              <a:t>% Use QC temperature, conductivity, and salinity bounds instead</a:t>
            </a:r>
            <a:endParaRPr lang="en-US" sz="1400" dirty="0">
              <a:solidFill>
                <a:srgbClr val="F7F7F7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be_temp_freq_min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sbe_temp_freq_max</a:t>
            </a:r>
            <a:endParaRPr lang="en-US" sz="14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be_cond_freq_min</a:t>
            </a:r>
            <a:r>
              <a:rPr lang="en-US" sz="1400" dirty="0" smtClean="0">
                <a:solidFill>
                  <a:srgbClr val="FFFF00"/>
                </a:solidFill>
                <a:latin typeface="Courier"/>
                <a:cs typeface="Courier"/>
              </a:rPr>
              <a:t>, </a:t>
            </a:r>
            <a:r>
              <a:rPr lang="en-US" sz="1400" dirty="0" err="1" smtClean="0">
                <a:solidFill>
                  <a:srgbClr val="FFFF00"/>
                </a:solidFill>
                <a:latin typeface="Courier"/>
                <a:cs typeface="Courier"/>
              </a:rPr>
              <a:t>sbe_cond_freq_max</a:t>
            </a:r>
            <a:endParaRPr lang="en-US" sz="14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89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pic>
        <p:nvPicPr>
          <p:cNvPr id="5" name="Picture 4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041204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915400" cy="4389120"/>
          </a:xfrm>
        </p:spPr>
        <p:txBody>
          <a:bodyPr/>
          <a:lstStyle/>
          <a:p>
            <a:r>
              <a:rPr lang="en-US" dirty="0" smtClean="0"/>
              <a:t>QC tags, format, and checks based on ARGO program</a:t>
            </a:r>
          </a:p>
          <a:p>
            <a:pPr lvl="1"/>
            <a:r>
              <a:rPr lang="en-US" dirty="0" smtClean="0"/>
              <a:t>Basic T,C,S spike and bound detection</a:t>
            </a:r>
          </a:p>
          <a:p>
            <a:r>
              <a:rPr lang="en-US" dirty="0" smtClean="0"/>
              <a:t>Additional QC checks performed (see below)</a:t>
            </a:r>
          </a:p>
          <a:p>
            <a:r>
              <a:rPr lang="en-US" dirty="0" smtClean="0"/>
              <a:t>Original log, </a:t>
            </a:r>
            <a:r>
              <a:rPr lang="en-US" dirty="0" err="1" smtClean="0"/>
              <a:t>eng</a:t>
            </a:r>
            <a:r>
              <a:rPr lang="en-US" dirty="0" smtClean="0"/>
              <a:t>, and </a:t>
            </a:r>
            <a:r>
              <a:rPr lang="en-US" dirty="0" err="1" smtClean="0"/>
              <a:t>sg_calib_constant.m</a:t>
            </a:r>
            <a:r>
              <a:rPr lang="en-US" dirty="0" smtClean="0"/>
              <a:t> data preserved</a:t>
            </a:r>
          </a:p>
          <a:p>
            <a:pPr lvl="1"/>
            <a:r>
              <a:rPr lang="en-US" dirty="0" smtClean="0"/>
              <a:t>Derived results and QC state are separate variables</a:t>
            </a:r>
          </a:p>
          <a:p>
            <a:pPr lvl="1"/>
            <a:r>
              <a:rPr lang="en-US" dirty="0" smtClean="0"/>
              <a:t>Parallel QC vectors determine quality of individual points</a:t>
            </a:r>
          </a:p>
          <a:p>
            <a:pPr lvl="2"/>
            <a:r>
              <a:rPr lang="en-US" dirty="0" smtClean="0"/>
              <a:t>E.g., </a:t>
            </a:r>
            <a:r>
              <a:rPr lang="en-US" sz="1600" dirty="0" err="1" smtClean="0">
                <a:latin typeface="Courier"/>
                <a:cs typeface="Courier"/>
              </a:rPr>
              <a:t>temperature_raw</a:t>
            </a:r>
            <a:r>
              <a:rPr lang="en-US" dirty="0" smtClean="0"/>
              <a:t>  and </a:t>
            </a:r>
            <a:r>
              <a:rPr lang="en-US" sz="1600" dirty="0" err="1" smtClean="0">
                <a:latin typeface="Courier"/>
                <a:cs typeface="Courier"/>
              </a:rPr>
              <a:t>temperature_raw_qc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dirty="0" smtClean="0">
                <a:cs typeface="Courier"/>
              </a:rPr>
              <a:t>etc.</a:t>
            </a:r>
          </a:p>
          <a:p>
            <a:r>
              <a:rPr lang="en-US" dirty="0"/>
              <a:t>QC checks controllable by directives and variables</a:t>
            </a:r>
          </a:p>
          <a:p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5113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Wafting Warm Water</a:t>
            </a:r>
            <a:endParaRPr lang="en-US" dirty="0"/>
          </a:p>
        </p:txBody>
      </p:sp>
      <p:pic>
        <p:nvPicPr>
          <p:cNvPr id="4" name="Picture 3" descr="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5029200" cy="40001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127435" flipV="1">
            <a:off x="2668211" y="4731939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af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600"/>
            <a:ext cx="4775200" cy="3581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127435" flipV="1">
            <a:off x="5716213" y="5417739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Anomalies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6200" y="6019800"/>
            <a:ext cx="9144000" cy="33855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500" dirty="0" smtClean="0">
                <a:solidFill>
                  <a:srgbClr val="FFFF00"/>
                </a:solidFill>
              </a:rPr>
              <a:t>INFO</a:t>
            </a:r>
            <a:r>
              <a:rPr lang="en-US" sz="1500" dirty="0">
                <a:solidFill>
                  <a:srgbClr val="FFFF00"/>
                </a:solidFill>
              </a:rPr>
              <a:t>: </a:t>
            </a:r>
            <a:r>
              <a:rPr lang="en-US" sz="1500" dirty="0" smtClean="0">
                <a:solidFill>
                  <a:srgbClr val="FFFF00"/>
                </a:solidFill>
              </a:rPr>
              <a:t>Changed </a:t>
            </a:r>
            <a:r>
              <a:rPr lang="en-US" sz="1500" dirty="0">
                <a:solidFill>
                  <a:srgbClr val="FFFF00"/>
                </a:solidFill>
              </a:rPr>
              <a:t>(41/711) 509:549 to QC_BAD because uncorrectable 89.8m raw conductivity anomaly</a:t>
            </a:r>
          </a:p>
        </p:txBody>
      </p:sp>
      <p:pic>
        <p:nvPicPr>
          <p:cNvPr id="9" name="Picture 8" descr="cond_anomaly_5m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791200" cy="4343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127435" flipV="1">
            <a:off x="3354012" y="4350938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127435" flipV="1">
            <a:off x="5716211" y="4350939"/>
            <a:ext cx="549633" cy="228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Thermal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Adjusts timing of C and T according to vehicle orientation and sensor geometry</a:t>
            </a:r>
          </a:p>
          <a:p>
            <a:r>
              <a:rPr lang="en-US" dirty="0" smtClean="0"/>
              <a:t>First-principles heat flow analysis following </a:t>
            </a:r>
            <a:r>
              <a:rPr lang="en-US" dirty="0" err="1" smtClean="0"/>
              <a:t>Lueck</a:t>
            </a:r>
            <a:r>
              <a:rPr lang="en-US" dirty="0" smtClean="0"/>
              <a:t> 1990</a:t>
            </a:r>
          </a:p>
          <a:p>
            <a:pPr lvl="1"/>
            <a:r>
              <a:rPr lang="en-US" dirty="0" smtClean="0"/>
              <a:t>Predicts modified temperature of water, </a:t>
            </a:r>
            <a:r>
              <a:rPr lang="en-US" i="1" dirty="0" smtClean="0"/>
              <a:t>not</a:t>
            </a:r>
            <a:r>
              <a:rPr lang="en-US" dirty="0" smtClean="0"/>
              <a:t> conductivity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Models heat-flow through glass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Handles boundary layer effects due to variable flow rates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Employs measured </a:t>
            </a:r>
            <a:r>
              <a:rPr lang="en-US" dirty="0" err="1" smtClean="0"/>
              <a:t>Poiseuille</a:t>
            </a:r>
            <a:r>
              <a:rPr lang="en-US" dirty="0" smtClean="0"/>
              <a:t> flow transition in cell</a:t>
            </a:r>
          </a:p>
          <a:p>
            <a:r>
              <a:rPr lang="en-US" dirty="0" smtClean="0"/>
              <a:t>Can be turned off via </a:t>
            </a:r>
            <a:r>
              <a:rPr lang="en-US" dirty="0" err="1" smtClean="0"/>
              <a:t>sg_directives.txt</a:t>
            </a:r>
            <a:r>
              <a:rPr lang="en-US" dirty="0" smtClean="0"/>
              <a:t> file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35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Thermal 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‘thermal decay modes’ scheme available</a:t>
            </a:r>
          </a:p>
          <a:p>
            <a:pPr lvl="1"/>
            <a:r>
              <a:rPr lang="en-US" dirty="0" smtClean="0"/>
              <a:t>Will be described in </a:t>
            </a:r>
            <a:r>
              <a:rPr lang="en-US" dirty="0" err="1" smtClean="0"/>
              <a:t>Eriksen</a:t>
            </a:r>
            <a:r>
              <a:rPr lang="en-US" dirty="0" smtClean="0"/>
              <a:t> and become the default</a:t>
            </a:r>
          </a:p>
          <a:p>
            <a:pPr marL="274320" lvl="1" indent="-274320">
              <a:buSzPct val="95000"/>
            </a:pPr>
            <a:r>
              <a:rPr lang="en-US" sz="2600" dirty="0"/>
              <a:t>Models radial heat-flow through glass </a:t>
            </a:r>
            <a:r>
              <a:rPr lang="en-US" sz="2600" i="1" dirty="0"/>
              <a:t>and</a:t>
            </a:r>
            <a:r>
              <a:rPr lang="en-US" sz="2600" dirty="0"/>
              <a:t> </a:t>
            </a:r>
            <a:r>
              <a:rPr lang="en-US" sz="2600" dirty="0" smtClean="0"/>
              <a:t>jacket</a:t>
            </a:r>
          </a:p>
          <a:p>
            <a:pPr marL="548640" lvl="2" indent="-274320">
              <a:buSzPct val="95000"/>
            </a:pPr>
            <a:r>
              <a:rPr lang="en-US" sz="2300" dirty="0" smtClean="0"/>
              <a:t>Majority of heat is stored in the jacket</a:t>
            </a:r>
          </a:p>
          <a:p>
            <a:pPr marL="274320" lvl="1" indent="-274320">
              <a:buSzPct val="95000"/>
            </a:pPr>
            <a:r>
              <a:rPr lang="en-US" sz="2600" dirty="0"/>
              <a:t>Employs several (odd-numbered) thermal decay </a:t>
            </a:r>
            <a:r>
              <a:rPr lang="en-US" sz="2600" dirty="0" smtClean="0"/>
              <a:t>modes</a:t>
            </a:r>
          </a:p>
          <a:p>
            <a:pPr marL="548640" lvl="2" indent="-274320">
              <a:buSzPct val="95000"/>
            </a:pPr>
            <a:r>
              <a:rPr lang="en-US" sz="2300" dirty="0" smtClean="0"/>
              <a:t>Enable in </a:t>
            </a:r>
            <a:r>
              <a:rPr lang="en-US" sz="2300" dirty="0" err="1" smtClean="0"/>
              <a:t>sg_calib_constants.m</a:t>
            </a:r>
            <a:r>
              <a:rPr lang="en-US" sz="2300" dirty="0" smtClean="0"/>
              <a:t>:</a:t>
            </a:r>
          </a:p>
          <a:p>
            <a:pPr marL="548640" lvl="2" indent="-274320">
              <a:buSzPct val="95000"/>
            </a:pPr>
            <a:r>
              <a:rPr lang="en-US" sz="1800" dirty="0" err="1" smtClean="0">
                <a:latin typeface="Courier"/>
                <a:cs typeface="Courier"/>
              </a:rPr>
              <a:t>SBECT_modes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i="1" dirty="0" smtClean="0">
                <a:latin typeface="Courier"/>
                <a:cs typeface="Courier"/>
              </a:rPr>
              <a:t>[1,3,5]</a:t>
            </a:r>
            <a:r>
              <a:rPr lang="en-US" sz="1800" dirty="0" smtClean="0">
                <a:latin typeface="Courier"/>
                <a:cs typeface="Courier"/>
              </a:rPr>
              <a:t>; </a:t>
            </a:r>
          </a:p>
          <a:p>
            <a:pPr marL="274320" lvl="1" indent="-274320">
              <a:buSzPct val="95000"/>
            </a:pPr>
            <a:r>
              <a:rPr lang="en-US" sz="2600" dirty="0" smtClean="0"/>
              <a:t>Time to compute increases with increasing modes</a:t>
            </a:r>
          </a:p>
          <a:p>
            <a:pPr marL="548640" lvl="2" indent="-274320">
              <a:buSzPct val="95000"/>
            </a:pPr>
            <a:r>
              <a:rPr lang="en-US" sz="1800" dirty="0" err="1" smtClean="0">
                <a:latin typeface="Courier"/>
                <a:cs typeface="Courier"/>
              </a:rPr>
              <a:t>SBECT_modes</a:t>
            </a:r>
            <a:r>
              <a:rPr lang="en-US" sz="1800" dirty="0" smtClean="0">
                <a:latin typeface="Courier"/>
                <a:cs typeface="Courier"/>
              </a:rPr>
              <a:t> = 1;</a:t>
            </a:r>
            <a:r>
              <a:rPr lang="en-US" sz="2300" dirty="0" smtClean="0"/>
              <a:t> is comparable to the current scheme</a:t>
            </a:r>
          </a:p>
          <a:p>
            <a:pPr marL="548640" lvl="2" indent="-274320">
              <a:buSzPct val="95000"/>
            </a:pPr>
            <a:r>
              <a:rPr lang="en-US" sz="1800" dirty="0" err="1" smtClean="0">
                <a:latin typeface="Courier"/>
                <a:cs typeface="Courier"/>
              </a:rPr>
              <a:t>SBECT_modes</a:t>
            </a:r>
            <a:r>
              <a:rPr lang="en-US" sz="1800" dirty="0" smtClean="0">
                <a:latin typeface="Courier"/>
                <a:cs typeface="Courier"/>
              </a:rPr>
              <a:t> = 0; </a:t>
            </a:r>
            <a:r>
              <a:rPr lang="en-US" sz="2300" dirty="0" smtClean="0"/>
              <a:t>(default) forces previous scheme</a:t>
            </a:r>
            <a:endParaRPr lang="en-US" sz="23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1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Inertia Correction</a:t>
            </a:r>
            <a:endParaRPr lang="en-US" dirty="0"/>
          </a:p>
        </p:txBody>
      </p:sp>
      <p:pic>
        <p:nvPicPr>
          <p:cNvPr id="7" name="Picture 6" descr="cond_anomaly_5m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791200" cy="4343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6200000">
            <a:off x="2781300" y="2628900"/>
            <a:ext cx="24384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0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Inertia Correction</a:t>
            </a:r>
            <a:endParaRPr lang="en-US" dirty="0"/>
          </a:p>
        </p:txBody>
      </p:sp>
      <p:pic>
        <p:nvPicPr>
          <p:cNvPr id="5" name="Picture 4" descr="faroes_ts_depth_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4229100" cy="3448460"/>
          </a:xfrm>
          <a:prstGeom prst="rect">
            <a:avLst/>
          </a:prstGeom>
        </p:spPr>
      </p:pic>
      <p:pic>
        <p:nvPicPr>
          <p:cNvPr id="4" name="Picture 3" descr="faroes_ts_diagram_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318000" cy="3238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1413079">
            <a:off x="1242961" y="3261274"/>
            <a:ext cx="2265685" cy="936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6869366">
            <a:off x="5546903" y="4460204"/>
            <a:ext cx="173318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CT sampling regimes</a:t>
            </a:r>
            <a:endParaRPr lang="en-US" dirty="0"/>
          </a:p>
        </p:txBody>
      </p:sp>
      <p:pic>
        <p:nvPicPr>
          <p:cNvPr id="3" name="Picture 2" descr="faroes_ts_depth_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5233182" cy="426720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0" y="2514600"/>
            <a:ext cx="4343400" cy="1754327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// Alt Faroe science: CT, </a:t>
            </a:r>
            <a:r>
              <a:rPr lang="en-US" dirty="0" err="1" smtClean="0">
                <a:solidFill>
                  <a:srgbClr val="FFFF00"/>
                </a:solidFill>
              </a:rPr>
              <a:t>Optode</a:t>
            </a:r>
            <a:r>
              <a:rPr lang="en-US" dirty="0" smtClean="0">
                <a:solidFill>
                  <a:srgbClr val="FFFF00"/>
                </a:solidFill>
              </a:rPr>
              <a:t>, WL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/depth 	time    	sample  </a:t>
            </a:r>
            <a:r>
              <a:rPr lang="en-US" dirty="0" err="1" smtClean="0">
                <a:solidFill>
                  <a:srgbClr val="FFFF00"/>
                </a:solidFill>
              </a:rPr>
              <a:t>gcint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150	20	111	</a:t>
            </a:r>
            <a:r>
              <a:rPr lang="en-US" dirty="0"/>
              <a:t>2</a:t>
            </a:r>
            <a:r>
              <a:rPr lang="en-US" dirty="0" smtClean="0"/>
              <a:t>00</a:t>
            </a:r>
          </a:p>
          <a:p>
            <a:r>
              <a:rPr lang="en-US" dirty="0" smtClean="0"/>
              <a:t>600	20	112	200</a:t>
            </a:r>
          </a:p>
          <a:p>
            <a:r>
              <a:rPr lang="en-US" dirty="0" smtClean="0"/>
              <a:t>800</a:t>
            </a:r>
            <a:r>
              <a:rPr lang="en-US" dirty="0"/>
              <a:t>	</a:t>
            </a:r>
            <a:r>
              <a:rPr lang="en-US" dirty="0" smtClean="0"/>
              <a:t>5</a:t>
            </a:r>
            <a:r>
              <a:rPr lang="en-US" dirty="0"/>
              <a:t>	</a:t>
            </a:r>
            <a:r>
              <a:rPr lang="en-US" dirty="0" smtClean="0"/>
              <a:t>118</a:t>
            </a:r>
            <a:r>
              <a:rPr lang="en-US" dirty="0"/>
              <a:t>	200</a:t>
            </a:r>
            <a:endParaRPr lang="en-US" dirty="0" smtClean="0"/>
          </a:p>
          <a:p>
            <a:r>
              <a:rPr lang="en-US" dirty="0" smtClean="0"/>
              <a:t>1500	20	112	</a:t>
            </a:r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43400" y="4724400"/>
            <a:ext cx="3429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05000" y="3886200"/>
            <a:ext cx="2438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29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TEOS-10 and Gibbs Seawater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evaluation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Deepglider</a:t>
            </a:r>
            <a:r>
              <a:rPr lang="en-US" dirty="0" smtClean="0"/>
              <a:t> the basestation reports</a:t>
            </a:r>
          </a:p>
          <a:p>
            <a:pPr lvl="1"/>
            <a:r>
              <a:rPr lang="en-US" dirty="0" smtClean="0"/>
              <a:t>Conservative temperature</a:t>
            </a:r>
          </a:p>
          <a:p>
            <a:pPr lvl="1"/>
            <a:r>
              <a:rPr lang="en-US" dirty="0" smtClean="0"/>
              <a:t>Absolute salinity</a:t>
            </a:r>
          </a:p>
          <a:p>
            <a:r>
              <a:rPr lang="en-US" dirty="0" smtClean="0"/>
              <a:t>Based on corrected temperature, salinity, latitude, longitude, and pressure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gsw</a:t>
            </a:r>
            <a:r>
              <a:rPr lang="en-US" dirty="0" smtClean="0"/>
              <a:t> python library; optional install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ourier"/>
                <a:cs typeface="Courier"/>
              </a:rPr>
              <a:t>diveplot.m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Reports processing history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Use a </a:t>
            </a:r>
            <a:r>
              <a:rPr lang="en-US" i="1" dirty="0" smtClean="0"/>
              <a:t>negative </a:t>
            </a:r>
            <a:r>
              <a:rPr lang="en-US" dirty="0" smtClean="0"/>
              <a:t>dive number to just load data w/o graphs</a:t>
            </a:r>
          </a:p>
          <a:p>
            <a:r>
              <a:rPr lang="en-US" sz="2400" dirty="0" err="1" smtClean="0">
                <a:latin typeface="Courier"/>
                <a:cs typeface="Courier"/>
              </a:rPr>
              <a:t>ts_diagram.m</a:t>
            </a:r>
            <a:endParaRPr lang="en-US" sz="2400" dirty="0" smtClean="0">
              <a:latin typeface="Courier"/>
              <a:cs typeface="Courier"/>
            </a:endParaRPr>
          </a:p>
          <a:p>
            <a:pPr lvl="1">
              <a:buClr>
                <a:schemeClr val="tx2"/>
              </a:buClr>
            </a:pPr>
            <a:r>
              <a:rPr lang="en-US" dirty="0" smtClean="0"/>
              <a:t>Detailed TS plot to see corrections and issues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Data cursor function for identifying outlier points</a:t>
            </a:r>
          </a:p>
          <a:p>
            <a:r>
              <a:rPr lang="en-US" sz="2400" dirty="0" err="1" smtClean="0">
                <a:latin typeface="Courier"/>
                <a:cs typeface="Courier"/>
              </a:rPr>
              <a:t>nc_bin_edit.m</a:t>
            </a:r>
            <a:endParaRPr lang="en-US" sz="2400" dirty="0" smtClean="0">
              <a:latin typeface="Courier"/>
              <a:cs typeface="Courier"/>
            </a:endParaRPr>
          </a:p>
          <a:p>
            <a:pPr lvl="1">
              <a:buClr>
                <a:schemeClr val="tx2"/>
              </a:buClr>
            </a:pPr>
            <a:r>
              <a:rPr lang="en-US" dirty="0" smtClean="0"/>
              <a:t>Uses profile </a:t>
            </a:r>
            <a:r>
              <a:rPr lang="en-US" dirty="0" err="1" smtClean="0"/>
              <a:t>nc</a:t>
            </a:r>
            <a:r>
              <a:rPr lang="en-US" dirty="0" smtClean="0"/>
              <a:t> file to show bulk results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Data cursor function for identifying outlier dives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9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400" dirty="0" err="1">
                <a:latin typeface="Courier"/>
                <a:cs typeface="Courier"/>
              </a:rPr>
              <a:t>n</a:t>
            </a:r>
            <a:r>
              <a:rPr lang="en-US" sz="4400" dirty="0" err="1" smtClean="0">
                <a:latin typeface="Courier"/>
                <a:cs typeface="Courier"/>
              </a:rPr>
              <a:t>c_bin_data</a:t>
            </a:r>
            <a:endParaRPr lang="en-US" sz="4400" dirty="0">
              <a:latin typeface="Courier"/>
              <a:cs typeface="Courier"/>
            </a:endParaRPr>
          </a:p>
        </p:txBody>
      </p:sp>
      <p:pic>
        <p:nvPicPr>
          <p:cNvPr id="4" name="Picture 3" descr="sg035_ts_nc_bin_ed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9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400" dirty="0" err="1">
                <a:latin typeface="Courier"/>
                <a:cs typeface="Courier"/>
              </a:rPr>
              <a:t>t</a:t>
            </a:r>
            <a:r>
              <a:rPr lang="en-US" sz="4400" dirty="0" err="1" smtClean="0">
                <a:latin typeface="Courier"/>
                <a:cs typeface="Courier"/>
              </a:rPr>
              <a:t>s_diagram</a:t>
            </a:r>
            <a:endParaRPr lang="en-US" sz="4400" dirty="0">
              <a:latin typeface="Courier"/>
              <a:cs typeface="Courier"/>
            </a:endParaRPr>
          </a:p>
        </p:txBody>
      </p:sp>
      <p:pic>
        <p:nvPicPr>
          <p:cNvPr id="4" name="Picture 3" descr="p0350051_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4770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658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Put into </a:t>
            </a:r>
            <a:r>
              <a:rPr lang="en-US" dirty="0" err="1" smtClean="0"/>
              <a:t>sg_directives.txt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FF00"/>
                </a:solidFill>
              </a:rPr>
              <a:t>51 </a:t>
            </a:r>
            <a:r>
              <a:rPr lang="en-US" dirty="0" err="1" smtClean="0">
                <a:solidFill>
                  <a:srgbClr val="FFFF00"/>
                </a:solidFill>
              </a:rPr>
              <a:t>bad_conductivity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805 % bad point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QC and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0680"/>
            <a:ext cx="8763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Temperature, conductivity, salinity: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Min and max bounds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Deep and shallow spike </a:t>
            </a:r>
            <a:r>
              <a:rPr lang="en-US" dirty="0" err="1" smtClean="0"/>
              <a:t>threshholds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Specified in </a:t>
            </a:r>
            <a:r>
              <a:rPr lang="en-US" dirty="0" err="1" smtClean="0"/>
              <a:t>sg_calib_constants.m</a:t>
            </a:r>
            <a:endParaRPr lang="en-US" dirty="0" smtClean="0"/>
          </a:p>
          <a:p>
            <a:r>
              <a:rPr lang="en-US" dirty="0" smtClean="0"/>
              <a:t>Manual QC directives and overrides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For example, </a:t>
            </a:r>
          </a:p>
          <a:p>
            <a:pPr marL="667512" lvl="2" indent="0">
              <a:buClr>
                <a:schemeClr val="tx2"/>
              </a:buClr>
              <a:buNone/>
            </a:pPr>
            <a:r>
              <a:rPr lang="en-US" sz="1600" dirty="0" smtClean="0">
                <a:latin typeface="Courier"/>
                <a:cs typeface="Courier"/>
              </a:rPr>
              <a:t>30:50 </a:t>
            </a:r>
            <a:r>
              <a:rPr lang="en-US" sz="1600" dirty="0" err="1" smtClean="0">
                <a:latin typeface="Courier"/>
                <a:cs typeface="Courier"/>
              </a:rPr>
              <a:t>bad_temperature</a:t>
            </a:r>
            <a:r>
              <a:rPr lang="en-US" sz="1600" dirty="0" smtClean="0">
                <a:latin typeface="Courier"/>
                <a:cs typeface="Courier"/>
              </a:rPr>
              <a:t> depth below 500 </a:t>
            </a:r>
            <a:r>
              <a:rPr lang="en-US" sz="1600" dirty="0">
                <a:latin typeface="Courier"/>
                <a:cs typeface="Courier"/>
              </a:rPr>
              <a:t>%</a:t>
            </a:r>
            <a:r>
              <a:rPr lang="en-US" sz="1600" dirty="0" smtClean="0">
                <a:latin typeface="Courier"/>
                <a:cs typeface="Courier"/>
              </a:rPr>
              <a:t> transient malfunction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Specified in </a:t>
            </a:r>
            <a:r>
              <a:rPr lang="en-US" dirty="0" err="1" smtClean="0"/>
              <a:t>sg_directives.txt</a:t>
            </a:r>
            <a:endParaRPr lang="en-US" dirty="0" smtClean="0"/>
          </a:p>
          <a:p>
            <a:pPr lvl="1">
              <a:buClr>
                <a:schemeClr val="tx2"/>
              </a:buClr>
            </a:pPr>
            <a:r>
              <a:rPr lang="en-US" dirty="0" smtClean="0"/>
              <a:t>See QC manual for format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Add comments!! They are saved in the </a:t>
            </a:r>
            <a:r>
              <a:rPr lang="en-US" dirty="0" err="1" smtClean="0"/>
              <a:t>nc</a:t>
            </a:r>
            <a:r>
              <a:rPr lang="en-US" dirty="0" smtClean="0"/>
              <a:t>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Reprocessing dives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updating </a:t>
            </a:r>
            <a:r>
              <a:rPr lang="en-US" dirty="0" err="1" smtClean="0"/>
              <a:t>sg_calib_constants.m</a:t>
            </a:r>
            <a:endParaRPr lang="en-US" dirty="0" smtClean="0"/>
          </a:p>
          <a:p>
            <a:r>
              <a:rPr lang="en-US" dirty="0" smtClean="0"/>
              <a:t>After updating </a:t>
            </a:r>
            <a:r>
              <a:rPr lang="en-US" dirty="0" err="1" smtClean="0"/>
              <a:t>sg_directives.txt</a:t>
            </a:r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/local/basestation/</a:t>
            </a:r>
            <a:r>
              <a:rPr lang="en-US" dirty="0" err="1" smtClean="0"/>
              <a:t>reprocess.sh</a:t>
            </a:r>
            <a:r>
              <a:rPr lang="en-US" dirty="0" smtClean="0"/>
              <a:t> [</a:t>
            </a:r>
            <a:r>
              <a:rPr lang="en-US" i="1" dirty="0" smtClean="0"/>
              <a:t>dive numbers</a:t>
            </a:r>
            <a:r>
              <a:rPr lang="en-US" dirty="0" smtClean="0"/>
              <a:t>]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eprocess.m</a:t>
            </a:r>
            <a:r>
              <a:rPr lang="en-US" dirty="0" smtClean="0"/>
              <a:t> in MATLAB; asks for dive numbers</a:t>
            </a:r>
          </a:p>
          <a:p>
            <a:r>
              <a:rPr lang="en-US" dirty="0" smtClean="0"/>
              <a:t>Check </a:t>
            </a:r>
            <a:r>
              <a:rPr lang="en-US" dirty="0" err="1" smtClean="0"/>
              <a:t>Reprocess.log</a:t>
            </a:r>
            <a:r>
              <a:rPr lang="en-US" dirty="0" smtClean="0"/>
              <a:t> and per-dive history global for issues</a:t>
            </a:r>
          </a:p>
        </p:txBody>
      </p:sp>
    </p:spTree>
    <p:extLst>
      <p:ext uri="{BB962C8B-B14F-4D97-AF65-F5344CB8AC3E}">
        <p14:creationId xmlns:p14="http://schemas.microsoft.com/office/powerpoint/2010/main" val="91655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190196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8600"/>
            <a:ext cx="9144000" cy="638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75105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FF00"/>
                </a:solidFill>
                <a:latin typeface="+mj-lt"/>
              </a:rPr>
              <a:t>Thanks, and happy gliding …</a:t>
            </a:r>
            <a:endParaRPr lang="en-US" sz="5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4452" y="5943600"/>
            <a:ext cx="373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bennett@ocean.washington.edu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on dive or climb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233172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cience file supports whether to sample on dive or climb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0 – neither dive nor climb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1 – dive only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2 – climb only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3 – both dive and climb (default)</a:t>
            </a:r>
          </a:p>
          <a:p>
            <a:pPr lvl="1"/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458185" y="4140875"/>
            <a:ext cx="4147289" cy="2031325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// Science: CT, SBE43, </a:t>
            </a:r>
            <a:r>
              <a:rPr lang="en-US" dirty="0" err="1" smtClean="0"/>
              <a:t>Optode</a:t>
            </a:r>
            <a:r>
              <a:rPr lang="en-US" dirty="0" smtClean="0"/>
              <a:t> &amp; WL</a:t>
            </a:r>
          </a:p>
          <a:p>
            <a:r>
              <a:rPr lang="en-US" dirty="0" smtClean="0"/>
              <a:t>/depth 	time    	sample  </a:t>
            </a:r>
            <a:r>
              <a:rPr lang="en-US" dirty="0" err="1" smtClean="0"/>
              <a:t>gcint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profile</a:t>
            </a:r>
          </a:p>
          <a:p>
            <a:r>
              <a:rPr lang="en-US" dirty="0" smtClean="0"/>
              <a:t>40	10	1121	300   </a:t>
            </a:r>
            <a:r>
              <a:rPr lang="en-US" dirty="0" smtClean="0">
                <a:solidFill>
                  <a:srgbClr val="FFFF00"/>
                </a:solidFill>
              </a:rPr>
              <a:t>3222</a:t>
            </a:r>
          </a:p>
          <a:p>
            <a:r>
              <a:rPr lang="en-US" dirty="0" smtClean="0"/>
              <a:t>80	10	1121	</a:t>
            </a:r>
            <a:r>
              <a:rPr lang="en-US" dirty="0"/>
              <a:t>300   </a:t>
            </a:r>
            <a:r>
              <a:rPr lang="en-US" dirty="0" smtClean="0">
                <a:solidFill>
                  <a:srgbClr val="FFFF00"/>
                </a:solidFill>
              </a:rPr>
              <a:t>3222</a:t>
            </a:r>
          </a:p>
          <a:p>
            <a:r>
              <a:rPr lang="en-US" dirty="0" smtClean="0"/>
              <a:t>150	20	1120	</a:t>
            </a:r>
            <a:r>
              <a:rPr lang="en-US" dirty="0"/>
              <a:t>300   </a:t>
            </a:r>
            <a:r>
              <a:rPr lang="en-US" dirty="0" smtClean="0">
                <a:solidFill>
                  <a:srgbClr val="FFFF00"/>
                </a:solidFill>
              </a:rPr>
              <a:t>3220</a:t>
            </a:r>
          </a:p>
          <a:p>
            <a:r>
              <a:rPr lang="en-US" dirty="0" smtClean="0"/>
              <a:t>300	30	1140	</a:t>
            </a:r>
            <a:r>
              <a:rPr lang="en-US" dirty="0"/>
              <a:t>300   </a:t>
            </a:r>
            <a:r>
              <a:rPr lang="en-US" dirty="0" smtClean="0">
                <a:solidFill>
                  <a:srgbClr val="FFFF00"/>
                </a:solidFill>
              </a:rPr>
              <a:t>3220</a:t>
            </a:r>
          </a:p>
          <a:p>
            <a:r>
              <a:rPr lang="en-US" dirty="0" smtClean="0"/>
              <a:t>1500	60	1180	</a:t>
            </a:r>
            <a:r>
              <a:rPr lang="en-US" dirty="0"/>
              <a:t>300   </a:t>
            </a:r>
            <a:r>
              <a:rPr lang="en-US" dirty="0" smtClean="0">
                <a:solidFill>
                  <a:srgbClr val="FFFF00"/>
                </a:solidFill>
              </a:rPr>
              <a:t>3220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3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0680"/>
            <a:ext cx="8839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Weigh the </a:t>
            </a:r>
            <a:r>
              <a:rPr lang="en-US" i="1" dirty="0" smtClean="0">
                <a:solidFill>
                  <a:srgbClr val="FF6600"/>
                </a:solidFill>
              </a:rPr>
              <a:t>dry</a:t>
            </a:r>
            <a:r>
              <a:rPr lang="en-US" dirty="0" smtClean="0">
                <a:solidFill>
                  <a:srgbClr val="FF6600"/>
                </a:solidFill>
              </a:rPr>
              <a:t> vehicle ‘all up’ to the nearest gram!!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Record as $MASS onboard (in </a:t>
            </a:r>
            <a:r>
              <a:rPr lang="en-US" sz="2600" dirty="0">
                <a:solidFill>
                  <a:srgbClr val="FF6600"/>
                </a:solidFill>
              </a:rPr>
              <a:t>grams</a:t>
            </a:r>
            <a:r>
              <a:rPr lang="en-US" dirty="0" smtClean="0"/>
              <a:t>) and 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Record as </a:t>
            </a:r>
            <a:r>
              <a:rPr lang="en-US" sz="2000" dirty="0" smtClean="0">
                <a:latin typeface="Courier"/>
                <a:cs typeface="Courier"/>
              </a:rPr>
              <a:t>mass=</a:t>
            </a:r>
            <a:r>
              <a:rPr lang="en-US" dirty="0" smtClean="0"/>
              <a:t> in </a:t>
            </a:r>
            <a:r>
              <a:rPr lang="en-US" dirty="0" err="1" smtClean="0"/>
              <a:t>sg_calib_constants.m</a:t>
            </a:r>
            <a:r>
              <a:rPr lang="en-US" dirty="0" smtClean="0"/>
              <a:t> (as </a:t>
            </a:r>
            <a:r>
              <a:rPr lang="en-US" sz="2600" dirty="0">
                <a:solidFill>
                  <a:srgbClr val="FF6600"/>
                </a:solidFill>
              </a:rPr>
              <a:t>kilograms</a:t>
            </a:r>
            <a:r>
              <a:rPr lang="en-US" dirty="0" smtClean="0"/>
              <a:t>!)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Take the sensor caps off!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Critical to know the vehicle density, hence thrust, etc.</a:t>
            </a:r>
          </a:p>
          <a:p>
            <a:r>
              <a:rPr lang="en-US" dirty="0" smtClean="0"/>
              <a:t>Ensure all $SEABIRD CT calibration constants are onboard</a:t>
            </a:r>
          </a:p>
          <a:p>
            <a:pPr lvl="1"/>
            <a:r>
              <a:rPr lang="en-US" dirty="0" smtClean="0"/>
              <a:t>Some precision is lost (single-precision floating point)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g_calib_constants.m</a:t>
            </a:r>
            <a:r>
              <a:rPr lang="en-US" dirty="0" smtClean="0"/>
              <a:t> overrides for basestation processing</a:t>
            </a:r>
          </a:p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FF6600"/>
                </a:solidFill>
              </a:rPr>
              <a:t>all</a:t>
            </a:r>
            <a:r>
              <a:rPr lang="en-US" dirty="0" smtClean="0"/>
              <a:t> sensor calibration values to </a:t>
            </a:r>
            <a:r>
              <a:rPr lang="en-US" dirty="0" err="1" smtClean="0"/>
              <a:t>sg_calib_constants.m</a:t>
            </a:r>
            <a:endParaRPr lang="en-US" dirty="0" smtClean="0"/>
          </a:p>
          <a:p>
            <a:r>
              <a:rPr lang="en-US" dirty="0" smtClean="0"/>
              <a:t>Verify sensors using hardware menu and modes/sample menu</a:t>
            </a:r>
          </a:p>
          <a:p>
            <a:pPr lvl="1"/>
            <a:r>
              <a:rPr lang="en-US" dirty="0" smtClean="0"/>
              <a:t>Ensure values are plausible and respond to input!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505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lore and ‘gotchas’ for getting the most out of your instruments</a:t>
            </a:r>
          </a:p>
          <a:p>
            <a:r>
              <a:rPr lang="en-US" dirty="0" smtClean="0"/>
              <a:t>Tests to do on the bench before they go to sea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SBE conductivity sensor</a:t>
            </a:r>
          </a:p>
          <a:p>
            <a:pPr lvl="1"/>
            <a:r>
              <a:rPr lang="en-US" dirty="0" err="1" smtClean="0"/>
              <a:t>Aanderaa</a:t>
            </a:r>
            <a:r>
              <a:rPr lang="en-US" dirty="0" smtClean="0"/>
              <a:t> </a:t>
            </a:r>
            <a:r>
              <a:rPr lang="en-US" dirty="0" err="1" smtClean="0"/>
              <a:t>optodes</a:t>
            </a:r>
            <a:endParaRPr lang="en-US" dirty="0" smtClean="0"/>
          </a:p>
          <a:p>
            <a:pPr lvl="1"/>
            <a:r>
              <a:rPr lang="en-US" dirty="0" smtClean="0"/>
              <a:t>WET Labs ECO pucks</a:t>
            </a:r>
          </a:p>
          <a:p>
            <a:pPr lvl="1"/>
            <a:r>
              <a:rPr lang="en-US" dirty="0" smtClean="0"/>
              <a:t>GPS units</a:t>
            </a:r>
          </a:p>
          <a:p>
            <a:r>
              <a:rPr lang="en-US" dirty="0" smtClean="0"/>
              <a:t>Additional issues and practices for ‘in-situ’ operation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1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99871</TotalTime>
  <Words>5770</Words>
  <Application>Microsoft Macintosh PowerPoint</Application>
  <PresentationFormat>On-screen Show (4:3)</PresentationFormat>
  <Paragraphs>804</Paragraphs>
  <Slides>66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Flow</vt:lpstr>
      <vt:lpstr>PowerPoint Presentation</vt:lpstr>
      <vt:lpstr>Acknowledgements</vt:lpstr>
      <vt:lpstr>Pilot/Scientist Collaboration</vt:lpstr>
      <vt:lpstr>Talk Structure</vt:lpstr>
      <vt:lpstr>Mission Planning</vt:lpstr>
      <vt:lpstr>Example CT sampling regimes</vt:lpstr>
      <vt:lpstr>Sampling on dive or climb</vt:lpstr>
      <vt:lpstr>On the bench</vt:lpstr>
      <vt:lpstr>Instrument Best Practices</vt:lpstr>
      <vt:lpstr>Conductivity Zero Frequency</vt:lpstr>
      <vt:lpstr>Aanderaa Optode constants</vt:lpstr>
      <vt:lpstr>Aanderaa Optode drift</vt:lpstr>
      <vt:lpstr>Aanderaa Optode drift</vt:lpstr>
      <vt:lpstr>WET Labs Firmware</vt:lpstr>
      <vt:lpstr>WET Labs Sensor Processing</vt:lpstr>
      <vt:lpstr>GPS Position Error</vt:lpstr>
      <vt:lpstr>$N_GPS,100840</vt:lpstr>
      <vt:lpstr>More GPS Lore</vt:lpstr>
      <vt:lpstr>Deck dives and Selftest</vt:lpstr>
      <vt:lpstr>selftest.sh Example</vt:lpstr>
      <vt:lpstr>Processing History</vt:lpstr>
      <vt:lpstr>Into the deep blue - KvT photo of SG019</vt:lpstr>
      <vt:lpstr>Main 66.12</vt:lpstr>
      <vt:lpstr>Those first 10 dives…</vt:lpstr>
      <vt:lpstr>trim.m</vt:lpstr>
      <vt:lpstr>Roll Trim</vt:lpstr>
      <vt:lpstr>Compass Calibration</vt:lpstr>
      <vt:lpstr>Hard-iron Distortion</vt:lpstr>
      <vt:lpstr>Distortion Observed</vt:lpstr>
      <vt:lpstr>“Spinny-spinny”</vt:lpstr>
      <vt:lpstr>In-situ Calibration</vt:lpstr>
      <vt:lpstr>Accurate DAC and ww</vt:lpstr>
      <vt:lpstr>Accurate Flight Model</vt:lpstr>
      <vt:lpstr>Fitting hydrodynamic a b c</vt:lpstr>
      <vt:lpstr>Flight Model Heuristics</vt:lpstr>
      <vt:lpstr>“Rattle Trap” Mass Shifters</vt:lpstr>
      <vt:lpstr>“Rattle Trap”</vt:lpstr>
      <vt:lpstr>TT8 Sensor Timing</vt:lpstr>
      <vt:lpstr>TT8 Vertical Drift Example</vt:lpstr>
      <vt:lpstr>Navigation Modes</vt:lpstr>
      <vt:lpstr>$NAV_MODE,0</vt:lpstr>
      <vt:lpstr>$NAV_MODE,1</vt:lpstr>
      <vt:lpstr>$NAV_MODE,2</vt:lpstr>
      <vt:lpstr>$NAV_MODE,3</vt:lpstr>
      <vt:lpstr>Meanwhile, back on shore…</vt:lpstr>
      <vt:lpstr>Operational Data Flow</vt:lpstr>
      <vt:lpstr>Oceanographer Data Flow</vt:lpstr>
      <vt:lpstr>Base-2.09 (and Base-2.08)</vt:lpstr>
      <vt:lpstr>NetCDF (nc) Files</vt:lpstr>
      <vt:lpstr>Types of nc files</vt:lpstr>
      <vt:lpstr>Remove these from sg_calib_constants</vt:lpstr>
      <vt:lpstr>Quality Control</vt:lpstr>
      <vt:lpstr>Quality Control</vt:lpstr>
      <vt:lpstr>Wafting Warm Water</vt:lpstr>
      <vt:lpstr>Conductivity Anomalies</vt:lpstr>
      <vt:lpstr>Conductivity Thermal Inertia</vt:lpstr>
      <vt:lpstr>Conductivity Thermal Inertia</vt:lpstr>
      <vt:lpstr>Thermal Inertia Correction</vt:lpstr>
      <vt:lpstr>Thermal Inertia Correction</vt:lpstr>
      <vt:lpstr>TEOS-10 and Gibbs Seawater</vt:lpstr>
      <vt:lpstr>Reviewing Data</vt:lpstr>
      <vt:lpstr>nc_bin_data</vt:lpstr>
      <vt:lpstr>ts_diagram</vt:lpstr>
      <vt:lpstr>Adjusting QC and processing</vt:lpstr>
      <vt:lpstr>Reprocessing dives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Underwater Gliders</dc:title>
  <dc:creator>Charlie Eriksen</dc:creator>
  <cp:lastModifiedBy>James Bennett</cp:lastModifiedBy>
  <cp:revision>790</cp:revision>
  <cp:lastPrinted>2016-09-22T23:03:06Z</cp:lastPrinted>
  <dcterms:created xsi:type="dcterms:W3CDTF">2014-03-02T18:22:34Z</dcterms:created>
  <dcterms:modified xsi:type="dcterms:W3CDTF">2016-10-07T03:21:42Z</dcterms:modified>
</cp:coreProperties>
</file>