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3" r:id="rId2"/>
    <p:sldId id="295" r:id="rId3"/>
    <p:sldId id="271" r:id="rId4"/>
    <p:sldId id="282" r:id="rId5"/>
    <p:sldId id="297" r:id="rId6"/>
    <p:sldId id="266" r:id="rId7"/>
    <p:sldId id="296" r:id="rId8"/>
    <p:sldId id="299" r:id="rId9"/>
    <p:sldId id="300" r:id="rId10"/>
    <p:sldId id="298" r:id="rId11"/>
    <p:sldId id="287" r:id="rId12"/>
    <p:sldId id="288" r:id="rId13"/>
    <p:sldId id="289" r:id="rId14"/>
    <p:sldId id="290" r:id="rId15"/>
    <p:sldId id="291" r:id="rId16"/>
    <p:sldId id="292" r:id="rId17"/>
    <p:sldId id="268" r:id="rId18"/>
    <p:sldId id="301" r:id="rId19"/>
    <p:sldId id="274" r:id="rId20"/>
    <p:sldId id="302" r:id="rId21"/>
    <p:sldId id="304" r:id="rId22"/>
    <p:sldId id="293" r:id="rId23"/>
    <p:sldId id="280" r:id="rId24"/>
    <p:sldId id="283" r:id="rId25"/>
    <p:sldId id="267" r:id="rId26"/>
    <p:sldId id="294" r:id="rId27"/>
    <p:sldId id="306" r:id="rId28"/>
    <p:sldId id="307" r:id="rId29"/>
    <p:sldId id="30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3565A"/>
    <a:srgbClr val="DC3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55" autoAdjust="0"/>
    <p:restoredTop sz="94464" autoAdjust="0"/>
  </p:normalViewPr>
  <p:slideViewPr>
    <p:cSldViewPr snapToGrid="0" snapToObjects="1">
      <p:cViewPr>
        <p:scale>
          <a:sx n="91" d="100"/>
          <a:sy n="91" d="100"/>
        </p:scale>
        <p:origin x="97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B7A4E-3A4F-FA45-A510-045237FC9085}" type="doc">
      <dgm:prSet loTypeId="urn:microsoft.com/office/officeart/2005/8/layout/hProcess9" loCatId="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17D0539-C7C3-B048-BFF8-3C9ED306FA8D}">
      <dgm:prSet phldrT="[Text]"/>
      <dgm:spPr/>
      <dgm:t>
        <a:bodyPr/>
        <a:lstStyle/>
        <a:p>
          <a:r>
            <a:rPr lang="en-US" sz="2200" dirty="0" smtClean="0"/>
            <a:t>Environmental Signal</a:t>
          </a:r>
          <a:endParaRPr lang="en-US" sz="2200" dirty="0"/>
        </a:p>
      </dgm:t>
    </dgm:pt>
    <dgm:pt modelId="{F8CDF5C6-9A9E-5A49-976B-B6CB1F880BEC}" type="parTrans" cxnId="{BC237040-503F-4341-821B-4AC4B42D6A70}">
      <dgm:prSet/>
      <dgm:spPr/>
      <dgm:t>
        <a:bodyPr/>
        <a:lstStyle/>
        <a:p>
          <a:endParaRPr lang="en-US"/>
        </a:p>
      </dgm:t>
    </dgm:pt>
    <dgm:pt modelId="{642AD77F-77AE-BA4B-91AA-179AE948BEB9}" type="sibTrans" cxnId="{BC237040-503F-4341-821B-4AC4B42D6A70}">
      <dgm:prSet/>
      <dgm:spPr/>
      <dgm:t>
        <a:bodyPr/>
        <a:lstStyle/>
        <a:p>
          <a:endParaRPr lang="en-US"/>
        </a:p>
      </dgm:t>
    </dgm:pt>
    <dgm:pt modelId="{24BC4745-2A5C-804E-A882-45BB96B1F173}">
      <dgm:prSet phldrT="[Text]" custT="1"/>
      <dgm:spPr/>
      <dgm:t>
        <a:bodyPr/>
        <a:lstStyle/>
        <a:p>
          <a:r>
            <a:rPr lang="en-US" sz="1800" dirty="0" smtClean="0"/>
            <a:t>e.g.: velocity, temperature, micro-conductivity</a:t>
          </a:r>
          <a:endParaRPr lang="en-US" sz="1800" dirty="0"/>
        </a:p>
      </dgm:t>
    </dgm:pt>
    <dgm:pt modelId="{92312AB4-70B0-514A-A3FD-9AD9542F459B}" type="parTrans" cxnId="{6FCFD20A-417A-4C4F-921E-43762BF0D89D}">
      <dgm:prSet/>
      <dgm:spPr/>
      <dgm:t>
        <a:bodyPr/>
        <a:lstStyle/>
        <a:p>
          <a:endParaRPr lang="en-US"/>
        </a:p>
      </dgm:t>
    </dgm:pt>
    <dgm:pt modelId="{62F6C04B-CB3C-4940-8EB9-FAAD7786F1E1}" type="sibTrans" cxnId="{6FCFD20A-417A-4C4F-921E-43762BF0D89D}">
      <dgm:prSet/>
      <dgm:spPr/>
      <dgm:t>
        <a:bodyPr/>
        <a:lstStyle/>
        <a:p>
          <a:endParaRPr lang="en-US"/>
        </a:p>
      </dgm:t>
    </dgm:pt>
    <dgm:pt modelId="{0D4288E6-B723-AD4F-B09B-DBA07EF1309A}">
      <dgm:prSet phldrT="[Text]" custT="1"/>
      <dgm:spPr/>
      <dgm:t>
        <a:bodyPr/>
        <a:lstStyle/>
        <a:p>
          <a:r>
            <a:rPr lang="en-US" sz="2200" dirty="0" smtClean="0"/>
            <a:t>Sensor </a:t>
          </a:r>
          <a:r>
            <a:rPr lang="en-US" sz="1800" dirty="0" smtClean="0"/>
            <a:t>(transducer)</a:t>
          </a:r>
          <a:endParaRPr lang="en-US" sz="2200" dirty="0"/>
        </a:p>
      </dgm:t>
    </dgm:pt>
    <dgm:pt modelId="{68718501-573B-874D-8B64-C79065203844}" type="parTrans" cxnId="{D9A1F655-2D4E-4644-84C0-1DC98C30EC10}">
      <dgm:prSet/>
      <dgm:spPr/>
      <dgm:t>
        <a:bodyPr/>
        <a:lstStyle/>
        <a:p>
          <a:endParaRPr lang="en-US"/>
        </a:p>
      </dgm:t>
    </dgm:pt>
    <dgm:pt modelId="{0CCB763B-6DE0-A24F-97D8-6745BA824E2D}" type="sibTrans" cxnId="{D9A1F655-2D4E-4644-84C0-1DC98C30EC10}">
      <dgm:prSet/>
      <dgm:spPr/>
      <dgm:t>
        <a:bodyPr/>
        <a:lstStyle/>
        <a:p>
          <a:endParaRPr lang="en-US"/>
        </a:p>
      </dgm:t>
    </dgm:pt>
    <dgm:pt modelId="{B3B37FC1-EC48-5B4C-A1B4-C41415D50BCC}">
      <dgm:prSet phldrT="[Text]" custT="1"/>
      <dgm:spPr/>
      <dgm:t>
        <a:bodyPr/>
        <a:lstStyle/>
        <a:p>
          <a:r>
            <a:rPr lang="en-US" sz="1800" dirty="0" smtClean="0"/>
            <a:t>e.g., shear probe</a:t>
          </a:r>
          <a:endParaRPr lang="en-US" sz="1800" dirty="0"/>
        </a:p>
      </dgm:t>
    </dgm:pt>
    <dgm:pt modelId="{3A928395-F06C-FF42-A676-A523E8A008EF}" type="parTrans" cxnId="{94A029DB-2781-DA44-89A0-B700A01FE7FA}">
      <dgm:prSet/>
      <dgm:spPr/>
      <dgm:t>
        <a:bodyPr/>
        <a:lstStyle/>
        <a:p>
          <a:endParaRPr lang="en-US"/>
        </a:p>
      </dgm:t>
    </dgm:pt>
    <dgm:pt modelId="{8839B661-C7F3-C64C-A944-04EEDBD5BD61}" type="sibTrans" cxnId="{94A029DB-2781-DA44-89A0-B700A01FE7FA}">
      <dgm:prSet/>
      <dgm:spPr/>
      <dgm:t>
        <a:bodyPr/>
        <a:lstStyle/>
        <a:p>
          <a:endParaRPr lang="en-US"/>
        </a:p>
      </dgm:t>
    </dgm:pt>
    <dgm:pt modelId="{9276843F-FA29-BB49-BB60-34F44B9ADDC5}">
      <dgm:prSet phldrT="[Text]" custT="1"/>
      <dgm:spPr/>
      <dgm:t>
        <a:bodyPr/>
        <a:lstStyle/>
        <a:p>
          <a:r>
            <a:rPr lang="en-US" sz="2000" dirty="0" smtClean="0"/>
            <a:t>Analog to</a:t>
          </a:r>
          <a:r>
            <a:rPr lang="en-US" sz="2000" dirty="0" smtClean="0">
              <a:sym typeface="Wingdings"/>
            </a:rPr>
            <a:t> Digital conversion</a:t>
          </a:r>
          <a:endParaRPr lang="en-US" sz="2000" dirty="0"/>
        </a:p>
      </dgm:t>
    </dgm:pt>
    <dgm:pt modelId="{8EA2B9FA-0C6B-744C-A974-5E712A17ACE6}" type="parTrans" cxnId="{32609A81-7D63-4244-B942-7B1CA4BCFE5A}">
      <dgm:prSet/>
      <dgm:spPr/>
      <dgm:t>
        <a:bodyPr/>
        <a:lstStyle/>
        <a:p>
          <a:endParaRPr lang="en-US"/>
        </a:p>
      </dgm:t>
    </dgm:pt>
    <dgm:pt modelId="{C62741C6-9FA7-1B46-9C05-2FED6E80A471}" type="sibTrans" cxnId="{32609A81-7D63-4244-B942-7B1CA4BCFE5A}">
      <dgm:prSet/>
      <dgm:spPr/>
      <dgm:t>
        <a:bodyPr/>
        <a:lstStyle/>
        <a:p>
          <a:endParaRPr lang="en-US"/>
        </a:p>
      </dgm:t>
    </dgm:pt>
    <dgm:pt modelId="{83D6F7A0-27D1-ED45-8878-9FC1F85DC02F}">
      <dgm:prSet phldrT="[Text]" custT="1"/>
      <dgm:spPr/>
      <dgm:t>
        <a:bodyPr/>
        <a:lstStyle/>
        <a:p>
          <a:r>
            <a:rPr lang="en-US" sz="2200" dirty="0" smtClean="0"/>
            <a:t>Binary data file recorded</a:t>
          </a:r>
          <a:endParaRPr lang="en-US" sz="2200" dirty="0"/>
        </a:p>
      </dgm:t>
    </dgm:pt>
    <dgm:pt modelId="{8BC5DD9E-7B40-E642-9119-D81FCBC008AA}" type="parTrans" cxnId="{575E8C03-13CB-8B4F-9637-D382AC24BB0E}">
      <dgm:prSet/>
      <dgm:spPr/>
      <dgm:t>
        <a:bodyPr/>
        <a:lstStyle/>
        <a:p>
          <a:endParaRPr lang="en-US"/>
        </a:p>
      </dgm:t>
    </dgm:pt>
    <dgm:pt modelId="{32726345-B86A-2946-B80A-AED54C19CC09}" type="sibTrans" cxnId="{575E8C03-13CB-8B4F-9637-D382AC24BB0E}">
      <dgm:prSet/>
      <dgm:spPr/>
      <dgm:t>
        <a:bodyPr/>
        <a:lstStyle/>
        <a:p>
          <a:endParaRPr lang="en-US"/>
        </a:p>
      </dgm:t>
    </dgm:pt>
    <dgm:pt modelId="{9A564753-B40A-D149-BA36-38CB0F306207}">
      <dgm:prSet custT="1"/>
      <dgm:spPr/>
      <dgm:t>
        <a:bodyPr/>
        <a:lstStyle/>
        <a:p>
          <a:r>
            <a:rPr lang="en-US" sz="1800" dirty="0" smtClean="0"/>
            <a:t>Signal conditioning (pre-emphasis)</a:t>
          </a:r>
          <a:endParaRPr lang="en-US" sz="1800" dirty="0"/>
        </a:p>
      </dgm:t>
    </dgm:pt>
    <dgm:pt modelId="{18E99381-C789-684C-BA35-E259E019C802}" type="parTrans" cxnId="{5F157517-BC66-FB44-AB58-0A1161962B7E}">
      <dgm:prSet/>
      <dgm:spPr/>
      <dgm:t>
        <a:bodyPr/>
        <a:lstStyle/>
        <a:p>
          <a:endParaRPr lang="en-US"/>
        </a:p>
      </dgm:t>
    </dgm:pt>
    <dgm:pt modelId="{AC859B77-EA0D-B143-AE4F-79AA32A9873A}" type="sibTrans" cxnId="{5F157517-BC66-FB44-AB58-0A1161962B7E}">
      <dgm:prSet/>
      <dgm:spPr/>
      <dgm:t>
        <a:bodyPr/>
        <a:lstStyle/>
        <a:p>
          <a:endParaRPr lang="en-US"/>
        </a:p>
      </dgm:t>
    </dgm:pt>
    <dgm:pt modelId="{8A31638C-E8B0-CB46-A6B2-03BEC670454E}">
      <dgm:prSet custT="1"/>
      <dgm:spPr/>
      <dgm:t>
        <a:bodyPr/>
        <a:lstStyle/>
        <a:p>
          <a:r>
            <a:rPr lang="en-US" sz="1800" dirty="0" smtClean="0"/>
            <a:t>Analog signal out</a:t>
          </a:r>
          <a:endParaRPr lang="en-US" sz="1800" dirty="0"/>
        </a:p>
      </dgm:t>
    </dgm:pt>
    <dgm:pt modelId="{04F10B72-33CA-3346-99ED-04C21A792754}" type="parTrans" cxnId="{E12BEC4E-D608-EF4C-A2B1-AEB1960C03C3}">
      <dgm:prSet/>
      <dgm:spPr/>
      <dgm:t>
        <a:bodyPr/>
        <a:lstStyle/>
        <a:p>
          <a:endParaRPr lang="en-US"/>
        </a:p>
      </dgm:t>
    </dgm:pt>
    <dgm:pt modelId="{EF40DFA3-21B4-E048-BFB2-A0755F9C9A72}" type="sibTrans" cxnId="{E12BEC4E-D608-EF4C-A2B1-AEB1960C03C3}">
      <dgm:prSet/>
      <dgm:spPr/>
      <dgm:t>
        <a:bodyPr/>
        <a:lstStyle/>
        <a:p>
          <a:endParaRPr lang="en-US"/>
        </a:p>
      </dgm:t>
    </dgm:pt>
    <dgm:pt modelId="{CA374870-9CA8-F74B-BA3F-504F7B71C1BA}">
      <dgm:prSet phldrT="[Text]" custT="1"/>
      <dgm:spPr/>
      <dgm:t>
        <a:bodyPr/>
        <a:lstStyle/>
        <a:p>
          <a:r>
            <a:rPr lang="en-US" sz="1800" dirty="0" smtClean="0"/>
            <a:t>DAT_013.p file</a:t>
          </a:r>
          <a:endParaRPr lang="en-US" sz="1800" dirty="0"/>
        </a:p>
      </dgm:t>
    </dgm:pt>
    <dgm:pt modelId="{1E1703FD-626E-AE49-92CD-D3B4D4DC5884}" type="parTrans" cxnId="{659E4EE6-1FBE-264B-BD9A-F227D153C333}">
      <dgm:prSet/>
      <dgm:spPr/>
      <dgm:t>
        <a:bodyPr/>
        <a:lstStyle/>
        <a:p>
          <a:endParaRPr lang="en-US"/>
        </a:p>
      </dgm:t>
    </dgm:pt>
    <dgm:pt modelId="{9961A9FC-4991-2347-9DB2-C72798EB2125}" type="sibTrans" cxnId="{659E4EE6-1FBE-264B-BD9A-F227D153C333}">
      <dgm:prSet/>
      <dgm:spPr/>
      <dgm:t>
        <a:bodyPr/>
        <a:lstStyle/>
        <a:p>
          <a:endParaRPr lang="en-US"/>
        </a:p>
      </dgm:t>
    </dgm:pt>
    <dgm:pt modelId="{F873A410-26AD-AD4B-B0AF-240829A15EA9}">
      <dgm:prSet phldrT="[Text]" custT="1"/>
      <dgm:spPr/>
      <dgm:t>
        <a:bodyPr/>
        <a:lstStyle/>
        <a:p>
          <a:r>
            <a:rPr lang="en-US" sz="1600" dirty="0" smtClean="0"/>
            <a:t>16 bit</a:t>
          </a:r>
          <a:endParaRPr lang="en-US" sz="1600" dirty="0"/>
        </a:p>
      </dgm:t>
    </dgm:pt>
    <dgm:pt modelId="{43C150FA-123B-384D-8B2B-70D879F9527D}" type="parTrans" cxnId="{5F7E6E99-1AF6-524C-8397-3B92765DE949}">
      <dgm:prSet/>
      <dgm:spPr/>
      <dgm:t>
        <a:bodyPr/>
        <a:lstStyle/>
        <a:p>
          <a:endParaRPr lang="en-US"/>
        </a:p>
      </dgm:t>
    </dgm:pt>
    <dgm:pt modelId="{56043FBA-0BFC-A442-AFA7-07397DAA0788}" type="sibTrans" cxnId="{5F7E6E99-1AF6-524C-8397-3B92765DE949}">
      <dgm:prSet/>
      <dgm:spPr/>
      <dgm:t>
        <a:bodyPr/>
        <a:lstStyle/>
        <a:p>
          <a:endParaRPr lang="en-US"/>
        </a:p>
      </dgm:t>
    </dgm:pt>
    <dgm:pt modelId="{C0FCC74D-6141-D74F-831E-A103D151F83C}" type="pres">
      <dgm:prSet presAssocID="{3C2B7A4E-3A4F-FA45-A510-045237FC908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2DF273-8E60-AC41-AB19-768DFF8FB355}" type="pres">
      <dgm:prSet presAssocID="{3C2B7A4E-3A4F-FA45-A510-045237FC9085}" presName="arrow" presStyleLbl="bgShp" presStyleIdx="0" presStyleCnt="1"/>
      <dgm:spPr>
        <a:solidFill>
          <a:schemeClr val="bg1">
            <a:lumMod val="75000"/>
          </a:schemeClr>
        </a:solidFill>
      </dgm:spPr>
    </dgm:pt>
    <dgm:pt modelId="{3C169C1E-805B-A44C-87BA-B3669F708A43}" type="pres">
      <dgm:prSet presAssocID="{3C2B7A4E-3A4F-FA45-A510-045237FC9085}" presName="linearProcess" presStyleCnt="0"/>
      <dgm:spPr/>
    </dgm:pt>
    <dgm:pt modelId="{085519C9-15A1-2F47-964F-505C71F636FB}" type="pres">
      <dgm:prSet presAssocID="{717D0539-C7C3-B048-BFF8-3C9ED306FA8D}" presName="textNode" presStyleLbl="node1" presStyleIdx="0" presStyleCnt="5" custScaleX="118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0C0A9-7606-6549-BCD2-859F01C29678}" type="pres">
      <dgm:prSet presAssocID="{642AD77F-77AE-BA4B-91AA-179AE948BEB9}" presName="sibTrans" presStyleCnt="0"/>
      <dgm:spPr/>
    </dgm:pt>
    <dgm:pt modelId="{6FA89611-5E61-8C45-81F5-E1E8296AC7AC}" type="pres">
      <dgm:prSet presAssocID="{0D4288E6-B723-AD4F-B09B-DBA07EF1309A}" presName="textNode" presStyleLbl="node1" presStyleIdx="1" presStyleCnt="5" custScaleX="112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FD48C7-CDD3-DC4B-B70E-6A9EB18F6ABA}" type="pres">
      <dgm:prSet presAssocID="{0CCB763B-6DE0-A24F-97D8-6745BA824E2D}" presName="sibTrans" presStyleCnt="0"/>
      <dgm:spPr/>
    </dgm:pt>
    <dgm:pt modelId="{B69ED958-AD00-E547-B723-E1F3C4BF92B1}" type="pres">
      <dgm:prSet presAssocID="{9A564753-B40A-D149-BA36-38CB0F306207}" presName="textNode" presStyleLbl="node1" presStyleIdx="2" presStyleCnt="5" custScaleX="111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34068B-C4DD-0945-AA4A-744CA6BC1A1D}" type="pres">
      <dgm:prSet presAssocID="{AC859B77-EA0D-B143-AE4F-79AA32A9873A}" presName="sibTrans" presStyleCnt="0"/>
      <dgm:spPr/>
    </dgm:pt>
    <dgm:pt modelId="{D070B266-D59B-4244-B4EE-F9DD4198EDA9}" type="pres">
      <dgm:prSet presAssocID="{9276843F-FA29-BB49-BB60-34F44B9ADDC5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477C15-9941-CD42-8858-1DCFD60E0390}" type="pres">
      <dgm:prSet presAssocID="{C62741C6-9FA7-1B46-9C05-2FED6E80A471}" presName="sibTrans" presStyleCnt="0"/>
      <dgm:spPr/>
    </dgm:pt>
    <dgm:pt modelId="{5F551827-8D9F-CF4D-8530-4C4B4D306C0E}" type="pres">
      <dgm:prSet presAssocID="{83D6F7A0-27D1-ED45-8878-9FC1F85DC02F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6DF20C-AC57-7747-8113-E7D80395B8A2}" type="presOf" srcId="{F873A410-26AD-AD4B-B0AF-240829A15EA9}" destId="{D070B266-D59B-4244-B4EE-F9DD4198EDA9}" srcOrd="0" destOrd="1" presId="urn:microsoft.com/office/officeart/2005/8/layout/hProcess9"/>
    <dgm:cxn modelId="{FB85803A-1985-C842-89C0-FCA43DC4FB6C}" type="presOf" srcId="{0D4288E6-B723-AD4F-B09B-DBA07EF1309A}" destId="{6FA89611-5E61-8C45-81F5-E1E8296AC7AC}" srcOrd="0" destOrd="0" presId="urn:microsoft.com/office/officeart/2005/8/layout/hProcess9"/>
    <dgm:cxn modelId="{6FCFD20A-417A-4C4F-921E-43762BF0D89D}" srcId="{717D0539-C7C3-B048-BFF8-3C9ED306FA8D}" destId="{24BC4745-2A5C-804E-A882-45BB96B1F173}" srcOrd="0" destOrd="0" parTransId="{92312AB4-70B0-514A-A3FD-9AD9542F459B}" sibTransId="{62F6C04B-CB3C-4940-8EB9-FAAD7786F1E1}"/>
    <dgm:cxn modelId="{575E8C03-13CB-8B4F-9637-D382AC24BB0E}" srcId="{3C2B7A4E-3A4F-FA45-A510-045237FC9085}" destId="{83D6F7A0-27D1-ED45-8878-9FC1F85DC02F}" srcOrd="4" destOrd="0" parTransId="{8BC5DD9E-7B40-E642-9119-D81FCBC008AA}" sibTransId="{32726345-B86A-2946-B80A-AED54C19CC09}"/>
    <dgm:cxn modelId="{D9A1F655-2D4E-4644-84C0-1DC98C30EC10}" srcId="{3C2B7A4E-3A4F-FA45-A510-045237FC9085}" destId="{0D4288E6-B723-AD4F-B09B-DBA07EF1309A}" srcOrd="1" destOrd="0" parTransId="{68718501-573B-874D-8B64-C79065203844}" sibTransId="{0CCB763B-6DE0-A24F-97D8-6745BA824E2D}"/>
    <dgm:cxn modelId="{03E3A2B3-9FA1-854C-BC8C-03DAFDC15884}" type="presOf" srcId="{8A31638C-E8B0-CB46-A6B2-03BEC670454E}" destId="{B69ED958-AD00-E547-B723-E1F3C4BF92B1}" srcOrd="0" destOrd="1" presId="urn:microsoft.com/office/officeart/2005/8/layout/hProcess9"/>
    <dgm:cxn modelId="{8997ECA0-735F-554A-A5B4-3A4BE926CAA0}" type="presOf" srcId="{9A564753-B40A-D149-BA36-38CB0F306207}" destId="{B69ED958-AD00-E547-B723-E1F3C4BF92B1}" srcOrd="0" destOrd="0" presId="urn:microsoft.com/office/officeart/2005/8/layout/hProcess9"/>
    <dgm:cxn modelId="{8D6716AC-2559-4740-8275-7DED31E413D8}" type="presOf" srcId="{83D6F7A0-27D1-ED45-8878-9FC1F85DC02F}" destId="{5F551827-8D9F-CF4D-8530-4C4B4D306C0E}" srcOrd="0" destOrd="0" presId="urn:microsoft.com/office/officeart/2005/8/layout/hProcess9"/>
    <dgm:cxn modelId="{5F157517-BC66-FB44-AB58-0A1161962B7E}" srcId="{3C2B7A4E-3A4F-FA45-A510-045237FC9085}" destId="{9A564753-B40A-D149-BA36-38CB0F306207}" srcOrd="2" destOrd="0" parTransId="{18E99381-C789-684C-BA35-E259E019C802}" sibTransId="{AC859B77-EA0D-B143-AE4F-79AA32A9873A}"/>
    <dgm:cxn modelId="{32609A81-7D63-4244-B942-7B1CA4BCFE5A}" srcId="{3C2B7A4E-3A4F-FA45-A510-045237FC9085}" destId="{9276843F-FA29-BB49-BB60-34F44B9ADDC5}" srcOrd="3" destOrd="0" parTransId="{8EA2B9FA-0C6B-744C-A974-5E712A17ACE6}" sibTransId="{C62741C6-9FA7-1B46-9C05-2FED6E80A471}"/>
    <dgm:cxn modelId="{5F7E6E99-1AF6-524C-8397-3B92765DE949}" srcId="{9276843F-FA29-BB49-BB60-34F44B9ADDC5}" destId="{F873A410-26AD-AD4B-B0AF-240829A15EA9}" srcOrd="0" destOrd="0" parTransId="{43C150FA-123B-384D-8B2B-70D879F9527D}" sibTransId="{56043FBA-0BFC-A442-AFA7-07397DAA0788}"/>
    <dgm:cxn modelId="{94A029DB-2781-DA44-89A0-B700A01FE7FA}" srcId="{0D4288E6-B723-AD4F-B09B-DBA07EF1309A}" destId="{B3B37FC1-EC48-5B4C-A1B4-C41415D50BCC}" srcOrd="0" destOrd="0" parTransId="{3A928395-F06C-FF42-A676-A523E8A008EF}" sibTransId="{8839B661-C7F3-C64C-A944-04EEDBD5BD61}"/>
    <dgm:cxn modelId="{BC237040-503F-4341-821B-4AC4B42D6A70}" srcId="{3C2B7A4E-3A4F-FA45-A510-045237FC9085}" destId="{717D0539-C7C3-B048-BFF8-3C9ED306FA8D}" srcOrd="0" destOrd="0" parTransId="{F8CDF5C6-9A9E-5A49-976B-B6CB1F880BEC}" sibTransId="{642AD77F-77AE-BA4B-91AA-179AE948BEB9}"/>
    <dgm:cxn modelId="{BABEB906-976A-8043-BB56-BC41EEBF5082}" type="presOf" srcId="{717D0539-C7C3-B048-BFF8-3C9ED306FA8D}" destId="{085519C9-15A1-2F47-964F-505C71F636FB}" srcOrd="0" destOrd="0" presId="urn:microsoft.com/office/officeart/2005/8/layout/hProcess9"/>
    <dgm:cxn modelId="{659E4EE6-1FBE-264B-BD9A-F227D153C333}" srcId="{83D6F7A0-27D1-ED45-8878-9FC1F85DC02F}" destId="{CA374870-9CA8-F74B-BA3F-504F7B71C1BA}" srcOrd="0" destOrd="0" parTransId="{1E1703FD-626E-AE49-92CD-D3B4D4DC5884}" sibTransId="{9961A9FC-4991-2347-9DB2-C72798EB2125}"/>
    <dgm:cxn modelId="{E1B6F0F7-6C03-784D-ACA5-5205D5747D9B}" type="presOf" srcId="{CA374870-9CA8-F74B-BA3F-504F7B71C1BA}" destId="{5F551827-8D9F-CF4D-8530-4C4B4D306C0E}" srcOrd="0" destOrd="1" presId="urn:microsoft.com/office/officeart/2005/8/layout/hProcess9"/>
    <dgm:cxn modelId="{33323327-810C-6B4C-87E0-FEC467A90C3B}" type="presOf" srcId="{3C2B7A4E-3A4F-FA45-A510-045237FC9085}" destId="{C0FCC74D-6141-D74F-831E-A103D151F83C}" srcOrd="0" destOrd="0" presId="urn:microsoft.com/office/officeart/2005/8/layout/hProcess9"/>
    <dgm:cxn modelId="{AC7152DD-0CC4-6442-B1CA-975954D50448}" type="presOf" srcId="{9276843F-FA29-BB49-BB60-34F44B9ADDC5}" destId="{D070B266-D59B-4244-B4EE-F9DD4198EDA9}" srcOrd="0" destOrd="0" presId="urn:microsoft.com/office/officeart/2005/8/layout/hProcess9"/>
    <dgm:cxn modelId="{509DD836-31F8-C74B-8166-AEF1DDC5B84C}" type="presOf" srcId="{24BC4745-2A5C-804E-A882-45BB96B1F173}" destId="{085519C9-15A1-2F47-964F-505C71F636FB}" srcOrd="0" destOrd="1" presId="urn:microsoft.com/office/officeart/2005/8/layout/hProcess9"/>
    <dgm:cxn modelId="{DD918C84-EB3D-4C43-8BFE-EDADE053CE65}" type="presOf" srcId="{B3B37FC1-EC48-5B4C-A1B4-C41415D50BCC}" destId="{6FA89611-5E61-8C45-81F5-E1E8296AC7AC}" srcOrd="0" destOrd="1" presId="urn:microsoft.com/office/officeart/2005/8/layout/hProcess9"/>
    <dgm:cxn modelId="{E12BEC4E-D608-EF4C-A2B1-AEB1960C03C3}" srcId="{9A564753-B40A-D149-BA36-38CB0F306207}" destId="{8A31638C-E8B0-CB46-A6B2-03BEC670454E}" srcOrd="0" destOrd="0" parTransId="{04F10B72-33CA-3346-99ED-04C21A792754}" sibTransId="{EF40DFA3-21B4-E048-BFB2-A0755F9C9A72}"/>
    <dgm:cxn modelId="{4B9A6AC2-4DC2-1E42-82A3-6E26C2F9AC1E}" type="presParOf" srcId="{C0FCC74D-6141-D74F-831E-A103D151F83C}" destId="{B72DF273-8E60-AC41-AB19-768DFF8FB355}" srcOrd="0" destOrd="0" presId="urn:microsoft.com/office/officeart/2005/8/layout/hProcess9"/>
    <dgm:cxn modelId="{C3B3127D-E42B-2849-8659-11D26301F43D}" type="presParOf" srcId="{C0FCC74D-6141-D74F-831E-A103D151F83C}" destId="{3C169C1E-805B-A44C-87BA-B3669F708A43}" srcOrd="1" destOrd="0" presId="urn:microsoft.com/office/officeart/2005/8/layout/hProcess9"/>
    <dgm:cxn modelId="{B3D28E90-BC8C-ED40-8CE9-57F394BFDC4B}" type="presParOf" srcId="{3C169C1E-805B-A44C-87BA-B3669F708A43}" destId="{085519C9-15A1-2F47-964F-505C71F636FB}" srcOrd="0" destOrd="0" presId="urn:microsoft.com/office/officeart/2005/8/layout/hProcess9"/>
    <dgm:cxn modelId="{D05D8C1F-487B-644C-926B-5853A9A29AC4}" type="presParOf" srcId="{3C169C1E-805B-A44C-87BA-B3669F708A43}" destId="{0640C0A9-7606-6549-BCD2-859F01C29678}" srcOrd="1" destOrd="0" presId="urn:microsoft.com/office/officeart/2005/8/layout/hProcess9"/>
    <dgm:cxn modelId="{5669346C-39C5-EE4D-B47A-EDC8E8F7490D}" type="presParOf" srcId="{3C169C1E-805B-A44C-87BA-B3669F708A43}" destId="{6FA89611-5E61-8C45-81F5-E1E8296AC7AC}" srcOrd="2" destOrd="0" presId="urn:microsoft.com/office/officeart/2005/8/layout/hProcess9"/>
    <dgm:cxn modelId="{7EEE3DE6-BDAE-F142-82C3-D9C99809F72F}" type="presParOf" srcId="{3C169C1E-805B-A44C-87BA-B3669F708A43}" destId="{F1FD48C7-CDD3-DC4B-B70E-6A9EB18F6ABA}" srcOrd="3" destOrd="0" presId="urn:microsoft.com/office/officeart/2005/8/layout/hProcess9"/>
    <dgm:cxn modelId="{DC3D258F-42CD-BD47-B8F0-F20613DF21EB}" type="presParOf" srcId="{3C169C1E-805B-A44C-87BA-B3669F708A43}" destId="{B69ED958-AD00-E547-B723-E1F3C4BF92B1}" srcOrd="4" destOrd="0" presId="urn:microsoft.com/office/officeart/2005/8/layout/hProcess9"/>
    <dgm:cxn modelId="{D19DE3ED-B42F-6647-B482-32FC1020588E}" type="presParOf" srcId="{3C169C1E-805B-A44C-87BA-B3669F708A43}" destId="{DA34068B-C4DD-0945-AA4A-744CA6BC1A1D}" srcOrd="5" destOrd="0" presId="urn:microsoft.com/office/officeart/2005/8/layout/hProcess9"/>
    <dgm:cxn modelId="{33B2704D-6BF2-7445-A093-87A414A05ABB}" type="presParOf" srcId="{3C169C1E-805B-A44C-87BA-B3669F708A43}" destId="{D070B266-D59B-4244-B4EE-F9DD4198EDA9}" srcOrd="6" destOrd="0" presId="urn:microsoft.com/office/officeart/2005/8/layout/hProcess9"/>
    <dgm:cxn modelId="{41C68323-9490-874E-9E6F-9EA900B5B4CA}" type="presParOf" srcId="{3C169C1E-805B-A44C-87BA-B3669F708A43}" destId="{F0477C15-9941-CD42-8858-1DCFD60E0390}" srcOrd="7" destOrd="0" presId="urn:microsoft.com/office/officeart/2005/8/layout/hProcess9"/>
    <dgm:cxn modelId="{2B10531A-D0A3-054B-B6AC-34270D2E6752}" type="presParOf" srcId="{3C169C1E-805B-A44C-87BA-B3669F708A43}" destId="{5F551827-8D9F-CF4D-8530-4C4B4D306C0E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9A3660-0244-7147-BDA9-4868DA0FD8A5}" type="doc">
      <dgm:prSet loTypeId="urn:microsoft.com/office/officeart/2005/8/layout/hProcess9" loCatId="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634D2297-D088-C643-B722-0548254B96F8}">
      <dgm:prSet phldrT="[Text]" custT="1"/>
      <dgm:spPr/>
      <dgm:t>
        <a:bodyPr/>
        <a:lstStyle/>
        <a:p>
          <a:r>
            <a:rPr lang="en-US" sz="2200" dirty="0" smtClean="0"/>
            <a:t>Binary Data File</a:t>
          </a:r>
          <a:endParaRPr lang="en-US" sz="2200" dirty="0"/>
        </a:p>
      </dgm:t>
    </dgm:pt>
    <dgm:pt modelId="{EDC9559C-13EB-0241-AFDB-986FC098FAD9}" type="parTrans" cxnId="{1C268593-D9E3-B842-B988-8E2E364DB5DB}">
      <dgm:prSet/>
      <dgm:spPr/>
      <dgm:t>
        <a:bodyPr/>
        <a:lstStyle/>
        <a:p>
          <a:endParaRPr lang="en-US"/>
        </a:p>
      </dgm:t>
    </dgm:pt>
    <dgm:pt modelId="{E2B93187-392D-874C-A0CB-3D0408F7732E}" type="sibTrans" cxnId="{1C268593-D9E3-B842-B988-8E2E364DB5DB}">
      <dgm:prSet/>
      <dgm:spPr/>
      <dgm:t>
        <a:bodyPr/>
        <a:lstStyle/>
        <a:p>
          <a:endParaRPr lang="en-US"/>
        </a:p>
      </dgm:t>
    </dgm:pt>
    <dgm:pt modelId="{5FD2CB6E-BA37-7140-A46E-3FB24BE4ED75}">
      <dgm:prSet phldrT="[Text]" custT="1"/>
      <dgm:spPr/>
      <dgm:t>
        <a:bodyPr/>
        <a:lstStyle/>
        <a:p>
          <a:r>
            <a:rPr lang="en-US" sz="1800" dirty="0" smtClean="0"/>
            <a:t>DAT_013.p</a:t>
          </a:r>
          <a:endParaRPr lang="en-US" sz="1800" dirty="0"/>
        </a:p>
      </dgm:t>
    </dgm:pt>
    <dgm:pt modelId="{47FAA909-86D7-864D-BFA9-D33EC438D320}" type="parTrans" cxnId="{CC6FDCBD-9647-484D-BDA6-694784744230}">
      <dgm:prSet/>
      <dgm:spPr/>
      <dgm:t>
        <a:bodyPr/>
        <a:lstStyle/>
        <a:p>
          <a:endParaRPr lang="en-US"/>
        </a:p>
      </dgm:t>
    </dgm:pt>
    <dgm:pt modelId="{51D82EF7-BBE8-1D4F-8792-01AD88675976}" type="sibTrans" cxnId="{CC6FDCBD-9647-484D-BDA6-694784744230}">
      <dgm:prSet/>
      <dgm:spPr/>
      <dgm:t>
        <a:bodyPr/>
        <a:lstStyle/>
        <a:p>
          <a:endParaRPr lang="en-US"/>
        </a:p>
      </dgm:t>
    </dgm:pt>
    <dgm:pt modelId="{52E3E982-2292-D446-B74F-6ADF3B359A5F}">
      <dgm:prSet phldrT="[Text]" custT="1"/>
      <dgm:spPr/>
      <dgm:t>
        <a:bodyPr/>
        <a:lstStyle/>
        <a:p>
          <a:r>
            <a:rPr lang="en-US" sz="2200" dirty="0" smtClean="0"/>
            <a:t>De-emphasize and convert to physical units</a:t>
          </a:r>
          <a:endParaRPr lang="en-US" sz="2200" dirty="0"/>
        </a:p>
      </dgm:t>
    </dgm:pt>
    <dgm:pt modelId="{AAE8D85D-DC3E-8945-8E5F-29E55EC4BB66}" type="parTrans" cxnId="{A068A721-D11A-F74C-A264-D42D76F71DC1}">
      <dgm:prSet/>
      <dgm:spPr/>
      <dgm:t>
        <a:bodyPr/>
        <a:lstStyle/>
        <a:p>
          <a:endParaRPr lang="en-US"/>
        </a:p>
      </dgm:t>
    </dgm:pt>
    <dgm:pt modelId="{E0C82E34-E610-E44A-BC71-F4F0659984EB}" type="sibTrans" cxnId="{A068A721-D11A-F74C-A264-D42D76F71DC1}">
      <dgm:prSet/>
      <dgm:spPr/>
      <dgm:t>
        <a:bodyPr/>
        <a:lstStyle/>
        <a:p>
          <a:endParaRPr lang="en-US"/>
        </a:p>
      </dgm:t>
    </dgm:pt>
    <dgm:pt modelId="{156424FD-82C7-494C-8B35-DA5B1BD8BB79}">
      <dgm:prSet phldrT="[Text]" custT="1"/>
      <dgm:spPr/>
      <dgm:t>
        <a:bodyPr/>
        <a:lstStyle/>
        <a:p>
          <a:r>
            <a:rPr lang="en-US" sz="1800" dirty="0" smtClean="0"/>
            <a:t>i.e., temperature in </a:t>
          </a:r>
          <a:r>
            <a:rPr lang="en-US" sz="1800" dirty="0" err="1" smtClean="0"/>
            <a:t>deC</a:t>
          </a:r>
          <a:endParaRPr lang="en-US" sz="1800" dirty="0"/>
        </a:p>
      </dgm:t>
    </dgm:pt>
    <dgm:pt modelId="{FD45F955-1953-2C40-B38A-40E946298962}" type="parTrans" cxnId="{ABD46C97-DD79-D541-94B5-D21EF8C53BDF}">
      <dgm:prSet/>
      <dgm:spPr/>
      <dgm:t>
        <a:bodyPr/>
        <a:lstStyle/>
        <a:p>
          <a:endParaRPr lang="en-US"/>
        </a:p>
      </dgm:t>
    </dgm:pt>
    <dgm:pt modelId="{FE95D03F-BBDE-A04A-AB79-2560D365D06C}" type="sibTrans" cxnId="{ABD46C97-DD79-D541-94B5-D21EF8C53BDF}">
      <dgm:prSet/>
      <dgm:spPr/>
      <dgm:t>
        <a:bodyPr/>
        <a:lstStyle/>
        <a:p>
          <a:endParaRPr lang="en-US"/>
        </a:p>
      </dgm:t>
    </dgm:pt>
    <dgm:pt modelId="{329C2D32-1C3C-2643-9208-C261D4942545}">
      <dgm:prSet custT="1"/>
      <dgm:spPr/>
      <dgm:t>
        <a:bodyPr/>
        <a:lstStyle/>
        <a:p>
          <a:r>
            <a:rPr lang="en-US" sz="2200" dirty="0" smtClean="0"/>
            <a:t>Signal Cleanup</a:t>
          </a:r>
          <a:endParaRPr lang="en-US" sz="2200" dirty="0"/>
        </a:p>
      </dgm:t>
    </dgm:pt>
    <dgm:pt modelId="{40668275-2D03-9A4A-B672-9AB41BE993AD}" type="parTrans" cxnId="{58616AAB-33CB-4646-B783-38ACBC7CBFD5}">
      <dgm:prSet/>
      <dgm:spPr/>
      <dgm:t>
        <a:bodyPr/>
        <a:lstStyle/>
        <a:p>
          <a:endParaRPr lang="en-US"/>
        </a:p>
      </dgm:t>
    </dgm:pt>
    <dgm:pt modelId="{9A45CC16-4355-8D4F-BF85-BD2B6803130A}" type="sibTrans" cxnId="{58616AAB-33CB-4646-B783-38ACBC7CBFD5}">
      <dgm:prSet/>
      <dgm:spPr/>
      <dgm:t>
        <a:bodyPr/>
        <a:lstStyle/>
        <a:p>
          <a:endParaRPr lang="en-US"/>
        </a:p>
      </dgm:t>
    </dgm:pt>
    <dgm:pt modelId="{A28871F0-C4F8-F94A-967D-BE379F76FE9E}">
      <dgm:prSet custT="1"/>
      <dgm:spPr/>
      <dgm:t>
        <a:bodyPr/>
        <a:lstStyle/>
        <a:p>
          <a:r>
            <a:rPr lang="en-US" sz="1800" dirty="0" smtClean="0"/>
            <a:t>High-pass filter</a:t>
          </a:r>
          <a:endParaRPr lang="en-US" sz="1800" dirty="0"/>
        </a:p>
      </dgm:t>
    </dgm:pt>
    <dgm:pt modelId="{36F9158F-83E8-9446-9248-1BBEF8E5997F}" type="parTrans" cxnId="{37C44FED-9A2B-0045-94BC-AD3DA8207311}">
      <dgm:prSet/>
      <dgm:spPr/>
      <dgm:t>
        <a:bodyPr/>
        <a:lstStyle/>
        <a:p>
          <a:endParaRPr lang="en-US"/>
        </a:p>
      </dgm:t>
    </dgm:pt>
    <dgm:pt modelId="{4474CD97-4756-1D45-83D1-ABEA3F046C2F}" type="sibTrans" cxnId="{37C44FED-9A2B-0045-94BC-AD3DA8207311}">
      <dgm:prSet/>
      <dgm:spPr/>
      <dgm:t>
        <a:bodyPr/>
        <a:lstStyle/>
        <a:p>
          <a:endParaRPr lang="en-US"/>
        </a:p>
      </dgm:t>
    </dgm:pt>
    <dgm:pt modelId="{45B48166-4063-2741-A0CE-C1C7413C856E}">
      <dgm:prSet custT="1"/>
      <dgm:spPr/>
      <dgm:t>
        <a:bodyPr/>
        <a:lstStyle/>
        <a:p>
          <a:r>
            <a:rPr lang="en-US" sz="2200" dirty="0" smtClean="0"/>
            <a:t>Calculate dissipation rate</a:t>
          </a:r>
          <a:endParaRPr lang="en-US" sz="2200" dirty="0"/>
        </a:p>
      </dgm:t>
    </dgm:pt>
    <dgm:pt modelId="{1361FA21-411C-E547-A294-1A8F5F6E31B3}" type="parTrans" cxnId="{418A2C6C-D855-BA49-858A-1FBCA7CA2538}">
      <dgm:prSet/>
      <dgm:spPr/>
      <dgm:t>
        <a:bodyPr/>
        <a:lstStyle/>
        <a:p>
          <a:endParaRPr lang="en-US"/>
        </a:p>
      </dgm:t>
    </dgm:pt>
    <dgm:pt modelId="{79C9F361-567B-9343-8468-8066682CB311}" type="sibTrans" cxnId="{418A2C6C-D855-BA49-858A-1FBCA7CA2538}">
      <dgm:prSet/>
      <dgm:spPr/>
      <dgm:t>
        <a:bodyPr/>
        <a:lstStyle/>
        <a:p>
          <a:endParaRPr lang="en-US"/>
        </a:p>
      </dgm:t>
    </dgm:pt>
    <dgm:pt modelId="{A80BEAC4-B6DE-A64C-A612-517A10F2A680}">
      <dgm:prSet custT="1"/>
      <dgm:spPr/>
      <dgm:t>
        <a:bodyPr/>
        <a:lstStyle/>
        <a:p>
          <a:r>
            <a:rPr lang="en-US" sz="1800" dirty="0" smtClean="0"/>
            <a:t>Epsilon</a:t>
          </a:r>
          <a:endParaRPr lang="en-US" sz="1800" dirty="0"/>
        </a:p>
      </dgm:t>
    </dgm:pt>
    <dgm:pt modelId="{EB6D0B92-12F9-2044-B838-2D805CC4AD47}" type="parTrans" cxnId="{E9B7773D-722B-234C-88C3-5EDF94B66AD2}">
      <dgm:prSet/>
      <dgm:spPr/>
      <dgm:t>
        <a:bodyPr/>
        <a:lstStyle/>
        <a:p>
          <a:endParaRPr lang="en-US"/>
        </a:p>
      </dgm:t>
    </dgm:pt>
    <dgm:pt modelId="{CA544F38-5066-AC40-8ED6-8EE4EDC5D76A}" type="sibTrans" cxnId="{E9B7773D-722B-234C-88C3-5EDF94B66AD2}">
      <dgm:prSet/>
      <dgm:spPr/>
      <dgm:t>
        <a:bodyPr/>
        <a:lstStyle/>
        <a:p>
          <a:endParaRPr lang="en-US"/>
        </a:p>
      </dgm:t>
    </dgm:pt>
    <dgm:pt modelId="{DEE9E5B5-FCE2-694F-9736-8904E6603CC0}">
      <dgm:prSet custT="1"/>
      <dgm:spPr/>
      <dgm:t>
        <a:bodyPr/>
        <a:lstStyle/>
        <a:p>
          <a:r>
            <a:rPr lang="en-US" sz="1800" dirty="0" smtClean="0"/>
            <a:t>Removal of vibration</a:t>
          </a:r>
          <a:endParaRPr lang="en-US" sz="1800" dirty="0"/>
        </a:p>
      </dgm:t>
    </dgm:pt>
    <dgm:pt modelId="{B41E4404-D937-C048-9E29-1189790ED318}" type="parTrans" cxnId="{0289CFA5-E719-0A4E-A761-ACA8760D7ECF}">
      <dgm:prSet/>
      <dgm:spPr/>
      <dgm:t>
        <a:bodyPr/>
        <a:lstStyle/>
        <a:p>
          <a:endParaRPr lang="en-US"/>
        </a:p>
      </dgm:t>
    </dgm:pt>
    <dgm:pt modelId="{963BF546-68D2-2A4B-9972-9571D89E72F0}" type="sibTrans" cxnId="{0289CFA5-E719-0A4E-A761-ACA8760D7ECF}">
      <dgm:prSet/>
      <dgm:spPr/>
      <dgm:t>
        <a:bodyPr/>
        <a:lstStyle/>
        <a:p>
          <a:endParaRPr lang="en-US"/>
        </a:p>
      </dgm:t>
    </dgm:pt>
    <dgm:pt modelId="{CAD465E6-2939-8545-A528-8A6E0878EE11}">
      <dgm:prSet custT="1"/>
      <dgm:spPr/>
      <dgm:t>
        <a:bodyPr/>
        <a:lstStyle/>
        <a:p>
          <a:r>
            <a:rPr lang="en-US" sz="1800" dirty="0" smtClean="0"/>
            <a:t>Removal of spikes</a:t>
          </a:r>
          <a:endParaRPr lang="en-US" sz="1800" dirty="0"/>
        </a:p>
      </dgm:t>
    </dgm:pt>
    <dgm:pt modelId="{D8130F5C-DE84-0846-BEDD-4740B951C162}" type="parTrans" cxnId="{0D616199-0159-0846-B845-1A0012113C4C}">
      <dgm:prSet/>
      <dgm:spPr/>
      <dgm:t>
        <a:bodyPr/>
        <a:lstStyle/>
        <a:p>
          <a:endParaRPr lang="en-US"/>
        </a:p>
      </dgm:t>
    </dgm:pt>
    <dgm:pt modelId="{D0F97962-86B7-2444-BE14-5F211874E926}" type="sibTrans" cxnId="{0D616199-0159-0846-B845-1A0012113C4C}">
      <dgm:prSet/>
      <dgm:spPr/>
      <dgm:t>
        <a:bodyPr/>
        <a:lstStyle/>
        <a:p>
          <a:endParaRPr lang="en-US"/>
        </a:p>
      </dgm:t>
    </dgm:pt>
    <dgm:pt modelId="{C09EFE51-5C02-7F43-9C4A-3696008368D8}" type="pres">
      <dgm:prSet presAssocID="{CC9A3660-0244-7147-BDA9-4868DA0FD8A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9A475A-4418-274F-BE94-6DB82BF04657}" type="pres">
      <dgm:prSet presAssocID="{CC9A3660-0244-7147-BDA9-4868DA0FD8A5}" presName="arrow" presStyleLbl="bgShp" presStyleIdx="0" presStyleCnt="1"/>
      <dgm:spPr>
        <a:solidFill>
          <a:schemeClr val="bg1">
            <a:lumMod val="75000"/>
          </a:schemeClr>
        </a:solidFill>
      </dgm:spPr>
    </dgm:pt>
    <dgm:pt modelId="{BEF0B177-2EAA-9D45-81A2-7784328A2519}" type="pres">
      <dgm:prSet presAssocID="{CC9A3660-0244-7147-BDA9-4868DA0FD8A5}" presName="linearProcess" presStyleCnt="0"/>
      <dgm:spPr/>
    </dgm:pt>
    <dgm:pt modelId="{3C391DE0-6E6B-7D41-996B-6FAE059E7D88}" type="pres">
      <dgm:prSet presAssocID="{634D2297-D088-C643-B722-0548254B96F8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05E04D-01F3-4C4E-BA16-095CBE7DBA14}" type="pres">
      <dgm:prSet presAssocID="{E2B93187-392D-874C-A0CB-3D0408F7732E}" presName="sibTrans" presStyleCnt="0"/>
      <dgm:spPr/>
    </dgm:pt>
    <dgm:pt modelId="{068AEBAB-FFC6-8145-A75B-142E4970C327}" type="pres">
      <dgm:prSet presAssocID="{52E3E982-2292-D446-B74F-6ADF3B359A5F}" presName="textNode" presStyleLbl="node1" presStyleIdx="1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35E2B9-822C-7E4C-ABA4-9D92EA0D26DE}" type="pres">
      <dgm:prSet presAssocID="{E0C82E34-E610-E44A-BC71-F4F0659984EB}" presName="sibTrans" presStyleCnt="0"/>
      <dgm:spPr/>
    </dgm:pt>
    <dgm:pt modelId="{F741F2BD-1805-DF4F-92C3-D0FD4B8CB01A}" type="pres">
      <dgm:prSet presAssocID="{329C2D32-1C3C-2643-9208-C261D494254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0B189-B253-AD4F-89D2-AC3F2928C3A2}" type="pres">
      <dgm:prSet presAssocID="{9A45CC16-4355-8D4F-BF85-BD2B6803130A}" presName="sibTrans" presStyleCnt="0"/>
      <dgm:spPr/>
    </dgm:pt>
    <dgm:pt modelId="{73178C90-0BB2-3644-A2DD-199B3963F889}" type="pres">
      <dgm:prSet presAssocID="{45B48166-4063-2741-A0CE-C1C7413C856E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E0DE13-075B-A149-B8A5-16F288F20B96}" type="presOf" srcId="{156424FD-82C7-494C-8B35-DA5B1BD8BB79}" destId="{068AEBAB-FFC6-8145-A75B-142E4970C327}" srcOrd="0" destOrd="1" presId="urn:microsoft.com/office/officeart/2005/8/layout/hProcess9"/>
    <dgm:cxn modelId="{20FFBCB4-E12F-F04D-8261-120CBC3D12B6}" type="presOf" srcId="{CC9A3660-0244-7147-BDA9-4868DA0FD8A5}" destId="{C09EFE51-5C02-7F43-9C4A-3696008368D8}" srcOrd="0" destOrd="0" presId="urn:microsoft.com/office/officeart/2005/8/layout/hProcess9"/>
    <dgm:cxn modelId="{418A2C6C-D855-BA49-858A-1FBCA7CA2538}" srcId="{CC9A3660-0244-7147-BDA9-4868DA0FD8A5}" destId="{45B48166-4063-2741-A0CE-C1C7413C856E}" srcOrd="3" destOrd="0" parTransId="{1361FA21-411C-E547-A294-1A8F5F6E31B3}" sibTransId="{79C9F361-567B-9343-8468-8066682CB311}"/>
    <dgm:cxn modelId="{ED002DEA-DD60-8F44-B735-36C05DC6F94B}" type="presOf" srcId="{45B48166-4063-2741-A0CE-C1C7413C856E}" destId="{73178C90-0BB2-3644-A2DD-199B3963F889}" srcOrd="0" destOrd="0" presId="urn:microsoft.com/office/officeart/2005/8/layout/hProcess9"/>
    <dgm:cxn modelId="{A7C803A6-A997-664C-8997-FCEE02B6E0AF}" type="presOf" srcId="{5FD2CB6E-BA37-7140-A46E-3FB24BE4ED75}" destId="{3C391DE0-6E6B-7D41-996B-6FAE059E7D88}" srcOrd="0" destOrd="1" presId="urn:microsoft.com/office/officeart/2005/8/layout/hProcess9"/>
    <dgm:cxn modelId="{6D140B09-8692-CE42-B7BF-14694502E470}" type="presOf" srcId="{329C2D32-1C3C-2643-9208-C261D4942545}" destId="{F741F2BD-1805-DF4F-92C3-D0FD4B8CB01A}" srcOrd="0" destOrd="0" presId="urn:microsoft.com/office/officeart/2005/8/layout/hProcess9"/>
    <dgm:cxn modelId="{1D8E7602-A866-4247-853E-EABFD469ABF2}" type="presOf" srcId="{634D2297-D088-C643-B722-0548254B96F8}" destId="{3C391DE0-6E6B-7D41-996B-6FAE059E7D88}" srcOrd="0" destOrd="0" presId="urn:microsoft.com/office/officeart/2005/8/layout/hProcess9"/>
    <dgm:cxn modelId="{ABD46C97-DD79-D541-94B5-D21EF8C53BDF}" srcId="{52E3E982-2292-D446-B74F-6ADF3B359A5F}" destId="{156424FD-82C7-494C-8B35-DA5B1BD8BB79}" srcOrd="0" destOrd="0" parTransId="{FD45F955-1953-2C40-B38A-40E946298962}" sibTransId="{FE95D03F-BBDE-A04A-AB79-2560D365D06C}"/>
    <dgm:cxn modelId="{86216023-E1E5-5946-9CF2-DA51447B9BAA}" type="presOf" srcId="{DEE9E5B5-FCE2-694F-9736-8904E6603CC0}" destId="{F741F2BD-1805-DF4F-92C3-D0FD4B8CB01A}" srcOrd="0" destOrd="3" presId="urn:microsoft.com/office/officeart/2005/8/layout/hProcess9"/>
    <dgm:cxn modelId="{CC6FDCBD-9647-484D-BDA6-694784744230}" srcId="{634D2297-D088-C643-B722-0548254B96F8}" destId="{5FD2CB6E-BA37-7140-A46E-3FB24BE4ED75}" srcOrd="0" destOrd="0" parTransId="{47FAA909-86D7-864D-BFA9-D33EC438D320}" sibTransId="{51D82EF7-BBE8-1D4F-8792-01AD88675976}"/>
    <dgm:cxn modelId="{E9B7773D-722B-234C-88C3-5EDF94B66AD2}" srcId="{45B48166-4063-2741-A0CE-C1C7413C856E}" destId="{A80BEAC4-B6DE-A64C-A612-517A10F2A680}" srcOrd="0" destOrd="0" parTransId="{EB6D0B92-12F9-2044-B838-2D805CC4AD47}" sibTransId="{CA544F38-5066-AC40-8ED6-8EE4EDC5D76A}"/>
    <dgm:cxn modelId="{7D99742A-CAB3-274D-A098-27F64BB9D4FD}" type="presOf" srcId="{52E3E982-2292-D446-B74F-6ADF3B359A5F}" destId="{068AEBAB-FFC6-8145-A75B-142E4970C327}" srcOrd="0" destOrd="0" presId="urn:microsoft.com/office/officeart/2005/8/layout/hProcess9"/>
    <dgm:cxn modelId="{1C268593-D9E3-B842-B988-8E2E364DB5DB}" srcId="{CC9A3660-0244-7147-BDA9-4868DA0FD8A5}" destId="{634D2297-D088-C643-B722-0548254B96F8}" srcOrd="0" destOrd="0" parTransId="{EDC9559C-13EB-0241-AFDB-986FC098FAD9}" sibTransId="{E2B93187-392D-874C-A0CB-3D0408F7732E}"/>
    <dgm:cxn modelId="{0289CFA5-E719-0A4E-A761-ACA8760D7ECF}" srcId="{329C2D32-1C3C-2643-9208-C261D4942545}" destId="{DEE9E5B5-FCE2-694F-9736-8904E6603CC0}" srcOrd="2" destOrd="0" parTransId="{B41E4404-D937-C048-9E29-1189790ED318}" sibTransId="{963BF546-68D2-2A4B-9972-9571D89E72F0}"/>
    <dgm:cxn modelId="{51CAFA15-0A3A-9D46-86F2-120028BB2055}" type="presOf" srcId="{A28871F0-C4F8-F94A-967D-BE379F76FE9E}" destId="{F741F2BD-1805-DF4F-92C3-D0FD4B8CB01A}" srcOrd="0" destOrd="1" presId="urn:microsoft.com/office/officeart/2005/8/layout/hProcess9"/>
    <dgm:cxn modelId="{0D616199-0159-0846-B845-1A0012113C4C}" srcId="{329C2D32-1C3C-2643-9208-C261D4942545}" destId="{CAD465E6-2939-8545-A528-8A6E0878EE11}" srcOrd="1" destOrd="0" parTransId="{D8130F5C-DE84-0846-BEDD-4740B951C162}" sibTransId="{D0F97962-86B7-2444-BE14-5F211874E926}"/>
    <dgm:cxn modelId="{BB23E4CE-5A6E-AB44-BEC1-F30F88756247}" type="presOf" srcId="{CAD465E6-2939-8545-A528-8A6E0878EE11}" destId="{F741F2BD-1805-DF4F-92C3-D0FD4B8CB01A}" srcOrd="0" destOrd="2" presId="urn:microsoft.com/office/officeart/2005/8/layout/hProcess9"/>
    <dgm:cxn modelId="{58616AAB-33CB-4646-B783-38ACBC7CBFD5}" srcId="{CC9A3660-0244-7147-BDA9-4868DA0FD8A5}" destId="{329C2D32-1C3C-2643-9208-C261D4942545}" srcOrd="2" destOrd="0" parTransId="{40668275-2D03-9A4A-B672-9AB41BE993AD}" sibTransId="{9A45CC16-4355-8D4F-BF85-BD2B6803130A}"/>
    <dgm:cxn modelId="{37C44FED-9A2B-0045-94BC-AD3DA8207311}" srcId="{329C2D32-1C3C-2643-9208-C261D4942545}" destId="{A28871F0-C4F8-F94A-967D-BE379F76FE9E}" srcOrd="0" destOrd="0" parTransId="{36F9158F-83E8-9446-9248-1BBEF8E5997F}" sibTransId="{4474CD97-4756-1D45-83D1-ABEA3F046C2F}"/>
    <dgm:cxn modelId="{A068A721-D11A-F74C-A264-D42D76F71DC1}" srcId="{CC9A3660-0244-7147-BDA9-4868DA0FD8A5}" destId="{52E3E982-2292-D446-B74F-6ADF3B359A5F}" srcOrd="1" destOrd="0" parTransId="{AAE8D85D-DC3E-8945-8E5F-29E55EC4BB66}" sibTransId="{E0C82E34-E610-E44A-BC71-F4F0659984EB}"/>
    <dgm:cxn modelId="{BA4D1439-DB4A-484A-8165-2EA9CBDC7960}" type="presOf" srcId="{A80BEAC4-B6DE-A64C-A612-517A10F2A680}" destId="{73178C90-0BB2-3644-A2DD-199B3963F889}" srcOrd="0" destOrd="1" presId="urn:microsoft.com/office/officeart/2005/8/layout/hProcess9"/>
    <dgm:cxn modelId="{D94D69CA-D3F1-4947-9284-8A4D5097F2A1}" type="presParOf" srcId="{C09EFE51-5C02-7F43-9C4A-3696008368D8}" destId="{7D9A475A-4418-274F-BE94-6DB82BF04657}" srcOrd="0" destOrd="0" presId="urn:microsoft.com/office/officeart/2005/8/layout/hProcess9"/>
    <dgm:cxn modelId="{2DA5F381-2B42-804F-849F-137216174987}" type="presParOf" srcId="{C09EFE51-5C02-7F43-9C4A-3696008368D8}" destId="{BEF0B177-2EAA-9D45-81A2-7784328A2519}" srcOrd="1" destOrd="0" presId="urn:microsoft.com/office/officeart/2005/8/layout/hProcess9"/>
    <dgm:cxn modelId="{F420B965-1B1E-7441-8A9D-A90487DC6237}" type="presParOf" srcId="{BEF0B177-2EAA-9D45-81A2-7784328A2519}" destId="{3C391DE0-6E6B-7D41-996B-6FAE059E7D88}" srcOrd="0" destOrd="0" presId="urn:microsoft.com/office/officeart/2005/8/layout/hProcess9"/>
    <dgm:cxn modelId="{0152AFF3-0CE6-CF47-9CC2-21488EFE6211}" type="presParOf" srcId="{BEF0B177-2EAA-9D45-81A2-7784328A2519}" destId="{E605E04D-01F3-4C4E-BA16-095CBE7DBA14}" srcOrd="1" destOrd="0" presId="urn:microsoft.com/office/officeart/2005/8/layout/hProcess9"/>
    <dgm:cxn modelId="{89CF386D-07B1-1444-8CFA-85E131335F5E}" type="presParOf" srcId="{BEF0B177-2EAA-9D45-81A2-7784328A2519}" destId="{068AEBAB-FFC6-8145-A75B-142E4970C327}" srcOrd="2" destOrd="0" presId="urn:microsoft.com/office/officeart/2005/8/layout/hProcess9"/>
    <dgm:cxn modelId="{BCB68C7B-F6A8-3A4A-9EEB-CE0120E5E770}" type="presParOf" srcId="{BEF0B177-2EAA-9D45-81A2-7784328A2519}" destId="{2035E2B9-822C-7E4C-ABA4-9D92EA0D26DE}" srcOrd="3" destOrd="0" presId="urn:microsoft.com/office/officeart/2005/8/layout/hProcess9"/>
    <dgm:cxn modelId="{24C35F57-17D5-B042-A278-3F37F0259942}" type="presParOf" srcId="{BEF0B177-2EAA-9D45-81A2-7784328A2519}" destId="{F741F2BD-1805-DF4F-92C3-D0FD4B8CB01A}" srcOrd="4" destOrd="0" presId="urn:microsoft.com/office/officeart/2005/8/layout/hProcess9"/>
    <dgm:cxn modelId="{05E361C8-3FCA-A14A-B969-F2EAD14EB099}" type="presParOf" srcId="{BEF0B177-2EAA-9D45-81A2-7784328A2519}" destId="{A0D0B189-B253-AD4F-89D2-AC3F2928C3A2}" srcOrd="5" destOrd="0" presId="urn:microsoft.com/office/officeart/2005/8/layout/hProcess9"/>
    <dgm:cxn modelId="{6845F077-04A2-DD41-BA17-766C182936D8}" type="presParOf" srcId="{BEF0B177-2EAA-9D45-81A2-7784328A2519}" destId="{73178C90-0BB2-3644-A2DD-199B3963F889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DF273-8E60-AC41-AB19-768DFF8FB355}">
      <dsp:nvSpPr>
        <dsp:cNvPr id="0" name=""/>
        <dsp:cNvSpPr/>
      </dsp:nvSpPr>
      <dsp:spPr>
        <a:xfrm>
          <a:off x="685799" y="0"/>
          <a:ext cx="7772400" cy="5003800"/>
        </a:xfrm>
        <a:prstGeom prst="rightArrow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5519C9-15A1-2F47-964F-505C71F636FB}">
      <dsp:nvSpPr>
        <dsp:cNvPr id="0" name=""/>
        <dsp:cNvSpPr/>
      </dsp:nvSpPr>
      <dsp:spPr>
        <a:xfrm>
          <a:off x="5356" y="1501139"/>
          <a:ext cx="1780167" cy="20015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Environmental Signal</a:t>
          </a:r>
          <a:endParaRPr lang="en-US" sz="2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e.g.: velocity, temperature, micro-conductivity</a:t>
          </a:r>
          <a:endParaRPr lang="en-US" sz="1800" kern="1200" dirty="0"/>
        </a:p>
      </dsp:txBody>
      <dsp:txXfrm>
        <a:off x="92257" y="1588040"/>
        <a:ext cx="1606365" cy="1827718"/>
      </dsp:txXfrm>
    </dsp:sp>
    <dsp:sp modelId="{6FA89611-5E61-8C45-81F5-E1E8296AC7AC}">
      <dsp:nvSpPr>
        <dsp:cNvPr id="0" name=""/>
        <dsp:cNvSpPr/>
      </dsp:nvSpPr>
      <dsp:spPr>
        <a:xfrm>
          <a:off x="2035555" y="1501139"/>
          <a:ext cx="1681950" cy="20015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Sensor </a:t>
          </a:r>
          <a:r>
            <a:rPr lang="en-US" sz="1800" kern="1200" dirty="0" smtClean="0"/>
            <a:t>(transducer)</a:t>
          </a:r>
          <a:endParaRPr lang="en-US" sz="2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e.g., shear probe</a:t>
          </a:r>
          <a:endParaRPr lang="en-US" sz="1800" kern="1200" dirty="0"/>
        </a:p>
      </dsp:txBody>
      <dsp:txXfrm>
        <a:off x="2117661" y="1583245"/>
        <a:ext cx="1517738" cy="1837308"/>
      </dsp:txXfrm>
    </dsp:sp>
    <dsp:sp modelId="{B69ED958-AD00-E547-B723-E1F3C4BF92B1}">
      <dsp:nvSpPr>
        <dsp:cNvPr id="0" name=""/>
        <dsp:cNvSpPr/>
      </dsp:nvSpPr>
      <dsp:spPr>
        <a:xfrm>
          <a:off x="3967536" y="1501139"/>
          <a:ext cx="1670668" cy="20015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Signal conditioning (pre-emphasis)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Analog signal out</a:t>
          </a:r>
          <a:endParaRPr lang="en-US" sz="1800" kern="1200" dirty="0"/>
        </a:p>
      </dsp:txBody>
      <dsp:txXfrm>
        <a:off x="4049091" y="1582694"/>
        <a:ext cx="1507558" cy="1838410"/>
      </dsp:txXfrm>
    </dsp:sp>
    <dsp:sp modelId="{D070B266-D59B-4244-B4EE-F9DD4198EDA9}">
      <dsp:nvSpPr>
        <dsp:cNvPr id="0" name=""/>
        <dsp:cNvSpPr/>
      </dsp:nvSpPr>
      <dsp:spPr>
        <a:xfrm>
          <a:off x="5888237" y="1501139"/>
          <a:ext cx="1500187" cy="20015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Analog to</a:t>
          </a:r>
          <a:r>
            <a:rPr lang="en-US" sz="2000" kern="1200" dirty="0" smtClean="0">
              <a:sym typeface="Wingdings"/>
            </a:rPr>
            <a:t> Digital conversion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16 bit</a:t>
          </a:r>
          <a:endParaRPr lang="en-US" sz="1600" kern="1200" dirty="0"/>
        </a:p>
      </dsp:txBody>
      <dsp:txXfrm>
        <a:off x="5961470" y="1574372"/>
        <a:ext cx="1353721" cy="1855054"/>
      </dsp:txXfrm>
    </dsp:sp>
    <dsp:sp modelId="{5F551827-8D9F-CF4D-8530-4C4B4D306C0E}">
      <dsp:nvSpPr>
        <dsp:cNvPr id="0" name=""/>
        <dsp:cNvSpPr/>
      </dsp:nvSpPr>
      <dsp:spPr>
        <a:xfrm>
          <a:off x="7638455" y="1501139"/>
          <a:ext cx="1500187" cy="20015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Binary data file recorded</a:t>
          </a:r>
          <a:endParaRPr lang="en-US" sz="2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DAT_013.p file</a:t>
          </a:r>
          <a:endParaRPr lang="en-US" sz="1800" kern="1200" dirty="0"/>
        </a:p>
      </dsp:txBody>
      <dsp:txXfrm>
        <a:off x="7711688" y="1574372"/>
        <a:ext cx="1353721" cy="1855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A475A-4418-274F-BE94-6DB82BF04657}">
      <dsp:nvSpPr>
        <dsp:cNvPr id="0" name=""/>
        <dsp:cNvSpPr/>
      </dsp:nvSpPr>
      <dsp:spPr>
        <a:xfrm>
          <a:off x="685799" y="0"/>
          <a:ext cx="7772400" cy="5310410"/>
        </a:xfrm>
        <a:prstGeom prst="rightArrow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C391DE0-6E6B-7D41-996B-6FAE059E7D88}">
      <dsp:nvSpPr>
        <dsp:cNvPr id="0" name=""/>
        <dsp:cNvSpPr/>
      </dsp:nvSpPr>
      <dsp:spPr>
        <a:xfrm>
          <a:off x="3125" y="1593123"/>
          <a:ext cx="2030610" cy="212416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Binary Data File</a:t>
          </a:r>
          <a:endParaRPr lang="en-US" sz="2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DAT_013.p</a:t>
          </a:r>
          <a:endParaRPr lang="en-US" sz="1800" kern="1200" dirty="0"/>
        </a:p>
      </dsp:txBody>
      <dsp:txXfrm>
        <a:off x="102251" y="1692249"/>
        <a:ext cx="1832358" cy="1925912"/>
      </dsp:txXfrm>
    </dsp:sp>
    <dsp:sp modelId="{068AEBAB-FFC6-8145-A75B-142E4970C327}">
      <dsp:nvSpPr>
        <dsp:cNvPr id="0" name=""/>
        <dsp:cNvSpPr/>
      </dsp:nvSpPr>
      <dsp:spPr>
        <a:xfrm>
          <a:off x="2372171" y="1593123"/>
          <a:ext cx="2030610" cy="212416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De-emphasize and convert to physical units</a:t>
          </a:r>
          <a:endParaRPr lang="en-US" sz="2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i.e., temperature in </a:t>
          </a:r>
          <a:r>
            <a:rPr lang="en-US" sz="1800" kern="1200" dirty="0" err="1" smtClean="0"/>
            <a:t>deC</a:t>
          </a:r>
          <a:endParaRPr lang="en-US" sz="1800" kern="1200" dirty="0"/>
        </a:p>
      </dsp:txBody>
      <dsp:txXfrm>
        <a:off x="2471297" y="1692249"/>
        <a:ext cx="1832358" cy="1925912"/>
      </dsp:txXfrm>
    </dsp:sp>
    <dsp:sp modelId="{F741F2BD-1805-DF4F-92C3-D0FD4B8CB01A}">
      <dsp:nvSpPr>
        <dsp:cNvPr id="0" name=""/>
        <dsp:cNvSpPr/>
      </dsp:nvSpPr>
      <dsp:spPr>
        <a:xfrm>
          <a:off x="4741217" y="1593123"/>
          <a:ext cx="2030610" cy="212416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Signal Cleanup</a:t>
          </a:r>
          <a:endParaRPr lang="en-US" sz="2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High-pass filter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Removal of spikes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Removal of vibration</a:t>
          </a:r>
          <a:endParaRPr lang="en-US" sz="1800" kern="1200" dirty="0"/>
        </a:p>
      </dsp:txBody>
      <dsp:txXfrm>
        <a:off x="4840343" y="1692249"/>
        <a:ext cx="1832358" cy="1925912"/>
      </dsp:txXfrm>
    </dsp:sp>
    <dsp:sp modelId="{73178C90-0BB2-3644-A2DD-199B3963F889}">
      <dsp:nvSpPr>
        <dsp:cNvPr id="0" name=""/>
        <dsp:cNvSpPr/>
      </dsp:nvSpPr>
      <dsp:spPr>
        <a:xfrm>
          <a:off x="7110263" y="1593123"/>
          <a:ext cx="2030610" cy="212416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Calculate dissipation rate</a:t>
          </a:r>
          <a:endParaRPr lang="en-US" sz="2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Epsilon</a:t>
          </a:r>
          <a:endParaRPr lang="en-US" sz="1800" kern="1200" dirty="0"/>
        </a:p>
      </dsp:txBody>
      <dsp:txXfrm>
        <a:off x="7209389" y="1692249"/>
        <a:ext cx="1832358" cy="1925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FF61D-9DBF-6D46-A434-5679D4BB4E4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6B608-D666-8049-A102-D6BF30C0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9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should we care about Ocean Turbulence?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6B608-D666-8049-A102-D6BF30C0FE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86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</a:t>
            </a:r>
            <a:r>
              <a:rPr lang="en-US" baseline="0" dirty="0" smtClean="0"/>
              <a:t> platform for the shear probe?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6B608-D666-8049-A102-D6BF30C0FE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2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</a:t>
            </a:r>
            <a:r>
              <a:rPr lang="en-US" baseline="0" dirty="0" smtClean="0"/>
              <a:t> platform for the shear probe?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6B608-D666-8049-A102-D6BF30C0FE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0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 eaLnBrk="1">
              <a:defRPr/>
            </a:pPr>
            <a:r>
              <a:rPr lang="en-US" dirty="0" smtClean="0">
                <a:solidFill>
                  <a:srgbClr val="000000"/>
                </a:solidFill>
                <a:latin typeface="Helvetica Neue Light" charset="0"/>
                <a:cs typeface="Helvetica Neue Light" charset="0"/>
                <a:sym typeface="Helvetica Neue Light" charset="0"/>
              </a:rPr>
              <a:t>How</a:t>
            </a:r>
            <a:r>
              <a:rPr lang="en-US" baseline="0" dirty="0" smtClean="0">
                <a:solidFill>
                  <a:srgbClr val="000000"/>
                </a:solidFill>
                <a:latin typeface="Helvetica Neue Light" charset="0"/>
                <a:cs typeface="Helvetica Neue Light" charset="0"/>
                <a:sym typeface="Helvetica Neue Light" charset="0"/>
              </a:rPr>
              <a:t> can we measure ocean turbulence?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7816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 eaLnBrk="1">
              <a:defRPr/>
            </a:pPr>
            <a:r>
              <a:rPr lang="en-US" dirty="0" smtClean="0">
                <a:solidFill>
                  <a:srgbClr val="000000"/>
                </a:solidFill>
                <a:latin typeface="Helvetica Neue Light" charset="0"/>
                <a:cs typeface="Helvetica Neue Light" charset="0"/>
                <a:sym typeface="Helvetica Neue Light" charset="0"/>
              </a:rPr>
              <a:t>How</a:t>
            </a:r>
            <a:r>
              <a:rPr lang="en-US" baseline="0" dirty="0" smtClean="0">
                <a:solidFill>
                  <a:srgbClr val="000000"/>
                </a:solidFill>
                <a:latin typeface="Helvetica Neue Light" charset="0"/>
                <a:cs typeface="Helvetica Neue Light" charset="0"/>
                <a:sym typeface="Helvetica Neue Light" charset="0"/>
              </a:rPr>
              <a:t> can we measure ocean turbulence?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310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 eaLnBrk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7291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AB24A-71E7-134F-A3E0-77C77A78AA6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9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AB24A-71E7-134F-A3E0-77C77A78AA6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9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1414-CAE9-1D4C-AD87-F285FEC8E5C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F63A8-9B64-1340-B342-A26D88385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96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1414-CAE9-1D4C-AD87-F285FEC8E5C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F63A8-9B64-1340-B342-A26D88385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7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1414-CAE9-1D4C-AD87-F285FEC8E5C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F63A8-9B64-1340-B342-A26D88385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1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868869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1414-CAE9-1D4C-AD87-F285FEC8E5C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F63A8-9B64-1340-B342-A26D88385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9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1414-CAE9-1D4C-AD87-F285FEC8E5C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F63A8-9B64-1340-B342-A26D88385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3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8900"/>
            <a:ext cx="4038600" cy="4767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8900"/>
            <a:ext cx="4038600" cy="4767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1414-CAE9-1D4C-AD87-F285FEC8E5C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F63A8-9B64-1340-B342-A26D88385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4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1414-CAE9-1D4C-AD87-F285FEC8E5C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F63A8-9B64-1340-B342-A26D88385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1414-CAE9-1D4C-AD87-F285FEC8E5C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F63A8-9B64-1340-B342-A26D88385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15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1414-CAE9-1D4C-AD87-F285FEC8E5C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F63A8-9B64-1340-B342-A26D88385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1414-CAE9-1D4C-AD87-F285FEC8E5C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F63A8-9B64-1340-B342-A26D88385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63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1414-CAE9-1D4C-AD87-F285FEC8E5C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F63A8-9B64-1340-B342-A26D88385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51414-CAE9-1D4C-AD87-F285FEC8E5C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F63A8-9B64-1340-B342-A26D88385E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SI-logo-horiz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0" y="53970"/>
            <a:ext cx="1282700" cy="41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34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hyperlink" Target="mailto:jeremy@rocklandscientific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58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tiff"/><Relationship Id="rId3" Type="http://schemas.openxmlformats.org/officeDocument/2006/relationships/image" Target="../media/image7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Relationship Id="rId3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fabian@rocklandscientific.com" TargetMode="External"/><Relationship Id="rId4" Type="http://schemas.openxmlformats.org/officeDocument/2006/relationships/image" Target="../media/image78.jpe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4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39.jpe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634" y="1753721"/>
            <a:ext cx="6914111" cy="1962066"/>
          </a:xfrm>
        </p:spPr>
        <p:txBody>
          <a:bodyPr>
            <a:noAutofit/>
          </a:bodyPr>
          <a:lstStyle/>
          <a:p>
            <a:pPr algn="l"/>
            <a:r>
              <a:rPr lang="en-US" sz="3400" b="1" dirty="0"/>
              <a:t>Workshop:</a:t>
            </a:r>
            <a:br>
              <a:rPr lang="en-US" sz="3400" b="1" dirty="0"/>
            </a:br>
            <a:r>
              <a:rPr lang="en-US" sz="3400" b="1" dirty="0"/>
              <a:t>Turbulence Measurements </a:t>
            </a:r>
            <a:r>
              <a:rPr lang="en-US" sz="3400" b="1" dirty="0" smtClean="0"/>
              <a:t>with </a:t>
            </a:r>
            <a:r>
              <a:rPr lang="en-US" sz="3400" b="1" dirty="0"/>
              <a:t>the MicroRider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634" y="3610356"/>
            <a:ext cx="4648339" cy="27523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en-US" sz="2000" b="1" dirty="0">
              <a:sym typeface="Eurostile" charset="0"/>
            </a:endParaRPr>
          </a:p>
          <a:p>
            <a:pPr marL="0" indent="0">
              <a:buNone/>
            </a:pPr>
            <a:r>
              <a:rPr lang="en-US" altLang="en-US" sz="1600" dirty="0">
                <a:sym typeface="Eurostile" charset="0"/>
              </a:rPr>
              <a:t/>
            </a:r>
            <a:br>
              <a:rPr lang="en-US" altLang="en-US" sz="1600" dirty="0">
                <a:sym typeface="Eurostile" charset="0"/>
              </a:rPr>
            </a:br>
            <a:r>
              <a:rPr lang="en-US" altLang="en-US" sz="1600" dirty="0">
                <a:sym typeface="Eurostile" charset="0"/>
              </a:rPr>
              <a:t>Southampton, England</a:t>
            </a:r>
          </a:p>
          <a:p>
            <a:pPr marL="0" indent="0">
              <a:buNone/>
            </a:pPr>
            <a:r>
              <a:rPr lang="en-US" altLang="en-US" sz="1600" dirty="0">
                <a:sym typeface="Eurostile" charset="0"/>
              </a:rPr>
              <a:t>Date: </a:t>
            </a:r>
            <a:r>
              <a:rPr lang="en-US" altLang="en-US" sz="1600" dirty="0" smtClean="0">
                <a:sym typeface="Eurostile" charset="0"/>
              </a:rPr>
              <a:t>September 29, </a:t>
            </a:r>
            <a:r>
              <a:rPr lang="en-US" altLang="en-US" sz="1600" dirty="0">
                <a:sym typeface="Eurostile" charset="0"/>
              </a:rPr>
              <a:t>2016</a:t>
            </a:r>
          </a:p>
          <a:p>
            <a:pPr marL="0" indent="0">
              <a:buNone/>
            </a:pPr>
            <a:endParaRPr lang="en-US" altLang="en-US" sz="1600" dirty="0">
              <a:sym typeface="Eurostile" charset="0"/>
            </a:endParaRPr>
          </a:p>
          <a:p>
            <a:pPr marL="0" indent="0">
              <a:buNone/>
            </a:pPr>
            <a:r>
              <a:rPr lang="en-US" altLang="en-US" sz="1600" dirty="0" smtClean="0">
                <a:sym typeface="Eurostile" charset="0"/>
              </a:rPr>
              <a:t>Chair: </a:t>
            </a:r>
            <a:r>
              <a:rPr lang="en-US" altLang="en-US" sz="1600" dirty="0">
                <a:sym typeface="Eurostile" charset="0"/>
              </a:rPr>
              <a:t>Fabian </a:t>
            </a:r>
            <a:r>
              <a:rPr lang="en-US" altLang="en-US" sz="1600" dirty="0" smtClean="0">
                <a:sym typeface="Eurostile" charset="0"/>
              </a:rPr>
              <a:t>Wolk</a:t>
            </a:r>
            <a:endParaRPr lang="en-US" altLang="en-US" sz="1600" dirty="0">
              <a:sym typeface="Eurostile" charset="0"/>
            </a:endParaRPr>
          </a:p>
          <a:p>
            <a:pPr marL="0" indent="0">
              <a:buNone/>
            </a:pPr>
            <a:r>
              <a:rPr lang="en-US" altLang="en-US" sz="1600" dirty="0">
                <a:sym typeface="Eurostile" charset="0"/>
                <a:hlinkClick r:id="rId2"/>
              </a:rPr>
              <a:t>fabian@rocklandscientific.com</a:t>
            </a:r>
            <a:endParaRPr lang="en-US" altLang="en-US" sz="1600" dirty="0">
              <a:sym typeface="Eurostile" charset="0"/>
            </a:endParaRPr>
          </a:p>
          <a:p>
            <a:pPr marL="0" indent="0">
              <a:buNone/>
            </a:pPr>
            <a:endParaRPr lang="en-US" altLang="en-US" sz="1600" dirty="0">
              <a:latin typeface="Eurostile" charset="0"/>
              <a:sym typeface="Eurostile" charset="0"/>
            </a:endParaRPr>
          </a:p>
          <a:p>
            <a:pPr marL="0" indent="0">
              <a:buNone/>
            </a:pPr>
            <a:endParaRPr lang="en-US" altLang="en-US" sz="1600" dirty="0">
              <a:latin typeface="Eurostile" charset="0"/>
              <a:sym typeface="Eurostile" charset="0"/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0" name="Picture 9" descr="Screen Shot 2015-08-18 at 12.40.20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34" y="201773"/>
            <a:ext cx="2512513" cy="677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5040" y="3172555"/>
            <a:ext cx="3703360" cy="3450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0" y="101489"/>
            <a:ext cx="3086100" cy="7781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17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ibiya schemati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60400"/>
            <a:ext cx="83423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565400" y="6286500"/>
            <a:ext cx="282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Figure by T. </a:t>
            </a:r>
            <a:r>
              <a:rPr lang="en-US" altLang="en-US" sz="1800" dirty="0"/>
              <a:t>Hibiya (2008)</a:t>
            </a:r>
          </a:p>
        </p:txBody>
      </p:sp>
    </p:spTree>
    <p:extLst>
      <p:ext uri="{BB962C8B-B14F-4D97-AF65-F5344CB8AC3E}">
        <p14:creationId xmlns:p14="http://schemas.microsoft.com/office/powerpoint/2010/main" val="149800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88943882"/>
              </p:ext>
            </p:extLst>
          </p:nvPr>
        </p:nvGraphicFramePr>
        <p:xfrm>
          <a:off x="0" y="1308100"/>
          <a:ext cx="91440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Recording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Signal Conditioning (Temperature)</a:t>
            </a:r>
            <a:endParaRPr 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200" dirty="0"/>
              <a:t>Signal pre-emphasis 	</a:t>
            </a:r>
          </a:p>
          <a:p>
            <a:pPr lvl="1">
              <a:defRPr/>
            </a:pPr>
            <a:r>
              <a:rPr lang="en-US" sz="1800" dirty="0"/>
              <a:t>Combine signal with it</a:t>
            </a:r>
            <a:r>
              <a:rPr lang="en-CA" sz="1800" dirty="0">
                <a:latin typeface="Arial"/>
              </a:rPr>
              <a:t>’</a:t>
            </a:r>
            <a:r>
              <a:rPr lang="en-US" sz="1800" dirty="0"/>
              <a:t>s own time derivate, e.g. T+ G </a:t>
            </a:r>
            <a:r>
              <a:rPr lang="en-US" sz="1800" dirty="0" err="1"/>
              <a:t>dT</a:t>
            </a:r>
            <a:r>
              <a:rPr lang="en-US" sz="1800" dirty="0"/>
              <a:t>/</a:t>
            </a:r>
            <a:r>
              <a:rPr lang="en-US" sz="1800" dirty="0" err="1"/>
              <a:t>dt</a:t>
            </a:r>
            <a:r>
              <a:rPr lang="en-US" sz="1800" dirty="0"/>
              <a:t> 	 </a:t>
            </a:r>
          </a:p>
          <a:p>
            <a:pPr lvl="1">
              <a:defRPr/>
            </a:pPr>
            <a:r>
              <a:rPr lang="en-US" sz="1800" dirty="0"/>
              <a:t>Must be done </a:t>
            </a:r>
            <a:r>
              <a:rPr lang="en-US" sz="1800" u="sng" dirty="0"/>
              <a:t>before</a:t>
            </a:r>
            <a:r>
              <a:rPr lang="en-US" sz="1800" dirty="0"/>
              <a:t> digitization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494" y="3047404"/>
            <a:ext cx="6206133" cy="348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8206" y="3319760"/>
            <a:ext cx="2942332" cy="198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36698" y="48052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48516" y="443589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+ G </a:t>
            </a:r>
            <a:r>
              <a:rPr lang="en-US" dirty="0" err="1"/>
              <a:t>dT</a:t>
            </a:r>
            <a:r>
              <a:rPr lang="en-US" dirty="0"/>
              <a:t>/</a:t>
            </a:r>
            <a:r>
              <a:rPr lang="en-US" dirty="0" err="1"/>
              <a:t>dt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32684" y="5134767"/>
            <a:ext cx="3816000" cy="100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75000"/>
                </a:schemeClr>
              </a:gs>
              <a:gs pos="100000">
                <a:srgbClr val="FFFFFF">
                  <a:alpha val="25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Signal Conditioning</a:t>
            </a:r>
            <a:endParaRPr lang="en-US" dirty="0" smtClean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1866309"/>
            <a:ext cx="7785100" cy="443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1866309"/>
            <a:ext cx="7785100" cy="443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7"/>
          <p:cNvSpPr>
            <a:spLocks/>
          </p:cNvSpPr>
          <p:nvPr/>
        </p:nvSpPr>
        <p:spPr bwMode="auto">
          <a:xfrm>
            <a:off x="457200" y="1165125"/>
            <a:ext cx="5804561" cy="63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5717" tIns="35717" rIns="35717" bIns="35717"/>
          <a:lstStyle/>
          <a:p>
            <a:pPr>
              <a:spcBef>
                <a:spcPts val="3375"/>
              </a:spcBef>
              <a:buClr>
                <a:srgbClr val="343434"/>
              </a:buClr>
              <a:buSzPct val="100000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 charset="0"/>
                <a:cs typeface="Calibri"/>
                <a:sym typeface="Eurostile" charset="0"/>
              </a:rPr>
              <a:t>Signal pre-emphasis, with high analog noise level</a:t>
            </a:r>
          </a:p>
        </p:txBody>
      </p:sp>
    </p:spTree>
    <p:extLst>
      <p:ext uri="{BB962C8B-B14F-4D97-AF65-F5344CB8AC3E}">
        <p14:creationId xmlns:p14="http://schemas.microsoft.com/office/powerpoint/2010/main" val="14686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03845661"/>
              </p:ext>
            </p:extLst>
          </p:nvPr>
        </p:nvGraphicFramePr>
        <p:xfrm>
          <a:off x="1" y="1266759"/>
          <a:ext cx="9144000" cy="5310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65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Cleanup: De-spiking</a:t>
            </a:r>
            <a:endParaRPr lang="en-US" dirty="0"/>
          </a:p>
        </p:txBody>
      </p:sp>
      <p:pic>
        <p:nvPicPr>
          <p:cNvPr id="5" name="Content Placeholder 4" descr="spikedata.pdf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29" r="-5929"/>
          <a:stretch/>
        </p:blipFill>
        <p:spPr>
          <a:xfrm>
            <a:off x="0" y="1646822"/>
            <a:ext cx="5709678" cy="419141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5300" y="1358896"/>
            <a:ext cx="3429000" cy="4767269"/>
          </a:xfrm>
        </p:spPr>
        <p:txBody>
          <a:bodyPr/>
          <a:lstStyle/>
          <a:p>
            <a:r>
              <a:rPr lang="en-US" dirty="0" smtClean="0"/>
              <a:t>Spikes occur in the data from impact with plankton or debris</a:t>
            </a:r>
          </a:p>
          <a:p>
            <a:r>
              <a:rPr lang="en-US" dirty="0" smtClean="0"/>
              <a:t>Spikes need to be removed to avoid bias of spectrum (spectral “whitening”)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8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 descr="Goodman_4900_Fig_04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" t="3951" r="-44"/>
          <a:stretch/>
        </p:blipFill>
        <p:spPr>
          <a:xfrm>
            <a:off x="457200" y="1016000"/>
            <a:ext cx="4940301" cy="2988830"/>
          </a:xfrm>
          <a:prstGeom prst="rect">
            <a:avLst/>
          </a:prstGeom>
        </p:spPr>
      </p:pic>
      <p:pic>
        <p:nvPicPr>
          <p:cNvPr id="10" name="Picture 9" descr="Vibration_remov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1" y="3845979"/>
            <a:ext cx="8382000" cy="2794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Signal Cleanup: Vibration removal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3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Helvetica Neue" charset="0"/>
              </a:rPr>
              <a:t> Vibration signatures</a:t>
            </a:r>
            <a:endParaRPr lang="en-US" dirty="0"/>
          </a:p>
        </p:txBody>
      </p:sp>
      <p:pic>
        <p:nvPicPr>
          <p:cNvPr id="7" name="Picture 6" descr="Wolk_et_al_2009_0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070" y="1873382"/>
            <a:ext cx="5620987" cy="45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 descr="AOA-sketch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477527"/>
            <a:ext cx="8220075" cy="43669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80845" y="2051056"/>
                <a:ext cx="15658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𝛾</m:t>
                      </m:r>
                      <m:r>
                        <a:rPr lang="en-US" sz="2400" i="0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𝜃</m:t>
                      </m:r>
                      <m:r>
                        <a:rPr lang="en-US" sz="2400" i="0"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latin typeface="Cambria Math" charset="0"/>
                        </a:rPr>
                        <m:t>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845" y="2051056"/>
                <a:ext cx="1565813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00905" y="3786164"/>
                <a:ext cx="74447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905" y="3786164"/>
                <a:ext cx="744473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3702573" y="3211278"/>
            <a:ext cx="3867462" cy="2659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 rot="2782700">
            <a:off x="5942976" y="3013976"/>
            <a:ext cx="969953" cy="807940"/>
          </a:xfrm>
          <a:prstGeom prst="arc">
            <a:avLst>
              <a:gd name="adj1" fmla="val 17604270"/>
              <a:gd name="adj2" fmla="val 283716"/>
            </a:avLst>
          </a:prstGeom>
          <a:ln w="63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74309" y="3291652"/>
            <a:ext cx="653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pitch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026968" y="3291652"/>
                <a:ext cx="4357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968" y="3291652"/>
                <a:ext cx="435760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>
            <a:off x="1499016" y="3786164"/>
            <a:ext cx="0" cy="1625285"/>
          </a:xfrm>
          <a:prstGeom prst="straightConnector1">
            <a:avLst/>
          </a:prstGeom>
          <a:ln w="9525"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551617" y="5042429"/>
                <a:ext cx="1243674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𝑑𝑝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617" y="5042429"/>
                <a:ext cx="1243674" cy="79355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>
            <a:off x="1533101" y="3786164"/>
            <a:ext cx="3020519" cy="1263332"/>
          </a:xfrm>
          <a:prstGeom prst="straightConnector1">
            <a:avLst/>
          </a:prstGeom>
          <a:ln w="9525"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425427" y="5136500"/>
                <a:ext cx="17703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𝑈</m:t>
                      </m:r>
                      <m:r>
                        <a:rPr lang="en-US" sz="2400" i="0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func>
                        <m:func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charset="0"/>
                            </a:rPr>
                            <m:t>sin</m:t>
                          </m:r>
                        </m:fName>
                        <m:e>
                          <m:r>
                            <a:rPr lang="en-US" sz="2400" i="1">
                              <a:latin typeface="Cambria Math" charset="0"/>
                            </a:rPr>
                            <m:t>𝛾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427" y="5136500"/>
                <a:ext cx="1770356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027470" y="4599459"/>
            <a:ext cx="260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FFFF"/>
                </a:solidFill>
              </a:rPr>
              <a:t>Nemo</a:t>
            </a:r>
            <a:r>
              <a:rPr lang="en-US" sz="1600" b="1" dirty="0">
                <a:solidFill>
                  <a:srgbClr val="FFFFFF"/>
                </a:solidFill>
              </a:rPr>
              <a:t> Turbulence Float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76498" y="6223877"/>
            <a:ext cx="2050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TWR Slocum Glider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 Flow sensor for </a:t>
            </a:r>
            <a:r>
              <a:rPr lang="en-US" dirty="0" err="1" smtClean="0"/>
              <a:t>MicroRiders</a:t>
            </a:r>
            <a:endParaRPr lang="en-US" dirty="0"/>
          </a:p>
        </p:txBody>
      </p:sp>
      <p:pic>
        <p:nvPicPr>
          <p:cNvPr id="18" name="Content Placeholder 6" descr="MicroRider_with_JAC_OEM_EM_side_view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536" y="1281860"/>
            <a:ext cx="5002212" cy="2724150"/>
          </a:xfrm>
        </p:spPr>
      </p:pic>
      <p:pic>
        <p:nvPicPr>
          <p:cNvPr id="19" name="Content Placeholder 6" descr="MicroPod_JAC_EM_Delrin_2016_01_1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1973" y="3533782"/>
            <a:ext cx="5072012" cy="30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5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3905250" y="477553"/>
            <a:ext cx="2819400" cy="72903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i="1" dirty="0">
                <a:ea typeface="ＭＳ Ｐゴシック" charset="-128"/>
              </a:rPr>
              <a:t>Who We Are</a:t>
            </a:r>
          </a:p>
        </p:txBody>
      </p:sp>
      <p:sp>
        <p:nvSpPr>
          <p:cNvPr id="245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52963" y="3365500"/>
            <a:ext cx="4143375" cy="29575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1700" u="sng" dirty="0">
                <a:ea typeface="ＭＳ Ｐゴシック" charset="-128"/>
              </a:rPr>
              <a:t>Cumulative Experience</a:t>
            </a:r>
          </a:p>
          <a:p>
            <a:pPr marL="498475" lvl="1" eaLnBrk="1" hangingPunct="1">
              <a:spcBef>
                <a:spcPts val="213"/>
              </a:spcBef>
              <a:buFont typeface="Arial" charset="0"/>
              <a:buChar char="•"/>
            </a:pPr>
            <a:r>
              <a:rPr lang="en-US" altLang="en-US" sz="1700" dirty="0">
                <a:ea typeface="ＭＳ Ｐゴシック" charset="-128"/>
              </a:rPr>
              <a:t>50 years in oceanographic turbulence research</a:t>
            </a:r>
          </a:p>
          <a:p>
            <a:pPr marL="498475" lvl="1" eaLnBrk="1" hangingPunct="1">
              <a:spcBef>
                <a:spcPts val="213"/>
              </a:spcBef>
              <a:buFont typeface="Arial" charset="0"/>
              <a:buChar char="•"/>
            </a:pPr>
            <a:r>
              <a:rPr lang="en-US" altLang="en-US" sz="1700" dirty="0">
                <a:ea typeface="ＭＳ Ｐゴシック" charset="-128"/>
              </a:rPr>
              <a:t>22 years in oceanographic instrumentation</a:t>
            </a:r>
          </a:p>
          <a:p>
            <a:pPr marL="498475" lvl="1" eaLnBrk="1" hangingPunct="1">
              <a:spcBef>
                <a:spcPts val="213"/>
              </a:spcBef>
              <a:buFont typeface="Arial" charset="0"/>
              <a:buChar char="•"/>
            </a:pPr>
            <a:r>
              <a:rPr lang="en-US" altLang="en-US" sz="1700" dirty="0">
                <a:ea typeface="ＭＳ Ｐゴシック" charset="-128"/>
              </a:rPr>
              <a:t>&gt; 50 publications on turbulence measurements</a:t>
            </a:r>
            <a:br>
              <a:rPr lang="en-US" altLang="en-US" sz="1700" dirty="0">
                <a:ea typeface="ＭＳ Ｐゴシック" charset="-128"/>
              </a:rPr>
            </a:br>
            <a:r>
              <a:rPr lang="en-US" altLang="en-US" sz="1700" dirty="0">
                <a:ea typeface="ＭＳ Ｐゴシック" charset="-128"/>
              </a:rPr>
              <a:t/>
            </a:r>
            <a:br>
              <a:rPr lang="en-US" altLang="en-US" sz="1700" dirty="0">
                <a:ea typeface="ＭＳ Ｐゴシック" charset="-128"/>
              </a:rPr>
            </a:br>
            <a:endParaRPr lang="en-US" altLang="en-US" sz="1700" dirty="0">
              <a:ea typeface="ＭＳ Ｐゴシック" charset="-128"/>
            </a:endParaRPr>
          </a:p>
        </p:txBody>
      </p:sp>
      <p:sp>
        <p:nvSpPr>
          <p:cNvPr id="24579" name="Rectangle 5"/>
          <p:cNvSpPr>
            <a:spLocks/>
          </p:cNvSpPr>
          <p:nvPr/>
        </p:nvSpPr>
        <p:spPr bwMode="auto">
          <a:xfrm>
            <a:off x="428625" y="4010707"/>
            <a:ext cx="41433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498475" indent="-1873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563"/>
              </a:spcBef>
              <a:buFont typeface="Arial" charset="0"/>
              <a:buNone/>
            </a:pPr>
            <a:r>
              <a:rPr lang="en-US" altLang="en-US" sz="1700" u="sng" dirty="0">
                <a:latin typeface="+mn-lt"/>
                <a:sym typeface="Helvetica Neue" charset="0"/>
              </a:rPr>
              <a:t>Team</a:t>
            </a:r>
          </a:p>
          <a:p>
            <a:pPr lvl="1" eaLnBrk="1" hangingPunct="1">
              <a:spcBef>
                <a:spcPts val="563"/>
              </a:spcBef>
              <a:buClr>
                <a:srgbClr val="606060"/>
              </a:buClr>
              <a:buSzPct val="100000"/>
              <a:buFont typeface="Arial" charset="0"/>
              <a:buChar char="•"/>
            </a:pPr>
            <a:r>
              <a:rPr lang="en-US" altLang="en-US" sz="1700" dirty="0" smtClean="0">
                <a:latin typeface="+mn-lt"/>
                <a:sym typeface="Helvetica Neue" charset="0"/>
              </a:rPr>
              <a:t>16 </a:t>
            </a:r>
            <a:r>
              <a:rPr lang="en-US" altLang="en-US" sz="1700" dirty="0">
                <a:latin typeface="+mn-lt"/>
                <a:sym typeface="Helvetica Neue" charset="0"/>
              </a:rPr>
              <a:t>full-time staff / </a:t>
            </a:r>
            <a:r>
              <a:rPr lang="en-US" altLang="en-US" sz="1700" dirty="0" smtClean="0">
                <a:latin typeface="+mn-lt"/>
                <a:sym typeface="Helvetica Neue" charset="0"/>
              </a:rPr>
              <a:t>+ students</a:t>
            </a:r>
            <a:endParaRPr lang="en-US" altLang="en-US" sz="1700" dirty="0">
              <a:latin typeface="+mn-lt"/>
              <a:sym typeface="Helvetica Neue" charset="0"/>
            </a:endParaRPr>
          </a:p>
          <a:p>
            <a:pPr lvl="1" eaLnBrk="1" hangingPunct="1">
              <a:spcBef>
                <a:spcPts val="563"/>
              </a:spcBef>
              <a:buClr>
                <a:srgbClr val="606060"/>
              </a:buClr>
              <a:buSzPct val="100000"/>
              <a:buFont typeface="Arial" charset="0"/>
              <a:buChar char="•"/>
            </a:pPr>
            <a:r>
              <a:rPr lang="en-US" altLang="en-US" sz="1700" dirty="0">
                <a:latin typeface="+mn-lt"/>
                <a:sym typeface="Helvetica Neue" charset="0"/>
              </a:rPr>
              <a:t>Oceanographers</a:t>
            </a:r>
          </a:p>
          <a:p>
            <a:pPr lvl="1" eaLnBrk="1" hangingPunct="1">
              <a:spcBef>
                <a:spcPts val="563"/>
              </a:spcBef>
              <a:buClr>
                <a:srgbClr val="606060"/>
              </a:buClr>
              <a:buSzPct val="100000"/>
              <a:buFont typeface="Arial" charset="0"/>
              <a:buChar char="•"/>
            </a:pPr>
            <a:r>
              <a:rPr lang="en-US" altLang="en-US" sz="1700" dirty="0">
                <a:latin typeface="+mn-lt"/>
                <a:sym typeface="Helvetica Neue" charset="0"/>
              </a:rPr>
              <a:t>Mechanical </a:t>
            </a:r>
            <a:r>
              <a:rPr lang="en-US" altLang="en-US" sz="1700" dirty="0" smtClean="0">
                <a:latin typeface="+mn-lt"/>
                <a:sym typeface="Helvetica Neue" charset="0"/>
              </a:rPr>
              <a:t>/ Electronics Engineers</a:t>
            </a:r>
            <a:endParaRPr lang="en-US" altLang="en-US" sz="1700" dirty="0">
              <a:latin typeface="+mn-lt"/>
              <a:sym typeface="Helvetica Neue" charset="0"/>
            </a:endParaRPr>
          </a:p>
          <a:p>
            <a:pPr lvl="1" eaLnBrk="1" hangingPunct="1">
              <a:spcBef>
                <a:spcPts val="563"/>
              </a:spcBef>
              <a:buClr>
                <a:srgbClr val="606060"/>
              </a:buClr>
              <a:buSzPct val="100000"/>
              <a:buFont typeface="Arial" charset="0"/>
              <a:buChar char="•"/>
            </a:pPr>
            <a:r>
              <a:rPr lang="en-US" altLang="en-US" sz="1700" dirty="0" smtClean="0">
                <a:latin typeface="+mn-lt"/>
                <a:sym typeface="Helvetica Neue" charset="0"/>
              </a:rPr>
              <a:t>Software </a:t>
            </a:r>
            <a:r>
              <a:rPr lang="en-US" altLang="en-US" sz="1700" dirty="0">
                <a:latin typeface="+mn-lt"/>
                <a:sym typeface="Helvetica Neue" charset="0"/>
              </a:rPr>
              <a:t>Developers</a:t>
            </a:r>
          </a:p>
          <a:p>
            <a:pPr lvl="1" eaLnBrk="1" hangingPunct="1">
              <a:spcBef>
                <a:spcPts val="563"/>
              </a:spcBef>
              <a:buClr>
                <a:srgbClr val="606060"/>
              </a:buClr>
              <a:buSzPct val="100000"/>
              <a:buFont typeface="Arial" charset="0"/>
              <a:buChar char="•"/>
            </a:pPr>
            <a:r>
              <a:rPr lang="en-US" altLang="en-US" sz="1700" dirty="0" smtClean="0">
                <a:latin typeface="+mn-lt"/>
                <a:sym typeface="Helvetica Neue" charset="0"/>
              </a:rPr>
              <a:t>Technologists</a:t>
            </a:r>
          </a:p>
          <a:p>
            <a:pPr lvl="1" eaLnBrk="1" hangingPunct="1">
              <a:spcBef>
                <a:spcPts val="563"/>
              </a:spcBef>
              <a:buClr>
                <a:srgbClr val="606060"/>
              </a:buClr>
              <a:buSzPct val="100000"/>
              <a:buFont typeface="Arial" charset="0"/>
              <a:buChar char="•"/>
            </a:pPr>
            <a:r>
              <a:rPr lang="en-US" altLang="en-US" sz="1700" dirty="0" smtClean="0">
                <a:latin typeface="+mn-lt"/>
                <a:sym typeface="Helvetica Neue" charset="0"/>
              </a:rPr>
              <a:t>Administration</a:t>
            </a:r>
            <a:endParaRPr lang="en-US" altLang="en-US" sz="1700" dirty="0">
              <a:latin typeface="+mn-lt"/>
              <a:sym typeface="Helvetica Neue" charset="0"/>
            </a:endParaRPr>
          </a:p>
        </p:txBody>
      </p:sp>
      <p:sp>
        <p:nvSpPr>
          <p:cNvPr id="24580" name="Picture 6"/>
          <p:cNvSpPr>
            <a:spLocks noChangeAspect="1" noChangeArrowheads="1"/>
          </p:cNvSpPr>
          <p:nvPr/>
        </p:nvSpPr>
        <p:spPr bwMode="auto">
          <a:xfrm>
            <a:off x="7729538" y="1511300"/>
            <a:ext cx="56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4581" name="Picture 7"/>
          <p:cNvSpPr>
            <a:spLocks noChangeAspect="1" noChangeArrowheads="1"/>
          </p:cNvSpPr>
          <p:nvPr/>
        </p:nvSpPr>
        <p:spPr bwMode="auto">
          <a:xfrm>
            <a:off x="714375" y="1500188"/>
            <a:ext cx="5046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4582" name="Picture 8"/>
          <p:cNvSpPr>
            <a:spLocks noChangeAspect="1" noChangeArrowheads="1"/>
          </p:cNvSpPr>
          <p:nvPr/>
        </p:nvSpPr>
        <p:spPr bwMode="auto">
          <a:xfrm>
            <a:off x="4587875" y="1511300"/>
            <a:ext cx="549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4583" name="Rectangle 9"/>
          <p:cNvSpPr>
            <a:spLocks/>
          </p:cNvSpPr>
          <p:nvPr/>
        </p:nvSpPr>
        <p:spPr bwMode="auto">
          <a:xfrm>
            <a:off x="428625" y="3224894"/>
            <a:ext cx="414337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498475" indent="-1873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563"/>
              </a:spcBef>
            </a:pPr>
            <a:r>
              <a:rPr lang="en-US" altLang="en-US" sz="1800" u="sng" dirty="0">
                <a:solidFill>
                  <a:srgbClr val="606060"/>
                </a:solidFill>
                <a:latin typeface="+mn-lt"/>
                <a:sym typeface="Helvetica Neue" charset="0"/>
              </a:rPr>
              <a:t>Location</a:t>
            </a:r>
            <a:endParaRPr lang="en-US" altLang="en-US" sz="1800" dirty="0">
              <a:solidFill>
                <a:srgbClr val="606060"/>
              </a:solidFill>
              <a:latin typeface="+mn-lt"/>
              <a:sym typeface="Helvetica Neue" charset="0"/>
            </a:endParaRPr>
          </a:p>
          <a:p>
            <a:pPr lvl="1" eaLnBrk="1" hangingPunct="1">
              <a:spcBef>
                <a:spcPts val="563"/>
              </a:spcBef>
              <a:buClr>
                <a:srgbClr val="606060"/>
              </a:buClr>
              <a:buSzPct val="100000"/>
              <a:buFont typeface="Arial" charset="0"/>
              <a:buChar char="•"/>
            </a:pPr>
            <a:r>
              <a:rPr lang="en-US" altLang="en-US" sz="1700" dirty="0">
                <a:latin typeface="+mn-lt"/>
                <a:sym typeface="Helvetica Neue" charset="0"/>
              </a:rPr>
              <a:t>Victoria, B.C. Canada</a:t>
            </a:r>
          </a:p>
        </p:txBody>
      </p:sp>
      <p:sp>
        <p:nvSpPr>
          <p:cNvPr id="24584" name="Picture 1" descr="wei-li.jpg"/>
          <p:cNvSpPr>
            <a:spLocks noChangeAspect="1"/>
          </p:cNvSpPr>
          <p:nvPr/>
        </p:nvSpPr>
        <p:spPr bwMode="auto">
          <a:xfrm>
            <a:off x="5873750" y="1511300"/>
            <a:ext cx="471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4585" name="Picture 2" descr="EmmaM.jpg"/>
          <p:cNvSpPr>
            <a:spLocks noChangeAspect="1"/>
          </p:cNvSpPr>
          <p:nvPr/>
        </p:nvSpPr>
        <p:spPr bwMode="auto">
          <a:xfrm>
            <a:off x="7138988" y="1511300"/>
            <a:ext cx="471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4586" name="Picture 3" descr="Shiro.jpg"/>
          <p:cNvSpPr>
            <a:spLocks noChangeAspect="1"/>
          </p:cNvSpPr>
          <p:nvPr/>
        </p:nvSpPr>
        <p:spPr bwMode="auto">
          <a:xfrm>
            <a:off x="6489700" y="1511300"/>
            <a:ext cx="530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24587" name="Group 1"/>
          <p:cNvGrpSpPr>
            <a:grpSpLocks noChangeAspect="1"/>
          </p:cNvGrpSpPr>
          <p:nvPr/>
        </p:nvGrpSpPr>
        <p:grpSpPr bwMode="auto">
          <a:xfrm>
            <a:off x="457200" y="1347788"/>
            <a:ext cx="8532813" cy="750887"/>
            <a:chOff x="457200" y="1212850"/>
            <a:chExt cx="11620500" cy="1022350"/>
          </a:xfrm>
        </p:grpSpPr>
        <p:pic>
          <p:nvPicPr>
            <p:cNvPr id="2458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4638" y="1228725"/>
              <a:ext cx="801687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212850"/>
              <a:ext cx="7177088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4590" name="Picture 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8425" y="1228725"/>
              <a:ext cx="781050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Picture 1" descr="wei-li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6188" y="1228725"/>
              <a:ext cx="671512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2" name="Picture 2" descr="EmmaM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50" y="1228725"/>
              <a:ext cx="669925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3" name="Picture 3" descr="Shiro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0925" y="1228725"/>
              <a:ext cx="754063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854" y="2172051"/>
            <a:ext cx="606159" cy="822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926" y="2172051"/>
            <a:ext cx="675085" cy="822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818" y="2172051"/>
            <a:ext cx="678263" cy="822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037" y="2172051"/>
            <a:ext cx="630936" cy="81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034" y="2172051"/>
            <a:ext cx="574158" cy="822960"/>
          </a:xfrm>
          <a:prstGeom prst="rect">
            <a:avLst/>
          </a:prstGeom>
        </p:spPr>
      </p:pic>
      <p:pic>
        <p:nvPicPr>
          <p:cNvPr id="24" name="Picture 23" descr="RSI-logo-horiz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7443" cy="128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8624" y="2299481"/>
            <a:ext cx="4886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Focus</a:t>
            </a:r>
            <a:endParaRPr lang="en-US" dirty="0"/>
          </a:p>
          <a:p>
            <a:r>
              <a:rPr lang="en-US" b="1" dirty="0"/>
              <a:t>Turbulence measurements and instrumentation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7324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5461674" y="3650995"/>
            <a:ext cx="2539327" cy="1962076"/>
          </a:xfrm>
          <a:prstGeom prst="rect">
            <a:avLst/>
          </a:prstGeom>
          <a:solidFill>
            <a:schemeClr val="tx2">
              <a:lumMod val="75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350" i="1" dirty="0">
                <a:solidFill>
                  <a:srgbClr val="000000"/>
                </a:solidFill>
                <a:latin typeface="Calibri"/>
              </a:rPr>
              <a:t>Where	V</a:t>
            </a:r>
            <a:r>
              <a:rPr lang="en-US" sz="1350" i="1" baseline="-25000" dirty="0">
                <a:solidFill>
                  <a:srgbClr val="000000"/>
                </a:solidFill>
                <a:latin typeface="Calibri"/>
              </a:rPr>
              <a:t>g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	= 56.075 ×10</a:t>
            </a:r>
            <a:r>
              <a:rPr lang="en-US" sz="1350" baseline="30000" dirty="0">
                <a:solidFill>
                  <a:srgbClr val="000000"/>
                </a:solidFill>
                <a:latin typeface="Calibri"/>
              </a:rPr>
              <a:t>-3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1350" baseline="30000" dirty="0">
                <a:solidFill>
                  <a:srgbClr val="000000"/>
                </a:solidFill>
                <a:latin typeface="Calibri"/>
              </a:rPr>
              <a:t>3</a:t>
            </a:r>
          </a:p>
          <a:p>
            <a:pPr defTabSz="342900"/>
            <a:r>
              <a:rPr lang="en-US" sz="1350" i="1" dirty="0">
                <a:solidFill>
                  <a:srgbClr val="000000"/>
                </a:solidFill>
                <a:latin typeface="Calibri"/>
              </a:rPr>
              <a:t>		m</a:t>
            </a:r>
            <a:r>
              <a:rPr lang="en-US" sz="1350" i="1" baseline="-25000" dirty="0">
                <a:solidFill>
                  <a:srgbClr val="000000"/>
                </a:solidFill>
                <a:latin typeface="Calibri"/>
              </a:rPr>
              <a:t>g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	= 57.56 kg</a:t>
            </a:r>
          </a:p>
          <a:p>
            <a:pPr defTabSz="342900"/>
            <a:r>
              <a:rPr lang="en-US" sz="1350" dirty="0">
                <a:solidFill>
                  <a:srgbClr val="000000"/>
                </a:solidFill>
                <a:latin typeface="Calibri"/>
              </a:rPr>
              <a:t>		A 	= 0.1m</a:t>
            </a:r>
            <a:r>
              <a:rPr lang="en-US" sz="1350" baseline="30000" dirty="0">
                <a:solidFill>
                  <a:srgbClr val="000000"/>
                </a:solidFill>
                <a:latin typeface="Calibri"/>
              </a:rPr>
              <a:t>2</a:t>
            </a:r>
          </a:p>
          <a:p>
            <a:pPr defTabSz="342900"/>
            <a:r>
              <a:rPr lang="en-US" sz="1350" dirty="0">
                <a:solidFill>
                  <a:srgbClr val="000000"/>
                </a:solidFill>
                <a:latin typeface="Calibri"/>
              </a:rPr>
              <a:t>and</a:t>
            </a:r>
            <a:r>
              <a:rPr lang="en-US" sz="1350" baseline="300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1350" dirty="0" err="1">
                <a:solidFill>
                  <a:srgbClr val="000000"/>
                </a:solidFill>
                <a:latin typeface="Calibri"/>
              </a:rPr>
              <a:t>ΔV</a:t>
            </a:r>
            <a:r>
              <a:rPr lang="en-US" sz="1350" baseline="-25000" dirty="0" err="1">
                <a:solidFill>
                  <a:srgbClr val="000000"/>
                </a:solidFill>
                <a:latin typeface="Calibri"/>
              </a:rPr>
              <a:t>bp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&amp; </a:t>
            </a:r>
            <a:r>
              <a:rPr lang="en-US" sz="1350" dirty="0" err="1">
                <a:solidFill>
                  <a:srgbClr val="000000"/>
                </a:solidFill>
                <a:latin typeface="Calibri"/>
              </a:rPr>
              <a:t>θ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from sensors</a:t>
            </a:r>
          </a:p>
          <a:p>
            <a:pPr defTabSz="342900"/>
            <a:endParaRPr lang="en-US" sz="1350" dirty="0">
              <a:solidFill>
                <a:srgbClr val="000000"/>
              </a:solidFill>
              <a:latin typeface="Calibri"/>
            </a:endParaRPr>
          </a:p>
          <a:p>
            <a:pPr defTabSz="342900"/>
            <a:r>
              <a:rPr lang="en-US" sz="1350" dirty="0">
                <a:solidFill>
                  <a:srgbClr val="000000"/>
                </a:solidFill>
                <a:latin typeface="Calibri"/>
              </a:rPr>
              <a:t>C</a:t>
            </a:r>
            <a:r>
              <a:rPr lang="en-US" sz="1350" baseline="-25000" dirty="0">
                <a:solidFill>
                  <a:srgbClr val="000000"/>
                </a:solidFill>
                <a:latin typeface="Calibri"/>
              </a:rPr>
              <a:t>D0 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and C</a:t>
            </a:r>
            <a:r>
              <a:rPr lang="en-US" sz="1350" baseline="-25000" dirty="0">
                <a:solidFill>
                  <a:srgbClr val="000000"/>
                </a:solidFill>
                <a:latin typeface="Calibri"/>
              </a:rPr>
              <a:t>D1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are drag coefficients (due to parasitic and induced drag) dependent on α</a:t>
            </a:r>
          </a:p>
          <a:p>
            <a:pPr defTabSz="342900"/>
            <a:endParaRPr lang="en-US" sz="135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7" name="Title 1"/>
          <p:cNvSpPr>
            <a:spLocks noGrp="1"/>
          </p:cNvSpPr>
          <p:nvPr>
            <p:ph type="title"/>
          </p:nvPr>
        </p:nvSpPr>
        <p:spPr>
          <a:xfrm>
            <a:off x="1084741" y="1002095"/>
            <a:ext cx="6858000" cy="507206"/>
          </a:xfrm>
        </p:spPr>
        <p:txBody>
          <a:bodyPr>
            <a:normAutofit fontScale="90000"/>
          </a:bodyPr>
          <a:lstStyle/>
          <a:p>
            <a:pPr algn="l"/>
            <a:r>
              <a:rPr lang="en-GB" sz="2700" dirty="0">
                <a:solidFill>
                  <a:srgbClr val="000000"/>
                </a:solidFill>
              </a:rPr>
              <a:t>OMG: Flight model</a:t>
            </a:r>
            <a:br>
              <a:rPr lang="en-GB" sz="2700" dirty="0">
                <a:solidFill>
                  <a:srgbClr val="000000"/>
                </a:solidFill>
              </a:rPr>
            </a:br>
            <a:r>
              <a:rPr lang="en-GB" sz="2700" dirty="0">
                <a:solidFill>
                  <a:srgbClr val="000000"/>
                </a:solidFill>
              </a:rPr>
              <a:t>(</a:t>
            </a:r>
            <a:r>
              <a:rPr lang="en-GB" sz="2700" dirty="0" err="1">
                <a:solidFill>
                  <a:srgbClr val="000000"/>
                </a:solidFill>
              </a:rPr>
              <a:t>Merckelbach</a:t>
            </a:r>
            <a:r>
              <a:rPr lang="en-GB" sz="2700" dirty="0">
                <a:solidFill>
                  <a:srgbClr val="000000"/>
                </a:solidFill>
              </a:rPr>
              <a:t> et al, 2010)</a:t>
            </a:r>
          </a:p>
        </p:txBody>
      </p:sp>
      <p:sp>
        <p:nvSpPr>
          <p:cNvPr id="3083" name="Text Box 5"/>
          <p:cNvSpPr txBox="1">
            <a:spLocks noChangeArrowheads="1"/>
          </p:cNvSpPr>
          <p:nvPr/>
        </p:nvSpPr>
        <p:spPr bwMode="auto">
          <a:xfrm>
            <a:off x="5494736" y="7364016"/>
            <a:ext cx="155376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GB" sz="900">
                <a:solidFill>
                  <a:srgbClr val="FFFFFF"/>
                </a:solidFill>
                <a:latin typeface="Symbol" pitchFamily="18" charset="2"/>
              </a:rPr>
              <a:t>G =</a:t>
            </a:r>
            <a:r>
              <a:rPr lang="en-GB" sz="900">
                <a:solidFill>
                  <a:srgbClr val="FFFFFF"/>
                </a:solidFill>
                <a:latin typeface="Times New Roman" pitchFamily="18" charset="0"/>
              </a:rPr>
              <a:t> mixing efficiency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904266" y="896617"/>
            <a:ext cx="3423812" cy="2769998"/>
            <a:chOff x="4731319" y="158224"/>
            <a:chExt cx="4565082" cy="3693330"/>
          </a:xfrm>
        </p:grpSpPr>
        <p:sp>
          <p:nvSpPr>
            <p:cNvPr id="36" name="Rectangle 35"/>
            <p:cNvSpPr/>
            <p:nvPr/>
          </p:nvSpPr>
          <p:spPr>
            <a:xfrm>
              <a:off x="4731319" y="158224"/>
              <a:ext cx="4565082" cy="36933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4702417">
              <a:off x="5527983" y="516701"/>
              <a:ext cx="1162638" cy="2574484"/>
            </a:xfrm>
            <a:prstGeom prst="triangl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 rot="3746878">
              <a:off x="6063166" y="834372"/>
              <a:ext cx="289913" cy="2633797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9" name="Content Placeholder 2" descr="figure1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58" r="267"/>
            <a:stretch/>
          </p:blipFill>
          <p:spPr>
            <a:xfrm rot="20468699">
              <a:off x="5082672" y="762215"/>
              <a:ext cx="4077054" cy="1825709"/>
            </a:xfrm>
            <a:prstGeom prst="rect">
              <a:avLst/>
            </a:prstGeom>
          </p:spPr>
        </p:pic>
        <p:sp>
          <p:nvSpPr>
            <p:cNvPr id="40" name="Isosceles Triangle 39"/>
            <p:cNvSpPr/>
            <p:nvPr/>
          </p:nvSpPr>
          <p:spPr>
            <a:xfrm rot="4702417">
              <a:off x="7532349" y="1920076"/>
              <a:ext cx="713873" cy="1725364"/>
            </a:xfrm>
            <a:prstGeom prst="triangl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 rot="3834153">
              <a:off x="7866508" y="2113464"/>
              <a:ext cx="178010" cy="1765115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>
              <a:off x="6811051" y="2609452"/>
              <a:ext cx="1936890" cy="107316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41" idx="0"/>
            </p:cNvCxnSpPr>
            <p:nvPr/>
          </p:nvCxnSpPr>
          <p:spPr>
            <a:xfrm>
              <a:off x="8748091" y="2607785"/>
              <a:ext cx="0" cy="10748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746771" y="3036607"/>
              <a:ext cx="5592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U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679417" y="3021815"/>
              <a:ext cx="5592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w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066111" y="2667276"/>
              <a:ext cx="5592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 err="1">
                  <a:solidFill>
                    <a:prstClr val="black"/>
                  </a:solidFill>
                  <a:latin typeface="Calibri"/>
                </a:rPr>
                <a:t>θ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43575" y="3086611"/>
              <a:ext cx="3437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α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789238" y="1538078"/>
              <a:ext cx="5592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 err="1">
                  <a:solidFill>
                    <a:prstClr val="black"/>
                  </a:solidFill>
                  <a:latin typeface="Calibri"/>
                </a:rPr>
                <a:t>θ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044290" y="2436009"/>
              <a:ext cx="3437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α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789238" y="247851"/>
              <a:ext cx="370280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en-US" sz="1350">
                  <a:solidFill>
                    <a:prstClr val="black"/>
                  </a:solidFill>
                  <a:latin typeface="Calibri"/>
                </a:rPr>
                <a:t>Accounting for the angle of attack, α 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3" name="Freeform 52"/>
          <p:cNvSpPr/>
          <p:nvPr/>
        </p:nvSpPr>
        <p:spPr>
          <a:xfrm rot="151506">
            <a:off x="6451342" y="2723744"/>
            <a:ext cx="223616" cy="714375"/>
          </a:xfrm>
          <a:custGeom>
            <a:avLst/>
            <a:gdLst>
              <a:gd name="connsiteX0" fmla="*/ 1821 w 298154"/>
              <a:gd name="connsiteY0" fmla="*/ 0 h 952500"/>
              <a:gd name="connsiteX1" fmla="*/ 44154 w 298154"/>
              <a:gd name="connsiteY1" fmla="*/ 539750 h 952500"/>
              <a:gd name="connsiteX2" fmla="*/ 298154 w 298154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154" h="952500">
                <a:moveTo>
                  <a:pt x="1821" y="0"/>
                </a:moveTo>
                <a:cubicBezTo>
                  <a:pt x="-1707" y="190500"/>
                  <a:pt x="-5235" y="381000"/>
                  <a:pt x="44154" y="539750"/>
                </a:cubicBezTo>
                <a:cubicBezTo>
                  <a:pt x="93543" y="698500"/>
                  <a:pt x="298154" y="952500"/>
                  <a:pt x="298154" y="952500"/>
                </a:cubicBezTo>
              </a:path>
            </a:pathLst>
          </a:cu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/>
            <a:r>
              <a:rPr lang="en-US" sz="1350" i="1" dirty="0">
                <a:solidFill>
                  <a:prstClr val="black"/>
                </a:solidFill>
                <a:latin typeface="Symbol" charset="2"/>
                <a:cs typeface="Symbol" charset="2"/>
              </a:rPr>
              <a:t>γ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080" y="3782940"/>
            <a:ext cx="4064000" cy="74391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435" y="2127449"/>
            <a:ext cx="1381125" cy="4191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354" y="4526859"/>
            <a:ext cx="2371725" cy="4953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953" y="5022160"/>
            <a:ext cx="1349798" cy="451747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228727" y="2206648"/>
            <a:ext cx="15398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000000"/>
                </a:solidFill>
                <a:latin typeface="Calibri"/>
              </a:rPr>
              <a:t>Total glide angle,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28727" y="3015247"/>
            <a:ext cx="31395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000000"/>
                </a:solidFill>
                <a:latin typeface="Calibri"/>
              </a:rPr>
              <a:t>We employ the hydrodynamic flight model of </a:t>
            </a:r>
            <a:r>
              <a:rPr lang="en-US" sz="1350" dirty="0" err="1">
                <a:solidFill>
                  <a:srgbClr val="000000"/>
                </a:solidFill>
                <a:latin typeface="Calibri"/>
              </a:rPr>
              <a:t>Merckelbach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et al, 2010;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226080" y="4675911"/>
            <a:ext cx="15996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000000"/>
                </a:solidFill>
                <a:latin typeface="Calibri"/>
              </a:rPr>
              <a:t>Balancing buoyancy and gravitational forces</a:t>
            </a:r>
          </a:p>
        </p:txBody>
      </p:sp>
      <p:pic>
        <p:nvPicPr>
          <p:cNvPr id="29" name="Picture 28" descr="NOC powerpoint Ex footer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6602"/>
            <a:ext cx="9144000" cy="78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itle 1"/>
          <p:cNvSpPr>
            <a:spLocks noGrp="1"/>
          </p:cNvSpPr>
          <p:nvPr>
            <p:ph type="title"/>
          </p:nvPr>
        </p:nvSpPr>
        <p:spPr>
          <a:xfrm>
            <a:off x="1143000" y="928839"/>
            <a:ext cx="6858000" cy="507206"/>
          </a:xfrm>
        </p:spPr>
        <p:txBody>
          <a:bodyPr>
            <a:normAutofit/>
          </a:bodyPr>
          <a:lstStyle/>
          <a:p>
            <a:pPr algn="l"/>
            <a:r>
              <a:rPr lang="en-GB" sz="2700" dirty="0">
                <a:solidFill>
                  <a:srgbClr val="000000"/>
                </a:solidFill>
              </a:rPr>
              <a:t>Using a flight model to constrain C</a:t>
            </a:r>
            <a:r>
              <a:rPr lang="en-GB" sz="2700" baseline="-25000" dirty="0">
                <a:solidFill>
                  <a:srgbClr val="000000"/>
                </a:solidFill>
              </a:rPr>
              <a:t>D0</a:t>
            </a:r>
            <a:r>
              <a:rPr lang="en-GB" sz="2700" dirty="0">
                <a:solidFill>
                  <a:srgbClr val="000000"/>
                </a:solidFill>
              </a:rPr>
              <a:t> and α</a:t>
            </a:r>
          </a:p>
        </p:txBody>
      </p:sp>
      <p:sp>
        <p:nvSpPr>
          <p:cNvPr id="3083" name="Text Box 5"/>
          <p:cNvSpPr txBox="1">
            <a:spLocks noChangeArrowheads="1"/>
          </p:cNvSpPr>
          <p:nvPr/>
        </p:nvSpPr>
        <p:spPr bwMode="auto">
          <a:xfrm>
            <a:off x="5494736" y="7364016"/>
            <a:ext cx="155376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GB" sz="900">
                <a:solidFill>
                  <a:srgbClr val="FFFFFF"/>
                </a:solidFill>
                <a:latin typeface="Symbol" pitchFamily="18" charset="2"/>
              </a:rPr>
              <a:t>G =</a:t>
            </a:r>
            <a:r>
              <a:rPr lang="en-GB" sz="900">
                <a:solidFill>
                  <a:srgbClr val="FFFFFF"/>
                </a:solidFill>
                <a:latin typeface="Times New Roman" pitchFamily="18" charset="0"/>
              </a:rPr>
              <a:t> mixing efficiency</a:t>
            </a:r>
          </a:p>
        </p:txBody>
      </p:sp>
      <p:pic>
        <p:nvPicPr>
          <p:cNvPr id="10" name="Picture 9" descr="CD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424" y="3961787"/>
            <a:ext cx="4103689" cy="11273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0" y="1928729"/>
            <a:ext cx="2502665" cy="458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49" y="1976658"/>
            <a:ext cx="687388" cy="4022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91049" y="1436044"/>
            <a:ext cx="4482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000000"/>
                </a:solidFill>
                <a:latin typeface="Calibri"/>
              </a:rPr>
              <a:t>Minimising difference between measured and modeled vertical velocity;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3444" y="1886443"/>
            <a:ext cx="5794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700" dirty="0">
                <a:solidFill>
                  <a:srgbClr val="000000"/>
                </a:solidFill>
                <a:latin typeface="Calibri"/>
              </a:rPr>
              <a:t>-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963290" y="2079625"/>
            <a:ext cx="188149" cy="166688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75249" y="1855930"/>
            <a:ext cx="5238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30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pic>
        <p:nvPicPr>
          <p:cNvPr id="21" name="Picture 20" descr="CDup_contour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75" y="2502930"/>
            <a:ext cx="3726852" cy="12435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63980" y="4198290"/>
            <a:ext cx="1884794" cy="1131079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bri"/>
              </a:rPr>
              <a:t>C</a:t>
            </a:r>
            <a:r>
              <a:rPr lang="en-US" sz="1350" baseline="-25000" dirty="0">
                <a:solidFill>
                  <a:prstClr val="white"/>
                </a:solidFill>
                <a:latin typeface="Calibri"/>
              </a:rPr>
              <a:t>D0,down  </a:t>
            </a:r>
            <a:r>
              <a:rPr lang="en-US" sz="1350" dirty="0">
                <a:solidFill>
                  <a:prstClr val="white"/>
                </a:solidFill>
                <a:latin typeface="Calibri"/>
              </a:rPr>
              <a:t>	= 0.2070 (±2%) </a:t>
            </a:r>
          </a:p>
          <a:p>
            <a:pPr defTabSz="342900"/>
            <a:r>
              <a:rPr lang="en-US" sz="1350" dirty="0">
                <a:solidFill>
                  <a:prstClr val="white"/>
                </a:solidFill>
                <a:latin typeface="Calibri"/>
              </a:rPr>
              <a:t>C</a:t>
            </a:r>
            <a:r>
              <a:rPr lang="en-US" sz="1350" baseline="-25000" dirty="0">
                <a:solidFill>
                  <a:prstClr val="white"/>
                </a:solidFill>
                <a:latin typeface="Calibri"/>
              </a:rPr>
              <a:t>D0,up</a:t>
            </a:r>
            <a:r>
              <a:rPr lang="en-US" sz="1350" dirty="0">
                <a:solidFill>
                  <a:prstClr val="white"/>
                </a:solidFill>
                <a:latin typeface="Calibri"/>
              </a:rPr>
              <a:t>	= 0.2065 (±2%)</a:t>
            </a:r>
          </a:p>
          <a:p>
            <a:pPr defTabSz="342900"/>
            <a:r>
              <a:rPr lang="en-US" sz="1350" dirty="0">
                <a:solidFill>
                  <a:prstClr val="white"/>
                </a:solidFill>
                <a:latin typeface="Calibri"/>
              </a:rPr>
              <a:t>C</a:t>
            </a:r>
            <a:r>
              <a:rPr lang="en-US" sz="1350" baseline="-25000" dirty="0">
                <a:solidFill>
                  <a:prstClr val="white"/>
                </a:solidFill>
                <a:latin typeface="Calibri"/>
              </a:rPr>
              <a:t>D0</a:t>
            </a:r>
            <a:r>
              <a:rPr lang="en-US" sz="1350" dirty="0">
                <a:solidFill>
                  <a:prstClr val="white"/>
                </a:solidFill>
                <a:latin typeface="Calibri"/>
              </a:rPr>
              <a:t> ~0.2066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647" y="1914715"/>
            <a:ext cx="2063751" cy="68253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24500" y="2663709"/>
            <a:ext cx="247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Estimate α iteratively using prescribed values for the lift-slope coefficients (</a:t>
            </a:r>
            <a:r>
              <a:rPr lang="en-US" sz="135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a</a:t>
            </a:r>
            <a:r>
              <a:rPr lang="en-US" sz="1350" i="1" baseline="-25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h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and </a:t>
            </a:r>
            <a:r>
              <a:rPr lang="en-US" sz="135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a</a:t>
            </a:r>
            <a:r>
              <a:rPr lang="en-US" sz="1350" i="1" baseline="-25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w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) and the induced drag </a:t>
            </a:r>
            <a:r>
              <a:rPr lang="en-US" sz="135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</a:t>
            </a:r>
            <a:r>
              <a:rPr lang="en-US" sz="1350" i="1" baseline="-25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D1</a:t>
            </a:r>
            <a:endParaRPr lang="en-US" sz="1350" baseline="-25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pic>
        <p:nvPicPr>
          <p:cNvPr id="17" name="Picture 16" descr="NOC powerpoint Ex footer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6602"/>
            <a:ext cx="9144000" cy="78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c di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29" y="1317800"/>
            <a:ext cx="8615571" cy="515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70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162" y="1128566"/>
            <a:ext cx="6564837" cy="53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6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ym typeface="Helvetica Neue" charset="0"/>
              </a:rPr>
              <a:t> </a:t>
            </a:r>
            <a:endParaRPr lang="en-US" dirty="0"/>
          </a:p>
        </p:txBody>
      </p:sp>
      <p:pic>
        <p:nvPicPr>
          <p:cNvPr id="3" name="Picture 2" descr="Wolk_et_al_2009_0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90" y="1169320"/>
            <a:ext cx="8296809" cy="54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ym typeface="Helvetica Neue" charset="0"/>
              </a:rPr>
              <a:t> Case Study 1: Celtic Sea, Matthew Palmer</a:t>
            </a:r>
            <a:endParaRPr lang="en-US" dirty="0"/>
          </a:p>
        </p:txBody>
      </p:sp>
      <p:pic>
        <p:nvPicPr>
          <p:cNvPr id="7" name="Content Placeholder 9" descr="figure5_map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3373" y="1112838"/>
            <a:ext cx="3937918" cy="200412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57538" y="3307462"/>
            <a:ext cx="3329262" cy="289013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9 days (near) continuous microstructure time-series.</a:t>
            </a:r>
          </a:p>
          <a:p>
            <a:r>
              <a:rPr lang="en-US" dirty="0" smtClean="0"/>
              <a:t>766 profiles of </a:t>
            </a:r>
            <a:r>
              <a:rPr lang="en-US" dirty="0" err="1" smtClean="0"/>
              <a:t>ε</a:t>
            </a:r>
            <a:r>
              <a:rPr lang="en-US" dirty="0" smtClean="0"/>
              <a:t> and CTD.</a:t>
            </a:r>
          </a:p>
          <a:p>
            <a:r>
              <a:rPr lang="en-US" dirty="0" smtClean="0"/>
              <a:t>Resolving </a:t>
            </a:r>
            <a:r>
              <a:rPr lang="en-US" dirty="0" err="1" smtClean="0"/>
              <a:t>finescale</a:t>
            </a:r>
            <a:r>
              <a:rPr lang="en-US" dirty="0" smtClean="0"/>
              <a:t> temperature, density and turbulent structure.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Content Placeholder 7" descr="figure7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112838"/>
            <a:ext cx="4642674" cy="397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1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Helvetica Neue" charset="0"/>
              </a:rPr>
              <a:t> Case Study: Faroe Straight (</a:t>
            </a:r>
            <a:r>
              <a:rPr lang="en-US" dirty="0" err="1" smtClean="0">
                <a:sym typeface="Helvetica Neue" charset="0"/>
              </a:rPr>
              <a:t>Ilker</a:t>
            </a:r>
            <a:r>
              <a:rPr lang="en-US" dirty="0" smtClean="0">
                <a:sym typeface="Helvetica Neue" charset="0"/>
              </a:rPr>
              <a:t> </a:t>
            </a:r>
            <a:r>
              <a:rPr lang="en-US" dirty="0" err="1" smtClean="0">
                <a:sym typeface="Helvetica Neue" charset="0"/>
              </a:rPr>
              <a:t>Fer</a:t>
            </a:r>
            <a:r>
              <a:rPr lang="en-US" dirty="0" smtClean="0">
                <a:sym typeface="Helvetica Neue" charset="0"/>
              </a:rPr>
              <a:t>)</a:t>
            </a:r>
            <a:endParaRPr lang="en-US" dirty="0"/>
          </a:p>
        </p:txBody>
      </p:sp>
      <p:pic>
        <p:nvPicPr>
          <p:cNvPr id="11" name="Picture 10" descr="Fer_et_al_2014_0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732" y="1534579"/>
            <a:ext cx="5092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0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4012">
            <a:off x="5441234" y="1317797"/>
            <a:ext cx="3442513" cy="2732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Ocean Microstructure Glider Workshop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02565"/>
            <a:ext cx="6928338" cy="50951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Day </a:t>
            </a:r>
            <a:r>
              <a:rPr lang="en-US" dirty="0"/>
              <a:t>1 </a:t>
            </a:r>
            <a:r>
              <a:rPr lang="en-US" dirty="0" smtClean="0"/>
              <a:t>– technical overview and setup</a:t>
            </a:r>
          </a:p>
          <a:p>
            <a:r>
              <a:rPr lang="en-US" dirty="0" smtClean="0"/>
              <a:t>Introduction </a:t>
            </a:r>
            <a:r>
              <a:rPr lang="en-US" dirty="0"/>
              <a:t>to the </a:t>
            </a:r>
            <a:r>
              <a:rPr lang="en-US" dirty="0" smtClean="0"/>
              <a:t>MicroRider</a:t>
            </a:r>
          </a:p>
          <a:p>
            <a:r>
              <a:rPr lang="en-US" dirty="0" smtClean="0"/>
              <a:t>Data </a:t>
            </a:r>
            <a:r>
              <a:rPr lang="en-US" dirty="0"/>
              <a:t>Acquisition Software (</a:t>
            </a:r>
            <a:r>
              <a:rPr lang="en-US" dirty="0" smtClean="0"/>
              <a:t>ODAS5IR)</a:t>
            </a:r>
          </a:p>
          <a:p>
            <a:r>
              <a:rPr lang="en-US" dirty="0" smtClean="0"/>
              <a:t>Pre-deployment Checks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Day 2 – field test</a:t>
            </a:r>
          </a:p>
          <a:p>
            <a:r>
              <a:rPr lang="en-US" dirty="0" smtClean="0"/>
              <a:t>Glider field deployment</a:t>
            </a:r>
          </a:p>
          <a:p>
            <a:r>
              <a:rPr lang="en-US" dirty="0" smtClean="0"/>
              <a:t>MicroRider </a:t>
            </a:r>
            <a:r>
              <a:rPr lang="en-US" dirty="0"/>
              <a:t>Maintenance (</a:t>
            </a:r>
            <a:r>
              <a:rPr lang="en-US" dirty="0" smtClean="0"/>
              <a:t>optional)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Day </a:t>
            </a:r>
            <a:r>
              <a:rPr lang="en-US" dirty="0"/>
              <a:t>3 </a:t>
            </a:r>
            <a:r>
              <a:rPr lang="en-US" dirty="0" smtClean="0"/>
              <a:t>– data </a:t>
            </a:r>
            <a:r>
              <a:rPr lang="en-US" dirty="0"/>
              <a:t>acquisition and </a:t>
            </a:r>
            <a:r>
              <a:rPr lang="en-US" dirty="0" smtClean="0"/>
              <a:t>processing</a:t>
            </a:r>
          </a:p>
          <a:p>
            <a:r>
              <a:rPr lang="en-US" dirty="0" smtClean="0"/>
              <a:t>Data </a:t>
            </a:r>
            <a:r>
              <a:rPr lang="en-US" dirty="0"/>
              <a:t>Conversion and </a:t>
            </a:r>
            <a:r>
              <a:rPr lang="en-US" dirty="0" smtClean="0"/>
              <a:t>Processing</a:t>
            </a:r>
          </a:p>
          <a:p>
            <a:r>
              <a:rPr lang="en-US" dirty="0" smtClean="0"/>
              <a:t>Signal Conditioning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Day 4 – special topics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05" y="4415808"/>
            <a:ext cx="3137095" cy="201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r="8269"/>
          <a:stretch/>
        </p:blipFill>
        <p:spPr>
          <a:xfrm>
            <a:off x="0" y="-52754"/>
            <a:ext cx="9144000" cy="691075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337625" y="4127109"/>
            <a:ext cx="8229600" cy="2372165"/>
          </a:xfrm>
        </p:spPr>
        <p:txBody>
          <a:bodyPr/>
          <a:lstStyle/>
          <a:p>
            <a:r>
              <a:rPr lang="en-US" dirty="0" smtClean="0"/>
              <a:t>March 5-8, 2017</a:t>
            </a:r>
          </a:p>
          <a:p>
            <a:r>
              <a:rPr lang="en-US" dirty="0" smtClean="0"/>
              <a:t>Honolulu, Hawaii</a:t>
            </a:r>
          </a:p>
          <a:p>
            <a:r>
              <a:rPr lang="en-US" dirty="0" smtClean="0"/>
              <a:t>following the ASLO Aquatic Sciences Meeting </a:t>
            </a:r>
            <a:r>
              <a:rPr lang="en-US" sz="2400" dirty="0" smtClean="0"/>
              <a:t>(Feb 27-Mar 3, 2017)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350">
            <a:off x="395850" y="465016"/>
            <a:ext cx="3736438" cy="290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5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3902" y="4788694"/>
            <a:ext cx="2822898" cy="176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257300"/>
            <a:ext cx="5105400" cy="4868869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 smtClean="0"/>
              <a:t>Gliders are an excellent platform for ocean turbulence measurements., because their are driven by buoyancy.</a:t>
            </a:r>
            <a:br>
              <a:rPr lang="en-US" altLang="en-US" dirty="0" smtClean="0"/>
            </a:br>
            <a:endParaRPr lang="en-US" altLang="en-US" dirty="0" smtClean="0"/>
          </a:p>
          <a:p>
            <a:r>
              <a:rPr lang="en-US" altLang="en-US" dirty="0" smtClean="0"/>
              <a:t>Dissipation rates resolved </a:t>
            </a:r>
            <a:r>
              <a:rPr lang="en-US" altLang="en-US" dirty="0" err="1" smtClean="0"/>
              <a:t>ε</a:t>
            </a:r>
            <a:r>
              <a:rPr lang="en-US" altLang="en-US" dirty="0" smtClean="0"/>
              <a:t> ~10</a:t>
            </a:r>
            <a:r>
              <a:rPr lang="en-US" altLang="en-US" baseline="30000" dirty="0" smtClean="0"/>
              <a:t>-8</a:t>
            </a:r>
            <a:r>
              <a:rPr lang="en-US" altLang="en-US" dirty="0" smtClean="0"/>
              <a:t> to </a:t>
            </a:r>
            <a:r>
              <a:rPr lang="en-US" altLang="en-US" dirty="0" err="1" smtClean="0"/>
              <a:t>ε</a:t>
            </a:r>
            <a:r>
              <a:rPr lang="en-US" altLang="en-US" dirty="0" smtClean="0"/>
              <a:t> ~ 5 x 10</a:t>
            </a:r>
            <a:r>
              <a:rPr lang="en-US" altLang="en-US" baseline="30000" dirty="0" smtClean="0"/>
              <a:t>-11</a:t>
            </a:r>
            <a:r>
              <a:rPr lang="en-US" altLang="en-US" dirty="0" smtClean="0"/>
              <a:t> W/kg, meets open-ocean requirements.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Glider measurements reveal new physical processes that cannot be observed from ship borne measurements.</a:t>
            </a:r>
            <a:br>
              <a:rPr lang="en-US" altLang="en-US" dirty="0" smtClean="0"/>
            </a:br>
            <a:endParaRPr lang="en-US" altLang="en-US" dirty="0" smtClean="0"/>
          </a:p>
          <a:p>
            <a:r>
              <a:rPr lang="en-US" altLang="en-US" dirty="0" smtClean="0"/>
              <a:t>Next: on-board data processing</a:t>
            </a:r>
          </a:p>
          <a:p>
            <a:endParaRPr lang="en-US" altLang="en-US" dirty="0">
              <a:hlinkClick r:id="rId3"/>
            </a:endParaRPr>
          </a:p>
          <a:p>
            <a:r>
              <a:rPr lang="en-US" altLang="en-US" dirty="0" smtClean="0"/>
              <a:t>Thank you. </a:t>
            </a:r>
            <a:endParaRPr lang="en-US" altLang="en-US" dirty="0"/>
          </a:p>
        </p:txBody>
      </p:sp>
      <p:pic>
        <p:nvPicPr>
          <p:cNvPr id="38917" name="Picture 1" descr="MicroPod on Seaglider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355" y="734659"/>
            <a:ext cx="1848445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902" y="3199253"/>
            <a:ext cx="2824971" cy="15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539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9409" y="3049929"/>
            <a:ext cx="2553891" cy="166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Ocean Turbulence is Important</a:t>
            </a: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1257300"/>
            <a:ext cx="5765800" cy="5181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ym typeface="Eurostile" charset="0"/>
              </a:rPr>
              <a:t>Climate Change: Understand ocean circulation.</a:t>
            </a:r>
          </a:p>
          <a:p>
            <a:pPr lvl="1"/>
            <a:r>
              <a:rPr lang="en-US" dirty="0" smtClean="0">
                <a:sym typeface="Eurostile" charset="0"/>
              </a:rPr>
              <a:t>Mixing Processes affect the exchange of heat, salt and momentum.</a:t>
            </a:r>
          </a:p>
          <a:p>
            <a:pPr lvl="1"/>
            <a:endParaRPr lang="en-US" dirty="0" smtClean="0">
              <a:sym typeface="Eurostile" charset="0"/>
            </a:endParaRPr>
          </a:p>
          <a:p>
            <a:pPr marL="0" indent="0">
              <a:buNone/>
            </a:pPr>
            <a:r>
              <a:rPr lang="en-US" dirty="0" smtClean="0">
                <a:sym typeface="Eurostile" charset="0"/>
              </a:rPr>
              <a:t>Global Heat Transport</a:t>
            </a:r>
          </a:p>
          <a:p>
            <a:pPr lvl="1"/>
            <a:r>
              <a:rPr lang="en-US" dirty="0" smtClean="0">
                <a:sym typeface="Eurostile" charset="0"/>
              </a:rPr>
              <a:t>50 per cent of the pole-ward transport of heat is in the ocean.</a:t>
            </a:r>
          </a:p>
          <a:p>
            <a:pPr lvl="1"/>
            <a:r>
              <a:rPr lang="en-US" dirty="0" smtClean="0">
                <a:sym typeface="Eurostile" charset="0"/>
              </a:rPr>
              <a:t>Turbulence affects ocean-atmosphere exchange processes</a:t>
            </a:r>
          </a:p>
          <a:p>
            <a:pPr lvl="1"/>
            <a:r>
              <a:rPr lang="en-US" dirty="0" smtClean="0">
                <a:sym typeface="Eurostile" charset="0"/>
              </a:rPr>
              <a:t>Affects rates of ice melt</a:t>
            </a:r>
          </a:p>
          <a:p>
            <a:endParaRPr lang="en-US" dirty="0">
              <a:sym typeface="Eurostile" charset="0"/>
            </a:endParaRPr>
          </a:p>
          <a:p>
            <a:pPr marL="0" indent="0">
              <a:buNone/>
            </a:pPr>
            <a:r>
              <a:rPr lang="en-US" dirty="0" smtClean="0">
                <a:sym typeface="Eurostile" charset="0"/>
              </a:rPr>
              <a:t>Anthropogenic impact</a:t>
            </a:r>
          </a:p>
          <a:p>
            <a:pPr lvl="1"/>
            <a:r>
              <a:rPr lang="en-US" dirty="0" smtClean="0">
                <a:sym typeface="Eurostile" charset="0"/>
              </a:rPr>
              <a:t>Local changes to water stratification affect wildlife and fisheries</a:t>
            </a:r>
          </a:p>
          <a:p>
            <a:pPr lvl="1"/>
            <a:r>
              <a:rPr lang="en-US" dirty="0" smtClean="0">
                <a:sym typeface="Eurostile" charset="0"/>
              </a:rPr>
              <a:t>Resource extraction (minerals, energy, etc.) requires environmental impact assessment</a:t>
            </a:r>
          </a:p>
          <a:p>
            <a:pPr lvl="1"/>
            <a:endParaRPr lang="en-US" dirty="0" smtClean="0"/>
          </a:p>
        </p:txBody>
      </p:sp>
      <p:grpSp>
        <p:nvGrpSpPr>
          <p:cNvPr id="14344" name="Group 8"/>
          <p:cNvGrpSpPr>
            <a:grpSpLocks/>
          </p:cNvGrpSpPr>
          <p:nvPr/>
        </p:nvGrpSpPr>
        <p:grpSpPr bwMode="auto">
          <a:xfrm>
            <a:off x="6349409" y="1257300"/>
            <a:ext cx="2553891" cy="1741289"/>
            <a:chOff x="0" y="0"/>
            <a:chExt cx="3632200" cy="2477680"/>
          </a:xfrm>
        </p:grpSpPr>
        <p:sp>
          <p:nvSpPr>
            <p:cNvPr id="9225" name="AutoShape 9"/>
            <p:cNvSpPr>
              <a:spLocks/>
            </p:cNvSpPr>
            <p:nvPr/>
          </p:nvSpPr>
          <p:spPr bwMode="auto">
            <a:xfrm>
              <a:off x="0" y="0"/>
              <a:ext cx="3630613" cy="247609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27905" defTabSz="455398">
                <a:defRPr/>
              </a:pPr>
              <a:endParaRPr lang="en-US" sz="1125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endParaRPr>
            </a:p>
          </p:txBody>
        </p:sp>
        <p:pic>
          <p:nvPicPr>
            <p:cNvPr id="9226" name="Picture 10" descr="image6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32200" cy="2477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9227" name="Picture 11" descr="pasted-image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035" b="66999"/>
          <a:stretch/>
        </p:blipFill>
        <p:spPr bwMode="auto">
          <a:xfrm>
            <a:off x="6340477" y="4776707"/>
            <a:ext cx="2602672" cy="1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542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Applications</a:t>
            </a:r>
            <a:endParaRPr lang="en-US" dirty="0"/>
          </a:p>
        </p:txBody>
      </p:sp>
      <p:sp>
        <p:nvSpPr>
          <p:cNvPr id="25604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Clr>
                <a:srgbClr val="606060"/>
              </a:buClr>
              <a:buNone/>
              <a:defRPr/>
            </a:pPr>
            <a:r>
              <a:rPr lang="en-US" sz="2200" b="1" dirty="0">
                <a:solidFill>
                  <a:srgbClr val="606060"/>
                </a:solidFill>
                <a:latin typeface="Calibri"/>
                <a:cs typeface="Calibri"/>
                <a:sym typeface="Helvetica Neue" charset="0"/>
              </a:rPr>
              <a:t>Tidal Energy Conversion</a:t>
            </a:r>
          </a:p>
          <a:p>
            <a:pPr marL="500045" lvl="1" indent="-187517">
              <a:spcBef>
                <a:spcPts val="773"/>
              </a:spcBef>
              <a:buClr>
                <a:srgbClr val="606060"/>
              </a:buClr>
              <a:buFont typeface="Helvetica Neue" charset="0"/>
              <a:buChar char="•"/>
              <a:defRPr/>
            </a:pPr>
            <a:r>
              <a:rPr lang="en-US" sz="2200" dirty="0">
                <a:solidFill>
                  <a:srgbClr val="606060"/>
                </a:solidFill>
                <a:latin typeface="Calibri"/>
                <a:cs typeface="Calibri"/>
                <a:sym typeface="Helvetica Neue" charset="0"/>
              </a:rPr>
              <a:t>Site characterization</a:t>
            </a:r>
          </a:p>
          <a:p>
            <a:pPr marL="500045" lvl="1" indent="-187517">
              <a:spcBef>
                <a:spcPts val="773"/>
              </a:spcBef>
              <a:buClr>
                <a:srgbClr val="606060"/>
              </a:buClr>
              <a:buFont typeface="Helvetica Neue" charset="0"/>
              <a:buChar char="•"/>
              <a:defRPr/>
            </a:pPr>
            <a:r>
              <a:rPr lang="en-US" sz="2200" dirty="0">
                <a:solidFill>
                  <a:srgbClr val="606060"/>
                </a:solidFill>
                <a:latin typeface="Calibri"/>
                <a:cs typeface="Calibri"/>
                <a:sym typeface="Helvetica Neue" charset="0"/>
              </a:rPr>
              <a:t>Device-resource interaction</a:t>
            </a:r>
          </a:p>
          <a:p>
            <a:pPr marL="500045" lvl="1" indent="-187517">
              <a:spcBef>
                <a:spcPts val="773"/>
              </a:spcBef>
              <a:buClr>
                <a:srgbClr val="606060"/>
              </a:buClr>
              <a:buFont typeface="Helvetica Neue" charset="0"/>
              <a:buChar char="•"/>
              <a:defRPr/>
            </a:pPr>
            <a:r>
              <a:rPr lang="en-US" sz="2200" dirty="0">
                <a:solidFill>
                  <a:srgbClr val="606060"/>
                </a:solidFill>
                <a:latin typeface="Calibri"/>
                <a:cs typeface="Calibri"/>
                <a:sym typeface="Helvetica Neue" charset="0"/>
              </a:rPr>
              <a:t>Array layout optimization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105" y="521397"/>
            <a:ext cx="2952000" cy="1876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109" y="2397485"/>
            <a:ext cx="3032891" cy="2049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109" y="4416780"/>
            <a:ext cx="3032891" cy="2313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422304"/>
            <a:ext cx="4181583" cy="294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87"/>
              </a:spcBef>
              <a:buClr>
                <a:srgbClr val="606060"/>
              </a:buClr>
              <a:defRPr/>
            </a:pPr>
            <a:r>
              <a:rPr lang="en-US" sz="2200" b="1" dirty="0">
                <a:solidFill>
                  <a:srgbClr val="606060"/>
                </a:solidFill>
                <a:latin typeface="Calibri"/>
                <a:cs typeface="Calibri"/>
                <a:sym typeface="Helvetica Neue" charset="0"/>
              </a:rPr>
              <a:t>Offshore Mining</a:t>
            </a:r>
          </a:p>
          <a:p>
            <a:pPr marL="500045" lvl="1" indent="-187517">
              <a:spcBef>
                <a:spcPts val="773"/>
              </a:spcBef>
              <a:buClr>
                <a:srgbClr val="606060"/>
              </a:buClr>
              <a:buFont typeface="Helvetica Neue" charset="0"/>
              <a:buChar char="•"/>
              <a:defRPr/>
            </a:pPr>
            <a:r>
              <a:rPr lang="en-US" sz="2200" dirty="0">
                <a:solidFill>
                  <a:srgbClr val="606060"/>
                </a:solidFill>
                <a:latin typeface="Calibri"/>
                <a:cs typeface="Calibri"/>
                <a:sym typeface="Helvetica Neue" charset="0"/>
              </a:rPr>
              <a:t>Manganese nodule mining</a:t>
            </a:r>
          </a:p>
          <a:p>
            <a:pPr marL="500045" lvl="1" indent="-187517">
              <a:spcBef>
                <a:spcPts val="773"/>
              </a:spcBef>
              <a:buClr>
                <a:srgbClr val="606060"/>
              </a:buClr>
              <a:buFont typeface="Helvetica Neue" charset="0"/>
              <a:buChar char="•"/>
              <a:defRPr/>
            </a:pPr>
            <a:r>
              <a:rPr lang="en-US" sz="2200" dirty="0">
                <a:solidFill>
                  <a:srgbClr val="606060"/>
                </a:solidFill>
                <a:latin typeface="Calibri"/>
                <a:cs typeface="Calibri"/>
                <a:sym typeface="Helvetica Neue" charset="0"/>
              </a:rPr>
              <a:t>Tailings disposal</a:t>
            </a:r>
          </a:p>
          <a:p>
            <a:pPr>
              <a:spcBef>
                <a:spcPts val="1687"/>
              </a:spcBef>
              <a:buClr>
                <a:srgbClr val="606060"/>
              </a:buClr>
              <a:defRPr/>
            </a:pPr>
            <a:r>
              <a:rPr lang="en-US" sz="2200" b="1" dirty="0">
                <a:solidFill>
                  <a:srgbClr val="606060"/>
                </a:solidFill>
                <a:latin typeface="Calibri"/>
                <a:cs typeface="Calibri"/>
                <a:sym typeface="Helvetica Neue" charset="0"/>
              </a:rPr>
              <a:t>Oil &amp; Gas</a:t>
            </a:r>
          </a:p>
          <a:p>
            <a:pPr marL="500045" lvl="1" indent="-187517">
              <a:spcBef>
                <a:spcPts val="773"/>
              </a:spcBef>
              <a:buClr>
                <a:srgbClr val="606060"/>
              </a:buClr>
              <a:buFont typeface="Helvetica Neue" charset="0"/>
              <a:buChar char="•"/>
              <a:defRPr/>
            </a:pPr>
            <a:r>
              <a:rPr lang="en-US" sz="2200" dirty="0">
                <a:solidFill>
                  <a:srgbClr val="606060"/>
                </a:solidFill>
                <a:latin typeface="Calibri"/>
                <a:cs typeface="Calibri"/>
                <a:sym typeface="Helvetica Neue" charset="0"/>
              </a:rPr>
              <a:t>Pollution propagation measurement &amp; modelling</a:t>
            </a:r>
            <a:r>
              <a:rPr lang="en-US" sz="2400" dirty="0">
                <a:solidFill>
                  <a:srgbClr val="606060"/>
                </a:solidFill>
                <a:latin typeface="Calibri"/>
                <a:cs typeface="Calibri"/>
                <a:sym typeface="Helvetica Neue" charset="0"/>
              </a:rPr>
              <a:t> </a:t>
            </a: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0361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MicroRider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18" b="36607"/>
          <a:stretch/>
        </p:blipFill>
        <p:spPr>
          <a:xfrm>
            <a:off x="457200" y="1284288"/>
            <a:ext cx="8420100" cy="5210271"/>
          </a:xfrm>
        </p:spPr>
      </p:pic>
    </p:spTree>
    <p:extLst>
      <p:ext uri="{BB962C8B-B14F-4D97-AF65-F5344CB8AC3E}">
        <p14:creationId xmlns:p14="http://schemas.microsoft.com/office/powerpoint/2010/main" val="19216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MicroRider integrations</a:t>
            </a:r>
            <a:endParaRPr lang="en-US" dirty="0"/>
          </a:p>
        </p:txBody>
      </p:sp>
      <p:pic>
        <p:nvPicPr>
          <p:cNvPr id="1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1" y="1016000"/>
            <a:ext cx="2850386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435" b="71778"/>
          <a:stretch/>
        </p:blipFill>
        <p:spPr>
          <a:xfrm>
            <a:off x="3448341" y="1015999"/>
            <a:ext cx="2541470" cy="3600000"/>
          </a:xfrm>
          <a:prstGeom prst="rect">
            <a:avLst/>
          </a:prstGeom>
        </p:spPr>
      </p:pic>
      <p:pic>
        <p:nvPicPr>
          <p:cNvPr id="14" name="IMG_062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5322676"/>
            <a:ext cx="1336866" cy="1350432"/>
          </a:xfrm>
          <a:prstGeom prst="rect">
            <a:avLst/>
          </a:prstGeom>
          <a:ln w="25400"/>
        </p:spPr>
      </p:pic>
      <p:pic>
        <p:nvPicPr>
          <p:cNvPr id="15" name="microRider_remus_0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6314" y="5328166"/>
            <a:ext cx="1339453" cy="1339453"/>
          </a:xfrm>
          <a:prstGeom prst="rect">
            <a:avLst/>
          </a:prstGeom>
          <a:ln w="25400"/>
        </p:spPr>
      </p:pic>
      <p:sp>
        <p:nvSpPr>
          <p:cNvPr id="8" name="TextBox 7"/>
          <p:cNvSpPr txBox="1"/>
          <p:nvPr/>
        </p:nvSpPr>
        <p:spPr>
          <a:xfrm>
            <a:off x="1257300" y="467744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 Slocum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65600" y="46774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 </a:t>
            </a:r>
            <a:r>
              <a:rPr lang="en-US" dirty="0" err="1" smtClean="0"/>
              <a:t>Seaglider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440" b="27326"/>
          <a:stretch/>
        </p:blipFill>
        <p:spPr>
          <a:xfrm>
            <a:off x="6405970" y="1015695"/>
            <a:ext cx="2019600" cy="35995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64330" y="4677445"/>
            <a:ext cx="181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 </a:t>
            </a:r>
            <a:r>
              <a:rPr lang="en-US" dirty="0" err="1" smtClean="0"/>
              <a:t>SeaExplorer</a:t>
            </a:r>
            <a:endParaRPr lang="en-US" dirty="0"/>
          </a:p>
        </p:txBody>
      </p:sp>
      <p:pic>
        <p:nvPicPr>
          <p:cNvPr id="21" name="IMG_9880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8015" y="5329609"/>
            <a:ext cx="1339453" cy="1336567"/>
          </a:xfrm>
          <a:prstGeom prst="rect">
            <a:avLst/>
          </a:prstGeom>
          <a:ln w="25400"/>
        </p:spPr>
      </p:pic>
      <p:pic>
        <p:nvPicPr>
          <p:cNvPr id="22" name="MR on Wirewalker still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9717" y="5328166"/>
            <a:ext cx="1339453" cy="1339453"/>
          </a:xfrm>
          <a:prstGeom prst="rect">
            <a:avLst/>
          </a:prstGeom>
          <a:ln w="25400"/>
        </p:spPr>
      </p:pic>
    </p:spTree>
    <p:extLst>
      <p:ext uri="{BB962C8B-B14F-4D97-AF65-F5344CB8AC3E}">
        <p14:creationId xmlns:p14="http://schemas.microsoft.com/office/powerpoint/2010/main" val="344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ear_probe_horizont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09" y="1468636"/>
            <a:ext cx="6419642" cy="2407366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>
              <a:defRPr/>
            </a:pPr>
            <a:r>
              <a:rPr lang="en-US" sz="3200" dirty="0">
                <a:solidFill>
                  <a:srgbClr val="000000"/>
                </a:solidFill>
              </a:rPr>
              <a:t>The </a:t>
            </a:r>
            <a:r>
              <a:rPr lang="en-US" sz="3200" dirty="0" smtClean="0">
                <a:solidFill>
                  <a:srgbClr val="000000"/>
                </a:solidFill>
              </a:rPr>
              <a:t>Velocity Shear </a:t>
            </a:r>
            <a:r>
              <a:rPr lang="en-US" sz="3200" dirty="0">
                <a:solidFill>
                  <a:srgbClr val="000000"/>
                </a:solidFill>
              </a:rPr>
              <a:t>Probe</a:t>
            </a:r>
            <a:endParaRPr lang="en-US" sz="3200" dirty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/>
          </p:nvPr>
        </p:nvGraphicFramePr>
        <p:xfrm>
          <a:off x="1167356" y="5574661"/>
          <a:ext cx="2450306" cy="1013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5" imgW="1193800" imgH="495300" progId="Equation.3">
                  <p:embed/>
                </p:oleObj>
              </mc:Choice>
              <mc:Fallback>
                <p:oleObj name="Equation" r:id="rId5" imgW="11938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7356" y="5574661"/>
                        <a:ext cx="2450306" cy="101322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89776" y="527927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/>
          </p:nvPr>
        </p:nvGraphicFramePr>
        <p:xfrm>
          <a:off x="4803608" y="4412499"/>
          <a:ext cx="1279922" cy="720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7" imgW="698500" imgH="393700" progId="Equation.3">
                  <p:embed/>
                </p:oleObj>
              </mc:Choice>
              <mc:Fallback>
                <p:oleObj name="Equation" r:id="rId7" imgW="698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3608" y="4412499"/>
                        <a:ext cx="1279922" cy="720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>
            <p:extLst/>
          </p:nvPr>
        </p:nvGraphicFramePr>
        <p:xfrm>
          <a:off x="4775033" y="5250700"/>
          <a:ext cx="2627710" cy="1070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Equation" r:id="rId9" imgW="1435100" imgH="584200" progId="Equation.3">
                  <p:embed/>
                </p:oleObj>
              </mc:Choice>
              <mc:Fallback>
                <p:oleObj name="Equation" r:id="rId9" imgW="14351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033" y="5250700"/>
                        <a:ext cx="2627710" cy="10703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4803608" y="3799801"/>
            <a:ext cx="1880548" cy="533400"/>
            <a:chOff x="4803608" y="3799801"/>
            <a:chExt cx="1880548" cy="533400"/>
          </a:xfrm>
        </p:grpSpPr>
        <p:sp>
          <p:nvSpPr>
            <p:cNvPr id="7" name="Down Arrow 6"/>
            <p:cNvSpPr/>
            <p:nvPr/>
          </p:nvSpPr>
          <p:spPr>
            <a:xfrm>
              <a:off x="4803608" y="3799801"/>
              <a:ext cx="215900" cy="5334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739" y="3955300"/>
              <a:ext cx="1640417" cy="317500"/>
            </a:xfrm>
            <a:prstGeom prst="rect">
              <a:avLst/>
            </a:prstGeom>
          </p:spPr>
        </p:pic>
      </p:grpSp>
      <p:sp>
        <p:nvSpPr>
          <p:cNvPr id="19" name="Arc 18"/>
          <p:cNvSpPr/>
          <p:nvPr/>
        </p:nvSpPr>
        <p:spPr>
          <a:xfrm>
            <a:off x="774700" y="2578100"/>
            <a:ext cx="914400" cy="914400"/>
          </a:xfrm>
          <a:prstGeom prst="arc">
            <a:avLst>
              <a:gd name="adj1" fmla="val 3982237"/>
              <a:gd name="adj2" fmla="val 0"/>
            </a:avLst>
          </a:prstGeom>
          <a:ln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6" descr="Shear Probe photo with pencil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1203402"/>
            <a:ext cx="3616492" cy="81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240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00" y="1206500"/>
            <a:ext cx="8496300" cy="56261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>
              <a:defRPr/>
            </a:pPr>
            <a:r>
              <a:rPr lang="en-US" sz="3200" dirty="0">
                <a:solidFill>
                  <a:srgbClr val="000000"/>
                </a:solidFill>
              </a:rPr>
              <a:t>The </a:t>
            </a:r>
            <a:r>
              <a:rPr lang="en-US" sz="3200" dirty="0" smtClean="0">
                <a:solidFill>
                  <a:srgbClr val="000000"/>
                </a:solidFill>
              </a:rPr>
              <a:t>Velocity Shear </a:t>
            </a:r>
            <a:r>
              <a:rPr lang="en-US" sz="3200" dirty="0">
                <a:solidFill>
                  <a:srgbClr val="000000"/>
                </a:solidFill>
              </a:rPr>
              <a:t>Probe</a:t>
            </a:r>
            <a:endParaRPr lang="en-US" sz="32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47700" y="1718872"/>
            <a:ext cx="6540500" cy="40342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+ Extremely sensitive, high signal-to-noise ratio 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+ Low power</a:t>
            </a:r>
          </a:p>
          <a:p>
            <a:pPr>
              <a:buFontTx/>
              <a:buChar char="-"/>
            </a:pPr>
            <a:r>
              <a:rPr lang="en-US" dirty="0" smtClean="0"/>
              <a:t>Must move through the water</a:t>
            </a:r>
          </a:p>
          <a:p>
            <a:pPr>
              <a:buFontTx/>
              <a:buChar char="-"/>
            </a:pPr>
            <a:r>
              <a:rPr lang="en-US" dirty="0" smtClean="0"/>
              <a:t>Resolves only cross-stream velocity fluctuations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174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Scale Resolution</a:t>
            </a:r>
            <a:endParaRPr lang="en-US" sz="3200" dirty="0"/>
          </a:p>
        </p:txBody>
      </p:sp>
      <p:grpSp>
        <p:nvGrpSpPr>
          <p:cNvPr id="17" name="Group 16"/>
          <p:cNvGrpSpPr/>
          <p:nvPr/>
        </p:nvGrpSpPr>
        <p:grpSpPr>
          <a:xfrm rot="10800000">
            <a:off x="812800" y="1993900"/>
            <a:ext cx="3441700" cy="698500"/>
            <a:chOff x="1519238" y="2819400"/>
            <a:chExt cx="6361112" cy="1447800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5029200" y="2873375"/>
              <a:ext cx="2851150" cy="13684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52" y="39"/>
                </a:cxn>
                <a:cxn ang="0">
                  <a:pos x="1436" y="158"/>
                </a:cxn>
                <a:cxn ang="0">
                  <a:pos x="1791" y="434"/>
                </a:cxn>
                <a:cxn ang="0">
                  <a:pos x="1468" y="702"/>
                </a:cxn>
                <a:cxn ang="0">
                  <a:pos x="852" y="836"/>
                </a:cxn>
                <a:cxn ang="0">
                  <a:pos x="0" y="858"/>
                </a:cxn>
              </a:cxnLst>
              <a:rect l="0" t="0" r="r" b="b"/>
              <a:pathLst>
                <a:path w="1796" h="862">
                  <a:moveTo>
                    <a:pt x="8" y="0"/>
                  </a:moveTo>
                  <a:cubicBezTo>
                    <a:pt x="149" y="5"/>
                    <a:pt x="614" y="13"/>
                    <a:pt x="852" y="39"/>
                  </a:cubicBezTo>
                  <a:cubicBezTo>
                    <a:pt x="1090" y="65"/>
                    <a:pt x="1280" y="92"/>
                    <a:pt x="1436" y="158"/>
                  </a:cubicBezTo>
                  <a:cubicBezTo>
                    <a:pt x="1592" y="224"/>
                    <a:pt x="1786" y="343"/>
                    <a:pt x="1791" y="434"/>
                  </a:cubicBezTo>
                  <a:cubicBezTo>
                    <a:pt x="1796" y="525"/>
                    <a:pt x="1624" y="635"/>
                    <a:pt x="1468" y="702"/>
                  </a:cubicBezTo>
                  <a:cubicBezTo>
                    <a:pt x="1312" y="769"/>
                    <a:pt x="1097" y="810"/>
                    <a:pt x="852" y="836"/>
                  </a:cubicBezTo>
                  <a:cubicBezTo>
                    <a:pt x="607" y="862"/>
                    <a:pt x="177" y="854"/>
                    <a:pt x="0" y="858"/>
                  </a:cubicBezTo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 descr="75%"/>
            <p:cNvSpPr>
              <a:spLocks/>
            </p:cNvSpPr>
            <p:nvPr/>
          </p:nvSpPr>
          <p:spPr bwMode="auto">
            <a:xfrm>
              <a:off x="5486400" y="3124200"/>
              <a:ext cx="1828800" cy="838200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240" y="96"/>
                </a:cxn>
                <a:cxn ang="0">
                  <a:pos x="240" y="0"/>
                </a:cxn>
                <a:cxn ang="0">
                  <a:pos x="288" y="0"/>
                </a:cxn>
                <a:cxn ang="0">
                  <a:pos x="288" y="144"/>
                </a:cxn>
                <a:cxn ang="0">
                  <a:pos x="1104" y="144"/>
                </a:cxn>
                <a:cxn ang="0">
                  <a:pos x="1152" y="240"/>
                </a:cxn>
                <a:cxn ang="0">
                  <a:pos x="1104" y="384"/>
                </a:cxn>
                <a:cxn ang="0">
                  <a:pos x="288" y="384"/>
                </a:cxn>
                <a:cxn ang="0">
                  <a:pos x="288" y="528"/>
                </a:cxn>
                <a:cxn ang="0">
                  <a:pos x="240" y="528"/>
                </a:cxn>
                <a:cxn ang="0">
                  <a:pos x="240" y="432"/>
                </a:cxn>
                <a:cxn ang="0">
                  <a:pos x="0" y="432"/>
                </a:cxn>
              </a:cxnLst>
              <a:rect l="0" t="0" r="r" b="b"/>
              <a:pathLst>
                <a:path w="1152" h="528">
                  <a:moveTo>
                    <a:pt x="0" y="96"/>
                  </a:moveTo>
                  <a:lnTo>
                    <a:pt x="240" y="96"/>
                  </a:lnTo>
                  <a:lnTo>
                    <a:pt x="240" y="0"/>
                  </a:lnTo>
                  <a:lnTo>
                    <a:pt x="288" y="0"/>
                  </a:lnTo>
                  <a:lnTo>
                    <a:pt x="288" y="144"/>
                  </a:lnTo>
                  <a:lnTo>
                    <a:pt x="1104" y="144"/>
                  </a:lnTo>
                  <a:lnTo>
                    <a:pt x="1152" y="240"/>
                  </a:lnTo>
                  <a:lnTo>
                    <a:pt x="1104" y="384"/>
                  </a:lnTo>
                  <a:lnTo>
                    <a:pt x="288" y="384"/>
                  </a:lnTo>
                  <a:lnTo>
                    <a:pt x="288" y="528"/>
                  </a:lnTo>
                  <a:lnTo>
                    <a:pt x="240" y="528"/>
                  </a:lnTo>
                  <a:lnTo>
                    <a:pt x="240" y="432"/>
                  </a:lnTo>
                  <a:lnTo>
                    <a:pt x="0" y="432"/>
                  </a:lnTo>
                </a:path>
              </a:pathLst>
            </a:custGeom>
            <a:blipFill rotWithShape="1">
              <a:blip r:embed="rId3"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524000" y="2819400"/>
              <a:ext cx="4343400" cy="1447800"/>
              <a:chOff x="960" y="1584"/>
              <a:chExt cx="2736" cy="912"/>
            </a:xfrm>
          </p:grpSpPr>
          <p:sp>
            <p:nvSpPr>
              <p:cNvPr id="8" name="Freeform 7" descr="80%"/>
              <p:cNvSpPr>
                <a:spLocks/>
              </p:cNvSpPr>
              <p:nvPr/>
            </p:nvSpPr>
            <p:spPr bwMode="auto">
              <a:xfrm>
                <a:off x="960" y="1584"/>
                <a:ext cx="2736" cy="2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08" y="0"/>
                  </a:cxn>
                  <a:cxn ang="0">
                    <a:pos x="2208" y="192"/>
                  </a:cxn>
                  <a:cxn ang="0">
                    <a:pos x="2736" y="192"/>
                  </a:cxn>
                  <a:cxn ang="0">
                    <a:pos x="2736" y="288"/>
                  </a:cxn>
                  <a:cxn ang="0">
                    <a:pos x="0" y="288"/>
                  </a:cxn>
                </a:cxnLst>
                <a:rect l="0" t="0" r="r" b="b"/>
                <a:pathLst>
                  <a:path w="2736" h="288">
                    <a:moveTo>
                      <a:pt x="0" y="0"/>
                    </a:moveTo>
                    <a:lnTo>
                      <a:pt x="2208" y="0"/>
                    </a:lnTo>
                    <a:lnTo>
                      <a:pt x="2208" y="192"/>
                    </a:lnTo>
                    <a:lnTo>
                      <a:pt x="2736" y="192"/>
                    </a:lnTo>
                    <a:lnTo>
                      <a:pt x="2736" y="288"/>
                    </a:lnTo>
                    <a:lnTo>
                      <a:pt x="0" y="288"/>
                    </a:lnTo>
                  </a:path>
                </a:pathLst>
              </a:custGeom>
              <a:pattFill prst="pct80">
                <a:fgClr>
                  <a:srgbClr val="B2B2B2"/>
                </a:fgClr>
                <a:bgClr>
                  <a:srgbClr val="000000"/>
                </a:bgClr>
              </a:pattFill>
              <a:ln w="127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9" descr="80%"/>
              <p:cNvSpPr>
                <a:spLocks/>
              </p:cNvSpPr>
              <p:nvPr/>
            </p:nvSpPr>
            <p:spPr bwMode="auto">
              <a:xfrm flipV="1">
                <a:off x="960" y="2208"/>
                <a:ext cx="2736" cy="2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08" y="0"/>
                  </a:cxn>
                  <a:cxn ang="0">
                    <a:pos x="2208" y="192"/>
                  </a:cxn>
                  <a:cxn ang="0">
                    <a:pos x="2736" y="192"/>
                  </a:cxn>
                  <a:cxn ang="0">
                    <a:pos x="2736" y="288"/>
                  </a:cxn>
                  <a:cxn ang="0">
                    <a:pos x="0" y="288"/>
                  </a:cxn>
                </a:cxnLst>
                <a:rect l="0" t="0" r="r" b="b"/>
                <a:pathLst>
                  <a:path w="2736" h="288">
                    <a:moveTo>
                      <a:pt x="0" y="0"/>
                    </a:moveTo>
                    <a:lnTo>
                      <a:pt x="2208" y="0"/>
                    </a:lnTo>
                    <a:lnTo>
                      <a:pt x="2208" y="192"/>
                    </a:lnTo>
                    <a:lnTo>
                      <a:pt x="2736" y="192"/>
                    </a:lnTo>
                    <a:lnTo>
                      <a:pt x="2736" y="288"/>
                    </a:lnTo>
                    <a:lnTo>
                      <a:pt x="0" y="288"/>
                    </a:lnTo>
                  </a:path>
                </a:pathLst>
              </a:custGeom>
              <a:pattFill prst="pct80">
                <a:fgClr>
                  <a:srgbClr val="B2B2B2"/>
                </a:fgClr>
                <a:bgClr>
                  <a:srgbClr val="000000"/>
                </a:bgClr>
              </a:pattFill>
              <a:ln w="127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 descr="Shingle"/>
            <p:cNvSpPr>
              <a:spLocks noChangeArrowheads="1"/>
            </p:cNvSpPr>
            <p:nvPr/>
          </p:nvSpPr>
          <p:spPr bwMode="auto">
            <a:xfrm>
              <a:off x="1524000" y="3276600"/>
              <a:ext cx="3962400" cy="533400"/>
            </a:xfrm>
            <a:prstGeom prst="rect">
              <a:avLst/>
            </a:prstGeom>
            <a:pattFill prst="shingle">
              <a:fgClr>
                <a:srgbClr val="FFFFCC"/>
              </a:fgClr>
              <a:bgClr>
                <a:srgbClr val="FF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6" descr="Wide upward diagonal"/>
            <p:cNvSpPr>
              <a:spLocks noChangeArrowheads="1"/>
            </p:cNvSpPr>
            <p:nvPr/>
          </p:nvSpPr>
          <p:spPr bwMode="auto">
            <a:xfrm>
              <a:off x="5334000" y="3429000"/>
              <a:ext cx="1828800" cy="228600"/>
            </a:xfrm>
            <a:prstGeom prst="rect">
              <a:avLst/>
            </a:prstGeom>
            <a:solidFill>
              <a:srgbClr val="FF0000">
                <a:alpha val="7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1524000" y="3352800"/>
              <a:ext cx="3833812" cy="285750"/>
            </a:xfrm>
            <a:custGeom>
              <a:avLst/>
              <a:gdLst/>
              <a:ahLst/>
              <a:cxnLst>
                <a:cxn ang="0">
                  <a:pos x="0" y="150"/>
                </a:cxn>
                <a:cxn ang="0">
                  <a:pos x="103" y="87"/>
                </a:cxn>
                <a:cxn ang="0">
                  <a:pos x="592" y="135"/>
                </a:cxn>
                <a:cxn ang="0">
                  <a:pos x="655" y="87"/>
                </a:cxn>
                <a:cxn ang="0">
                  <a:pos x="1357" y="79"/>
                </a:cxn>
                <a:cxn ang="0">
                  <a:pos x="1610" y="119"/>
                </a:cxn>
                <a:cxn ang="0">
                  <a:pos x="1720" y="111"/>
                </a:cxn>
                <a:cxn ang="0">
                  <a:pos x="1744" y="95"/>
                </a:cxn>
                <a:cxn ang="0">
                  <a:pos x="1855" y="64"/>
                </a:cxn>
                <a:cxn ang="0">
                  <a:pos x="2068" y="87"/>
                </a:cxn>
                <a:cxn ang="0">
                  <a:pos x="2115" y="127"/>
                </a:cxn>
                <a:cxn ang="0">
                  <a:pos x="2225" y="158"/>
                </a:cxn>
                <a:cxn ang="0">
                  <a:pos x="2415" y="127"/>
                </a:cxn>
              </a:cxnLst>
              <a:rect l="0" t="0" r="r" b="b"/>
              <a:pathLst>
                <a:path w="2415" h="180">
                  <a:moveTo>
                    <a:pt x="0" y="150"/>
                  </a:moveTo>
                  <a:cubicBezTo>
                    <a:pt x="25" y="101"/>
                    <a:pt x="53" y="99"/>
                    <a:pt x="103" y="87"/>
                  </a:cubicBezTo>
                  <a:cubicBezTo>
                    <a:pt x="123" y="87"/>
                    <a:pt x="502" y="0"/>
                    <a:pt x="592" y="135"/>
                  </a:cubicBezTo>
                  <a:cubicBezTo>
                    <a:pt x="602" y="105"/>
                    <a:pt x="620" y="88"/>
                    <a:pt x="655" y="87"/>
                  </a:cubicBezTo>
                  <a:cubicBezTo>
                    <a:pt x="889" y="82"/>
                    <a:pt x="1123" y="82"/>
                    <a:pt x="1357" y="79"/>
                  </a:cubicBezTo>
                  <a:cubicBezTo>
                    <a:pt x="1443" y="96"/>
                    <a:pt x="1521" y="112"/>
                    <a:pt x="1610" y="119"/>
                  </a:cubicBezTo>
                  <a:cubicBezTo>
                    <a:pt x="1647" y="116"/>
                    <a:pt x="1684" y="117"/>
                    <a:pt x="1720" y="111"/>
                  </a:cubicBezTo>
                  <a:cubicBezTo>
                    <a:pt x="1729" y="109"/>
                    <a:pt x="1735" y="99"/>
                    <a:pt x="1744" y="95"/>
                  </a:cubicBezTo>
                  <a:cubicBezTo>
                    <a:pt x="1779" y="79"/>
                    <a:pt x="1818" y="72"/>
                    <a:pt x="1855" y="64"/>
                  </a:cubicBezTo>
                  <a:cubicBezTo>
                    <a:pt x="1925" y="70"/>
                    <a:pt x="2002" y="65"/>
                    <a:pt x="2068" y="87"/>
                  </a:cubicBezTo>
                  <a:cubicBezTo>
                    <a:pt x="2085" y="99"/>
                    <a:pt x="2097" y="117"/>
                    <a:pt x="2115" y="127"/>
                  </a:cubicBezTo>
                  <a:cubicBezTo>
                    <a:pt x="2144" y="144"/>
                    <a:pt x="2193" y="152"/>
                    <a:pt x="2225" y="158"/>
                  </a:cubicBezTo>
                  <a:cubicBezTo>
                    <a:pt x="2237" y="157"/>
                    <a:pt x="2387" y="180"/>
                    <a:pt x="2415" y="127"/>
                  </a:cubicBezTo>
                </a:path>
              </a:pathLst>
            </a:custGeom>
            <a:noFill/>
            <a:ln w="12700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 flipV="1">
              <a:off x="1519238" y="3482975"/>
              <a:ext cx="3833812" cy="285750"/>
            </a:xfrm>
            <a:custGeom>
              <a:avLst/>
              <a:gdLst/>
              <a:ahLst/>
              <a:cxnLst>
                <a:cxn ang="0">
                  <a:pos x="0" y="150"/>
                </a:cxn>
                <a:cxn ang="0">
                  <a:pos x="103" y="87"/>
                </a:cxn>
                <a:cxn ang="0">
                  <a:pos x="592" y="135"/>
                </a:cxn>
                <a:cxn ang="0">
                  <a:pos x="655" y="87"/>
                </a:cxn>
                <a:cxn ang="0">
                  <a:pos x="1357" y="79"/>
                </a:cxn>
                <a:cxn ang="0">
                  <a:pos x="1610" y="119"/>
                </a:cxn>
                <a:cxn ang="0">
                  <a:pos x="1720" y="111"/>
                </a:cxn>
                <a:cxn ang="0">
                  <a:pos x="1744" y="95"/>
                </a:cxn>
                <a:cxn ang="0">
                  <a:pos x="1855" y="64"/>
                </a:cxn>
                <a:cxn ang="0">
                  <a:pos x="2068" y="87"/>
                </a:cxn>
                <a:cxn ang="0">
                  <a:pos x="2115" y="127"/>
                </a:cxn>
                <a:cxn ang="0">
                  <a:pos x="2225" y="158"/>
                </a:cxn>
                <a:cxn ang="0">
                  <a:pos x="2415" y="127"/>
                </a:cxn>
              </a:cxnLst>
              <a:rect l="0" t="0" r="r" b="b"/>
              <a:pathLst>
                <a:path w="2415" h="180">
                  <a:moveTo>
                    <a:pt x="0" y="150"/>
                  </a:moveTo>
                  <a:cubicBezTo>
                    <a:pt x="25" y="101"/>
                    <a:pt x="53" y="99"/>
                    <a:pt x="103" y="87"/>
                  </a:cubicBezTo>
                  <a:cubicBezTo>
                    <a:pt x="123" y="87"/>
                    <a:pt x="502" y="0"/>
                    <a:pt x="592" y="135"/>
                  </a:cubicBezTo>
                  <a:cubicBezTo>
                    <a:pt x="602" y="105"/>
                    <a:pt x="620" y="88"/>
                    <a:pt x="655" y="87"/>
                  </a:cubicBezTo>
                  <a:cubicBezTo>
                    <a:pt x="889" y="82"/>
                    <a:pt x="1123" y="82"/>
                    <a:pt x="1357" y="79"/>
                  </a:cubicBezTo>
                  <a:cubicBezTo>
                    <a:pt x="1443" y="96"/>
                    <a:pt x="1521" y="112"/>
                    <a:pt x="1610" y="119"/>
                  </a:cubicBezTo>
                  <a:cubicBezTo>
                    <a:pt x="1647" y="116"/>
                    <a:pt x="1684" y="117"/>
                    <a:pt x="1720" y="111"/>
                  </a:cubicBezTo>
                  <a:cubicBezTo>
                    <a:pt x="1729" y="109"/>
                    <a:pt x="1735" y="99"/>
                    <a:pt x="1744" y="95"/>
                  </a:cubicBezTo>
                  <a:cubicBezTo>
                    <a:pt x="1779" y="79"/>
                    <a:pt x="1818" y="72"/>
                    <a:pt x="1855" y="64"/>
                  </a:cubicBezTo>
                  <a:cubicBezTo>
                    <a:pt x="1925" y="70"/>
                    <a:pt x="2002" y="65"/>
                    <a:pt x="2068" y="87"/>
                  </a:cubicBezTo>
                  <a:cubicBezTo>
                    <a:pt x="2085" y="99"/>
                    <a:pt x="2097" y="117"/>
                    <a:pt x="2115" y="127"/>
                  </a:cubicBezTo>
                  <a:cubicBezTo>
                    <a:pt x="2144" y="144"/>
                    <a:pt x="2193" y="152"/>
                    <a:pt x="2225" y="158"/>
                  </a:cubicBezTo>
                  <a:cubicBezTo>
                    <a:pt x="2237" y="157"/>
                    <a:pt x="2387" y="180"/>
                    <a:pt x="2415" y="127"/>
                  </a:cubicBezTo>
                </a:path>
              </a:pathLst>
            </a:custGeom>
            <a:noFill/>
            <a:ln w="12700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V="1">
            <a:off x="812799" y="3040578"/>
            <a:ext cx="1295255" cy="3176"/>
          </a:xfrm>
          <a:prstGeom prst="straightConnector1">
            <a:avLst/>
          </a:prstGeom>
          <a:ln>
            <a:bevel/>
            <a:headEnd type="diamond" w="lg" len="sm"/>
            <a:tailEnd type="diamond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2799" y="3120991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</a:t>
            </a:r>
            <a:r>
              <a:rPr lang="en-US" dirty="0" smtClean="0"/>
              <a:t> ~ 0.01 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12799" y="5880633"/>
            <a:ext cx="3726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Wavenumber resolution: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62564" y="3535893"/>
                <a:ext cx="188923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000" i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i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charset="0"/>
                                </a:rPr>
                                <m:t>𝐿</m:t>
                              </m:r>
                            </m:e>
                          </m:d>
                        </m:e>
                        <m:sup>
                          <m:r>
                            <a:rPr lang="en-US" sz="2000" i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4" y="3535893"/>
                <a:ext cx="1889235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5019512" y="1563000"/>
            <a:ext cx="3679988" cy="3399136"/>
            <a:chOff x="5019512" y="1563000"/>
            <a:chExt cx="3679988" cy="339913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0000" y="1961379"/>
              <a:ext cx="3606800" cy="935358"/>
            </a:xfrm>
            <a:prstGeom prst="rect">
              <a:avLst/>
            </a:prstGeom>
          </p:spPr>
        </p:pic>
        <p:sp>
          <p:nvSpPr>
            <p:cNvPr id="21" name="Arc 20"/>
            <p:cNvSpPr/>
            <p:nvPr/>
          </p:nvSpPr>
          <p:spPr>
            <a:xfrm rot="20085210">
              <a:off x="5019512" y="1563000"/>
              <a:ext cx="1734022" cy="1734022"/>
            </a:xfrm>
            <a:prstGeom prst="arc">
              <a:avLst>
                <a:gd name="adj1" fmla="val 2806941"/>
                <a:gd name="adj2" fmla="val 0"/>
              </a:avLst>
            </a:prstGeom>
            <a:ln w="38100"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1620890" flipH="1">
              <a:off x="6965478" y="1595222"/>
              <a:ext cx="1734022" cy="1734022"/>
            </a:xfrm>
            <a:prstGeom prst="arc">
              <a:avLst>
                <a:gd name="adj1" fmla="val 2811197"/>
                <a:gd name="adj2" fmla="val 0"/>
              </a:avLst>
            </a:prstGeom>
            <a:ln w="38100"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5080000" y="3917576"/>
              <a:ext cx="3606800" cy="30696"/>
            </a:xfrm>
            <a:prstGeom prst="straightConnector1">
              <a:avLst/>
            </a:prstGeom>
            <a:ln>
              <a:bevel/>
              <a:headEnd type="diamond" w="lg" len="sm"/>
              <a:tailEnd type="diamond" w="lg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454436" y="4034699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 </a:t>
              </a:r>
              <a:r>
                <a:rPr lang="en-US" smtClean="0"/>
                <a:t>~ 2 </a:t>
              </a:r>
              <a:r>
                <a:rPr lang="en-US" dirty="0" smtClean="0"/>
                <a:t>m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6019045" y="4562026"/>
                  <a:ext cx="204293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sz="2000" i="0">
                            <a:latin typeface="Cambria Math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0">
                                    <a:latin typeface="Cambria Math" charset="0"/>
                                  </a:rPr>
                                  <m:t>0.5</m:t>
                                </m:r>
                                <m:r>
                                  <a:rPr lang="en-US" sz="2000" i="1">
                                    <a:latin typeface="Cambria Math" charset="0"/>
                                  </a:rPr>
                                  <m:t>𝐿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0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9045" y="4562026"/>
                  <a:ext cx="2042932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175074" y="5911411"/>
                <a:ext cx="201439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>
                          <a:latin typeface="Cambria Math" charset="0"/>
                        </a:rPr>
                        <m:t>1</m:t>
                      </m:r>
                      <m:r>
                        <a:rPr lang="en-US" sz="2000" i="0">
                          <a:latin typeface="Cambria Math" charset="0"/>
                        </a:rPr>
                        <m:t>≤</m:t>
                      </m:r>
                      <m:r>
                        <a:rPr lang="en-US" sz="2000" i="1">
                          <a:latin typeface="Cambria Math" charset="0"/>
                        </a:rPr>
                        <m:t>𝑘</m:t>
                      </m:r>
                      <m:r>
                        <a:rPr lang="en-US" sz="2000" i="0">
                          <a:latin typeface="Cambria Math" charset="0"/>
                        </a:rPr>
                        <m:t>≤50 </m:t>
                      </m:r>
                      <m:r>
                        <m:rPr>
                          <m:nor/>
                        </m:rPr>
                        <a:rPr lang="en-US" sz="2000" i="1">
                          <a:latin typeface="Cambria Math" charset="0"/>
                        </a:rPr>
                        <m:t>cpm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074" y="5911411"/>
                <a:ext cx="2014398" cy="400110"/>
              </a:xfrm>
              <a:prstGeom prst="rect">
                <a:avLst/>
              </a:prstGeom>
              <a:blipFill rotWithShape="0">
                <a:blip r:embed="rId7"/>
                <a:stretch>
                  <a:fillRect t="-101538" b="-1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474473" y="1954313"/>
            <a:ext cx="1716038" cy="823628"/>
            <a:chOff x="392016" y="1347467"/>
            <a:chExt cx="3679988" cy="1766244"/>
          </a:xfrm>
        </p:grpSpPr>
        <p:sp>
          <p:nvSpPr>
            <p:cNvPr id="31" name="Arc 30"/>
            <p:cNvSpPr/>
            <p:nvPr/>
          </p:nvSpPr>
          <p:spPr>
            <a:xfrm rot="20085210">
              <a:off x="392016" y="1347467"/>
              <a:ext cx="1734022" cy="1734022"/>
            </a:xfrm>
            <a:prstGeom prst="arc">
              <a:avLst>
                <a:gd name="adj1" fmla="val 2806941"/>
                <a:gd name="adj2" fmla="val 0"/>
              </a:avLst>
            </a:prstGeom>
            <a:ln w="38100"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1620890" flipH="1">
              <a:off x="2337982" y="1379689"/>
              <a:ext cx="1734022" cy="1734022"/>
            </a:xfrm>
            <a:prstGeom prst="arc">
              <a:avLst>
                <a:gd name="adj1" fmla="val 2811197"/>
                <a:gd name="adj2" fmla="val 0"/>
              </a:avLst>
            </a:prstGeom>
            <a:ln w="38100"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8867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652</Words>
  <Application>Microsoft Macintosh PowerPoint</Application>
  <PresentationFormat>On-screen Show (4:3)</PresentationFormat>
  <Paragraphs>182</Paragraphs>
  <Slides>29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Calibri</vt:lpstr>
      <vt:lpstr>Cambria Math</vt:lpstr>
      <vt:lpstr>Century Gothic</vt:lpstr>
      <vt:lpstr>Eurostile</vt:lpstr>
      <vt:lpstr>Helvetica</vt:lpstr>
      <vt:lpstr>Helvetica Neue</vt:lpstr>
      <vt:lpstr>Helvetica Neue Light</vt:lpstr>
      <vt:lpstr>ＭＳ Ｐゴシック</vt:lpstr>
      <vt:lpstr>Symbol</vt:lpstr>
      <vt:lpstr>Times New Roman</vt:lpstr>
      <vt:lpstr>Wingdings</vt:lpstr>
      <vt:lpstr>Office Theme</vt:lpstr>
      <vt:lpstr>Equation</vt:lpstr>
      <vt:lpstr>Workshop: Turbulence Measurements with the MicroRider</vt:lpstr>
      <vt:lpstr>Who We Are</vt:lpstr>
      <vt:lpstr>Why Ocean Turbulence is Important</vt:lpstr>
      <vt:lpstr>Emerging Applications</vt:lpstr>
      <vt:lpstr>The MicroRider</vt:lpstr>
      <vt:lpstr>MicroRider integrations</vt:lpstr>
      <vt:lpstr>The Velocity Shear Probe</vt:lpstr>
      <vt:lpstr>The Velocity Shear Probe</vt:lpstr>
      <vt:lpstr>Scale Resolution</vt:lpstr>
      <vt:lpstr>PowerPoint Presentation</vt:lpstr>
      <vt:lpstr>Data Recording</vt:lpstr>
      <vt:lpstr>Signal Conditioning (Temperature)</vt:lpstr>
      <vt:lpstr>Signal Conditioning</vt:lpstr>
      <vt:lpstr>Data Processing</vt:lpstr>
      <vt:lpstr>Signal Cleanup: De-spiking</vt:lpstr>
      <vt:lpstr>Signal Cleanup: Vibration removal</vt:lpstr>
      <vt:lpstr> Vibration signatures</vt:lpstr>
      <vt:lpstr>Data processing</vt:lpstr>
      <vt:lpstr>EM Flow sensor for MicroRiders</vt:lpstr>
      <vt:lpstr>OMG: Flight model (Merckelbach et al, 2010)</vt:lpstr>
      <vt:lpstr>Using a flight model to constrain CD0 and α</vt:lpstr>
      <vt:lpstr>Data Products</vt:lpstr>
      <vt:lpstr>PowerPoint Presentation</vt:lpstr>
      <vt:lpstr> </vt:lpstr>
      <vt:lpstr> Case Study 1: Celtic Sea, Matthew Palmer</vt:lpstr>
      <vt:lpstr> Case Study: Faroe Straight (Ilker Fer)</vt:lpstr>
      <vt:lpstr>Ocean Microstructure Glider Workshop</vt:lpstr>
      <vt:lpstr>PowerPoint Presentation</vt:lpstr>
      <vt:lpstr>Summary</vt:lpstr>
    </vt:vector>
  </TitlesOfParts>
  <Company>Rockland Scientific Inc.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Hancyk</dc:creator>
  <cp:lastModifiedBy>Fabian Wolk</cp:lastModifiedBy>
  <cp:revision>123</cp:revision>
  <cp:lastPrinted>2015-08-18T23:37:22Z</cp:lastPrinted>
  <dcterms:created xsi:type="dcterms:W3CDTF">2015-08-18T17:20:18Z</dcterms:created>
  <dcterms:modified xsi:type="dcterms:W3CDTF">2016-09-29T07:27:20Z</dcterms:modified>
</cp:coreProperties>
</file>