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3" r:id="rId1"/>
  </p:sldMasterIdLst>
  <p:notesMasterIdLst>
    <p:notesMasterId r:id="rId27"/>
  </p:notesMasterIdLst>
  <p:sldIdLst>
    <p:sldId id="257" r:id="rId2"/>
    <p:sldId id="258" r:id="rId3"/>
    <p:sldId id="259" r:id="rId4"/>
    <p:sldId id="281" r:id="rId5"/>
    <p:sldId id="282" r:id="rId6"/>
    <p:sldId id="285" r:id="rId7"/>
    <p:sldId id="263" r:id="rId8"/>
    <p:sldId id="264" r:id="rId9"/>
    <p:sldId id="261" r:id="rId10"/>
    <p:sldId id="265" r:id="rId11"/>
    <p:sldId id="267" r:id="rId12"/>
    <p:sldId id="268" r:id="rId13"/>
    <p:sldId id="271" r:id="rId14"/>
    <p:sldId id="269" r:id="rId15"/>
    <p:sldId id="256" r:id="rId16"/>
    <p:sldId id="270" r:id="rId17"/>
    <p:sldId id="272" r:id="rId18"/>
    <p:sldId id="273" r:id="rId19"/>
    <p:sldId id="274" r:id="rId20"/>
    <p:sldId id="275" r:id="rId21"/>
    <p:sldId id="276" r:id="rId22"/>
    <p:sldId id="279" r:id="rId23"/>
    <p:sldId id="260" r:id="rId24"/>
    <p:sldId id="266" r:id="rId25"/>
    <p:sldId id="262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329" autoAdjust="0"/>
    <p:restoredTop sz="94688" autoAdjust="0"/>
  </p:normalViewPr>
  <p:slideViewPr>
    <p:cSldViewPr snapToGrid="0" snapToObjects="1">
      <p:cViewPr varScale="1">
        <p:scale>
          <a:sx n="94" d="100"/>
          <a:sy n="94" d="100"/>
        </p:scale>
        <p:origin x="102" y="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3" d="100"/>
        <a:sy n="93" d="100"/>
      </p:scale>
      <p:origin x="0" y="6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A0DEE8-16F4-D549-8D16-2D00453ADBAB}" type="datetimeFigureOut">
              <a:rPr lang="en-US" smtClean="0"/>
              <a:t>9/26/2016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80BF93-17A7-D241-B091-F8895F5A6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156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Working in Polar areas with seasonal ice cover, lab has</a:t>
            </a:r>
            <a:r>
              <a:rPr lang="en-US" baseline="0" dirty="0" smtClean="0"/>
              <a:t> 6 TWR </a:t>
            </a:r>
            <a:r>
              <a:rPr lang="en-US" baseline="0" dirty="0" err="1" smtClean="0"/>
              <a:t>slocum</a:t>
            </a:r>
            <a:r>
              <a:rPr lang="en-US" baseline="0" dirty="0" smtClean="0"/>
              <a:t> gliders, 4 shallow and two deep.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0BF93-17A7-D241-B091-F8895F5A6D8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9802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Physical forcing of biological processes in the inner part of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Kongsfjorden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during summer.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Kongsfjorden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lined by tidewater glaciers (e.g.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Kronebreen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that discharge large amounts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freshwater (light blue arrows) and sediments (brown dots) into its inner part. The inner part is separated from the deeper, outer part by a shallow sill. The prevailing down-fjord katabatic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winds (black arrow)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favour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 outflow of surface freshwater (“medium” blue arrows) along the northern shore which is compensated by the inflow of deeper, saline shelf waters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(dark blue arrows) along the southern shore of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Kongsfjorden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This estuarine circulation is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characterising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hydrographical feature during summer. Primary productivity (depicted by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different phytoplankton taxa) and depth of the euphotic zone (yellow line) are strongly reduced in the inner part due to turbidity resulting from glacier derived sediment discharge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increase with distance from the glaciers.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Advected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zooplankton is either stunned or killed by osmotic shock (red arrows) upon entrainment into glacier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meltwater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serve as an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important food source for benthic communities and sea birds foraging near the glacier front. C.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Lydersen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al. / Journal of Marine Systems 129 (2014) 452–471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0BF93-17A7-D241-B091-F8895F5A6D8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7718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least some degree of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geostrophically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balanced pressure gradients inside the fjord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Point out Anvers Island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0BF93-17A7-D241-B091-F8895F5A6D8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80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A32F25-96E8-47B5-9088-8F881CBA12F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301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A6AD9BC-12DD-43FB-8C5B-7D43CDB93278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112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110267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World</a:t>
            </a:r>
            <a:r>
              <a:rPr lang="en-US" baseline="0" dirty="0" smtClean="0"/>
              <a:t>view imagers from March 2016 – </a:t>
            </a:r>
            <a:r>
              <a:rPr lang="en-US" baseline="0" dirty="0" err="1" smtClean="0"/>
              <a:t>italy</a:t>
            </a:r>
            <a:r>
              <a:rPr lang="en-US" baseline="0" dirty="0" smtClean="0"/>
              <a:t> boot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0BF93-17A7-D241-B091-F8895F5A6D8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599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Sediment Plume Structure and some evidence of Mixing over the sill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0BF93-17A7-D241-B091-F8895F5A6D8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6610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15 realizations of the along fjord hydrographic structure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0BF93-17A7-D241-B091-F8895F5A6D8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0615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 explicitly measuring mixing with the glider, we just wanted to characterize the evolution of the hydrography over multiple tidal cycles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0BF93-17A7-D241-B091-F8895F5A6D8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6297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Glider deployed 500 m from glacier face, 5</a:t>
            </a:r>
            <a:r>
              <a:rPr lang="en-US" baseline="0" dirty="0" smtClean="0"/>
              <a:t> m per day, Ice flux =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0BF93-17A7-D241-B091-F8895F5A6D8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689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Backscatter in volume scattering units of per meter per </a:t>
            </a:r>
            <a:r>
              <a:rPr lang="en-US" dirty="0" err="1" smtClean="0"/>
              <a:t>steradian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0BF93-17A7-D241-B091-F8895F5A6D8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880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TitleSli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492375"/>
            <a:ext cx="6762749" cy="1470025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1" y="3966882"/>
            <a:ext cx="6762749" cy="1752600"/>
          </a:xfrm>
        </p:spPr>
        <p:txBody>
          <a:bodyPr>
            <a:normAutofit/>
          </a:bodyPr>
          <a:lstStyle>
            <a:lvl1pPr marL="0" indent="0" algn="r">
              <a:spcBef>
                <a:spcPts val="6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EFA5-7305-8443-A12E-C713AB33F064}" type="datetimeFigureOut">
              <a:rPr lang="en-US" smtClean="0"/>
              <a:t>9/26/2016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EFA5-7305-8443-A12E-C713AB33F064}" type="datetimeFigureOut">
              <a:rPr lang="en-US" smtClean="0"/>
              <a:t>9/26/2016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D9B16-5A16-DA47-9B89-5CAB9D88C5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Cap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4" y="590550"/>
            <a:ext cx="365760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3023" y="739588"/>
            <a:ext cx="3657600" cy="53087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464" y="1816100"/>
            <a:ext cx="3657600" cy="38227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EFA5-7305-8443-A12E-C713AB33F064}" type="datetimeFigureOut">
              <a:rPr lang="en-US" smtClean="0"/>
              <a:t>9/26/2016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D9B16-5A16-DA47-9B89-5CAB9D88C5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PictureCap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77" y="187452"/>
            <a:ext cx="853665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533400"/>
            <a:ext cx="447675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124" y="1828800"/>
            <a:ext cx="4474539" cy="38100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6124" y="6288741"/>
            <a:ext cx="1887537" cy="365125"/>
          </a:xfrm>
        </p:spPr>
        <p:txBody>
          <a:bodyPr/>
          <a:lstStyle/>
          <a:p>
            <a:fld id="{18DFEFA5-7305-8443-A12E-C713AB33F064}" type="datetimeFigureOut">
              <a:rPr lang="en-US" smtClean="0"/>
              <a:t>9/26/2016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67399" y="6288741"/>
            <a:ext cx="267596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D9B16-5A16-DA47-9B89-5CAB9D88C5E2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188253" y="179292"/>
            <a:ext cx="3281087" cy="6483096"/>
          </a:xfrm>
          <a:prstGeom prst="round1Rect">
            <a:avLst>
              <a:gd name="adj" fmla="val 17325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0953" y="533400"/>
            <a:ext cx="365760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596153" y="1600199"/>
            <a:ext cx="3657600" cy="3657601"/>
          </a:xfrm>
          <a:prstGeom prst="ellipse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10412" y="1828800"/>
            <a:ext cx="3657600" cy="38100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741"/>
            <a:ext cx="1865125" cy="365125"/>
          </a:xfrm>
        </p:spPr>
        <p:txBody>
          <a:bodyPr/>
          <a:lstStyle/>
          <a:p>
            <a:fld id="{18DFEFA5-7305-8443-A12E-C713AB33F064}" type="datetimeFigureOut">
              <a:rPr lang="en-US" smtClean="0"/>
              <a:t>9/26/2016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741"/>
            <a:ext cx="521755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038" y="3778624"/>
            <a:ext cx="7560515" cy="110265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871584" y="762000"/>
            <a:ext cx="7427726" cy="2989730"/>
          </a:xfrm>
          <a:prstGeom prst="roundRect">
            <a:avLst>
              <a:gd name="adj" fmla="val 7476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8034" y="4827493"/>
            <a:ext cx="7559977" cy="1220881"/>
          </a:xfr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741"/>
            <a:ext cx="1865125" cy="365125"/>
          </a:xfrm>
        </p:spPr>
        <p:txBody>
          <a:bodyPr/>
          <a:lstStyle/>
          <a:p>
            <a:fld id="{18DFEFA5-7305-8443-A12E-C713AB33F064}" type="datetimeFigureOut">
              <a:rPr lang="en-US" smtClean="0"/>
              <a:t>9/26/2016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741"/>
            <a:ext cx="521755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EFA5-7305-8443-A12E-C713AB33F064}" type="datetimeFigureOut">
              <a:rPr lang="en-US" smtClean="0"/>
              <a:t>9/26/2016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D9B16-5A16-DA47-9B89-5CAB9D88C5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8646" y="779463"/>
            <a:ext cx="1358153" cy="52689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779464"/>
            <a:ext cx="6170613" cy="5268911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EFA5-7305-8443-A12E-C713AB33F064}" type="datetimeFigureOut">
              <a:rPr lang="en-US" smtClean="0"/>
              <a:t>9/26/2016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D9B16-5A16-DA47-9B89-5CAB9D88C5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EFA5-7305-8443-A12E-C713AB33F064}" type="datetimeFigureOut">
              <a:rPr lang="en-US" smtClean="0"/>
              <a:t>9/26/2016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D9B16-5A16-DA47-9B89-5CAB9D88C5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SectionHead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591360"/>
            <a:ext cx="7583487" cy="1362075"/>
          </a:xfrm>
        </p:spPr>
        <p:txBody>
          <a:bodyPr anchor="b" anchorCtr="0">
            <a:noAutofit/>
          </a:bodyPr>
          <a:lstStyle>
            <a:lvl1pPr algn="l">
              <a:defRPr sz="44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3950354"/>
            <a:ext cx="7583487" cy="1500187"/>
          </a:xfrm>
        </p:spPr>
        <p:txBody>
          <a:bodyPr anchor="t" anchorCtr="0"/>
          <a:lstStyle>
            <a:lvl1pPr marL="0" indent="0" algn="l">
              <a:spcBef>
                <a:spcPts val="600"/>
              </a:spcBef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EFA5-7305-8443-A12E-C713AB33F064}" type="datetimeFigureOut">
              <a:rPr lang="en-US" smtClean="0"/>
              <a:t>9/26/2016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8541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EFA5-7305-8443-A12E-C713AB33F064}" type="datetimeFigureOut">
              <a:rPr lang="en-US" smtClean="0"/>
              <a:t>9/26/2016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D9B16-5A16-DA47-9B89-5CAB9D88C5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0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0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EFA5-7305-8443-A12E-C713AB33F064}" type="datetimeFigureOut">
              <a:rPr lang="en-US" smtClean="0"/>
              <a:t>9/26/2016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D9B16-5A16-DA47-9B89-5CAB9D88C5E2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874059" y="2286000"/>
            <a:ext cx="356300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815840" y="2286000"/>
            <a:ext cx="356616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74059" y="2286000"/>
            <a:ext cx="356300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815840" y="2286000"/>
            <a:ext cx="356616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1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EFA5-7305-8443-A12E-C713AB33F064}" type="datetimeFigureOut">
              <a:rPr lang="en-US" smtClean="0"/>
              <a:t>9/26/2016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D9B16-5A16-DA47-9B89-5CAB9D88C5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779462" y="3991816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EFA5-7305-8443-A12E-C713AB33F064}" type="datetimeFigureOut">
              <a:rPr lang="en-US" smtClean="0"/>
              <a:t>9/26/2016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D9B16-5A16-DA47-9B89-5CAB9D88C5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EFA5-7305-8443-A12E-C713AB33F064}" type="datetimeFigureOut">
              <a:rPr lang="en-US" smtClean="0"/>
              <a:t>9/26/2016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D9B16-5A16-DA47-9B89-5CAB9D88C5E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4"/>
          </p:nvPr>
        </p:nvSpPr>
        <p:spPr>
          <a:xfrm>
            <a:off x="77946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77946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EFA5-7305-8443-A12E-C713AB33F064}" type="datetimeFigureOut">
              <a:rPr lang="en-US" smtClean="0"/>
              <a:t>9/26/2016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D9B16-5A16-DA47-9B89-5CAB9D88C5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Diagonal Corner Rectangle 7"/>
          <p:cNvSpPr/>
          <p:nvPr/>
        </p:nvSpPr>
        <p:spPr>
          <a:xfrm>
            <a:off x="189707" y="189707"/>
            <a:ext cx="8764587" cy="6478587"/>
          </a:xfrm>
          <a:prstGeom prst="round2DiagRect">
            <a:avLst>
              <a:gd name="adj1" fmla="val 9416"/>
              <a:gd name="adj2" fmla="val 0"/>
            </a:avLst>
          </a:prstGeom>
          <a:gradFill>
            <a:gsLst>
              <a:gs pos="17000">
                <a:schemeClr val="bg2"/>
              </a:gs>
              <a:gs pos="100000">
                <a:schemeClr val="tx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828800"/>
            <a:ext cx="7583487" cy="4208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1000" y="6288741"/>
            <a:ext cx="18875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18DFEFA5-7305-8443-A12E-C713AB33F064}" type="datetimeFigureOut">
              <a:rPr lang="en-US" smtClean="0"/>
              <a:t>9/26/2016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4615" y="6288741"/>
            <a:ext cx="5238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4411" y="219635"/>
            <a:ext cx="493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005D9B16-5A16-DA47-9B89-5CAB9D88C5E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  <p:sldLayoutId id="2147483748" r:id="rId15"/>
    <p:sldLayoutId id="2147483749" r:id="rId16"/>
  </p:sldLayoutIdLst>
  <p:txStyles>
    <p:titleStyle>
      <a:lvl1pPr algn="l" defTabSz="914400" rtl="0" eaLnBrk="1" latinLnBrk="0" hangingPunct="1">
        <a:spcBef>
          <a:spcPct val="0"/>
        </a:spcBef>
        <a:buNone/>
        <a:defRPr sz="3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ts val="2000"/>
        </a:spcBef>
        <a:buFont typeface="Wingdings 2" pitchFamily="18" charset="2"/>
        <a:buChar char=""/>
        <a:defRPr sz="2200" kern="1200">
          <a:solidFill>
            <a:schemeClr val="bg1"/>
          </a:solidFill>
          <a:latin typeface="+mn-lt"/>
          <a:ea typeface="+mn-ea"/>
          <a:cs typeface="+mn-cs"/>
        </a:defRPr>
      </a:lvl1pPr>
      <a:lvl2pPr marL="577850" indent="-295275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86042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143000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142557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1711325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6pPr>
      <a:lvl7pPr marL="20002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7pPr>
      <a:lvl8pPr marL="2290763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8pPr>
      <a:lvl9pPr marL="25717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Tidewater Glacier Measurements from Gliders: Results from the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Fjord Ecosystem Experiment on the West Antarctica </a:t>
            </a:r>
            <a:r>
              <a:rPr lang="en-US" dirty="0" smtClean="0">
                <a:solidFill>
                  <a:srgbClr val="FFFF00"/>
                </a:solidFill>
              </a:rPr>
              <a:t>Peninsula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Hank Statscewich</a:t>
            </a:r>
            <a:r>
              <a:rPr lang="en-US" baseline="30000" dirty="0" smtClean="0"/>
              <a:t>1</a:t>
            </a:r>
            <a:r>
              <a:rPr lang="en-US" dirty="0" smtClean="0"/>
              <a:t>, </a:t>
            </a:r>
            <a:r>
              <a:rPr lang="en-US" dirty="0"/>
              <a:t>Peter </a:t>
            </a:r>
            <a:r>
              <a:rPr lang="en-US" dirty="0" smtClean="0"/>
              <a:t>Winsor</a:t>
            </a:r>
            <a:r>
              <a:rPr lang="en-US" baseline="30000" dirty="0"/>
              <a:t>1</a:t>
            </a:r>
            <a:r>
              <a:rPr lang="en-US" dirty="0" smtClean="0"/>
              <a:t>, </a:t>
            </a:r>
            <a:r>
              <a:rPr lang="en-US" dirty="0"/>
              <a:t>Martin </a:t>
            </a:r>
            <a:r>
              <a:rPr lang="en-US" dirty="0" smtClean="0"/>
              <a:t>Treuffer</a:t>
            </a:r>
            <a:r>
              <a:rPr lang="en-US" baseline="30000" dirty="0"/>
              <a:t>1</a:t>
            </a:r>
            <a:r>
              <a:rPr lang="en-US" dirty="0" smtClean="0"/>
              <a:t>, </a:t>
            </a:r>
            <a:r>
              <a:rPr lang="en-US" dirty="0"/>
              <a:t>Douglas</a:t>
            </a:r>
            <a:br>
              <a:rPr lang="en-US" dirty="0"/>
            </a:br>
            <a:r>
              <a:rPr lang="en-US" dirty="0" smtClean="0"/>
              <a:t>Brinkerhoff</a:t>
            </a:r>
            <a:r>
              <a:rPr lang="en-US" baseline="30000" dirty="0"/>
              <a:t>1</a:t>
            </a:r>
            <a:r>
              <a:rPr lang="en-US" dirty="0" smtClean="0"/>
              <a:t>, </a:t>
            </a:r>
            <a:r>
              <a:rPr lang="en-US" dirty="0"/>
              <a:t>Craig </a:t>
            </a:r>
            <a:r>
              <a:rPr lang="en-US" dirty="0" smtClean="0"/>
              <a:t>Smith</a:t>
            </a:r>
            <a:r>
              <a:rPr lang="en-US" baseline="30000" dirty="0" smtClean="0"/>
              <a:t>2</a:t>
            </a:r>
            <a:r>
              <a:rPr lang="en-US" dirty="0" smtClean="0"/>
              <a:t> </a:t>
            </a:r>
            <a:r>
              <a:rPr lang="en-US" dirty="0"/>
              <a:t>and Maria </a:t>
            </a:r>
            <a:r>
              <a:rPr lang="en-US" dirty="0" smtClean="0"/>
              <a:t>Vernet</a:t>
            </a:r>
            <a:r>
              <a:rPr lang="en-US" baseline="30000" dirty="0" smtClean="0"/>
              <a:t>3</a:t>
            </a:r>
            <a:r>
              <a:rPr lang="en-US" dirty="0" smtClean="0"/>
              <a:t> </a:t>
            </a:r>
          </a:p>
          <a:p>
            <a:r>
              <a:rPr lang="en-US" baseline="30000" dirty="0" smtClean="0"/>
              <a:t>1</a:t>
            </a:r>
            <a:r>
              <a:rPr lang="en-US" dirty="0" smtClean="0"/>
              <a:t>University of Alaska Fairbanks,</a:t>
            </a:r>
            <a:r>
              <a:rPr lang="en-US" baseline="30000" dirty="0" smtClean="0"/>
              <a:t>2</a:t>
            </a:r>
            <a:r>
              <a:rPr lang="en-US" dirty="0" smtClean="0"/>
              <a:t>University of Hawaii at </a:t>
            </a:r>
            <a:r>
              <a:rPr lang="en-US" dirty="0" err="1" smtClean="0"/>
              <a:t>Manoa</a:t>
            </a:r>
            <a:r>
              <a:rPr lang="en-US" dirty="0" smtClean="0"/>
              <a:t>, </a:t>
            </a:r>
            <a:r>
              <a:rPr lang="en-US" baseline="30000" dirty="0" smtClean="0"/>
              <a:t>3</a:t>
            </a:r>
            <a:r>
              <a:rPr lang="en-US" dirty="0" smtClean="0"/>
              <a:t>Scripps Institute of Oceanography</a:t>
            </a:r>
            <a:endParaRPr lang="en-US" dirty="0"/>
          </a:p>
        </p:txBody>
      </p:sp>
      <p:pic>
        <p:nvPicPr>
          <p:cNvPr id="4" name="Picture 2" descr="http://www.nsf.gov/news/mmg/media/images/nsf_logo_f_272f4777-f5c4-4e49-8a2e-468e89b64b61_f.jpg"/>
          <p:cNvPicPr>
            <a:picLocks noChangeAspect="1" noChangeArrowheads="1"/>
          </p:cNvPicPr>
          <p:nvPr/>
        </p:nvPicPr>
        <p:blipFill rotWithShape="1">
          <a:blip r:embed="rId2"/>
          <a:srcRect l="19295" r="15447"/>
          <a:stretch/>
        </p:blipFill>
        <p:spPr bwMode="auto">
          <a:xfrm>
            <a:off x="6123795" y="5354493"/>
            <a:ext cx="1303165" cy="1255232"/>
          </a:xfrm>
          <a:prstGeom prst="rect">
            <a:avLst/>
          </a:prstGeom>
          <a:noFill/>
        </p:spPr>
      </p:pic>
      <p:pic>
        <p:nvPicPr>
          <p:cNvPr id="5" name="Picture 4" descr="http://www.usap.gov/usapgov/grafx/USAP-Logo-Larg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26960" y="5245690"/>
            <a:ext cx="1347787" cy="1347788"/>
          </a:xfrm>
          <a:prstGeom prst="rect">
            <a:avLst/>
          </a:prstGeom>
          <a:noFill/>
        </p:spPr>
      </p:pic>
      <p:pic>
        <p:nvPicPr>
          <p:cNvPr id="6" name="Picture 6" descr="https://www.uaf.edu/files/marketing/branding/UAFLogo_A_647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1" y="5354493"/>
            <a:ext cx="1295400" cy="116314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214501" y="5719482"/>
            <a:ext cx="3126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EGO 2016: Southampton, UK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31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P83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700"/>
            <a:ext cx="9144000" cy="605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9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P826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700"/>
            <a:ext cx="9144000" cy="605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54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dvord_fjord_triangle_mission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5" t="7265" r="7453" b="7550"/>
          <a:stretch/>
        </p:blipFill>
        <p:spPr>
          <a:xfrm>
            <a:off x="937845" y="1428786"/>
            <a:ext cx="6682155" cy="497006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 #1: </a:t>
            </a:r>
            <a:r>
              <a:rPr lang="en-US" dirty="0"/>
              <a:t/>
            </a:r>
            <a:br>
              <a:rPr lang="en-US" dirty="0"/>
            </a:br>
            <a:r>
              <a:rPr lang="en-US" sz="2400" dirty="0"/>
              <a:t>Measurement of tidal induced mixing over fjord sill </a:t>
            </a:r>
          </a:p>
        </p:txBody>
      </p:sp>
    </p:spTree>
    <p:extLst>
      <p:ext uri="{BB962C8B-B14F-4D97-AF65-F5344CB8AC3E}">
        <p14:creationId xmlns:p14="http://schemas.microsoft.com/office/powerpoint/2010/main" val="153071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283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424761" cy="6959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75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dvord_g507_scatter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1"/>
          <a:stretch/>
        </p:blipFill>
        <p:spPr>
          <a:xfrm>
            <a:off x="410706" y="1015024"/>
            <a:ext cx="6903915" cy="5492496"/>
          </a:xfrm>
          <a:prstGeom prst="rect">
            <a:avLst/>
          </a:prstGeom>
        </p:spPr>
      </p:pic>
      <p:sp>
        <p:nvSpPr>
          <p:cNvPr id="4" name="Title 2"/>
          <p:cNvSpPr txBox="1">
            <a:spLocks/>
          </p:cNvSpPr>
          <p:nvPr/>
        </p:nvSpPr>
        <p:spPr>
          <a:xfrm>
            <a:off x="779463" y="381000"/>
            <a:ext cx="7583487" cy="10443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Glider Data from Sill 3 </a:t>
            </a:r>
            <a:br>
              <a:rPr lang="en-US" dirty="0" smtClean="0"/>
            </a:br>
            <a:endParaRPr lang="en-US" sz="24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6152444" y="1425388"/>
            <a:ext cx="304800" cy="3554894"/>
            <a:chOff x="6152444" y="1425388"/>
            <a:chExt cx="304800" cy="3554894"/>
          </a:xfrm>
        </p:grpSpPr>
        <p:sp>
          <p:nvSpPr>
            <p:cNvPr id="9" name="Oval 8"/>
            <p:cNvSpPr/>
            <p:nvPr/>
          </p:nvSpPr>
          <p:spPr>
            <a:xfrm>
              <a:off x="6152444" y="1425388"/>
              <a:ext cx="296168" cy="296168"/>
            </a:xfrm>
            <a:prstGeom prst="ellipse">
              <a:avLst/>
            </a:prstGeom>
            <a:noFill/>
            <a:ln w="571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6156760" y="3007714"/>
              <a:ext cx="296168" cy="296168"/>
            </a:xfrm>
            <a:prstGeom prst="ellipse">
              <a:avLst/>
            </a:prstGeom>
            <a:noFill/>
            <a:ln w="571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6161076" y="4684114"/>
              <a:ext cx="296168" cy="296168"/>
            </a:xfrm>
            <a:prstGeom prst="ellipse">
              <a:avLst/>
            </a:prstGeom>
            <a:noFill/>
            <a:ln w="571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Andvord-Fjor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4773"/>
            <a:ext cx="9144000" cy="6104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530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ndvord_fjord_glider_missio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3" t="7191" r="7350" b="7919"/>
          <a:stretch/>
        </p:blipFill>
        <p:spPr>
          <a:xfrm>
            <a:off x="302846" y="587632"/>
            <a:ext cx="8040077" cy="59690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3169748" y="939523"/>
            <a:ext cx="825993" cy="75368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951408" y="570191"/>
            <a:ext cx="1659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Start of Mission</a:t>
            </a:r>
            <a:endParaRPr lang="en-US" dirty="0"/>
          </a:p>
        </p:txBody>
      </p:sp>
      <p:cxnSp>
        <p:nvCxnSpPr>
          <p:cNvPr id="8" name="Straight Arrow Connector 7"/>
          <p:cNvCxnSpPr>
            <a:stCxn id="9" idx="1"/>
          </p:cNvCxnSpPr>
          <p:nvPr/>
        </p:nvCxnSpPr>
        <p:spPr>
          <a:xfrm flipH="1" flipV="1">
            <a:off x="4068018" y="2486780"/>
            <a:ext cx="1081638" cy="1846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149656" y="2486778"/>
            <a:ext cx="2292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Glider Back on Surface</a:t>
            </a:r>
            <a:endParaRPr lang="en-US" dirty="0"/>
          </a:p>
        </p:txBody>
      </p:sp>
      <p:cxnSp>
        <p:nvCxnSpPr>
          <p:cNvPr id="12" name="Straight Arrow Connector 11"/>
          <p:cNvCxnSpPr>
            <a:stCxn id="13" idx="0"/>
          </p:cNvCxnSpPr>
          <p:nvPr/>
        </p:nvCxnSpPr>
        <p:spPr>
          <a:xfrm flipV="1">
            <a:off x="3497662" y="3014731"/>
            <a:ext cx="113575" cy="55740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823344" y="3572132"/>
            <a:ext cx="1348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Glider Stuck at 26m</a:t>
            </a:r>
            <a:endParaRPr lang="en-US" dirty="0"/>
          </a:p>
        </p:txBody>
      </p:sp>
      <p:cxnSp>
        <p:nvCxnSpPr>
          <p:cNvPr id="18" name="Straight Arrow Connector 17"/>
          <p:cNvCxnSpPr>
            <a:stCxn id="19" idx="1"/>
          </p:cNvCxnSpPr>
          <p:nvPr/>
        </p:nvCxnSpPr>
        <p:spPr>
          <a:xfrm flipH="1">
            <a:off x="5296680" y="1337126"/>
            <a:ext cx="808241" cy="10829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104921" y="1152460"/>
            <a:ext cx="1800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Glider Recovered</a:t>
            </a: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3995741" y="1693206"/>
            <a:ext cx="176239" cy="15486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2016_0412_Glider Recovery_04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5" name="Picture 4" descr="Hansel-Grete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405" y="1919763"/>
            <a:ext cx="3810000" cy="459740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 flipV="1">
            <a:off x="3741615" y="3790462"/>
            <a:ext cx="1797539" cy="1260230"/>
          </a:xfrm>
          <a:prstGeom prst="straightConnector1">
            <a:avLst/>
          </a:prstGeom>
          <a:ln w="5715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2186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924" y="337497"/>
            <a:ext cx="7583487" cy="1044388"/>
          </a:xfrm>
        </p:spPr>
        <p:txBody>
          <a:bodyPr/>
          <a:lstStyle/>
          <a:p>
            <a:pPr marL="577850" marR="0" lvl="1" indent="-295275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tabLst/>
              <a:defRPr/>
            </a:pPr>
            <a:r>
              <a:rPr lang="en-US" sz="3600" dirty="0" smtClean="0">
                <a:solidFill>
                  <a:srgbClr val="FFFFFF"/>
                </a:solidFill>
                <a:latin typeface="+mn-lt"/>
              </a:rPr>
              <a:t>Objective #2: </a:t>
            </a:r>
            <a:br>
              <a:rPr lang="en-US" sz="3600" dirty="0" smtClean="0">
                <a:solidFill>
                  <a:srgbClr val="FFFFFF"/>
                </a:solidFill>
                <a:latin typeface="+mn-lt"/>
              </a:rPr>
            </a:b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Measurement of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meltwater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plume structure at the tidewater glacier front</a:t>
            </a: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" t="3787" r="3394" b="3780"/>
          <a:stretch/>
        </p:blipFill>
        <p:spPr bwMode="auto">
          <a:xfrm>
            <a:off x="505923" y="1475154"/>
            <a:ext cx="7319231" cy="5089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 rot="949321">
            <a:off x="4499580" y="5501861"/>
            <a:ext cx="30572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Bagshawe</a:t>
            </a:r>
            <a:r>
              <a:rPr lang="en-US" dirty="0" smtClean="0"/>
              <a:t> Glacier</a:t>
            </a:r>
          </a:p>
          <a:p>
            <a:pPr algn="ctr"/>
            <a:r>
              <a:rPr lang="en-US" dirty="0"/>
              <a:t>5 m/day or </a:t>
            </a:r>
            <a:r>
              <a:rPr lang="en-US" dirty="0" smtClean="0"/>
              <a:t>~3 x 10</a:t>
            </a:r>
            <a:r>
              <a:rPr lang="en-US" baseline="30000" dirty="0" smtClean="0"/>
              <a:t>6</a:t>
            </a:r>
            <a:r>
              <a:rPr lang="en-US" dirty="0" smtClean="0"/>
              <a:t> m</a:t>
            </a:r>
            <a:r>
              <a:rPr lang="en-US" baseline="30000" dirty="0" smtClean="0"/>
              <a:t>3</a:t>
            </a:r>
            <a:r>
              <a:rPr lang="en-US" dirty="0" smtClean="0"/>
              <a:t>/day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4523154" y="5089769"/>
            <a:ext cx="312615" cy="293077"/>
          </a:xfrm>
          <a:prstGeom prst="line">
            <a:avLst/>
          </a:prstGeom>
          <a:ln w="5715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5923" y="1475154"/>
            <a:ext cx="7380927" cy="331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630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616" y="146538"/>
            <a:ext cx="7583487" cy="1044388"/>
          </a:xfrm>
        </p:spPr>
        <p:txBody>
          <a:bodyPr/>
          <a:lstStyle/>
          <a:p>
            <a:r>
              <a:rPr lang="en-US" dirty="0" err="1" smtClean="0"/>
              <a:t>Bagshawe</a:t>
            </a:r>
            <a:r>
              <a:rPr lang="en-US" dirty="0" smtClean="0"/>
              <a:t> Glacier </a:t>
            </a:r>
            <a:r>
              <a:rPr lang="en-US" dirty="0" err="1" smtClean="0"/>
              <a:t>Timelapse</a:t>
            </a:r>
            <a:endParaRPr lang="en-US" dirty="0"/>
          </a:p>
        </p:txBody>
      </p:sp>
      <p:pic>
        <p:nvPicPr>
          <p:cNvPr id="6" name="Picture 5" descr="Screen Shot 2016-09-26 at 9.55.2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38" y="1190926"/>
            <a:ext cx="8060103" cy="5370601"/>
          </a:xfrm>
          <a:prstGeom prst="rect">
            <a:avLst/>
          </a:prstGeom>
        </p:spPr>
      </p:pic>
      <p:pic>
        <p:nvPicPr>
          <p:cNvPr id="5" name="Picture 4" descr="Screen Shot 2016-09-25 at 10.46.3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38" y="1211177"/>
            <a:ext cx="8029724" cy="5350350"/>
          </a:xfrm>
          <a:prstGeom prst="rect">
            <a:avLst/>
          </a:prstGeom>
        </p:spPr>
      </p:pic>
      <p:pic>
        <p:nvPicPr>
          <p:cNvPr id="7" name="Picture 6" descr="Screen Shot 2016-09-26 at 9.56.11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"/>
            <a:ext cx="9144000" cy="614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240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P80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6395" y="-68385"/>
            <a:ext cx="10425281" cy="692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82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771" y="87865"/>
            <a:ext cx="7583487" cy="1044388"/>
          </a:xfrm>
        </p:spPr>
        <p:txBody>
          <a:bodyPr/>
          <a:lstStyle/>
          <a:p>
            <a:r>
              <a:rPr lang="en-US" dirty="0" smtClean="0"/>
              <a:t>Glacier transect data from glider</a:t>
            </a:r>
            <a:endParaRPr lang="en-US" dirty="0"/>
          </a:p>
        </p:txBody>
      </p:sp>
      <p:pic>
        <p:nvPicPr>
          <p:cNvPr id="5" name="Picture 4" descr="Andvord_g507__glacier_scatter_sci_leg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63" y="1112715"/>
            <a:ext cx="7321296" cy="5492496"/>
          </a:xfrm>
          <a:prstGeom prst="rect">
            <a:avLst/>
          </a:prstGeom>
        </p:spPr>
      </p:pic>
      <p:pic>
        <p:nvPicPr>
          <p:cNvPr id="6" name="Picture 5" descr="Andvord_g507__glacier_TS_sci_leg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63" y="1034562"/>
            <a:ext cx="7321296" cy="549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592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171" y="501120"/>
            <a:ext cx="7583487" cy="803308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0171" y="1243948"/>
            <a:ext cx="7583487" cy="4208930"/>
          </a:xfrm>
        </p:spPr>
        <p:txBody>
          <a:bodyPr/>
          <a:lstStyle/>
          <a:p>
            <a:r>
              <a:rPr lang="en-US" dirty="0" smtClean="0"/>
              <a:t>Introduction</a:t>
            </a:r>
          </a:p>
          <a:p>
            <a:r>
              <a:rPr lang="en-US" dirty="0" smtClean="0"/>
              <a:t>Background</a:t>
            </a:r>
          </a:p>
          <a:p>
            <a:r>
              <a:rPr lang="en-US" dirty="0" smtClean="0"/>
              <a:t>Objectives for use of a glider in a WAP Fjord</a:t>
            </a:r>
          </a:p>
          <a:p>
            <a:pPr lvl="1"/>
            <a:r>
              <a:rPr lang="en-US" dirty="0" smtClean="0"/>
              <a:t>Gather observations of tidal induced mixing over fjord sill </a:t>
            </a:r>
          </a:p>
          <a:p>
            <a:pPr lvl="1"/>
            <a:r>
              <a:rPr lang="en-US" dirty="0" smtClean="0"/>
              <a:t>Measurement of </a:t>
            </a:r>
            <a:r>
              <a:rPr lang="en-US" dirty="0" err="1" smtClean="0"/>
              <a:t>meltwater</a:t>
            </a:r>
            <a:r>
              <a:rPr lang="en-US" dirty="0" smtClean="0"/>
              <a:t> plume structure at the tidewater glacier front</a:t>
            </a:r>
          </a:p>
          <a:p>
            <a:r>
              <a:rPr lang="en-US" dirty="0" smtClean="0"/>
              <a:t>Conclusion:</a:t>
            </a:r>
          </a:p>
          <a:p>
            <a:pPr lvl="1"/>
            <a:r>
              <a:rPr lang="en-US" dirty="0" smtClean="0"/>
              <a:t>Lessons learned</a:t>
            </a:r>
          </a:p>
          <a:p>
            <a:pPr lvl="1"/>
            <a:r>
              <a:rPr lang="en-US" dirty="0" smtClean="0"/>
              <a:t>Moving Forward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IMGP844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790" y="3662691"/>
            <a:ext cx="4346738" cy="287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0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922389" cy="1044388"/>
          </a:xfrm>
        </p:spPr>
        <p:txBody>
          <a:bodyPr/>
          <a:lstStyle/>
          <a:p>
            <a:r>
              <a:rPr lang="en-US" dirty="0" smtClean="0"/>
              <a:t>Conclusion and Lessons Learned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760" y="1565393"/>
            <a:ext cx="7583487" cy="420893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Gliders are capable of operating in seasonally ice covered waters </a:t>
            </a:r>
          </a:p>
          <a:p>
            <a:r>
              <a:rPr lang="en-US" dirty="0" smtClean="0"/>
              <a:t>Fjord-glacier interactions are complicated and can change rapidly. </a:t>
            </a:r>
          </a:p>
          <a:p>
            <a:pPr lvl="1"/>
            <a:r>
              <a:rPr lang="en-US" dirty="0" smtClean="0"/>
              <a:t>Watch out for icebergs, they are dangerous!</a:t>
            </a:r>
          </a:p>
          <a:p>
            <a:pPr lvl="1"/>
            <a:r>
              <a:rPr lang="en-US" dirty="0" smtClean="0"/>
              <a:t>Highly buoyant plume waters from glacier terminus may exit at high velocity</a:t>
            </a:r>
          </a:p>
          <a:p>
            <a:r>
              <a:rPr lang="en-US" dirty="0" smtClean="0"/>
              <a:t>To truly act as force multipliers, there needs improvement in hardware and software specific to under-ice applications</a:t>
            </a:r>
          </a:p>
          <a:p>
            <a:pPr lvl="1"/>
            <a:r>
              <a:rPr lang="en-US" dirty="0" smtClean="0"/>
              <a:t>Upward looking sonar for ice avoidance</a:t>
            </a:r>
          </a:p>
          <a:p>
            <a:pPr lvl="1"/>
            <a:r>
              <a:rPr lang="en-US" dirty="0" smtClean="0"/>
              <a:t>Underwater navigation (inertial, </a:t>
            </a:r>
            <a:r>
              <a:rPr lang="en-US" dirty="0" err="1" smtClean="0"/>
              <a:t>sonobuoy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Underwater communication (acoustic modems)</a:t>
            </a:r>
          </a:p>
          <a:p>
            <a:pPr lvl="1"/>
            <a:r>
              <a:rPr lang="en-US" dirty="0" smtClean="0"/>
              <a:t>Locator beacons</a:t>
            </a:r>
          </a:p>
          <a:p>
            <a:pPr lvl="1"/>
            <a:r>
              <a:rPr lang="en-US" dirty="0" smtClean="0"/>
              <a:t>Backtrack capability in case of interrupted climb (Hansel and Gretel follow the breadcrumb strategy)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67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Thank You – Questions?</a:t>
            </a:r>
            <a:endParaRPr lang="en-US" dirty="0"/>
          </a:p>
        </p:txBody>
      </p:sp>
      <p:pic>
        <p:nvPicPr>
          <p:cNvPr id="4" name="Content Placeholder 3" descr="Penguins come ashore.Still00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" b="671"/>
          <a:stretch>
            <a:fillRect/>
          </a:stretch>
        </p:blipFill>
        <p:spPr>
          <a:xfrm>
            <a:off x="779463" y="1425388"/>
            <a:ext cx="7583487" cy="4208930"/>
          </a:xfrm>
        </p:spPr>
      </p:pic>
      <p:sp>
        <p:nvSpPr>
          <p:cNvPr id="5" name="TextBox 4"/>
          <p:cNvSpPr txBox="1"/>
          <p:nvPr/>
        </p:nvSpPr>
        <p:spPr>
          <a:xfrm>
            <a:off x="3448538" y="5658283"/>
            <a:ext cx="25605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Hank Statscewich</a:t>
            </a:r>
          </a:p>
          <a:p>
            <a:pPr algn="ctr"/>
            <a:r>
              <a:rPr lang="en-US" dirty="0" err="1" smtClean="0">
                <a:solidFill>
                  <a:srgbClr val="FFFFFF"/>
                </a:solidFill>
              </a:rPr>
              <a:t>hank.stats@alaska.edu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50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9409" y="148849"/>
            <a:ext cx="8637603" cy="6032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b="1" i="1" dirty="0">
              <a:solidFill>
                <a:schemeClr val="bg1"/>
              </a:solidFill>
              <a:latin typeface="Palatino"/>
              <a:cs typeface="Arial" panose="020B0604020202020204" pitchFamily="34" charset="0"/>
            </a:endParaRPr>
          </a:p>
          <a:p>
            <a:r>
              <a:rPr lang="en-US" b="1" i="1" dirty="0">
                <a:solidFill>
                  <a:schemeClr val="bg1"/>
                </a:solidFill>
                <a:latin typeface="Palatino"/>
                <a:cs typeface="Arial" panose="020B0604020202020204" pitchFamily="34" charset="0"/>
              </a:rPr>
              <a:t>Why  do the WAP  fjords, e.g. </a:t>
            </a:r>
            <a:r>
              <a:rPr lang="en-US" b="1" i="1" dirty="0" err="1">
                <a:solidFill>
                  <a:schemeClr val="bg1"/>
                </a:solidFill>
                <a:latin typeface="Palatino"/>
                <a:cs typeface="Arial" panose="020B0604020202020204" pitchFamily="34" charset="0"/>
              </a:rPr>
              <a:t>Andvord</a:t>
            </a:r>
            <a:r>
              <a:rPr lang="en-US" b="1" i="1" dirty="0">
                <a:solidFill>
                  <a:schemeClr val="bg1"/>
                </a:solidFill>
                <a:latin typeface="Palatino"/>
                <a:cs typeface="Arial" panose="020B0604020202020204" pitchFamily="34" charset="0"/>
              </a:rPr>
              <a:t> Bay,  have such high biomass and biodiversity?  </a:t>
            </a:r>
          </a:p>
          <a:p>
            <a:endParaRPr lang="en-US" b="1" i="1" dirty="0">
              <a:solidFill>
                <a:schemeClr val="bg1"/>
              </a:solidFill>
              <a:latin typeface="Palatino"/>
              <a:cs typeface="Arial" panose="020B0604020202020204" pitchFamily="34" charset="0"/>
            </a:endParaRPr>
          </a:p>
          <a:p>
            <a:r>
              <a:rPr lang="en-US" b="1" i="1" dirty="0">
                <a:solidFill>
                  <a:schemeClr val="bg1"/>
                </a:solidFill>
                <a:latin typeface="Palatino"/>
                <a:cs typeface="Arial" panose="020B0604020202020204" pitchFamily="34" charset="0"/>
              </a:rPr>
              <a:t>How sensitive are these remarkable fjord ecosystems to climate warming? </a:t>
            </a:r>
          </a:p>
          <a:p>
            <a:endParaRPr lang="en-US" b="1" i="1" dirty="0">
              <a:solidFill>
                <a:schemeClr val="bg1"/>
              </a:solidFill>
              <a:latin typeface="Palatino"/>
              <a:cs typeface="Arial" panose="020B0604020202020204" pitchFamily="34" charset="0"/>
            </a:endParaRPr>
          </a:p>
          <a:p>
            <a:r>
              <a:rPr lang="en-US" i="1" dirty="0">
                <a:solidFill>
                  <a:srgbClr val="FFFF00"/>
                </a:solidFill>
                <a:latin typeface="Palatino"/>
                <a:cs typeface="Arial" panose="020B0604020202020204" pitchFamily="34" charset="0"/>
              </a:rPr>
              <a:t>These question are the focus of our  National Science Foundation project:</a:t>
            </a:r>
          </a:p>
          <a:p>
            <a:endParaRPr lang="en-US" dirty="0">
              <a:solidFill>
                <a:schemeClr val="bg1"/>
              </a:solidFill>
              <a:latin typeface="Palatino"/>
            </a:endParaRPr>
          </a:p>
          <a:p>
            <a:endParaRPr lang="en-US" sz="800" b="1" i="1" dirty="0">
              <a:solidFill>
                <a:schemeClr val="bg1"/>
              </a:solidFill>
              <a:latin typeface="Palatino"/>
              <a:cs typeface="Arial" panose="020B0604020202020204" pitchFamily="34" charset="0"/>
            </a:endParaRPr>
          </a:p>
          <a:p>
            <a:r>
              <a:rPr lang="en-US" b="1" i="1" dirty="0">
                <a:solidFill>
                  <a:schemeClr val="bg1"/>
                </a:solidFill>
                <a:latin typeface="Palatino"/>
                <a:cs typeface="Arial" panose="020B0604020202020204" pitchFamily="34" charset="0"/>
              </a:rPr>
              <a:t>Fjord Ecosystem Structure and Function on the West Antarctic Peninsula - Hotspots of Productivity and Biodiversity? (</a:t>
            </a:r>
            <a:r>
              <a:rPr lang="en-US" b="1" i="1" dirty="0" err="1">
                <a:solidFill>
                  <a:schemeClr val="bg1"/>
                </a:solidFill>
                <a:latin typeface="Palatino"/>
                <a:cs typeface="Arial" panose="020B0604020202020204" pitchFamily="34" charset="0"/>
              </a:rPr>
              <a:t>FjordEco</a:t>
            </a:r>
            <a:r>
              <a:rPr lang="en-US" b="1" i="1" dirty="0">
                <a:solidFill>
                  <a:schemeClr val="bg1"/>
                </a:solidFill>
                <a:latin typeface="Palatino"/>
                <a:cs typeface="Arial" panose="020B0604020202020204" pitchFamily="34" charset="0"/>
              </a:rPr>
              <a:t>)</a:t>
            </a:r>
          </a:p>
          <a:p>
            <a:r>
              <a:rPr lang="en-US" b="1" i="1" dirty="0">
                <a:solidFill>
                  <a:schemeClr val="bg1"/>
                </a:solidFill>
                <a:latin typeface="Palatino"/>
                <a:cs typeface="Arial" panose="020B0604020202020204" pitchFamily="34" charset="0"/>
              </a:rPr>
              <a:t> </a:t>
            </a:r>
            <a:endParaRPr lang="en-US" dirty="0">
              <a:solidFill>
                <a:schemeClr val="bg1"/>
              </a:solidFill>
              <a:latin typeface="Palatino"/>
            </a:endParaRPr>
          </a:p>
          <a:p>
            <a:endParaRPr lang="en-US" b="1" dirty="0">
              <a:solidFill>
                <a:schemeClr val="bg1"/>
              </a:solidFill>
              <a:latin typeface="Palatino"/>
              <a:cs typeface="Arial" pitchFamily="34" charset="0"/>
            </a:endParaRPr>
          </a:p>
          <a:p>
            <a:r>
              <a:rPr lang="en-US" b="1" dirty="0" smtClean="0">
                <a:solidFill>
                  <a:srgbClr val="FFFF00"/>
                </a:solidFill>
                <a:latin typeface="Palatino"/>
                <a:cs typeface="Arial" pitchFamily="34" charset="0"/>
              </a:rPr>
              <a:t>Key </a:t>
            </a:r>
            <a:r>
              <a:rPr lang="en-US" b="1" dirty="0">
                <a:solidFill>
                  <a:srgbClr val="FFFF00"/>
                </a:solidFill>
                <a:latin typeface="Palatino"/>
                <a:cs typeface="Arial" pitchFamily="34" charset="0"/>
              </a:rPr>
              <a:t>Project Goals:</a:t>
            </a:r>
          </a:p>
          <a:p>
            <a:endParaRPr lang="en-US" b="1" dirty="0">
              <a:solidFill>
                <a:schemeClr val="bg1"/>
              </a:solidFill>
              <a:latin typeface="Palatino"/>
              <a:cs typeface="Arial" pitchFamily="34" charset="0"/>
            </a:endParaRPr>
          </a:p>
          <a:p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Evaluate  oceanographic, glaciological, and ecological processes in </a:t>
            </a:r>
            <a:r>
              <a:rPr lang="en-US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Andvord</a:t>
            </a:r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Bay to determine what enhances WAP fjord productivity and biodiversity compared to the open shelf. </a:t>
            </a:r>
          </a:p>
          <a:p>
            <a:endParaRPr lang="en-US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Create an ecosystem model of </a:t>
            </a:r>
            <a:r>
              <a:rPr lang="en-US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Andvord</a:t>
            </a:r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Bay (from glaciers to seafloor) to explore fjord sensitivity to climate warming (e.g., increased </a:t>
            </a:r>
            <a:r>
              <a:rPr lang="en-US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meltwater</a:t>
            </a:r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sediment inputs).</a:t>
            </a:r>
          </a:p>
          <a:p>
            <a:endParaRPr lang="en-US" b="1" u="sng" dirty="0">
              <a:solidFill>
                <a:schemeClr val="bg1"/>
              </a:solidFill>
              <a:latin typeface="Palatino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59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42693" y="547990"/>
            <a:ext cx="7583487" cy="1044388"/>
          </a:xfrm>
        </p:spPr>
        <p:txBody>
          <a:bodyPr/>
          <a:lstStyle/>
          <a:p>
            <a:r>
              <a:rPr lang="en-US" dirty="0" smtClean="0"/>
              <a:t>The Arctic Model: </a:t>
            </a:r>
            <a:br>
              <a:rPr lang="en-US" dirty="0" smtClean="0"/>
            </a:br>
            <a:r>
              <a:rPr lang="en-US" sz="2800" dirty="0" smtClean="0"/>
              <a:t>Physical forcing of biological processes in arctic tidewater glacier ecosystems </a:t>
            </a:r>
            <a:endParaRPr lang="en-US" sz="2800" dirty="0"/>
          </a:p>
        </p:txBody>
      </p:sp>
      <p:pic>
        <p:nvPicPr>
          <p:cNvPr id="5" name="Picture 4" descr="Screen Shot 2016-09-25 at 8.31.0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12" y="1603835"/>
            <a:ext cx="7314885" cy="47662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3701" y="6349851"/>
            <a:ext cx="6644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From: </a:t>
            </a:r>
            <a:r>
              <a:rPr lang="en-US" dirty="0">
                <a:solidFill>
                  <a:srgbClr val="FFFFFF"/>
                </a:solidFill>
              </a:rPr>
              <a:t>. C. </a:t>
            </a:r>
            <a:r>
              <a:rPr lang="en-US" dirty="0" err="1">
                <a:solidFill>
                  <a:srgbClr val="FFFFFF"/>
                </a:solidFill>
              </a:rPr>
              <a:t>Lydersen</a:t>
            </a:r>
            <a:r>
              <a:rPr lang="en-US" dirty="0">
                <a:solidFill>
                  <a:srgbClr val="FFFFFF"/>
                </a:solidFill>
              </a:rPr>
              <a:t> et al. / Journal of Marine </a:t>
            </a:r>
            <a:r>
              <a:rPr lang="en-US" dirty="0" smtClean="0">
                <a:solidFill>
                  <a:srgbClr val="FFFFFF"/>
                </a:solidFill>
              </a:rPr>
              <a:t>Systems (</a:t>
            </a:r>
            <a:r>
              <a:rPr lang="en-US" dirty="0">
                <a:solidFill>
                  <a:srgbClr val="FFFFFF"/>
                </a:solidFill>
              </a:rPr>
              <a:t>2014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162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P816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700"/>
            <a:ext cx="9144000" cy="605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58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113568"/>
            <a:ext cx="7583487" cy="1044388"/>
          </a:xfrm>
        </p:spPr>
        <p:txBody>
          <a:bodyPr/>
          <a:lstStyle/>
          <a:p>
            <a:r>
              <a:rPr lang="en-US" dirty="0" smtClean="0"/>
              <a:t>Background: </a:t>
            </a:r>
            <a:br>
              <a:rPr lang="en-US" dirty="0" smtClean="0"/>
            </a:br>
            <a:r>
              <a:rPr lang="en-US" sz="2400" dirty="0" err="1" smtClean="0"/>
              <a:t>Andvord</a:t>
            </a:r>
            <a:r>
              <a:rPr lang="en-US" sz="2400" dirty="0" smtClean="0"/>
              <a:t> Bay CTD Stations Dec. 2015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790" y="1230228"/>
            <a:ext cx="7111544" cy="533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72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39241"/>
            <a:ext cx="7583487" cy="1044388"/>
          </a:xfrm>
        </p:spPr>
        <p:txBody>
          <a:bodyPr/>
          <a:lstStyle/>
          <a:p>
            <a:r>
              <a:rPr lang="en-US" dirty="0" smtClean="0"/>
              <a:t>Introduction: A Polar View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880" y="1283629"/>
            <a:ext cx="8563366" cy="460121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30680" y="3030964"/>
            <a:ext cx="419376" cy="209036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41484" y="2382862"/>
            <a:ext cx="1285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Chukchi Sea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6112393" y="2779966"/>
            <a:ext cx="328307" cy="7776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4969334" y="2764460"/>
            <a:ext cx="14713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Western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Antarctic Peninsula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6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75605" y="230913"/>
            <a:ext cx="6095999" cy="1877433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Climate is warming very rapidly along the West Antarctic Peninsula –</a:t>
            </a:r>
          </a:p>
          <a:p>
            <a:endParaRPr lang="en-US" sz="24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endParaRPr lang="en-US" sz="20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endParaRPr lang="en-US" sz="24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685800" y="228600"/>
            <a:ext cx="8458200" cy="3276600"/>
            <a:chOff x="685800" y="228600"/>
            <a:chExt cx="8458200" cy="3276600"/>
          </a:xfrm>
        </p:grpSpPr>
        <p:grpSp>
          <p:nvGrpSpPr>
            <p:cNvPr id="8" name="Group 7"/>
            <p:cNvGrpSpPr/>
            <p:nvPr/>
          </p:nvGrpSpPr>
          <p:grpSpPr>
            <a:xfrm>
              <a:off x="5943600" y="228600"/>
              <a:ext cx="3200400" cy="3276600"/>
              <a:chOff x="4419600" y="1143000"/>
              <a:chExt cx="4724400" cy="4953000"/>
            </a:xfrm>
          </p:grpSpPr>
          <p:grpSp>
            <p:nvGrpSpPr>
              <p:cNvPr id="9" name="Group 9"/>
              <p:cNvGrpSpPr/>
              <p:nvPr/>
            </p:nvGrpSpPr>
            <p:grpSpPr>
              <a:xfrm>
                <a:off x="4419600" y="1143000"/>
                <a:ext cx="4724400" cy="4953000"/>
                <a:chOff x="2971800" y="990600"/>
                <a:chExt cx="5562600" cy="5925969"/>
              </a:xfrm>
            </p:grpSpPr>
            <p:pic>
              <p:nvPicPr>
                <p:cNvPr id="11" name="Picture 15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 b="14059"/>
                <a:stretch>
                  <a:fillRect/>
                </a:stretch>
              </p:blipFill>
              <p:spPr bwMode="auto">
                <a:xfrm rot="10800000">
                  <a:off x="2971800" y="990600"/>
                  <a:ext cx="5562600" cy="51704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2" name="Picture 15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 t="86360"/>
                <a:stretch>
                  <a:fillRect/>
                </a:stretch>
              </p:blipFill>
              <p:spPr bwMode="auto">
                <a:xfrm>
                  <a:off x="2971800" y="6096000"/>
                  <a:ext cx="5562600" cy="8205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10" name="Rectangle 9"/>
              <p:cNvSpPr/>
              <p:nvPr/>
            </p:nvSpPr>
            <p:spPr>
              <a:xfrm rot="2760000">
                <a:off x="7069133" y="2207763"/>
                <a:ext cx="187333" cy="454677"/>
              </a:xfrm>
              <a:prstGeom prst="rect">
                <a:avLst/>
              </a:prstGeom>
              <a:noFill/>
              <a:ln w="15875">
                <a:solidFill>
                  <a:srgbClr val="0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457177"/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685800" y="914400"/>
              <a:ext cx="5257800" cy="12311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Rising  Annual Mean Air Temperatures +</a:t>
              </a:r>
              <a:r>
                <a:rPr lang="en-US" sz="20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1.6 </a:t>
              </a:r>
              <a:r>
                <a:rPr lang="en-US" sz="2000" i="1" baseline="30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o </a:t>
              </a:r>
              <a:r>
                <a:rPr lang="en-US" sz="20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C from 1958–2002 </a:t>
              </a:r>
            </a:p>
            <a:p>
              <a:pPr algn="ctr"/>
              <a:r>
                <a:rPr lang="en-US" sz="20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(</a:t>
              </a:r>
              <a:r>
                <a:rPr lang="en-US" sz="2000" b="1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+</a:t>
              </a:r>
              <a:r>
                <a:rPr lang="en-US" sz="20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5 </a:t>
              </a:r>
              <a:r>
                <a:rPr lang="en-US" sz="2000" i="1" baseline="30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o </a:t>
              </a:r>
              <a:r>
                <a:rPr lang="en-US" sz="20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C  for winter mean)</a:t>
              </a:r>
            </a:p>
            <a:p>
              <a:pPr algn="ctr"/>
              <a:r>
                <a:rPr lang="en-US" sz="1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(Chapman and Walsh, 2007)</a:t>
              </a:r>
              <a:endPara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78415" y="2093893"/>
            <a:ext cx="8745190" cy="4840307"/>
            <a:chOff x="178415" y="2017695"/>
            <a:chExt cx="8745190" cy="4840307"/>
          </a:xfrm>
        </p:grpSpPr>
        <p:pic>
          <p:nvPicPr>
            <p:cNvPr id="37889" name="Picture 1" descr="C:\Users\Craig\AppData\Local\Temp\Daily ice extents of Southern Hem.jpg"/>
            <p:cNvPicPr>
              <a:picLocks noChangeAspect="1" noChangeArrowheads="1"/>
            </p:cNvPicPr>
            <p:nvPr/>
          </p:nvPicPr>
          <p:blipFill>
            <a:blip r:embed="rId3" cstate="print"/>
            <a:srcRect l="51077" t="53259" r="6385" b="21082"/>
            <a:stretch>
              <a:fillRect/>
            </a:stretch>
          </p:blipFill>
          <p:spPr bwMode="auto">
            <a:xfrm>
              <a:off x="1295401" y="2956860"/>
              <a:ext cx="4495800" cy="3901142"/>
            </a:xfrm>
            <a:prstGeom prst="rect">
              <a:avLst/>
            </a:prstGeom>
            <a:noFill/>
          </p:spPr>
        </p:pic>
        <p:sp>
          <p:nvSpPr>
            <p:cNvPr id="18" name="TextBox 17"/>
            <p:cNvSpPr txBox="1"/>
            <p:nvPr/>
          </p:nvSpPr>
          <p:spPr>
            <a:xfrm rot="-5400000">
              <a:off x="-943317" y="4578225"/>
              <a:ext cx="3904566" cy="6549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lIns="91435" tIns="45718" rIns="91435" bIns="45718" rtlCol="0">
              <a:spAutoFit/>
            </a:bodyPr>
            <a:lstStyle/>
            <a:p>
              <a:pPr algn="ctr"/>
              <a:r>
                <a:rPr lang="en-US" dirty="0" smtClean="0">
                  <a:latin typeface="Arial" pitchFamily="34" charset="0"/>
                  <a:cs typeface="Arial" pitchFamily="34" charset="0"/>
                </a:rPr>
                <a:t>Monthly Ice Extent Anomalies </a:t>
              </a:r>
            </a:p>
            <a:p>
              <a:pPr algn="ctr"/>
              <a:r>
                <a:rPr lang="en-US" dirty="0" smtClean="0">
                  <a:latin typeface="Arial" pitchFamily="34" charset="0"/>
                  <a:cs typeface="Arial" pitchFamily="34" charset="0"/>
                </a:rPr>
                <a:t>( X 10</a:t>
              </a:r>
              <a:r>
                <a:rPr lang="en-US" baseline="30000" dirty="0" smtClean="0">
                  <a:latin typeface="Arial" pitchFamily="34" charset="0"/>
                  <a:cs typeface="Arial" pitchFamily="34" charset="0"/>
                </a:rPr>
                <a:t>6 </a:t>
              </a:r>
              <a:r>
                <a:rPr lang="en-US" dirty="0" smtClean="0">
                  <a:latin typeface="Arial" pitchFamily="34" charset="0"/>
                  <a:cs typeface="Arial" pitchFamily="34" charset="0"/>
                </a:rPr>
                <a:t>km)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723205" y="4760894"/>
              <a:ext cx="3200400" cy="1538879"/>
            </a:xfrm>
            <a:prstGeom prst="rect">
              <a:avLst/>
            </a:prstGeom>
            <a:noFill/>
          </p:spPr>
          <p:txBody>
            <a:bodyPr wrap="square" lIns="91435" tIns="45718" rIns="91435" bIns="45718" rtlCol="0">
              <a:spAutoFit/>
            </a:bodyPr>
            <a:lstStyle/>
            <a:p>
              <a:pPr algn="ctr"/>
              <a:r>
                <a:rPr lang="en-US" sz="2000" b="1" i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Declining Sea-Ice Extent in the Bellingshausen-Amundsen Seas</a:t>
              </a:r>
            </a:p>
            <a:p>
              <a:pPr algn="ctr"/>
              <a:r>
                <a:rPr lang="en-US" sz="2000" b="1" i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- 7% per decade</a:t>
              </a:r>
            </a:p>
            <a:p>
              <a:pPr algn="ctr"/>
              <a:r>
                <a:rPr lang="en-US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(</a:t>
              </a:r>
              <a:r>
                <a:rPr lang="en-US" sz="1400" dirty="0" err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Comiso</a:t>
              </a:r>
              <a:r>
                <a:rPr lang="en-US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, 2010)</a:t>
              </a:r>
              <a:endPara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78415" y="2017695"/>
              <a:ext cx="59436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And is correlated with:  </a:t>
              </a:r>
            </a:p>
            <a:p>
              <a:endParaRPr lang="en-US" sz="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  <a:p>
              <a:r>
                <a:rPr lang="en-US" sz="24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(</a:t>
              </a:r>
              <a:r>
                <a:rPr lang="en-US" sz="2400" dirty="0" err="1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i</a:t>
              </a:r>
              <a:r>
                <a:rPr lang="en-US" sz="24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) Decline in extent/duration of sea-ice - 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9377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3" cstate="print"/>
          <a:srcRect r="52732"/>
          <a:stretch>
            <a:fillRect/>
          </a:stretch>
        </p:blipFill>
        <p:spPr bwMode="auto">
          <a:xfrm>
            <a:off x="228952" y="1006712"/>
            <a:ext cx="3495874" cy="2906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50028" r="676"/>
          <a:stretch>
            <a:fillRect/>
          </a:stretch>
        </p:blipFill>
        <p:spPr bwMode="auto">
          <a:xfrm>
            <a:off x="228600" y="3915114"/>
            <a:ext cx="3500377" cy="2790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28600" y="5791200"/>
            <a:ext cx="1981200" cy="584771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1600" b="1" i="1" dirty="0" smtClean="0">
                <a:latin typeface="Arial" pitchFamily="34" charset="0"/>
                <a:cs typeface="Arial" pitchFamily="34" charset="0"/>
              </a:rPr>
              <a:t>Sheldon Glacier</a:t>
            </a:r>
          </a:p>
          <a:p>
            <a:r>
              <a:rPr lang="en-US" sz="1600" b="1" i="1" dirty="0" smtClean="0">
                <a:latin typeface="Arial" pitchFamily="34" charset="0"/>
                <a:cs typeface="Arial" pitchFamily="34" charset="0"/>
              </a:rPr>
              <a:t>Adelaide Island</a:t>
            </a:r>
            <a:endParaRPr lang="en-US" sz="1600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8307" name="Picture 3"/>
          <p:cNvPicPr>
            <a:picLocks noChangeAspect="1" noChangeArrowheads="1"/>
          </p:cNvPicPr>
          <p:nvPr/>
        </p:nvPicPr>
        <p:blipFill>
          <a:blip r:embed="rId4" cstate="print"/>
          <a:srcRect r="46899"/>
          <a:stretch>
            <a:fillRect/>
          </a:stretch>
        </p:blipFill>
        <p:spPr bwMode="auto">
          <a:xfrm>
            <a:off x="4071232" y="1666875"/>
            <a:ext cx="5072768" cy="526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524000" y="6672593"/>
            <a:ext cx="2667000" cy="261606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11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(Cook et al., 2005)</a:t>
            </a:r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4028" y="663713"/>
            <a:ext cx="5791200" cy="707886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2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87%  of 244 glaciers along the West Antarctic Peninsula have retreated in last 61 years.</a:t>
            </a:r>
            <a:endParaRPr lang="en-US" sz="20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2869" y="271162"/>
            <a:ext cx="7924801" cy="461661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ii) Warming is also correlated with Glacial Retreat -  </a:t>
            </a:r>
            <a:endParaRPr lang="en-US" sz="2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763000" y="5410199"/>
            <a:ext cx="381000" cy="152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28600" y="1480045"/>
            <a:ext cx="762000" cy="373659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b="1" dirty="0" smtClean="0"/>
              <a:t>1986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28952" y="4308661"/>
            <a:ext cx="762000" cy="373659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b="1" dirty="0" smtClean="0"/>
              <a:t>2001</a:t>
            </a:r>
            <a:endParaRPr lang="en-US" b="1" dirty="0"/>
          </a:p>
        </p:txBody>
      </p:sp>
      <p:cxnSp>
        <p:nvCxnSpPr>
          <p:cNvPr id="13" name="Straight Arrow Connector 12"/>
          <p:cNvCxnSpPr>
            <a:stCxn id="3" idx="3"/>
          </p:cNvCxnSpPr>
          <p:nvPr/>
        </p:nvCxnSpPr>
        <p:spPr>
          <a:xfrm flipV="1">
            <a:off x="3728977" y="5105399"/>
            <a:ext cx="1605023" cy="204958"/>
          </a:xfrm>
          <a:prstGeom prst="straightConnector1">
            <a:avLst/>
          </a:prstGeom>
          <a:ln w="22225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767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306721" y="0"/>
            <a:ext cx="8228160" cy="1144921"/>
          </a:xfrm>
          <a:ln/>
        </p:spPr>
        <p:txBody>
          <a:bodyPr tIns="30174">
            <a:normAutofit/>
          </a:bodyPr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</a:tabLst>
            </a:pPr>
            <a:r>
              <a:rPr lang="en-US" altLang="en-US" dirty="0">
                <a:solidFill>
                  <a:srgbClr val="FFFFFF"/>
                </a:solidFill>
              </a:rPr>
              <a:t>Some interesting </a:t>
            </a:r>
            <a:r>
              <a:rPr lang="en-US" altLang="en-US" dirty="0" smtClean="0">
                <a:solidFill>
                  <a:srgbClr val="FFFFFF"/>
                </a:solidFill>
              </a:rPr>
              <a:t>questions</a:t>
            </a: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306721" y="1144921"/>
            <a:ext cx="8377920" cy="3629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 marL="215900" indent="-2159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>
              <a:spcAft>
                <a:spcPts val="783"/>
              </a:spcAft>
              <a:buSzPct val="45000"/>
              <a:buFont typeface="Wingdings" charset="2"/>
              <a:buChar char=""/>
            </a:pPr>
            <a:r>
              <a:rPr lang="en-US" altLang="en-US" sz="2500" dirty="0"/>
              <a:t>How much ice are the glaciers delivering to the ocean </a:t>
            </a:r>
            <a:r>
              <a:rPr lang="en-US" altLang="en-US" sz="2500" dirty="0" smtClean="0"/>
              <a:t>and </a:t>
            </a:r>
            <a:r>
              <a:rPr lang="en-US" altLang="en-US" sz="2500" dirty="0"/>
              <a:t>what happens to this ice?</a:t>
            </a:r>
          </a:p>
          <a:p>
            <a:pPr>
              <a:spcAft>
                <a:spcPts val="783"/>
              </a:spcAft>
              <a:buSzPct val="45000"/>
              <a:buFont typeface="Wingdings" charset="2"/>
              <a:buChar char=""/>
            </a:pPr>
            <a:r>
              <a:rPr lang="en-US" altLang="en-US" sz="2500" dirty="0"/>
              <a:t>How much freshwater are the glaciers delivering to the ocean?</a:t>
            </a:r>
          </a:p>
          <a:p>
            <a:pPr>
              <a:spcAft>
                <a:spcPts val="783"/>
              </a:spcAft>
              <a:buSzPct val="45000"/>
              <a:buFont typeface="Wingdings" charset="2"/>
              <a:buChar char=""/>
            </a:pPr>
            <a:r>
              <a:rPr lang="en-US" altLang="en-US" sz="2500" dirty="0"/>
              <a:t>How do ice and freshwater fluxes affect fjord circulation and marine ecosystems, and should we expect this to change with further warming?</a:t>
            </a:r>
          </a:p>
          <a:p>
            <a:pPr>
              <a:spcAft>
                <a:spcPts val="783"/>
              </a:spcAft>
              <a:buSzPct val="45000"/>
              <a:buFont typeface="Wingdings" charset="2"/>
              <a:buChar char=""/>
            </a:pPr>
            <a:r>
              <a:rPr lang="en-US" altLang="en-US" sz="2500" dirty="0"/>
              <a:t>How do changes in the ocean affect the rate of ice flow and the extent of glaciers</a:t>
            </a:r>
            <a:r>
              <a:rPr lang="en-US" altLang="en-US" sz="2500" dirty="0" smtClean="0"/>
              <a:t>?</a:t>
            </a:r>
          </a:p>
          <a:p>
            <a:pPr>
              <a:spcAft>
                <a:spcPts val="783"/>
              </a:spcAft>
              <a:buSzPct val="45000"/>
              <a:buFont typeface="Wingdings" charset="2"/>
              <a:buChar char=""/>
            </a:pPr>
            <a:r>
              <a:rPr lang="en-US" altLang="en-US" sz="2500" dirty="0" smtClean="0"/>
              <a:t>Can we utilize gliders to help answer these questions?</a:t>
            </a:r>
          </a:p>
          <a:p>
            <a:pPr marL="0" indent="0">
              <a:spcAft>
                <a:spcPts val="783"/>
              </a:spcAft>
              <a:buSzPct val="45000"/>
            </a:pPr>
            <a:r>
              <a:rPr lang="en-US" altLang="en-US" sz="2500" dirty="0"/>
              <a:t>	</a:t>
            </a:r>
            <a:r>
              <a:rPr lang="en-US" altLang="en-US" sz="2500" dirty="0" smtClean="0"/>
              <a:t>	</a:t>
            </a:r>
            <a:endParaRPr lang="en-US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spcAft>
                <a:spcPts val="783"/>
              </a:spcAft>
              <a:buSzPct val="45000"/>
            </a:pPr>
            <a:endParaRPr lang="en-US" altLang="en-US" sz="2500" dirty="0"/>
          </a:p>
        </p:txBody>
      </p:sp>
    </p:spTree>
    <p:extLst>
      <p:ext uri="{BB962C8B-B14F-4D97-AF65-F5344CB8AC3E}">
        <p14:creationId xmlns:p14="http://schemas.microsoft.com/office/powerpoint/2010/main" val="19883797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3427" y="269968"/>
            <a:ext cx="7583487" cy="1044388"/>
          </a:xfrm>
        </p:spPr>
        <p:txBody>
          <a:bodyPr/>
          <a:lstStyle/>
          <a:p>
            <a:r>
              <a:rPr lang="en-US" dirty="0" smtClean="0"/>
              <a:t>Background: </a:t>
            </a:r>
            <a:r>
              <a:rPr lang="en-US" dirty="0" err="1" smtClean="0"/>
              <a:t>Andvord</a:t>
            </a:r>
            <a:r>
              <a:rPr lang="en-US" dirty="0" smtClean="0"/>
              <a:t> Bay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4270875" y="2041538"/>
            <a:ext cx="4026281" cy="3248061"/>
            <a:chOff x="1053427" y="1314356"/>
            <a:chExt cx="6283265" cy="5068803"/>
          </a:xfrm>
        </p:grpSpPr>
        <p:pic>
          <p:nvPicPr>
            <p:cNvPr id="4" name="Picture 3" descr="anvord_no_ctds.jpe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50" t="6696" r="12900" b="15224"/>
            <a:stretch/>
          </p:blipFill>
          <p:spPr>
            <a:xfrm>
              <a:off x="1053427" y="1314356"/>
              <a:ext cx="6283265" cy="5068803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496629" y="5753889"/>
              <a:ext cx="24960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Worldview March 2016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5888" y="-6343"/>
            <a:ext cx="9051144" cy="6623227"/>
            <a:chOff x="-897744" y="6357"/>
            <a:chExt cx="9051144" cy="6623227"/>
          </a:xfrm>
        </p:grpSpPr>
        <p:pic>
          <p:nvPicPr>
            <p:cNvPr id="8" name="Picture 7" descr="Geographic context.tif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897744" y="1327056"/>
              <a:ext cx="4214987" cy="4903490"/>
            </a:xfrm>
            <a:prstGeom prst="rect">
              <a:avLst/>
            </a:prstGeom>
          </p:spPr>
        </p:pic>
        <p:pic>
          <p:nvPicPr>
            <p:cNvPr id="9" name="Picture 8" descr="Cruise Map Final.jpg"/>
            <p:cNvPicPr>
              <a:picLocks noChangeAspect="1"/>
            </p:cNvPicPr>
            <p:nvPr/>
          </p:nvPicPr>
          <p:blipFill>
            <a:blip r:embed="rId5" cstate="print"/>
            <a:srcRect l="93913" t="38480" b="22644"/>
            <a:stretch>
              <a:fillRect/>
            </a:stretch>
          </p:blipFill>
          <p:spPr>
            <a:xfrm>
              <a:off x="7513184" y="6357"/>
              <a:ext cx="640216" cy="6623227"/>
            </a:xfrm>
            <a:prstGeom prst="rect">
              <a:avLst/>
            </a:prstGeom>
          </p:spPr>
        </p:pic>
      </p:grpSp>
      <p:cxnSp>
        <p:nvCxnSpPr>
          <p:cNvPr id="12" name="Straight Arrow Connector 11"/>
          <p:cNvCxnSpPr/>
          <p:nvPr/>
        </p:nvCxnSpPr>
        <p:spPr>
          <a:xfrm>
            <a:off x="2361435" y="3432280"/>
            <a:ext cx="3159075" cy="524814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450037" y="5210548"/>
            <a:ext cx="263405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35 km long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5 km wide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Mean depth = 400 m 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</a:rPr>
              <a:t>S</a:t>
            </a:r>
            <a:r>
              <a:rPr lang="en-US" dirty="0" smtClean="0">
                <a:solidFill>
                  <a:srgbClr val="FFFFFF"/>
                </a:solidFill>
              </a:rPr>
              <a:t>ills = 270 m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</a:rPr>
              <a:t>B</a:t>
            </a:r>
            <a:r>
              <a:rPr lang="en-US" dirty="0" smtClean="0">
                <a:solidFill>
                  <a:srgbClr val="FFFFFF"/>
                </a:solidFill>
              </a:rPr>
              <a:t>asin = 500 m</a:t>
            </a:r>
          </a:p>
        </p:txBody>
      </p:sp>
    </p:spTree>
    <p:extLst>
      <p:ext uri="{BB962C8B-B14F-4D97-AF65-F5344CB8AC3E}">
        <p14:creationId xmlns:p14="http://schemas.microsoft.com/office/powerpoint/2010/main" val="2965402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7634" r="9142"/>
          <a:stretch/>
        </p:blipFill>
        <p:spPr>
          <a:xfrm>
            <a:off x="4588644" y="1239770"/>
            <a:ext cx="4475976" cy="40337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250" y="224696"/>
            <a:ext cx="8471999" cy="1044388"/>
          </a:xfrm>
        </p:spPr>
        <p:txBody>
          <a:bodyPr/>
          <a:lstStyle/>
          <a:p>
            <a:r>
              <a:rPr lang="en-US" dirty="0" smtClean="0"/>
              <a:t>Along Fjord CTD Transects:  </a:t>
            </a:r>
            <a:br>
              <a:rPr lang="en-US" dirty="0" smtClean="0"/>
            </a:br>
            <a:r>
              <a:rPr lang="en-US" sz="2400" dirty="0" smtClean="0"/>
              <a:t>Initial Results: Along Fjord CTD Cross Section Dec 2015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3002" t="6350" r="9353" b="3272"/>
          <a:stretch/>
        </p:blipFill>
        <p:spPr>
          <a:xfrm>
            <a:off x="419255" y="1239770"/>
            <a:ext cx="4611077" cy="53493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2366" y="6306247"/>
            <a:ext cx="1112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Gerlache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100289" y="2284875"/>
            <a:ext cx="688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Sill 3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355875" y="6313705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Inner Basin A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4024317" y="5920627"/>
            <a:ext cx="87923" cy="38562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037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45002" y="48845"/>
            <a:ext cx="7583487" cy="1044388"/>
          </a:xfrm>
        </p:spPr>
        <p:txBody>
          <a:bodyPr/>
          <a:lstStyle/>
          <a:p>
            <a:r>
              <a:rPr lang="en-US" dirty="0" smtClean="0"/>
              <a:t>Pre-Cruise Mission Planning</a:t>
            </a:r>
            <a:endParaRPr lang="en-US" dirty="0"/>
          </a:p>
        </p:txBody>
      </p:sp>
      <p:pic>
        <p:nvPicPr>
          <p:cNvPr id="2" name="Picture 1" descr="Andvord_fjord_glider_mission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10" y="1093233"/>
            <a:ext cx="7324344" cy="5492496"/>
          </a:xfrm>
          <a:prstGeom prst="rect">
            <a:avLst/>
          </a:prstGeom>
        </p:spPr>
      </p:pic>
      <p:pic>
        <p:nvPicPr>
          <p:cNvPr id="3" name="Picture 2" descr="Andvord_fjord_glider_mission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10" y="1093233"/>
            <a:ext cx="7324344" cy="5492496"/>
          </a:xfrm>
          <a:prstGeom prst="rect">
            <a:avLst/>
          </a:prstGeom>
        </p:spPr>
      </p:pic>
      <p:pic>
        <p:nvPicPr>
          <p:cNvPr id="4" name="Picture 3" descr="Andvord_fjord_glider_mission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10" y="1015023"/>
            <a:ext cx="7324344" cy="5492496"/>
          </a:xfrm>
          <a:prstGeom prst="rect">
            <a:avLst/>
          </a:prstGeom>
        </p:spPr>
      </p:pic>
      <p:pic>
        <p:nvPicPr>
          <p:cNvPr id="7" name="Picture 6" descr="Andvord_fjord_glider_mission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10" y="1015023"/>
            <a:ext cx="7324344" cy="549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093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volution">
  <a:themeElements>
    <a:clrScheme name="Revolution">
      <a:dk1>
        <a:sysClr val="windowText" lastClr="000000"/>
      </a:dk1>
      <a:lt1>
        <a:sysClr val="window" lastClr="FFFFFF"/>
      </a:lt1>
      <a:dk2>
        <a:srgbClr val="1B3861"/>
      </a:dk2>
      <a:lt2>
        <a:srgbClr val="38ABED"/>
      </a:lt2>
      <a:accent1>
        <a:srgbClr val="0C5986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Revolution">
      <a: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0800000">
              <a:srgbClr val="808080">
                <a:alpha val="75000"/>
              </a:srgbClr>
            </a:innerShdw>
          </a:effectLst>
        </a:effectStyle>
        <a:effectStyle>
          <a:effectLst>
            <a:innerShdw blurRad="50800" dist="25400" dir="13500000">
              <a:srgbClr val="808080">
                <a:alpha val="75000"/>
              </a:srgbClr>
            </a:innerShdw>
            <a:outerShdw blurRad="63500" dist="50800" dir="5400000" algn="br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1400000"/>
            </a:lightRig>
          </a:scene3d>
          <a:sp3d contourW="12700" prstMaterial="softmetal">
            <a:bevelT w="63500" h="254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Revolution.thmx</Template>
  <TotalTime>23781</TotalTime>
  <Words>958</Words>
  <Application>Microsoft Office PowerPoint</Application>
  <PresentationFormat>On-screen Show (4:3)</PresentationFormat>
  <Paragraphs>127</Paragraphs>
  <Slides>25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Calibri</vt:lpstr>
      <vt:lpstr>Droid Sans Fallback</vt:lpstr>
      <vt:lpstr>Palatino</vt:lpstr>
      <vt:lpstr>Trebuchet MS</vt:lpstr>
      <vt:lpstr>Wingdings</vt:lpstr>
      <vt:lpstr>Wingdings 2</vt:lpstr>
      <vt:lpstr>Revolution</vt:lpstr>
      <vt:lpstr>Tidewater Glacier Measurements from Gliders: Results from the Fjord Ecosystem Experiment on the West Antarctica Peninsula</vt:lpstr>
      <vt:lpstr>Outline</vt:lpstr>
      <vt:lpstr>Introduction: A Polar View </vt:lpstr>
      <vt:lpstr>PowerPoint Presentation</vt:lpstr>
      <vt:lpstr>PowerPoint Presentation</vt:lpstr>
      <vt:lpstr>Some interesting questions</vt:lpstr>
      <vt:lpstr>Background: Andvord Bay</vt:lpstr>
      <vt:lpstr>Along Fjord CTD Transects:   Initial Results: Along Fjord CTD Cross Section Dec 2015</vt:lpstr>
      <vt:lpstr>Pre-Cruise Mission Planning</vt:lpstr>
      <vt:lpstr>PowerPoint Presentation</vt:lpstr>
      <vt:lpstr>PowerPoint Presentation</vt:lpstr>
      <vt:lpstr>Objective #1:  Measurement of tidal induced mixing over fjord sill </vt:lpstr>
      <vt:lpstr>PowerPoint Presentation</vt:lpstr>
      <vt:lpstr>PowerPoint Presentation</vt:lpstr>
      <vt:lpstr>PowerPoint Presentation</vt:lpstr>
      <vt:lpstr>Objective #2:  Measurement of meltwater plume structure at the tidewater glacier front</vt:lpstr>
      <vt:lpstr>Bagshawe Glacier Timelapse</vt:lpstr>
      <vt:lpstr>PowerPoint Presentation</vt:lpstr>
      <vt:lpstr>Glacier transect data from glider</vt:lpstr>
      <vt:lpstr>Conclusion and Lessons Learned</vt:lpstr>
      <vt:lpstr>Thank You – Questions?</vt:lpstr>
      <vt:lpstr>PowerPoint Presentation</vt:lpstr>
      <vt:lpstr>The Arctic Model:  Physical forcing of biological processes in arctic tidewater glacier ecosystems </vt:lpstr>
      <vt:lpstr>PowerPoint Presentation</vt:lpstr>
      <vt:lpstr>Background:  Andvord Bay CTD Stations Dec. 2015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Hank Statscewich</dc:creator>
  <cp:lastModifiedBy>Nocsg2</cp:lastModifiedBy>
  <cp:revision>55</cp:revision>
  <dcterms:created xsi:type="dcterms:W3CDTF">2016-04-14T14:26:36Z</dcterms:created>
  <dcterms:modified xsi:type="dcterms:W3CDTF">2016-09-26T12:29:41Z</dcterms:modified>
</cp:coreProperties>
</file>