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7" r:id="rId3"/>
    <p:sldId id="282" r:id="rId4"/>
    <p:sldId id="310" r:id="rId5"/>
    <p:sldId id="297" r:id="rId6"/>
    <p:sldId id="290" r:id="rId7"/>
    <p:sldId id="311" r:id="rId8"/>
    <p:sldId id="306" r:id="rId9"/>
    <p:sldId id="302" r:id="rId10"/>
    <p:sldId id="286" r:id="rId11"/>
    <p:sldId id="292" r:id="rId12"/>
    <p:sldId id="291" r:id="rId13"/>
    <p:sldId id="299" r:id="rId14"/>
    <p:sldId id="258" r:id="rId15"/>
  </p:sldIdLst>
  <p:sldSz cx="8640763" cy="6480175"/>
  <p:notesSz cx="6797675" cy="9928225"/>
  <p:defaultTextStyle>
    <a:defPPr>
      <a:defRPr lang="en-GB"/>
    </a:defPPr>
    <a:lvl1pPr algn="l" defTabSz="852488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425450" indent="31750" algn="l" defTabSz="852488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852488" indent="61913" algn="l" defTabSz="852488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279525" indent="92075" algn="l" defTabSz="852488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1706563" indent="122238" algn="l" defTabSz="852488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69625" autoAdjust="0"/>
  </p:normalViewPr>
  <p:slideViewPr>
    <p:cSldViewPr snapToObjects="1">
      <p:cViewPr>
        <p:scale>
          <a:sx n="70" d="100"/>
          <a:sy n="70" d="100"/>
        </p:scale>
        <p:origin x="-1494" y="-264"/>
      </p:cViewPr>
      <p:guideLst>
        <p:guide orient="horz" pos="2041"/>
        <p:guide pos="27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51" d="100"/>
          <a:sy n="51" d="100"/>
        </p:scale>
        <p:origin x="-2958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/>
              <a:t>Uncontrolled copy when printed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1A7C47-1B59-4CB9-896B-3716F2455243}" type="datetimeFigureOut">
              <a:rPr lang="en-GB"/>
              <a:pPr>
                <a:defRPr/>
              </a:pPr>
              <a:t>28/09/2016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/>
              <a:t>© Crown copyright 2013 Dstl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6242E9-E07F-4735-956C-0D15F92D86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83755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Uncontrolled copy when printed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963438-AEAF-43B7-B5EC-FD43DEFF29CA}" type="datetimeFigureOut">
              <a:rPr lang="en-GB"/>
              <a:pPr>
                <a:defRPr/>
              </a:pPr>
              <a:t>28/09/2016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6213" y="742950"/>
            <a:ext cx="3905250" cy="2930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82575" y="3870325"/>
            <a:ext cx="6232525" cy="5313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© Crown copyright 2013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877E7C7-FC21-47F5-8E5E-9986B884CE2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43372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85248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25450" algn="l" defTabSz="85248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852488" algn="l" defTabSz="85248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279525" algn="l" defTabSz="85248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706563" algn="l" defTabSz="85248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133295" algn="l" defTabSz="8533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59954" algn="l" defTabSz="8533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86613" algn="l" defTabSz="8533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13272" algn="l" defTabSz="85331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latin typeface="Arial" charset="0"/>
                <a:cs typeface="Arial" charset="0"/>
              </a:rPr>
              <a:t>Good </a:t>
            </a:r>
            <a:r>
              <a:rPr lang="en-US" altLang="en-US" dirty="0" err="1" smtClean="0">
                <a:latin typeface="Arial" charset="0"/>
                <a:cs typeface="Arial" charset="0"/>
              </a:rPr>
              <a:t>afternnon</a:t>
            </a:r>
            <a:r>
              <a:rPr lang="en-US" altLang="en-US" dirty="0" smtClean="0">
                <a:latin typeface="Arial" charset="0"/>
                <a:cs typeface="Arial" charset="0"/>
              </a:rPr>
              <a:t>, My name is Adrian Baker. This afternoon I am going to talk to you about the research </a:t>
            </a:r>
            <a:r>
              <a:rPr lang="en-US" altLang="en-US" dirty="0" err="1" smtClean="0">
                <a:latin typeface="Arial" charset="0"/>
                <a:cs typeface="Arial" charset="0"/>
              </a:rPr>
              <a:t>programme</a:t>
            </a:r>
            <a:r>
              <a:rPr lang="en-US" altLang="en-US" dirty="0" smtClean="0">
                <a:latin typeface="Arial" charset="0"/>
                <a:cs typeface="Arial" charset="0"/>
              </a:rPr>
              <a:t> that is ongoing to look at how the MOD can use submarine gliders and what information can be gained from them.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52488" eaLnBrk="1" fontAlgn="base" hangingPunct="1">
              <a:spcBef>
                <a:spcPct val="0"/>
              </a:spcBef>
              <a:spcAft>
                <a:spcPct val="0"/>
              </a:spcAft>
            </a:pPr>
            <a:fld id="{7EBBD98A-5830-456C-BBD9-A24D8A12D090}" type="slidenum">
              <a:rPr lang="en-GB" altLang="en-US" sz="1200" smtClean="0"/>
              <a:pPr defTabSz="852488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 sz="1200" smtClean="0"/>
          </a:p>
        </p:txBody>
      </p:sp>
      <p:sp>
        <p:nvSpPr>
          <p:cNvPr id="819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52488" eaLnBrk="1" fontAlgn="base" hangingPunct="1">
              <a:spcBef>
                <a:spcPct val="0"/>
              </a:spcBef>
              <a:spcAft>
                <a:spcPct val="0"/>
              </a:spcAft>
            </a:pPr>
            <a:fld id="{04F9A78F-AEA7-4709-8C75-195BCB1BFDDB}" type="datetime1">
              <a:rPr lang="en-GB" altLang="en-US" sz="1200" smtClean="0"/>
              <a:pPr defTabSz="852488" eaLnBrk="1" fontAlgn="base" hangingPunct="1">
                <a:spcBef>
                  <a:spcPct val="0"/>
                </a:spcBef>
                <a:spcAft>
                  <a:spcPct val="0"/>
                </a:spcAft>
              </a:pPr>
              <a:t>28/09/2016</a:t>
            </a:fld>
            <a:endParaRPr lang="en-GB" altLang="en-US" sz="1200" smtClean="0"/>
          </a:p>
        </p:txBody>
      </p:sp>
      <p:sp>
        <p:nvSpPr>
          <p:cNvPr id="819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524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200" smtClean="0"/>
              <a:t>© Crown copyright 2012 Dstl</a:t>
            </a:r>
          </a:p>
        </p:txBody>
      </p:sp>
      <p:sp>
        <p:nvSpPr>
          <p:cNvPr id="8199" name="Header Placeholder 6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524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200" smtClean="0"/>
              <a:t>Uncontrolled copy when printed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Uncontrolled copy when printed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A453E07-B8FD-4103-B122-607DBD7A5FB2}" type="datetime1">
              <a:rPr lang="en-GB" smtClean="0"/>
              <a:t>28/09/2016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Crown copyright 2013 Dstl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77E7C7-FC21-47F5-8E5E-9986B884CE22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5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Real time information</a:t>
            </a:r>
          </a:p>
          <a:p>
            <a:r>
              <a:rPr lang="en-GB" dirty="0"/>
              <a:t>Not just modelled or historic</a:t>
            </a:r>
          </a:p>
          <a:p>
            <a:r>
              <a:rPr lang="en-GB" dirty="0"/>
              <a:t>Improved and current geospatial understanding</a:t>
            </a:r>
          </a:p>
          <a:p>
            <a:r>
              <a:rPr lang="en-GB" dirty="0"/>
              <a:t>Improved decision making</a:t>
            </a:r>
          </a:p>
          <a:p>
            <a:r>
              <a:rPr lang="en-GB" dirty="0"/>
              <a:t>Better operational effectiveness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Uncontrolled copy when printed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807356B-E0E2-477B-967E-28E649780D19}" type="datetime1">
              <a:rPr lang="en-GB" smtClean="0"/>
              <a:t>28/09/2016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© Crown copyright 2013 Dstl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77E7C7-FC21-47F5-8E5E-9986B884CE22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09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smtClean="0">
                <a:latin typeface="Arial" charset="0"/>
                <a:cs typeface="Arial" charset="0"/>
              </a:rPr>
              <a:t>This slide may be shown at the end of the presentation.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52488" eaLnBrk="1" fontAlgn="base" hangingPunct="1">
              <a:spcBef>
                <a:spcPct val="0"/>
              </a:spcBef>
              <a:spcAft>
                <a:spcPct val="0"/>
              </a:spcAft>
            </a:pPr>
            <a:fld id="{FBE661E4-6CA9-4D99-9D05-DF4A6CC4DD0D}" type="slidenum">
              <a:rPr lang="en-GB" altLang="en-US" sz="1200" smtClean="0"/>
              <a:pPr defTabSz="852488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 sz="1200" smtClean="0"/>
          </a:p>
        </p:txBody>
      </p:sp>
      <p:sp>
        <p:nvSpPr>
          <p:cNvPr id="922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52488" eaLnBrk="1" fontAlgn="base" hangingPunct="1">
              <a:spcBef>
                <a:spcPct val="0"/>
              </a:spcBef>
              <a:spcAft>
                <a:spcPct val="0"/>
              </a:spcAft>
            </a:pPr>
            <a:fld id="{EEA0934A-0875-44E8-893B-07AB8D5C9148}" type="datetime1">
              <a:rPr lang="en-GB" altLang="en-US" sz="1200" smtClean="0"/>
              <a:pPr defTabSz="852488" eaLnBrk="1" fontAlgn="base" hangingPunct="1">
                <a:spcBef>
                  <a:spcPct val="0"/>
                </a:spcBef>
                <a:spcAft>
                  <a:spcPct val="0"/>
                </a:spcAft>
              </a:pPr>
              <a:t>28/09/2016</a:t>
            </a:fld>
            <a:endParaRPr lang="en-GB" altLang="en-US" sz="1200" smtClean="0"/>
          </a:p>
        </p:txBody>
      </p:sp>
      <p:sp>
        <p:nvSpPr>
          <p:cNvPr id="922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524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200" smtClean="0"/>
              <a:t>© Crown copyright 2012 Dstl</a:t>
            </a:r>
          </a:p>
        </p:txBody>
      </p:sp>
      <p:sp>
        <p:nvSpPr>
          <p:cNvPr id="9223" name="Header Placeholder 6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5248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8524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1200" smtClean="0"/>
              <a:t>Uncontrolled copy when printed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799" y="1727919"/>
            <a:ext cx="7775575" cy="165618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773" y="3779555"/>
            <a:ext cx="7775602" cy="165604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26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3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9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6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3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9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3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7CAE4-B243-4CCE-9624-D18A32E6B361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75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9138" y="1138238"/>
            <a:ext cx="7200900" cy="3340100"/>
            <a:chOff x="863962" y="1205021"/>
            <a:chExt cx="7200000" cy="3339418"/>
          </a:xfrm>
        </p:grpSpPr>
        <p:pic>
          <p:nvPicPr>
            <p:cNvPr id="3" name="Picture 5" descr="dstl-logo-trans-black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962" y="1205021"/>
              <a:ext cx="7200000" cy="333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dstl-logo-trans-blu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hidden">
            <a:xfrm>
              <a:off x="863962" y="1205021"/>
              <a:ext cx="7200000" cy="3339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7"/>
          <p:cNvSpPr/>
          <p:nvPr/>
        </p:nvSpPr>
        <p:spPr bwMode="white">
          <a:xfrm>
            <a:off x="0" y="5616575"/>
            <a:ext cx="1474788" cy="86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61" tIns="44880" rIns="89761" bIns="44880" anchor="ctr"/>
          <a:lstStyle/>
          <a:p>
            <a:pPr algn="ctr" defTabSz="85331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C1229B-FCBE-422F-80C0-01D72C93A108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03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02539" y="6006163"/>
            <a:ext cx="1944172" cy="345009"/>
          </a:xfrm>
          <a:prstGeom prst="rect">
            <a:avLst/>
          </a:prstGeom>
        </p:spPr>
        <p:txBody>
          <a:bodyPr lIns="72576" tIns="36288" rIns="72576" bIns="36288"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658242" y="5976391"/>
            <a:ext cx="327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GB" sz="9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September 2016</a:t>
            </a:r>
          </a:p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Crown Copyright</a:t>
            </a:r>
            <a:r>
              <a:rPr lang="en-GB" sz="9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Dstl</a:t>
            </a:r>
          </a:p>
        </p:txBody>
      </p:sp>
    </p:spTree>
    <p:extLst>
      <p:ext uri="{BB962C8B-B14F-4D97-AF65-F5344CB8AC3E}">
        <p14:creationId xmlns:p14="http://schemas.microsoft.com/office/powerpoint/2010/main" val="338632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38" y="259508"/>
            <a:ext cx="7775337" cy="1080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38" y="1539066"/>
            <a:ext cx="7775337" cy="3879082"/>
          </a:xfrm>
        </p:spPr>
        <p:txBody>
          <a:bodyPr/>
          <a:lstStyle>
            <a:lvl1pPr>
              <a:lnSpc>
                <a:spcPct val="120000"/>
              </a:lnSpc>
              <a:spcBef>
                <a:spcPts val="300"/>
              </a:spcBef>
              <a:defRPr/>
            </a:lvl1pPr>
            <a:lvl2pPr>
              <a:lnSpc>
                <a:spcPct val="120000"/>
              </a:lnSpc>
              <a:spcBef>
                <a:spcPts val="300"/>
              </a:spcBef>
              <a:defRPr/>
            </a:lvl2pPr>
            <a:lvl3pPr>
              <a:lnSpc>
                <a:spcPct val="120000"/>
              </a:lnSpc>
              <a:spcBef>
                <a:spcPts val="300"/>
              </a:spcBef>
              <a:defRPr/>
            </a:lvl3pPr>
            <a:lvl4pPr>
              <a:lnSpc>
                <a:spcPct val="120000"/>
              </a:lnSpc>
              <a:spcBef>
                <a:spcPts val="300"/>
              </a:spcBef>
              <a:defRPr/>
            </a:lvl4pPr>
            <a:lvl5pPr>
              <a:lnSpc>
                <a:spcPct val="120000"/>
              </a:lnSpc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© Crown copyright 2014 </a:t>
            </a:r>
            <a:r>
              <a:rPr lang="en-GB" dirty="0" err="1"/>
              <a:t>Dstl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FDF5E-AA88-4517-8774-784B2D3C599C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327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38" y="259508"/>
            <a:ext cx="7775337" cy="1080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1038" y="1512042"/>
            <a:ext cx="3816337" cy="3923558"/>
          </a:xfrm>
        </p:spPr>
        <p:txBody>
          <a:bodyPr/>
          <a:lstStyle>
            <a:lvl1pPr>
              <a:lnSpc>
                <a:spcPct val="120000"/>
              </a:lnSpc>
              <a:defRPr sz="2400"/>
            </a:lvl1pPr>
            <a:lvl2pPr>
              <a:lnSpc>
                <a:spcPct val="120000"/>
              </a:lnSpc>
              <a:spcBef>
                <a:spcPts val="300"/>
              </a:spcBef>
              <a:defRPr sz="2000"/>
            </a:lvl2pPr>
            <a:lvl3pPr>
              <a:lnSpc>
                <a:spcPct val="120000"/>
              </a:lnSpc>
              <a:spcBef>
                <a:spcPts val="300"/>
              </a:spcBef>
              <a:defRPr sz="2000"/>
            </a:lvl3pPr>
            <a:lvl4pPr>
              <a:lnSpc>
                <a:spcPct val="120000"/>
              </a:lnSpc>
              <a:spcBef>
                <a:spcPts val="300"/>
              </a:spcBef>
              <a:defRPr sz="1800"/>
            </a:lvl4pPr>
            <a:lvl5pPr>
              <a:lnSpc>
                <a:spcPct val="120000"/>
              </a:lnSpc>
              <a:spcBef>
                <a:spcPts val="300"/>
              </a:spcBef>
              <a:defRPr sz="18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32038" y="1512042"/>
            <a:ext cx="3816350" cy="39243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spcBef>
                <a:spcPts val="300"/>
              </a:spcBef>
              <a:defRPr/>
            </a:lvl2pPr>
            <a:lvl3pPr>
              <a:lnSpc>
                <a:spcPct val="120000"/>
              </a:lnSpc>
              <a:spcBef>
                <a:spcPts val="300"/>
              </a:spcBef>
              <a:defRPr/>
            </a:lvl3pPr>
            <a:lvl4pPr>
              <a:lnSpc>
                <a:spcPct val="120000"/>
              </a:lnSpc>
              <a:spcBef>
                <a:spcPts val="300"/>
              </a:spcBef>
              <a:defRPr/>
            </a:lvl4pPr>
            <a:lvl5pPr>
              <a:lnSpc>
                <a:spcPct val="120000"/>
              </a:lnSpc>
              <a:spcBef>
                <a:spcPts val="3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FC6EB-58B5-4747-9A5F-4E7946A9AC58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07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39" y="259508"/>
            <a:ext cx="3816112" cy="1080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/>
          </p:nvPr>
        </p:nvSpPr>
        <p:spPr>
          <a:xfrm>
            <a:off x="4380035" y="-1"/>
            <a:ext cx="4260728" cy="5616575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spcBef>
                <a:spcPts val="300"/>
              </a:spcBef>
              <a:defRPr/>
            </a:lvl2pPr>
            <a:lvl3pPr>
              <a:lnSpc>
                <a:spcPct val="120000"/>
              </a:lnSpc>
              <a:spcBef>
                <a:spcPts val="300"/>
              </a:spcBef>
              <a:defRPr/>
            </a:lvl3pPr>
            <a:lvl4pPr>
              <a:lnSpc>
                <a:spcPct val="120000"/>
              </a:lnSpc>
              <a:spcBef>
                <a:spcPts val="300"/>
              </a:spcBef>
              <a:defRPr/>
            </a:lvl4pPr>
            <a:lvl5pPr>
              <a:lnSpc>
                <a:spcPct val="120000"/>
              </a:lnSpc>
              <a:spcBef>
                <a:spcPts val="3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31949" y="1511300"/>
            <a:ext cx="3816337" cy="3924300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/>
            </a:lvl1pPr>
            <a:lvl2pPr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lvl2pPr>
            <a:lvl3pPr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lvl3pPr>
            <a:lvl4pPr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lvl4pPr>
            <a:lvl5pPr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C4386-373E-4F22-85E1-7F046BCE4223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24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EA338-2047-42ED-BC7F-F4127EB45006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88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C504D-2C61-4E01-BEB3-771007251D2D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10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640763" cy="561657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6659" indent="0">
              <a:buNone/>
              <a:defRPr sz="2600"/>
            </a:lvl2pPr>
            <a:lvl3pPr marL="853318" indent="0">
              <a:buNone/>
              <a:defRPr sz="2200"/>
            </a:lvl3pPr>
            <a:lvl4pPr marL="1279977" indent="0">
              <a:buNone/>
              <a:defRPr sz="1900"/>
            </a:lvl4pPr>
            <a:lvl5pPr marL="1706636" indent="0">
              <a:buNone/>
              <a:defRPr sz="1900"/>
            </a:lvl5pPr>
            <a:lvl6pPr marL="2133295" indent="0">
              <a:buNone/>
              <a:defRPr sz="1900"/>
            </a:lvl6pPr>
            <a:lvl7pPr marL="2559954" indent="0">
              <a:buNone/>
              <a:defRPr sz="1900"/>
            </a:lvl7pPr>
            <a:lvl8pPr marL="2986613" indent="0">
              <a:buNone/>
              <a:defRPr sz="1900"/>
            </a:lvl8pPr>
            <a:lvl9pPr marL="3413272" indent="0">
              <a:buNone/>
              <a:defRPr sz="19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147" y="4657626"/>
            <a:ext cx="8301616" cy="76052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300"/>
              </a:spcBef>
              <a:buNone/>
              <a:defRPr sz="2400"/>
            </a:lvl1pPr>
            <a:lvl2pPr marL="426659" indent="0">
              <a:buNone/>
              <a:defRPr sz="1100"/>
            </a:lvl2pPr>
            <a:lvl3pPr marL="853318" indent="0">
              <a:buNone/>
              <a:defRPr sz="900"/>
            </a:lvl3pPr>
            <a:lvl4pPr marL="1279977" indent="0">
              <a:buNone/>
              <a:defRPr sz="800"/>
            </a:lvl4pPr>
            <a:lvl5pPr marL="1706636" indent="0">
              <a:buNone/>
              <a:defRPr sz="800"/>
            </a:lvl5pPr>
            <a:lvl6pPr marL="2133295" indent="0">
              <a:buNone/>
              <a:defRPr sz="800"/>
            </a:lvl6pPr>
            <a:lvl7pPr marL="2559954" indent="0">
              <a:buNone/>
              <a:defRPr sz="800"/>
            </a:lvl7pPr>
            <a:lvl8pPr marL="2986613" indent="0">
              <a:buNone/>
              <a:defRPr sz="800"/>
            </a:lvl8pPr>
            <a:lvl9pPr marL="341327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B3A60-A563-4A90-BB85-DDCB0C08ADEA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80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(Four Quadra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107913" y="3455988"/>
            <a:ext cx="4211674" cy="2087563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1pPr>
            <a:lvl2pPr marL="36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2pPr>
            <a:lvl3pPr marL="54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3pPr>
            <a:lvl4pPr marL="72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4pPr>
            <a:lvl5pPr marL="90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3"/>
          </p:nvPr>
        </p:nvSpPr>
        <p:spPr>
          <a:xfrm>
            <a:off x="107913" y="1368425"/>
            <a:ext cx="4211674" cy="2087563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1pPr>
            <a:lvl2pPr marL="36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2pPr>
            <a:lvl3pPr marL="54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3pPr>
            <a:lvl4pPr marL="72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4pPr>
            <a:lvl5pPr marL="90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319589" y="3455988"/>
            <a:ext cx="4211674" cy="2087563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1pPr>
            <a:lvl2pPr marL="36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2pPr>
            <a:lvl3pPr marL="54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3pPr>
            <a:lvl4pPr marL="72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4pPr>
            <a:lvl5pPr marL="90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7" name="Content Placeholder 11"/>
          <p:cNvSpPr>
            <a:spLocks noGrp="1"/>
          </p:cNvSpPr>
          <p:nvPr>
            <p:ph sz="quarter" idx="15"/>
          </p:nvPr>
        </p:nvSpPr>
        <p:spPr>
          <a:xfrm>
            <a:off x="4319589" y="1368425"/>
            <a:ext cx="4211674" cy="2087563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1pPr>
            <a:lvl2pPr marL="36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2pPr>
            <a:lvl3pPr marL="54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3pPr>
            <a:lvl4pPr marL="72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4pPr>
            <a:lvl5pPr marL="900000" indent="-180000">
              <a:lnSpc>
                <a:spcPct val="100000"/>
              </a:lnSpc>
              <a:spcBef>
                <a:spcPts val="300"/>
              </a:spcBef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-1" y="-1"/>
            <a:ext cx="4319587" cy="13684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4321176" y="-1"/>
            <a:ext cx="4319587" cy="13684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9D0A-CC1B-4900-8873-E23E312FD8AD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12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(Single Quadra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 noChangeAspect="1"/>
          </p:cNvSpPr>
          <p:nvPr>
            <p:ph sz="quarter" idx="13"/>
          </p:nvPr>
        </p:nvSpPr>
        <p:spPr>
          <a:xfrm>
            <a:off x="692586" y="1621712"/>
            <a:ext cx="7254000" cy="3595526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300"/>
              </a:spcBef>
              <a:buNone/>
              <a:defRPr sz="1400"/>
            </a:lvl1pPr>
            <a:lvl2pPr marL="360000" indent="-180000">
              <a:lnSpc>
                <a:spcPct val="100000"/>
              </a:lnSpc>
              <a:spcBef>
                <a:spcPts val="300"/>
              </a:spcBef>
              <a:buNone/>
              <a:defRPr sz="1400"/>
            </a:lvl2pPr>
            <a:lvl3pPr marL="540000" indent="-180000">
              <a:lnSpc>
                <a:spcPct val="100000"/>
              </a:lnSpc>
              <a:spcBef>
                <a:spcPts val="300"/>
              </a:spcBef>
              <a:buNone/>
              <a:defRPr sz="1400"/>
            </a:lvl3pPr>
            <a:lvl4pPr marL="720000" indent="-180000">
              <a:lnSpc>
                <a:spcPct val="100000"/>
              </a:lnSpc>
              <a:spcBef>
                <a:spcPts val="300"/>
              </a:spcBef>
              <a:buNone/>
              <a:defRPr sz="1400"/>
            </a:lvl4pPr>
            <a:lvl5pPr marL="900000" indent="-180000">
              <a:lnSpc>
                <a:spcPct val="100000"/>
              </a:lnSpc>
              <a:spcBef>
                <a:spcPts val="300"/>
              </a:spcBef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-1" y="-1"/>
            <a:ext cx="4319587" cy="13684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4321176" y="-1"/>
            <a:ext cx="4319587" cy="13684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2138" y="5616575"/>
            <a:ext cx="2374900" cy="863600"/>
          </a:xfr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Aft>
                <a:spcPts val="0"/>
              </a:spcAft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2014 Dstl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E1810-2112-4E07-AF79-48DD584975F0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33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hidden">
          <a:xfrm>
            <a:off x="0" y="5616575"/>
            <a:ext cx="8640763" cy="86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61" tIns="44880" rIns="89761" bIns="44880" anchor="ctr"/>
          <a:lstStyle/>
          <a:p>
            <a:pPr algn="ctr" defTabSz="85331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31800" y="258763"/>
            <a:ext cx="77771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332" tIns="42666" rIns="85332" bIns="42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1800" y="1538288"/>
            <a:ext cx="7777163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332" tIns="42666" rIns="85332" bIns="42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4788" y="6048375"/>
            <a:ext cx="1657350" cy="287338"/>
          </a:xfrm>
          <a:prstGeom prst="rect">
            <a:avLst/>
          </a:prstGeom>
        </p:spPr>
        <p:txBody>
          <a:bodyPr vert="horz" lIns="85332" tIns="42666" rIns="85332" bIns="42666" rtlCol="0" anchor="t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 smtClean="0"/>
              <a:t>© Crown copyright 2016 </a:t>
            </a:r>
            <a:r>
              <a:rPr lang="en-GB" dirty="0" err="1" smtClean="0"/>
              <a:t>Dstl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4788" y="5761038"/>
            <a:ext cx="1657350" cy="287337"/>
          </a:xfrm>
          <a:prstGeom prst="rect">
            <a:avLst/>
          </a:prstGeom>
        </p:spPr>
        <p:txBody>
          <a:bodyPr vert="horz" lIns="85332" tIns="42666" rIns="85332" bIns="42666" rtlCol="0" anchor="b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093986-D953-4F33-A4AF-8D9D7C58CDF0}" type="datetime4">
              <a:rPr lang="en-GB"/>
              <a:pPr>
                <a:defRPr/>
              </a:pPr>
              <a:t>28 September 2016</a:t>
            </a:fld>
            <a:endParaRPr lang="en-GB" dirty="0"/>
          </a:p>
        </p:txBody>
      </p:sp>
      <p:grpSp>
        <p:nvGrpSpPr>
          <p:cNvPr id="1031" name="Group 14"/>
          <p:cNvGrpSpPr>
            <a:grpSpLocks/>
          </p:cNvGrpSpPr>
          <p:nvPr/>
        </p:nvGrpSpPr>
        <p:grpSpPr bwMode="auto">
          <a:xfrm>
            <a:off x="177800" y="5781675"/>
            <a:ext cx="1241425" cy="576263"/>
            <a:chOff x="177800" y="5782383"/>
            <a:chExt cx="1241809" cy="576001"/>
          </a:xfrm>
        </p:grpSpPr>
        <p:pic>
          <p:nvPicPr>
            <p:cNvPr id="1035" name="Picture 14" descr="\\rnet.dstl.gov.uk\home\921756d\my documents\My Pictures\Logos &amp; Crests\dstl-logo-trans-black.pn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5782384"/>
              <a:ext cx="1241809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3" descr="\\rnet.dstl.gov.uk\home\921756d\my documents\My Pictures\Logos &amp; Crests\dstl-logo-trans-white.pn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hidden">
            <a:xfrm>
              <a:off x="177800" y="5782383"/>
              <a:ext cx="1241809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2" name="Group 17"/>
          <p:cNvGrpSpPr>
            <a:grpSpLocks/>
          </p:cNvGrpSpPr>
          <p:nvPr/>
        </p:nvGrpSpPr>
        <p:grpSpPr bwMode="auto">
          <a:xfrm>
            <a:off x="7685088" y="5784850"/>
            <a:ext cx="773112" cy="576263"/>
            <a:chOff x="7684553" y="5784298"/>
            <a:chExt cx="772854" cy="576467"/>
          </a:xfrm>
        </p:grpSpPr>
        <p:pic>
          <p:nvPicPr>
            <p:cNvPr id="1033" name="Picture 12" descr="\\rnet.dstl.gov.uk\home\921756d\my documents\My Pictures\Logos &amp; Crests\MOD\MOD_BLACK_AW.PNG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4553" y="5784298"/>
              <a:ext cx="772627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1" descr="\\rnet.dstl.gov.uk\home\921756d\my documents\My Pictures\Logos &amp; Crests\MOD\MOD_WHITE_AW.PNG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hidden">
            <a:xfrm>
              <a:off x="7684780" y="5784765"/>
              <a:ext cx="772627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85248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defTabSz="85248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defTabSz="85248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defTabSz="85248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defTabSz="852488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defTabSz="852488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6pPr>
      <a:lvl7pPr marL="914400" algn="l" defTabSz="852488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7pPr>
      <a:lvl8pPr marL="1371600" algn="l" defTabSz="852488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8pPr>
      <a:lvl9pPr marL="1828800" algn="l" defTabSz="852488" rtl="0" eaLnBrk="1" fontAlgn="base" hangingPunct="1">
        <a:lnSpc>
          <a:spcPts val="435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19088" indent="-319088" algn="l" defTabSz="852488" rtl="0" eaLnBrk="1" fontAlgn="base" hangingPunct="1">
        <a:lnSpc>
          <a:spcPct val="120000"/>
        </a:lnSpc>
        <a:spcBef>
          <a:spcPts val="3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92150" indent="-265113" algn="l" defTabSz="852488" rtl="0" eaLnBrk="1" fontAlgn="base" hangingPunct="1">
        <a:lnSpc>
          <a:spcPct val="120000"/>
        </a:lnSpc>
        <a:spcBef>
          <a:spcPts val="3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65213" indent="-212725" algn="l" defTabSz="852488" rtl="0" eaLnBrk="1" fontAlgn="base" hangingPunct="1">
        <a:lnSpc>
          <a:spcPct val="120000"/>
        </a:lnSpc>
        <a:spcBef>
          <a:spcPts val="3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92250" indent="-212725" algn="l" defTabSz="852488" rtl="0" eaLnBrk="1" fontAlgn="base" hangingPunct="1">
        <a:lnSpc>
          <a:spcPct val="120000"/>
        </a:lnSpc>
        <a:spcBef>
          <a:spcPts val="3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19288" indent="-212725" algn="l" defTabSz="852488" rtl="0" eaLnBrk="1" fontAlgn="base" hangingPunct="1">
        <a:lnSpc>
          <a:spcPct val="120000"/>
        </a:lnSpc>
        <a:spcBef>
          <a:spcPts val="3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346625" indent="-213330" algn="l" defTabSz="85331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73284" indent="-213330" algn="l" defTabSz="85331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3" indent="-213330" algn="l" defTabSz="85331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6602" indent="-213330" algn="l" defTabSz="853318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659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3318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977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6636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95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9954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6613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3272" algn="l" defTabSz="85331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cbaker@dstl.gov.uk" TargetMode="External"/><Relationship Id="rId2" Type="http://schemas.openxmlformats.org/officeDocument/2006/relationships/hyperlink" Target="mailto:tclarke@dstl.gov.u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acbaker@dstl.gov.uk" TargetMode="External"/><Relationship Id="rId2" Type="http://schemas.openxmlformats.org/officeDocument/2006/relationships/hyperlink" Target="mailto:tclarke@dstl.gov.uk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7"/>
          <p:cNvSpPr>
            <a:spLocks noGrp="1"/>
          </p:cNvSpPr>
          <p:nvPr>
            <p:ph type="ctrTitle"/>
          </p:nvPr>
        </p:nvSpPr>
        <p:spPr>
          <a:xfrm>
            <a:off x="431800" y="719807"/>
            <a:ext cx="8208963" cy="20893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Information from Data:</a:t>
            </a:r>
            <a:br>
              <a:rPr lang="en-US" altLang="en-US" dirty="0" smtClean="0">
                <a:latin typeface="Arial" charset="0"/>
                <a:cs typeface="Arial" charset="0"/>
              </a:rPr>
            </a:br>
            <a:r>
              <a:rPr lang="en-US" altLang="en-US" dirty="0" smtClean="0">
                <a:latin typeface="Arial" charset="0"/>
                <a:cs typeface="Arial" charset="0"/>
              </a:rPr>
              <a:t>Research into the use of submarine gliders by the UK Ministry of </a:t>
            </a:r>
            <a:r>
              <a:rPr lang="en-US" altLang="en-US" dirty="0" err="1" smtClean="0">
                <a:latin typeface="Arial" charset="0"/>
                <a:cs typeface="Arial" charset="0"/>
              </a:rPr>
              <a:t>Defence</a:t>
            </a:r>
            <a:endParaRPr lang="en-US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4099" name="Subtitle 18"/>
          <p:cNvSpPr>
            <a:spLocks noGrp="1"/>
          </p:cNvSpPr>
          <p:nvPr>
            <p:ph type="subTitle" idx="1"/>
          </p:nvPr>
        </p:nvSpPr>
        <p:spPr>
          <a:xfrm>
            <a:off x="431800" y="3779838"/>
            <a:ext cx="7775575" cy="1655762"/>
          </a:xfrm>
        </p:spPr>
        <p:txBody>
          <a:bodyPr/>
          <a:lstStyle/>
          <a:p>
            <a:pPr eaLnBrk="1" hangingPunct="1"/>
            <a:r>
              <a:rPr lang="en-US" altLang="en-US" dirty="0" err="1" smtClean="0">
                <a:latin typeface="Arial" charset="0"/>
                <a:cs typeface="Arial" charset="0"/>
              </a:rPr>
              <a:t>Dr</a:t>
            </a:r>
            <a:r>
              <a:rPr lang="en-US" altLang="en-US" dirty="0" smtClean="0">
                <a:latin typeface="Arial" charset="0"/>
                <a:cs typeface="Arial" charset="0"/>
              </a:rPr>
              <a:t> </a:t>
            </a:r>
            <a:r>
              <a:rPr lang="en-US" altLang="en-US" dirty="0" err="1" smtClean="0">
                <a:latin typeface="Arial" charset="0"/>
                <a:cs typeface="Arial" charset="0"/>
              </a:rPr>
              <a:t>A.C.Baker</a:t>
            </a:r>
            <a:endParaRPr lang="en-US" alt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Dstl Fellow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acbaker@dstl.gov.uk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94" y="3096071"/>
            <a:ext cx="3312270" cy="2209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8242" y="5976391"/>
            <a:ext cx="327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GB" sz="9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September 2016</a:t>
            </a:r>
          </a:p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Crown Copyright Dstl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MASSMO3 - real-time processing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12384" r="68381" b="44764"/>
          <a:stretch/>
        </p:blipFill>
        <p:spPr bwMode="auto">
          <a:xfrm>
            <a:off x="647973" y="1223863"/>
            <a:ext cx="1917784" cy="31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57" y="1209238"/>
            <a:ext cx="4248472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973" y="4634649"/>
            <a:ext cx="6593456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50"/>
              </a:lnSpc>
              <a:spcBef>
                <a:spcPts val="2400"/>
              </a:spcBef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Current systems - low bandwidth</a:t>
            </a:r>
          </a:p>
        </p:txBody>
      </p:sp>
    </p:spTree>
    <p:extLst>
      <p:ext uri="{BB962C8B-B14F-4D97-AF65-F5344CB8AC3E}">
        <p14:creationId xmlns:p14="http://schemas.microsoft.com/office/powerpoint/2010/main" val="4972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525" y="215063"/>
            <a:ext cx="10361481" cy="51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next?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38" y="1346685"/>
            <a:ext cx="8208725" cy="4269889"/>
          </a:xfrm>
        </p:spPr>
        <p:txBody>
          <a:bodyPr/>
          <a:lstStyle/>
          <a:p>
            <a:r>
              <a:rPr lang="en-GB" sz="2800" dirty="0" smtClean="0"/>
              <a:t>Near term</a:t>
            </a:r>
          </a:p>
          <a:p>
            <a:pPr lvl="1"/>
            <a:r>
              <a:rPr lang="en-GB" dirty="0" smtClean="0"/>
              <a:t>A better understanding of where gliders can really help</a:t>
            </a:r>
          </a:p>
          <a:p>
            <a:pPr lvl="1"/>
            <a:r>
              <a:rPr lang="en-GB" dirty="0" smtClean="0"/>
              <a:t>A focus on concepts of operation</a:t>
            </a:r>
          </a:p>
          <a:p>
            <a:pPr lvl="1"/>
            <a:r>
              <a:rPr lang="en-GB" dirty="0" smtClean="0"/>
              <a:t>Better data products and methods of communicating data</a:t>
            </a:r>
          </a:p>
          <a:p>
            <a:r>
              <a:rPr lang="en-GB" sz="2800" dirty="0" smtClean="0"/>
              <a:t>Further ahead</a:t>
            </a:r>
          </a:p>
          <a:p>
            <a:pPr lvl="1"/>
            <a:r>
              <a:rPr lang="en-GB" dirty="0"/>
              <a:t>Real time model </a:t>
            </a:r>
            <a:r>
              <a:rPr lang="en-GB" dirty="0" smtClean="0"/>
              <a:t>assimilation</a:t>
            </a:r>
          </a:p>
          <a:p>
            <a:pPr lvl="1"/>
            <a:r>
              <a:rPr lang="en-GB" dirty="0" smtClean="0"/>
              <a:t>Increased </a:t>
            </a:r>
            <a:r>
              <a:rPr lang="en-GB" dirty="0"/>
              <a:t>bandwidth</a:t>
            </a:r>
          </a:p>
          <a:p>
            <a:r>
              <a:rPr lang="en-GB" sz="2800" dirty="0" smtClean="0"/>
              <a:t>Far ahead</a:t>
            </a:r>
            <a:endParaRPr lang="en-GB" sz="2800" dirty="0"/>
          </a:p>
          <a:p>
            <a:pPr lvl="1"/>
            <a:r>
              <a:rPr lang="en-GB" dirty="0" smtClean="0"/>
              <a:t>New Royal Navy systems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658242" y="5976391"/>
            <a:ext cx="327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GB" sz="9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September 2016</a:t>
            </a:r>
          </a:p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Copyright Dstl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85" y="3224512"/>
            <a:ext cx="3153723" cy="236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1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Benefits to Royal Navy from submarine gliders</a:t>
            </a:r>
          </a:p>
          <a:p>
            <a:r>
              <a:rPr lang="en-GB" dirty="0" smtClean="0"/>
              <a:t>MASSMO programme</a:t>
            </a:r>
            <a:endParaRPr lang="en-GB" dirty="0"/>
          </a:p>
          <a:p>
            <a:r>
              <a:rPr lang="en-GB" dirty="0" smtClean="0"/>
              <a:t>Data processing and information products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8093" y="3348151"/>
            <a:ext cx="5035336" cy="9360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Any Ideas?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029" y="4536231"/>
            <a:ext cx="597666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Tim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Clarke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GB" sz="2000" dirty="0" smtClean="0">
                <a:latin typeface="Arial" pitchFamily="34" charset="0"/>
                <a:cs typeface="Arial" pitchFamily="34" charset="0"/>
                <a:hlinkClick r:id="rId2"/>
              </a:rPr>
              <a:t>tclarke@dstl.gov.uk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Adrian Baker – </a:t>
            </a:r>
            <a:r>
              <a:rPr lang="en-GB" sz="2000" dirty="0" smtClean="0">
                <a:latin typeface="Arial" pitchFamily="34" charset="0"/>
                <a:cs typeface="Arial" pitchFamily="34" charset="0"/>
                <a:hlinkClick r:id="rId3"/>
              </a:rPr>
              <a:t>acbaker@dstl.gov.uk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8242" y="5976391"/>
            <a:ext cx="327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GB" sz="9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September 2016</a:t>
            </a:r>
          </a:p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Copyright Dstl</a:t>
            </a:r>
          </a:p>
        </p:txBody>
      </p:sp>
    </p:spTree>
    <p:extLst>
      <p:ext uri="{BB962C8B-B14F-4D97-AF65-F5344CB8AC3E}">
        <p14:creationId xmlns:p14="http://schemas.microsoft.com/office/powerpoint/2010/main" val="335774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Why is the Royal Navy (RN) interested in using submarine gliders?</a:t>
            </a:r>
          </a:p>
          <a:p>
            <a:r>
              <a:rPr lang="en-GB" dirty="0" smtClean="0"/>
              <a:t>MASSMO – Marine Autonomous Systems Supporting Maritime Operations</a:t>
            </a:r>
          </a:p>
          <a:p>
            <a:r>
              <a:rPr lang="en-GB" dirty="0" smtClean="0"/>
              <a:t>How we have used these to investigate information products</a:t>
            </a:r>
          </a:p>
          <a:p>
            <a:r>
              <a:rPr lang="en-GB" dirty="0" smtClean="0"/>
              <a:t>Where next?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658242" y="5976391"/>
            <a:ext cx="327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en-GB" sz="9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September 2016</a:t>
            </a:r>
          </a:p>
          <a:p>
            <a:pPr>
              <a:spcBef>
                <a:spcPts val="0"/>
              </a:spcBef>
            </a:pPr>
            <a:r>
              <a:rPr lang="en-GB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Crown Copyright Dstl</a:t>
            </a:r>
          </a:p>
        </p:txBody>
      </p:sp>
    </p:spTree>
    <p:extLst>
      <p:ext uri="{BB962C8B-B14F-4D97-AF65-F5344CB8AC3E}">
        <p14:creationId xmlns:p14="http://schemas.microsoft.com/office/powerpoint/2010/main" val="3808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6"/>
          <a:stretch/>
        </p:blipFill>
        <p:spPr>
          <a:xfrm>
            <a:off x="0" y="1"/>
            <a:ext cx="8640763" cy="5571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8763"/>
            <a:ext cx="8208963" cy="1081087"/>
          </a:xfrm>
        </p:spPr>
        <p:txBody>
          <a:bodyPr/>
          <a:lstStyle/>
          <a:p>
            <a:r>
              <a:rPr lang="en-GB" dirty="0" smtClean="0"/>
              <a:t>Why may the RN wish to use gliders?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55910"/>
            <a:ext cx="7777163" cy="3762227"/>
          </a:xfrm>
        </p:spPr>
        <p:txBody>
          <a:bodyPr/>
          <a:lstStyle/>
          <a:p>
            <a:r>
              <a:rPr lang="en-GB" dirty="0" smtClean="0"/>
              <a:t>Improve effectiveness of military operations</a:t>
            </a:r>
          </a:p>
          <a:p>
            <a:r>
              <a:rPr lang="en-GB" dirty="0" smtClean="0"/>
              <a:t>But ….</a:t>
            </a:r>
          </a:p>
          <a:p>
            <a:pPr lvl="1"/>
            <a:r>
              <a:rPr lang="en-GB" dirty="0"/>
              <a:t>What is the really important information?</a:t>
            </a:r>
          </a:p>
          <a:p>
            <a:pPr lvl="1"/>
            <a:r>
              <a:rPr lang="en-GB" dirty="0"/>
              <a:t>How much information is needed?</a:t>
            </a:r>
          </a:p>
          <a:p>
            <a:pPr lvl="1"/>
            <a:r>
              <a:rPr lang="en-GB" dirty="0"/>
              <a:t>What concepts of operation should be employed?</a:t>
            </a:r>
          </a:p>
          <a:p>
            <a:pPr lvl="1"/>
            <a:r>
              <a:rPr lang="en-GB" dirty="0" smtClean="0"/>
              <a:t>How </a:t>
            </a:r>
            <a:r>
              <a:rPr lang="en-GB" dirty="0"/>
              <a:t>do we present information to aid understanding?</a:t>
            </a:r>
          </a:p>
          <a:p>
            <a:pPr lvl="1"/>
            <a:r>
              <a:rPr lang="en-GB" dirty="0" smtClean="0"/>
              <a:t>How </a:t>
            </a:r>
            <a:r>
              <a:rPr lang="en-GB" dirty="0"/>
              <a:t>do we overcome bandwidth issues and other constraints?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6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MASSMO programme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03" y="1404333"/>
            <a:ext cx="6192837" cy="3834234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sz="2000" dirty="0" smtClean="0"/>
              <a:t>Robustness trials (getting them wet)</a:t>
            </a:r>
          </a:p>
          <a:p>
            <a:pPr marL="457200" indent="-457200">
              <a:buAutoNum type="arabicPeriod"/>
            </a:pPr>
            <a:r>
              <a:rPr lang="en-GB" sz="2000" dirty="0" smtClean="0"/>
              <a:t>Understanding and post-processing data</a:t>
            </a:r>
          </a:p>
          <a:p>
            <a:pPr marL="457200" indent="-457200">
              <a:buAutoNum type="arabicPeriod"/>
            </a:pPr>
            <a:r>
              <a:rPr lang="en-GB" sz="2000" dirty="0" smtClean="0"/>
              <a:t>Concepts of operation, real time data processing and developing information products</a:t>
            </a:r>
          </a:p>
          <a:p>
            <a:pPr marL="457200" indent="-457200">
              <a:buAutoNum type="arabicPeriod"/>
            </a:pP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</a:rPr>
              <a:t>Exploitation 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of acoustics for environmental 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</a:rPr>
              <a:t>understanding and marine life mitigation</a:t>
            </a:r>
          </a:p>
          <a:p>
            <a:pPr marL="457200" indent="-457200">
              <a:buAutoNum type="arabicPeriod"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Unmanned 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</a:rPr>
              <a:t>vehicles in 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</a:rPr>
              <a:t>Arctic </a:t>
            </a:r>
            <a:r>
              <a:rPr lang="en-GB" sz="2000" dirty="0" smtClean="0">
                <a:solidFill>
                  <a:schemeClr val="accent4">
                    <a:lumMod val="75000"/>
                  </a:schemeClr>
                </a:solidFill>
              </a:rPr>
              <a:t>regions (including under ice)</a:t>
            </a:r>
          </a:p>
          <a:p>
            <a:pPr marL="457200" indent="-457200">
              <a:buAutoNum type="arabicPeriod"/>
            </a:pPr>
            <a:endParaRPr lang="en-GB" sz="2000" dirty="0" smtClean="0"/>
          </a:p>
          <a:p>
            <a:pPr marL="457200" indent="-457200">
              <a:buAutoNum type="arabicPeriod"/>
            </a:pPr>
            <a:endParaRPr lang="en-GB" sz="2000" dirty="0" smtClean="0"/>
          </a:p>
          <a:p>
            <a:pPr marL="457200" indent="-457200">
              <a:buAutoNum type="arabicPeriod"/>
            </a:pPr>
            <a:endParaRPr lang="en-GB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143917" y="1346333"/>
            <a:ext cx="6120829" cy="1692771"/>
            <a:chOff x="3575234" y="2285777"/>
            <a:chExt cx="8814333" cy="1475381"/>
          </a:xfrm>
        </p:grpSpPr>
        <p:sp>
          <p:nvSpPr>
            <p:cNvPr id="6" name="TextBox 5"/>
            <p:cNvSpPr txBox="1"/>
            <p:nvPr/>
          </p:nvSpPr>
          <p:spPr>
            <a:xfrm>
              <a:off x="3575234" y="2285777"/>
              <a:ext cx="8814333" cy="147538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en-GB" sz="2000" dirty="0" smtClean="0">
                  <a:latin typeface="Arial" pitchFamily="34" charset="0"/>
                  <a:cs typeface="Arial" pitchFamily="34" charset="0"/>
                </a:rPr>
                <a:t>Interested in collaborating – contact:</a:t>
              </a:r>
            </a:p>
            <a:p>
              <a:pPr algn="ctr">
                <a:spcBef>
                  <a:spcPts val="0"/>
                </a:spcBef>
              </a:pPr>
              <a:r>
                <a:rPr lang="en-GB" sz="2000" dirty="0" smtClean="0">
                  <a:latin typeface="Arial" pitchFamily="34" charset="0"/>
                  <a:cs typeface="Arial" pitchFamily="34" charset="0"/>
                </a:rPr>
                <a:t>Tim </a:t>
              </a:r>
              <a:r>
                <a:rPr lang="en-GB" sz="2000" dirty="0">
                  <a:latin typeface="Arial" pitchFamily="34" charset="0"/>
                  <a:cs typeface="Arial" pitchFamily="34" charset="0"/>
                </a:rPr>
                <a:t>Clarke </a:t>
              </a:r>
              <a:r>
                <a:rPr lang="en-GB" sz="2000" dirty="0" smtClean="0">
                  <a:latin typeface="Arial" pitchFamily="34" charset="0"/>
                  <a:cs typeface="Arial" pitchFamily="34" charset="0"/>
                </a:rPr>
                <a:t>- </a:t>
              </a:r>
              <a:r>
                <a:rPr lang="en-GB" sz="2000" dirty="0" smtClean="0">
                  <a:latin typeface="Arial" pitchFamily="34" charset="0"/>
                  <a:cs typeface="Arial" pitchFamily="34" charset="0"/>
                  <a:hlinkClick r:id="rId2"/>
                </a:rPr>
                <a:t>tclarke@dstl.gov.uk</a:t>
              </a:r>
              <a:endParaRPr lang="en-GB" sz="2000" dirty="0" smtClean="0">
                <a:latin typeface="Arial" pitchFamily="34" charset="0"/>
                <a:cs typeface="Arial" pitchFamily="34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en-GB" sz="2000" dirty="0" smtClean="0">
                  <a:latin typeface="Arial" pitchFamily="34" charset="0"/>
                  <a:cs typeface="Arial" pitchFamily="34" charset="0"/>
                </a:rPr>
                <a:t>or</a:t>
              </a:r>
            </a:p>
            <a:p>
              <a:pPr algn="ctr">
                <a:spcBef>
                  <a:spcPts val="0"/>
                </a:spcBef>
              </a:pPr>
              <a:r>
                <a:rPr lang="en-GB" sz="2000" dirty="0" smtClean="0">
                  <a:latin typeface="Arial" pitchFamily="34" charset="0"/>
                  <a:cs typeface="Arial" pitchFamily="34" charset="0"/>
                </a:rPr>
                <a:t>Adrian Baker – </a:t>
              </a:r>
              <a:r>
                <a:rPr lang="en-GB" sz="2000" dirty="0" smtClean="0">
                  <a:latin typeface="Arial" pitchFamily="34" charset="0"/>
                  <a:cs typeface="Arial" pitchFamily="34" charset="0"/>
                  <a:hlinkClick r:id="rId3"/>
                </a:rPr>
                <a:t>acbaker@dstl.gov.uk</a:t>
              </a:r>
              <a:endParaRPr lang="en-GB" sz="2000" dirty="0" smtClean="0">
                <a:latin typeface="Arial" pitchFamily="34" charset="0"/>
                <a:cs typeface="Arial" pitchFamily="34" charset="0"/>
              </a:endParaRPr>
            </a:p>
            <a:p>
              <a:pPr algn="ctr">
                <a:spcBef>
                  <a:spcPts val="0"/>
                </a:spcBef>
              </a:pPr>
              <a:endParaRPr lang="en-GB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7821991" y="3440183"/>
              <a:ext cx="320818" cy="3209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40" y="1178517"/>
            <a:ext cx="1993337" cy="43188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39590" y="4441396"/>
            <a:ext cx="1335794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50"/>
              </a:lnSpc>
              <a:spcBef>
                <a:spcPts val="2400"/>
              </a:spcBef>
            </a:pPr>
            <a:r>
              <a:rPr lang="en-GB" sz="2400" dirty="0" smtClean="0">
                <a:sym typeface="Wingdings"/>
              </a:rPr>
              <a:t> 2014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3182" y="4464223"/>
            <a:ext cx="1564186" cy="44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50"/>
              </a:lnSpc>
              <a:spcBef>
                <a:spcPts val="2400"/>
              </a:spcBef>
            </a:pPr>
            <a:r>
              <a:rPr lang="en-GB" sz="2400" dirty="0" smtClean="0">
                <a:sym typeface="Wingdings"/>
              </a:rPr>
              <a:t> 2015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240" y="2469986"/>
            <a:ext cx="1664748" cy="44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50"/>
              </a:lnSpc>
              <a:spcBef>
                <a:spcPts val="2400"/>
              </a:spcBef>
            </a:pPr>
            <a:r>
              <a:rPr lang="en-GB" sz="2400" dirty="0" smtClean="0">
                <a:sym typeface="Wingdings"/>
              </a:rPr>
              <a:t> 2016</a:t>
            </a:r>
            <a:endParaRPr lang="en-GB" sz="24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6278" y="1585395"/>
            <a:ext cx="903710" cy="714035"/>
            <a:chOff x="7495876" y="2195971"/>
            <a:chExt cx="903710" cy="714035"/>
          </a:xfrm>
        </p:grpSpPr>
        <p:sp>
          <p:nvSpPr>
            <p:cNvPr id="15" name="Down Arrow 14"/>
            <p:cNvSpPr/>
            <p:nvPr/>
          </p:nvSpPr>
          <p:spPr>
            <a:xfrm rot="-8100000">
              <a:off x="7995347" y="2051955"/>
              <a:ext cx="216024" cy="5040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95876" y="2445776"/>
              <a:ext cx="903710" cy="46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n-GB" sz="2400" dirty="0" smtClean="0">
                  <a:sym typeface="Wingdings"/>
                </a:rPr>
                <a:t>2017</a:t>
              </a:r>
              <a:endParaRPr lang="en-GB" sz="24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91416" y="1346333"/>
            <a:ext cx="1148272" cy="957649"/>
            <a:chOff x="6813728" y="1971925"/>
            <a:chExt cx="1148272" cy="957649"/>
          </a:xfrm>
        </p:grpSpPr>
        <p:sp>
          <p:nvSpPr>
            <p:cNvPr id="14" name="Down Arrow 13"/>
            <p:cNvSpPr/>
            <p:nvPr/>
          </p:nvSpPr>
          <p:spPr>
            <a:xfrm rot="10800000">
              <a:off x="7279852" y="1971925"/>
              <a:ext cx="216024" cy="5040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13728" y="2465344"/>
              <a:ext cx="1148272" cy="46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n-GB" sz="2400" dirty="0" smtClean="0">
                  <a:sym typeface="Wingdings"/>
                </a:rPr>
                <a:t>2018?</a:t>
              </a:r>
              <a:endParaRPr lang="en-GB" sz="2400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87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MASSMO2 – common output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4824263"/>
            <a:ext cx="7777163" cy="728271"/>
          </a:xfrm>
        </p:spPr>
        <p:txBody>
          <a:bodyPr/>
          <a:lstStyle/>
          <a:p>
            <a:r>
              <a:rPr lang="en-GB" dirty="0" smtClean="0"/>
              <a:t>Position in space cannot be determined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085" y="1673076"/>
            <a:ext cx="10186988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8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59468"/>
            <a:ext cx="8208963" cy="1081087"/>
          </a:xfrm>
        </p:spPr>
        <p:txBody>
          <a:bodyPr/>
          <a:lstStyle/>
          <a:p>
            <a:r>
              <a:rPr lang="en-GB" dirty="0" smtClean="0"/>
              <a:t>MASSMO2 - Representing 4-D data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555"/>
            <a:ext cx="8640764" cy="4146835"/>
          </a:xfrm>
        </p:spPr>
      </p:pic>
    </p:spTree>
    <p:extLst>
      <p:ext uri="{BB962C8B-B14F-4D97-AF65-F5344CB8AC3E}">
        <p14:creationId xmlns:p14="http://schemas.microsoft.com/office/powerpoint/2010/main" val="1905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Create new spatial parameters to simplify dimensions</a:t>
            </a:r>
            <a:endParaRPr lang="en-GB" dirty="0"/>
          </a:p>
        </p:txBody>
      </p:sp>
      <p:grpSp>
        <p:nvGrpSpPr>
          <p:cNvPr id="31" name="Group 30"/>
          <p:cNvGrpSpPr/>
          <p:nvPr/>
        </p:nvGrpSpPr>
        <p:grpSpPr>
          <a:xfrm>
            <a:off x="2376165" y="1727919"/>
            <a:ext cx="3456384" cy="3848606"/>
            <a:chOff x="2376165" y="1727919"/>
            <a:chExt cx="3456384" cy="3848606"/>
          </a:xfrm>
        </p:grpSpPr>
        <p:sp>
          <p:nvSpPr>
            <p:cNvPr id="10" name="Freeform 9"/>
            <p:cNvSpPr/>
            <p:nvPr/>
          </p:nvSpPr>
          <p:spPr>
            <a:xfrm>
              <a:off x="3755136" y="1950720"/>
              <a:ext cx="1865376" cy="3023616"/>
            </a:xfrm>
            <a:custGeom>
              <a:avLst/>
              <a:gdLst>
                <a:gd name="connsiteX0" fmla="*/ 1865376 w 1865376"/>
                <a:gd name="connsiteY0" fmla="*/ 0 h 3023616"/>
                <a:gd name="connsiteX1" fmla="*/ 1853184 w 1865376"/>
                <a:gd name="connsiteY1" fmla="*/ 292608 h 3023616"/>
                <a:gd name="connsiteX2" fmla="*/ 1840992 w 1865376"/>
                <a:gd name="connsiteY2" fmla="*/ 365760 h 3023616"/>
                <a:gd name="connsiteX3" fmla="*/ 1816608 w 1865376"/>
                <a:gd name="connsiteY3" fmla="*/ 402336 h 3023616"/>
                <a:gd name="connsiteX4" fmla="*/ 1792224 w 1865376"/>
                <a:gd name="connsiteY4" fmla="*/ 609600 h 3023616"/>
                <a:gd name="connsiteX5" fmla="*/ 1743456 w 1865376"/>
                <a:gd name="connsiteY5" fmla="*/ 719328 h 3023616"/>
                <a:gd name="connsiteX6" fmla="*/ 1706880 w 1865376"/>
                <a:gd name="connsiteY6" fmla="*/ 743712 h 3023616"/>
                <a:gd name="connsiteX7" fmla="*/ 1645920 w 1865376"/>
                <a:gd name="connsiteY7" fmla="*/ 816864 h 3023616"/>
                <a:gd name="connsiteX8" fmla="*/ 1621536 w 1865376"/>
                <a:gd name="connsiteY8" fmla="*/ 853440 h 3023616"/>
                <a:gd name="connsiteX9" fmla="*/ 1524000 w 1865376"/>
                <a:gd name="connsiteY9" fmla="*/ 865632 h 3023616"/>
                <a:gd name="connsiteX10" fmla="*/ 1487424 w 1865376"/>
                <a:gd name="connsiteY10" fmla="*/ 877824 h 3023616"/>
                <a:gd name="connsiteX11" fmla="*/ 1438656 w 1865376"/>
                <a:gd name="connsiteY11" fmla="*/ 890016 h 3023616"/>
                <a:gd name="connsiteX12" fmla="*/ 1402080 w 1865376"/>
                <a:gd name="connsiteY12" fmla="*/ 926592 h 3023616"/>
                <a:gd name="connsiteX13" fmla="*/ 1292352 w 1865376"/>
                <a:gd name="connsiteY13" fmla="*/ 950976 h 3023616"/>
                <a:gd name="connsiteX14" fmla="*/ 1219200 w 1865376"/>
                <a:gd name="connsiteY14" fmla="*/ 975360 h 3023616"/>
                <a:gd name="connsiteX15" fmla="*/ 914400 w 1865376"/>
                <a:gd name="connsiteY15" fmla="*/ 1011936 h 3023616"/>
                <a:gd name="connsiteX16" fmla="*/ 841248 w 1865376"/>
                <a:gd name="connsiteY16" fmla="*/ 1048512 h 3023616"/>
                <a:gd name="connsiteX17" fmla="*/ 755904 w 1865376"/>
                <a:gd name="connsiteY17" fmla="*/ 1060704 h 3023616"/>
                <a:gd name="connsiteX18" fmla="*/ 633984 w 1865376"/>
                <a:gd name="connsiteY18" fmla="*/ 1146048 h 3023616"/>
                <a:gd name="connsiteX19" fmla="*/ 573024 w 1865376"/>
                <a:gd name="connsiteY19" fmla="*/ 1158240 h 3023616"/>
                <a:gd name="connsiteX20" fmla="*/ 524256 w 1865376"/>
                <a:gd name="connsiteY20" fmla="*/ 1182624 h 3023616"/>
                <a:gd name="connsiteX21" fmla="*/ 463296 w 1865376"/>
                <a:gd name="connsiteY21" fmla="*/ 1194816 h 3023616"/>
                <a:gd name="connsiteX22" fmla="*/ 426720 w 1865376"/>
                <a:gd name="connsiteY22" fmla="*/ 1207008 h 3023616"/>
                <a:gd name="connsiteX23" fmla="*/ 353568 w 1865376"/>
                <a:gd name="connsiteY23" fmla="*/ 1255776 h 3023616"/>
                <a:gd name="connsiteX24" fmla="*/ 280416 w 1865376"/>
                <a:gd name="connsiteY24" fmla="*/ 1292352 h 3023616"/>
                <a:gd name="connsiteX25" fmla="*/ 256032 w 1865376"/>
                <a:gd name="connsiteY25" fmla="*/ 1426464 h 3023616"/>
                <a:gd name="connsiteX26" fmla="*/ 231648 w 1865376"/>
                <a:gd name="connsiteY26" fmla="*/ 1499616 h 3023616"/>
                <a:gd name="connsiteX27" fmla="*/ 219456 w 1865376"/>
                <a:gd name="connsiteY27" fmla="*/ 1621536 h 3023616"/>
                <a:gd name="connsiteX28" fmla="*/ 207264 w 1865376"/>
                <a:gd name="connsiteY28" fmla="*/ 1658112 h 3023616"/>
                <a:gd name="connsiteX29" fmla="*/ 182880 w 1865376"/>
                <a:gd name="connsiteY29" fmla="*/ 1792224 h 3023616"/>
                <a:gd name="connsiteX30" fmla="*/ 158496 w 1865376"/>
                <a:gd name="connsiteY30" fmla="*/ 1938528 h 3023616"/>
                <a:gd name="connsiteX31" fmla="*/ 134112 w 1865376"/>
                <a:gd name="connsiteY31" fmla="*/ 2036064 h 3023616"/>
                <a:gd name="connsiteX32" fmla="*/ 121920 w 1865376"/>
                <a:gd name="connsiteY32" fmla="*/ 2121408 h 3023616"/>
                <a:gd name="connsiteX33" fmla="*/ 97536 w 1865376"/>
                <a:gd name="connsiteY33" fmla="*/ 2194560 h 3023616"/>
                <a:gd name="connsiteX34" fmla="*/ 85344 w 1865376"/>
                <a:gd name="connsiteY34" fmla="*/ 2231136 h 3023616"/>
                <a:gd name="connsiteX35" fmla="*/ 73152 w 1865376"/>
                <a:gd name="connsiteY35" fmla="*/ 2572512 h 3023616"/>
                <a:gd name="connsiteX36" fmla="*/ 60960 w 1865376"/>
                <a:gd name="connsiteY36" fmla="*/ 2609088 h 3023616"/>
                <a:gd name="connsiteX37" fmla="*/ 24384 w 1865376"/>
                <a:gd name="connsiteY37" fmla="*/ 2828544 h 3023616"/>
                <a:gd name="connsiteX38" fmla="*/ 0 w 1865376"/>
                <a:gd name="connsiteY38" fmla="*/ 2901696 h 3023616"/>
                <a:gd name="connsiteX39" fmla="*/ 0 w 1865376"/>
                <a:gd name="connsiteY39" fmla="*/ 3023616 h 30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865376" h="3023616">
                  <a:moveTo>
                    <a:pt x="1865376" y="0"/>
                  </a:moveTo>
                  <a:cubicBezTo>
                    <a:pt x="1861312" y="97536"/>
                    <a:pt x="1859678" y="195204"/>
                    <a:pt x="1853184" y="292608"/>
                  </a:cubicBezTo>
                  <a:cubicBezTo>
                    <a:pt x="1851540" y="317274"/>
                    <a:pt x="1848809" y="342308"/>
                    <a:pt x="1840992" y="365760"/>
                  </a:cubicBezTo>
                  <a:cubicBezTo>
                    <a:pt x="1836358" y="379661"/>
                    <a:pt x="1824736" y="390144"/>
                    <a:pt x="1816608" y="402336"/>
                  </a:cubicBezTo>
                  <a:cubicBezTo>
                    <a:pt x="1813574" y="432674"/>
                    <a:pt x="1801736" y="568379"/>
                    <a:pt x="1792224" y="609600"/>
                  </a:cubicBezTo>
                  <a:cubicBezTo>
                    <a:pt x="1784981" y="640988"/>
                    <a:pt x="1769684" y="693100"/>
                    <a:pt x="1743456" y="719328"/>
                  </a:cubicBezTo>
                  <a:cubicBezTo>
                    <a:pt x="1733095" y="729689"/>
                    <a:pt x="1719072" y="735584"/>
                    <a:pt x="1706880" y="743712"/>
                  </a:cubicBezTo>
                  <a:cubicBezTo>
                    <a:pt x="1646339" y="834523"/>
                    <a:pt x="1724149" y="722990"/>
                    <a:pt x="1645920" y="816864"/>
                  </a:cubicBezTo>
                  <a:cubicBezTo>
                    <a:pt x="1636539" y="828121"/>
                    <a:pt x="1635141" y="847998"/>
                    <a:pt x="1621536" y="853440"/>
                  </a:cubicBezTo>
                  <a:cubicBezTo>
                    <a:pt x="1591114" y="865609"/>
                    <a:pt x="1556512" y="861568"/>
                    <a:pt x="1524000" y="865632"/>
                  </a:cubicBezTo>
                  <a:cubicBezTo>
                    <a:pt x="1511808" y="869696"/>
                    <a:pt x="1499781" y="874293"/>
                    <a:pt x="1487424" y="877824"/>
                  </a:cubicBezTo>
                  <a:cubicBezTo>
                    <a:pt x="1471312" y="882427"/>
                    <a:pt x="1453205" y="881703"/>
                    <a:pt x="1438656" y="890016"/>
                  </a:cubicBezTo>
                  <a:cubicBezTo>
                    <a:pt x="1423686" y="898570"/>
                    <a:pt x="1416426" y="917028"/>
                    <a:pt x="1402080" y="926592"/>
                  </a:cubicBezTo>
                  <a:cubicBezTo>
                    <a:pt x="1381150" y="940545"/>
                    <a:pt x="1302974" y="948321"/>
                    <a:pt x="1292352" y="950976"/>
                  </a:cubicBezTo>
                  <a:cubicBezTo>
                    <a:pt x="1267416" y="957210"/>
                    <a:pt x="1244762" y="972669"/>
                    <a:pt x="1219200" y="975360"/>
                  </a:cubicBezTo>
                  <a:cubicBezTo>
                    <a:pt x="1186362" y="978817"/>
                    <a:pt x="993013" y="994467"/>
                    <a:pt x="914400" y="1011936"/>
                  </a:cubicBezTo>
                  <a:cubicBezTo>
                    <a:pt x="740589" y="1050561"/>
                    <a:pt x="1029139" y="992145"/>
                    <a:pt x="841248" y="1048512"/>
                  </a:cubicBezTo>
                  <a:cubicBezTo>
                    <a:pt x="813723" y="1056769"/>
                    <a:pt x="784352" y="1056640"/>
                    <a:pt x="755904" y="1060704"/>
                  </a:cubicBezTo>
                  <a:cubicBezTo>
                    <a:pt x="736675" y="1075126"/>
                    <a:pt x="647629" y="1143319"/>
                    <a:pt x="633984" y="1146048"/>
                  </a:cubicBezTo>
                  <a:lnTo>
                    <a:pt x="573024" y="1158240"/>
                  </a:lnTo>
                  <a:cubicBezTo>
                    <a:pt x="556768" y="1166368"/>
                    <a:pt x="541498" y="1176877"/>
                    <a:pt x="524256" y="1182624"/>
                  </a:cubicBezTo>
                  <a:cubicBezTo>
                    <a:pt x="504597" y="1189177"/>
                    <a:pt x="483400" y="1189790"/>
                    <a:pt x="463296" y="1194816"/>
                  </a:cubicBezTo>
                  <a:cubicBezTo>
                    <a:pt x="450828" y="1197933"/>
                    <a:pt x="438912" y="1202944"/>
                    <a:pt x="426720" y="1207008"/>
                  </a:cubicBezTo>
                  <a:cubicBezTo>
                    <a:pt x="357384" y="1276344"/>
                    <a:pt x="424146" y="1220487"/>
                    <a:pt x="353568" y="1255776"/>
                  </a:cubicBezTo>
                  <a:cubicBezTo>
                    <a:pt x="259030" y="1303045"/>
                    <a:pt x="372351" y="1261707"/>
                    <a:pt x="280416" y="1292352"/>
                  </a:cubicBezTo>
                  <a:cubicBezTo>
                    <a:pt x="276433" y="1316250"/>
                    <a:pt x="263335" y="1399687"/>
                    <a:pt x="256032" y="1426464"/>
                  </a:cubicBezTo>
                  <a:cubicBezTo>
                    <a:pt x="249269" y="1451261"/>
                    <a:pt x="231648" y="1499616"/>
                    <a:pt x="231648" y="1499616"/>
                  </a:cubicBezTo>
                  <a:cubicBezTo>
                    <a:pt x="227584" y="1540256"/>
                    <a:pt x="225666" y="1581168"/>
                    <a:pt x="219456" y="1621536"/>
                  </a:cubicBezTo>
                  <a:cubicBezTo>
                    <a:pt x="217502" y="1634238"/>
                    <a:pt x="209563" y="1645468"/>
                    <a:pt x="207264" y="1658112"/>
                  </a:cubicBezTo>
                  <a:cubicBezTo>
                    <a:pt x="179692" y="1809758"/>
                    <a:pt x="210841" y="1708342"/>
                    <a:pt x="182880" y="1792224"/>
                  </a:cubicBezTo>
                  <a:cubicBezTo>
                    <a:pt x="175998" y="1840396"/>
                    <a:pt x="170381" y="1890987"/>
                    <a:pt x="158496" y="1938528"/>
                  </a:cubicBezTo>
                  <a:cubicBezTo>
                    <a:pt x="134941" y="2032750"/>
                    <a:pt x="156581" y="1901251"/>
                    <a:pt x="134112" y="2036064"/>
                  </a:cubicBezTo>
                  <a:cubicBezTo>
                    <a:pt x="129388" y="2064410"/>
                    <a:pt x="128382" y="2093407"/>
                    <a:pt x="121920" y="2121408"/>
                  </a:cubicBezTo>
                  <a:cubicBezTo>
                    <a:pt x="116140" y="2146453"/>
                    <a:pt x="105664" y="2170176"/>
                    <a:pt x="97536" y="2194560"/>
                  </a:cubicBezTo>
                  <a:lnTo>
                    <a:pt x="85344" y="2231136"/>
                  </a:lnTo>
                  <a:cubicBezTo>
                    <a:pt x="81280" y="2344928"/>
                    <a:pt x="80483" y="2458884"/>
                    <a:pt x="73152" y="2572512"/>
                  </a:cubicBezTo>
                  <a:cubicBezTo>
                    <a:pt x="72325" y="2585337"/>
                    <a:pt x="62914" y="2596386"/>
                    <a:pt x="60960" y="2609088"/>
                  </a:cubicBezTo>
                  <a:cubicBezTo>
                    <a:pt x="41847" y="2733324"/>
                    <a:pt x="61617" y="2716846"/>
                    <a:pt x="24384" y="2828544"/>
                  </a:cubicBezTo>
                  <a:cubicBezTo>
                    <a:pt x="16256" y="2852928"/>
                    <a:pt x="0" y="2875993"/>
                    <a:pt x="0" y="2901696"/>
                  </a:cubicBezTo>
                  <a:lnTo>
                    <a:pt x="0" y="302361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28293" y="1727919"/>
              <a:ext cx="2304256" cy="33843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76165" y="3240087"/>
              <a:ext cx="1007007" cy="441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n-GB" sz="2400" dirty="0" smtClean="0">
                  <a:latin typeface="Arial" pitchFamily="34" charset="0"/>
                  <a:cs typeface="Arial" pitchFamily="34" charset="0"/>
                </a:rPr>
                <a:t>Depth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76296" y="5112295"/>
              <a:ext cx="1944216" cy="46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n-GB" sz="2400" dirty="0" smtClean="0">
                  <a:latin typeface="Arial" pitchFamily="34" charset="0"/>
                  <a:cs typeface="Arial" pitchFamily="34" charset="0"/>
                </a:rPr>
                <a:t>Temperature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28293" y="2375991"/>
            <a:ext cx="5112469" cy="1067030"/>
            <a:chOff x="3528293" y="2375991"/>
            <a:chExt cx="5112469" cy="1067030"/>
          </a:xfrm>
        </p:grpSpPr>
        <p:sp>
          <p:nvSpPr>
            <p:cNvPr id="20" name="Rectangle 19"/>
            <p:cNvSpPr/>
            <p:nvPr/>
          </p:nvSpPr>
          <p:spPr>
            <a:xfrm>
              <a:off x="3528293" y="2736031"/>
              <a:ext cx="2304256" cy="504056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Arrow 20"/>
            <p:cNvSpPr/>
            <p:nvPr/>
          </p:nvSpPr>
          <p:spPr>
            <a:xfrm rot="10800000">
              <a:off x="6048573" y="2592015"/>
              <a:ext cx="360040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6048573" y="3168079"/>
              <a:ext cx="360040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08613" y="2375991"/>
              <a:ext cx="1944216" cy="417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Top of thermocline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17177" y="2978791"/>
              <a:ext cx="2223585" cy="46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Base of thermocline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5965" y="2691258"/>
            <a:ext cx="4824536" cy="3250087"/>
            <a:chOff x="575965" y="2691258"/>
            <a:chExt cx="4824536" cy="3250087"/>
          </a:xfrm>
        </p:grpSpPr>
        <p:sp>
          <p:nvSpPr>
            <p:cNvPr id="25" name="Up-Down Arrow 24"/>
            <p:cNvSpPr/>
            <p:nvPr/>
          </p:nvSpPr>
          <p:spPr>
            <a:xfrm>
              <a:off x="3294046" y="2691258"/>
              <a:ext cx="45719" cy="474875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Left-Right Arrow 26"/>
            <p:cNvSpPr/>
            <p:nvPr/>
          </p:nvSpPr>
          <p:spPr>
            <a:xfrm>
              <a:off x="4032349" y="3528119"/>
              <a:ext cx="136815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92389" y="3681362"/>
              <a:ext cx="720080" cy="46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l-GR" sz="2400" dirty="0" smtClean="0">
                  <a:latin typeface="Arial" pitchFamily="34" charset="0"/>
                  <a:cs typeface="Arial" pitchFamily="34" charset="0"/>
                </a:rPr>
                <a:t>Δ</a:t>
              </a:r>
              <a:r>
                <a:rPr lang="en-GB" sz="2400" dirty="0" smtClean="0"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19628" y="2691258"/>
              <a:ext cx="720080" cy="441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l-GR" sz="2400" dirty="0" smtClean="0">
                  <a:latin typeface="Arial" pitchFamily="34" charset="0"/>
                  <a:cs typeface="Arial" pitchFamily="34" charset="0"/>
                </a:rPr>
                <a:t>Δ</a:t>
              </a:r>
              <a:r>
                <a:rPr lang="en-GB" sz="2400" dirty="0">
                  <a:latin typeface="Arial" pitchFamily="34" charset="0"/>
                  <a:cs typeface="Arial" pitchFamily="34" charset="0"/>
                </a:rPr>
                <a:t>H</a:t>
              </a:r>
              <a:endParaRPr lang="en-GB" sz="24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5965" y="4053649"/>
              <a:ext cx="2016224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850"/>
                </a:lnSpc>
                <a:spcBef>
                  <a:spcPts val="2400"/>
                </a:spcBef>
              </a:pPr>
              <a:r>
                <a:rPr lang="el-GR" sz="2400" dirty="0" smtClean="0">
                  <a:latin typeface="Arial" pitchFamily="34" charset="0"/>
                  <a:cs typeface="Arial" pitchFamily="34" charset="0"/>
                </a:rPr>
                <a:t>Δ</a:t>
              </a:r>
              <a:r>
                <a:rPr lang="en-GB" sz="2400" dirty="0" smtClean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GB" sz="2400" baseline="30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GB" sz="2400" dirty="0" smtClean="0">
                  <a:latin typeface="Arial" pitchFamily="34" charset="0"/>
                  <a:cs typeface="Arial" pitchFamily="34" charset="0"/>
                </a:rPr>
                <a:t>/</a:t>
              </a:r>
              <a:r>
                <a:rPr lang="el-GR" sz="2400" dirty="0">
                  <a:latin typeface="Arial" pitchFamily="34" charset="0"/>
                  <a:cs typeface="Arial" pitchFamily="34" charset="0"/>
                </a:rPr>
                <a:t>Δ</a:t>
              </a:r>
              <a:r>
                <a:rPr lang="en-GB" sz="2400" dirty="0" smtClean="0">
                  <a:latin typeface="Arial" pitchFamily="34" charset="0"/>
                  <a:cs typeface="Arial" pitchFamily="34" charset="0"/>
                </a:rPr>
                <a:t>H = strength of thermocline?</a:t>
              </a:r>
              <a:endParaRPr lang="en-GB" sz="2400" dirty="0"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ts val="2850"/>
                </a:lnSpc>
                <a:spcBef>
                  <a:spcPts val="2400"/>
                </a:spcBef>
              </a:pPr>
              <a:endParaRPr lang="en-GB" sz="2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6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1" y="989590"/>
            <a:ext cx="6015840" cy="4511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MASSMO2 - Spatial plots 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2" y="989590"/>
            <a:ext cx="6015840" cy="4511880"/>
          </a:xfrm>
        </p:spPr>
      </p:pic>
    </p:spTree>
    <p:extLst>
      <p:ext uri="{BB962C8B-B14F-4D97-AF65-F5344CB8AC3E}">
        <p14:creationId xmlns:p14="http://schemas.microsoft.com/office/powerpoint/2010/main" val="38469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MASSMO3 - trialling possible concepts of operation for the RN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t="14805" r="11238" b="17438"/>
          <a:stretch/>
        </p:blipFill>
        <p:spPr bwMode="auto">
          <a:xfrm>
            <a:off x="0" y="1686858"/>
            <a:ext cx="8613866" cy="387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1800" y="3456111"/>
            <a:ext cx="2736453" cy="115212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168253" y="2952055"/>
            <a:ext cx="504056" cy="43204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968453" y="3635939"/>
            <a:ext cx="2088232" cy="1116315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43861" y="3456111"/>
            <a:ext cx="2724392" cy="429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50"/>
              </a:lnSpc>
              <a:spcBef>
                <a:spcPts val="24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Single glider transit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6045" y="2737220"/>
            <a:ext cx="2124236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50"/>
              </a:lnSpc>
              <a:spcBef>
                <a:spcPts val="24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Virtual mooring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9830" y="4393404"/>
            <a:ext cx="2124236" cy="429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50"/>
              </a:lnSpc>
              <a:spcBef>
                <a:spcPts val="24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Dense coverage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0343" y="5184303"/>
            <a:ext cx="3780420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50"/>
              </a:lnSpc>
              <a:spcBef>
                <a:spcPts val="2400"/>
              </a:spcBef>
            </a:pPr>
            <a:r>
              <a:rPr lang="en-GB" sz="800" dirty="0" smtClean="0">
                <a:latin typeface="Arial" pitchFamily="34" charset="0"/>
                <a:cs typeface="Arial" pitchFamily="34" charset="0"/>
              </a:rPr>
              <a:t>Reproduced with permission from National Oceanography Centre. Tiles © </a:t>
            </a:r>
            <a:r>
              <a:rPr lang="en-GB" sz="800" dirty="0" err="1" smtClean="0">
                <a:latin typeface="Arial" pitchFamily="34" charset="0"/>
                <a:cs typeface="Arial" pitchFamily="34" charset="0"/>
              </a:rPr>
              <a:t>Esri</a:t>
            </a:r>
            <a:endParaRPr lang="en-GB" sz="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stltemplatev14">
  <a:themeElements>
    <a:clrScheme name="Dstl">
      <a:dk1>
        <a:srgbClr val="005C7E"/>
      </a:dk1>
      <a:lt1>
        <a:sysClr val="window" lastClr="FFFFFF"/>
      </a:lt1>
      <a:dk2>
        <a:srgbClr val="005C7E"/>
      </a:dk2>
      <a:lt2>
        <a:srgbClr val="FFFFFF"/>
      </a:lt2>
      <a:accent1>
        <a:srgbClr val="F5821F"/>
      </a:accent1>
      <a:accent2>
        <a:srgbClr val="BDD73D"/>
      </a:accent2>
      <a:accent3>
        <a:srgbClr val="0092CF"/>
      </a:accent3>
      <a:accent4>
        <a:srgbClr val="EE3224"/>
      </a:accent4>
      <a:accent5>
        <a:srgbClr val="A7B1B7"/>
      </a:accent5>
      <a:accent6>
        <a:srgbClr val="506D15"/>
      </a:accent6>
      <a:hlink>
        <a:srgbClr val="0092CF"/>
      </a:hlink>
      <a:folHlink>
        <a:srgbClr val="7379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ts val="2850"/>
          </a:lnSpc>
          <a:spcBef>
            <a:spcPts val="2400"/>
          </a:spcBef>
          <a:defRPr sz="2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dstltemplatev14</Template>
  <TotalTime>996</TotalTime>
  <Words>466</Words>
  <Application>Microsoft Office PowerPoint</Application>
  <PresentationFormat>Custom</PresentationFormat>
  <Paragraphs>107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dstltemplatev14</vt:lpstr>
      <vt:lpstr>Information from Data: Research into the use of submarine gliders by the UK Ministry of Defence</vt:lpstr>
      <vt:lpstr>Overview</vt:lpstr>
      <vt:lpstr>Why may the RN wish to use gliders?</vt:lpstr>
      <vt:lpstr>MASSMO programme  </vt:lpstr>
      <vt:lpstr>MASSMO2 – common output</vt:lpstr>
      <vt:lpstr>MASSMO2 - Representing 4-D data</vt:lpstr>
      <vt:lpstr>Create new spatial parameters to simplify dimensions</vt:lpstr>
      <vt:lpstr>MASSMO2 - Spatial plots </vt:lpstr>
      <vt:lpstr>MASSMO3 - trialling possible concepts of operation for the RN</vt:lpstr>
      <vt:lpstr>MASSMO3 - real-time processing</vt:lpstr>
      <vt:lpstr>PowerPoint Presentation</vt:lpstr>
      <vt:lpstr>Where next?</vt:lpstr>
      <vt:lpstr>Summary</vt:lpstr>
      <vt:lpstr>PowerPoint Presentation</vt:lpstr>
    </vt:vector>
  </TitlesOfParts>
  <Company>Dstl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Baker Adrian</dc:creator>
  <cp:lastModifiedBy>Adrian Baker</cp:lastModifiedBy>
  <cp:revision>87</cp:revision>
  <dcterms:created xsi:type="dcterms:W3CDTF">2016-01-12T09:00:32Z</dcterms:created>
  <dcterms:modified xsi:type="dcterms:W3CDTF">2016-09-28T07:41:48Z</dcterms:modified>
</cp:coreProperties>
</file>