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6"/>
  </p:notesMasterIdLst>
  <p:sldIdLst>
    <p:sldId id="256" r:id="rId2"/>
    <p:sldId id="275" r:id="rId3"/>
    <p:sldId id="271" r:id="rId4"/>
    <p:sldId id="262" r:id="rId5"/>
    <p:sldId id="265" r:id="rId6"/>
    <p:sldId id="263" r:id="rId7"/>
    <p:sldId id="266" r:id="rId8"/>
    <p:sldId id="264" r:id="rId9"/>
    <p:sldId id="267" r:id="rId10"/>
    <p:sldId id="268" r:id="rId11"/>
    <p:sldId id="273" r:id="rId12"/>
    <p:sldId id="269" r:id="rId13"/>
    <p:sldId id="27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0DE3B13-7CC1-8140-A750-46C323FD52DE}">
          <p14:sldIdLst>
            <p14:sldId id="256"/>
            <p14:sldId id="275"/>
            <p14:sldId id="271"/>
            <p14:sldId id="262"/>
            <p14:sldId id="265"/>
            <p14:sldId id="263"/>
            <p14:sldId id="266"/>
            <p14:sldId id="264"/>
            <p14:sldId id="267"/>
            <p14:sldId id="268"/>
            <p14:sldId id="273"/>
            <p14:sldId id="269"/>
            <p14:sldId id="274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A1C"/>
    <a:srgbClr val="1C2A5F"/>
    <a:srgbClr val="3879AA"/>
    <a:srgbClr val="1F204A"/>
    <a:srgbClr val="648FB8"/>
    <a:srgbClr val="6D8FB8"/>
    <a:srgbClr val="01225A"/>
    <a:srgbClr val="01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1" autoAdjust="0"/>
  </p:normalViewPr>
  <p:slideViewPr>
    <p:cSldViewPr snapToGrid="0" snapToObjects="1">
      <p:cViewPr>
        <p:scale>
          <a:sx n="100" d="100"/>
          <a:sy n="100" d="100"/>
        </p:scale>
        <p:origin x="1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85F93-3331-FC49-AD6A-9F1BADDFFD3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D3B4A-6097-FB45-A0CD-0CBBE2D0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 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25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7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882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68601"/>
            <a:ext cx="7772400" cy="584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000" b="0" i="0" cap="none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5501"/>
            <a:ext cx="7772400" cy="55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500" b="1" i="0" cap="all">
                <a:solidFill>
                  <a:srgbClr val="3879A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8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787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0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2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70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Header Arial bold 30pt dark blue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 black</a:t>
            </a:r>
          </a:p>
          <a:p>
            <a:pPr lvl="2"/>
            <a:r>
              <a:rPr lang="en-GB" dirty="0" smtClean="0"/>
              <a:t>Second level whit</a:t>
            </a:r>
          </a:p>
        </p:txBody>
      </p:sp>
      <p:pic>
        <p:nvPicPr>
          <p:cNvPr id="6" name="Picture 5" descr="NOC powerpoint Ex footer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236"/>
            <a:ext cx="9144000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3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rgbClr val="1F204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3879AA"/>
          </a:solidFill>
          <a:latin typeface="+mn-lt"/>
          <a:ea typeface="+mn-ea"/>
          <a:cs typeface="+mn-cs"/>
        </a:defRPr>
      </a:lvl1pPr>
      <a:lvl2pPr marL="0" indent="-216000" algn="l" defTabSz="457200" rtl="0" eaLnBrk="1" latinLnBrk="0" hangingPunct="1">
        <a:spcBef>
          <a:spcPts val="48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16000" algn="l" defTabSz="4572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much use can you get from your glider?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1399540"/>
          </a:xfrm>
        </p:spPr>
        <p:txBody>
          <a:bodyPr>
            <a:normAutofit/>
          </a:bodyPr>
          <a:lstStyle/>
          <a:p>
            <a:r>
              <a:rPr lang="en-US" b="1" dirty="0" smtClean="0"/>
              <a:t>David White</a:t>
            </a:r>
          </a:p>
          <a:p>
            <a:r>
              <a:rPr lang="en-US" b="1" dirty="0" smtClean="0"/>
              <a:t>Manager, MARS glider group</a:t>
            </a:r>
          </a:p>
          <a:p>
            <a:r>
              <a:rPr lang="en-US" b="1" dirty="0" smtClean="0"/>
              <a:t>National Marine Facilities</a:t>
            </a:r>
          </a:p>
          <a:p>
            <a:r>
              <a:rPr lang="en-US" b="1" dirty="0" smtClean="0"/>
              <a:t>NOC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20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much does it cost? (theoretically)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Length of time out of the water can be costed in terms of depreciation at circa £20k p.a. depending on financial models. (5 years to depreciate in this case)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This is £55 per day, so 190 days of research ship transport “costs” £10,450, or ten times the cost of airfreighting.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Having a glider out of commission for 108 </a:t>
            </a:r>
            <a:r>
              <a:rPr lang="en-GB" dirty="0">
                <a:solidFill>
                  <a:srgbClr val="0070C0"/>
                </a:solidFill>
              </a:rPr>
              <a:t>days while a sensor is recalibrated “</a:t>
            </a:r>
            <a:r>
              <a:rPr lang="en-GB" dirty="0" smtClean="0">
                <a:solidFill>
                  <a:srgbClr val="0070C0"/>
                </a:solidFill>
              </a:rPr>
              <a:t>costs” £5.9k. Spending money on a spare sensor reduces that to zero.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Providing a back-up glider increases the overhead costs: roughly £55/day of freighting - £825, £2.7k and £12.5k for the 3 examples.</a:t>
            </a:r>
          </a:p>
        </p:txBody>
      </p:sp>
    </p:spTree>
    <p:extLst>
      <p:ext uri="{BB962C8B-B14F-4D97-AF65-F5344CB8AC3E}">
        <p14:creationId xmlns:p14="http://schemas.microsoft.com/office/powerpoint/2010/main" val="14352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few comparisons.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3-month calibration delay is 17% of the cost of a science bay, which is about 30% the cost of a glider.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Seaglider CT and WetLabs puck = 18% of a </a:t>
            </a:r>
            <a:r>
              <a:rPr lang="en-GB" dirty="0" smtClean="0"/>
              <a:t>glider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Optode </a:t>
            </a:r>
            <a:r>
              <a:rPr lang="en-GB" dirty="0"/>
              <a:t>(common to both) = </a:t>
            </a:r>
            <a:r>
              <a:rPr lang="en-GB" dirty="0" smtClean="0"/>
              <a:t>7% </a:t>
            </a:r>
            <a:r>
              <a:rPr lang="en-GB" dirty="0"/>
              <a:t>of a </a:t>
            </a:r>
            <a:r>
              <a:rPr lang="en-GB" dirty="0" smtClean="0"/>
              <a:t>glider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improve the statistics?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Increase deployment time. </a:t>
            </a: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Reduce shipping time.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Purchase spare sensors.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Use a better indicator than days in the water.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Reduce delays around calibration.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8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Purchasing extra sensors is a one-off cost that allows faster turn-around of gliders.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Purchasing expensive spare sensors does not always make financial sense.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Fewer, longer missions make the most efficient use of your glider fleet.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Reduce shipping time wherever possible: the least expensive is not always the cheapest.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Glider days in the water is not a usable metric if you are transporting gliders around the world, especially if you use the cheapest means.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 reasonable figure for “full usage” of a glider fleet in home waters is 30%-50%.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7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Thank you</a:t>
            </a: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Any questions?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2959" y="159861"/>
            <a:ext cx="7121948" cy="5341461"/>
          </a:xfrm>
        </p:spPr>
      </p:pic>
    </p:spTree>
    <p:extLst>
      <p:ext uri="{BB962C8B-B14F-4D97-AF65-F5344CB8AC3E}">
        <p14:creationId xmlns:p14="http://schemas.microsoft.com/office/powerpoint/2010/main" val="50053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the problem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Management and Finance want a measure of how well we are using the glider(s).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What are the phases of a complete glider deployment.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What is the relationship between this and the standard metric, “Glider days in the water”?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What does this relationship mean when planning?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What does it cost?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How can we improve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1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229600" cy="5036503"/>
          </a:xfrm>
        </p:spPr>
        <p:txBody>
          <a:bodyPr/>
          <a:lstStyle/>
          <a:p>
            <a:r>
              <a:rPr lang="en-US" dirty="0" smtClean="0"/>
              <a:t>To deploy and recover a glider you have to do some or all of:</a:t>
            </a:r>
          </a:p>
          <a:p>
            <a:endParaRPr lang="en-US" dirty="0" smtClean="0"/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/>
              <a:t>Prepare and ballast the glider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/>
              <a:t>Ship or freight it to a port or launch site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/>
              <a:t>Sit on the ship until you reach the work site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/>
              <a:t>Wait for good weather to go out and deploy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/>
              <a:t>Pilot during the actual deployment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/>
              <a:t>Sit on the ship between work site and port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/>
              <a:t>Ship or freight from the port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/>
              <a:t>Decommission the glider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/>
              <a:t>Calibrate the sensors</a:t>
            </a:r>
          </a:p>
          <a:p>
            <a:pPr marL="2057400" lvl="3" indent="-457200">
              <a:buFont typeface="+mj-lt"/>
              <a:buAutoNum type="arabicPeriod"/>
            </a:pPr>
            <a:endParaRPr lang="en-US" dirty="0" smtClean="0"/>
          </a:p>
          <a:p>
            <a:pPr marL="2057400" lvl="3" indent="-457200">
              <a:buFont typeface="+mj-lt"/>
              <a:buAutoNum type="arabicPeriod"/>
            </a:pPr>
            <a:endParaRPr lang="en-US" dirty="0"/>
          </a:p>
          <a:p>
            <a:pPr marL="2057400" lvl="3" indent="-457200">
              <a:buFont typeface="+mj-lt"/>
              <a:buAutoNum type="arabicPeriod"/>
            </a:pPr>
            <a:endParaRPr lang="en-US" dirty="0" smtClean="0"/>
          </a:p>
          <a:p>
            <a:pPr marL="2057400" lvl="3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9450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days-in-the-water, only one segment counts: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Prepare and ballast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Ship or freight to a port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Sit on the ship until you reach the work site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/>
              <a:t>Pilot during the actual deployment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Sit on the ship between work site and port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Ship or freight from the port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Decommission the glider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Calibrate the sensors</a:t>
            </a:r>
          </a:p>
          <a:p>
            <a:pPr marL="2057400" lvl="3" indent="-457200">
              <a:buFont typeface="+mj-lt"/>
              <a:buAutoNum type="arabicPeriod"/>
            </a:pPr>
            <a:endParaRPr lang="en-US" dirty="0" smtClean="0"/>
          </a:p>
          <a:p>
            <a:pPr marL="2057400" lvl="3" indent="-457200">
              <a:buFont typeface="+mj-lt"/>
              <a:buAutoNum type="arabicPeriod"/>
            </a:pPr>
            <a:endParaRPr lang="en-US" dirty="0"/>
          </a:p>
          <a:p>
            <a:pPr marL="2057400" lvl="3" indent="-457200">
              <a:buFont typeface="+mj-lt"/>
              <a:buAutoNum type="arabicPeriod"/>
            </a:pPr>
            <a:endParaRPr lang="en-US" dirty="0" smtClean="0"/>
          </a:p>
          <a:p>
            <a:pPr marL="2057400" lvl="3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Simplifying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Dividing the total deployment into 5 segments: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Preparation – </a:t>
            </a:r>
            <a:r>
              <a:rPr lang="en-GB" sz="1600" dirty="0" smtClean="0"/>
              <a:t>Ballasting, functional checkout and pre-mission modifications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Freight outbound –</a:t>
            </a:r>
            <a:r>
              <a:rPr lang="en-GB" sz="1600" dirty="0" smtClean="0"/>
              <a:t>time between leaving the workshop and entering the water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Deployment – </a:t>
            </a:r>
            <a:r>
              <a:rPr lang="en-GB" sz="1600" dirty="0" smtClean="0"/>
              <a:t>Actually in the water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Freight inbound – </a:t>
            </a:r>
            <a:r>
              <a:rPr lang="en-GB" sz="1600" dirty="0" smtClean="0"/>
              <a:t>the reverse of (2)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Decommissioning – </a:t>
            </a:r>
            <a:r>
              <a:rPr lang="en-GB" sz="1600" dirty="0" smtClean="0"/>
              <a:t>bring back to ready-to-go status, instruments calibrated where required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329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Transporting your glider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sz="1600" dirty="0" smtClean="0"/>
              <a:t>Local transport:  Lab to ship or site: 1 day or 1 week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Long distance transport: 1 week to 6 months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Time before actual deployment: Weather, ship transit time: 1 day to 6 months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r>
              <a:rPr lang="en-GB" sz="1600" dirty="0" smtClean="0"/>
              <a:t>2015 results: </a:t>
            </a:r>
          </a:p>
          <a:p>
            <a:r>
              <a:rPr lang="en-GB" sz="1600" dirty="0" smtClean="0"/>
              <a:t>Local deployments (SSB) mean time = 					  8 days (return = 8 days)</a:t>
            </a:r>
          </a:p>
          <a:p>
            <a:r>
              <a:rPr lang="en-GB" sz="1600" dirty="0" smtClean="0"/>
              <a:t>Other UK deployments mean time (OSNAP and EEL) = 	 35 days (return = 15 days)</a:t>
            </a:r>
          </a:p>
          <a:p>
            <a:r>
              <a:rPr lang="en-GB" sz="1600" dirty="0" smtClean="0"/>
              <a:t>Long distance deployments (</a:t>
            </a:r>
            <a:r>
              <a:rPr lang="en-GB" sz="1600" dirty="0"/>
              <a:t>A</a:t>
            </a:r>
            <a:r>
              <a:rPr lang="en-GB" sz="1600" dirty="0" smtClean="0"/>
              <a:t>ntarctic) mean time = 	</a:t>
            </a:r>
            <a:r>
              <a:rPr lang="en-GB" sz="1600" dirty="0"/>
              <a:t> </a:t>
            </a:r>
            <a:r>
              <a:rPr lang="en-GB" sz="1600" dirty="0" smtClean="0"/>
              <a:t>     104 days (return = 124 days)</a:t>
            </a:r>
          </a:p>
          <a:p>
            <a:pPr marL="342900" indent="-342900">
              <a:buAutoNum type="arabicPeriod"/>
            </a:pPr>
            <a:endParaRPr lang="en-GB" sz="1600" dirty="0" smtClean="0"/>
          </a:p>
          <a:p>
            <a:pPr marL="342900" indent="-342900">
              <a:buAutoNum type="arabicPeriod"/>
            </a:pPr>
            <a:endParaRPr lang="en-GB" sz="1600" dirty="0" smtClean="0"/>
          </a:p>
          <a:p>
            <a:pPr lvl="1" indent="0">
              <a:buNone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7537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Refurbishment and recalibration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The other big consumer of time: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2015 Mean time for recalibration of sensors: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GB" dirty="0" smtClean="0">
                <a:solidFill>
                  <a:schemeClr val="accent1"/>
                </a:solidFill>
              </a:rPr>
              <a:t>Slocum Science bay =	 160 days 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GB" dirty="0" smtClean="0">
                <a:solidFill>
                  <a:schemeClr val="accent1"/>
                </a:solidFill>
              </a:rPr>
              <a:t>Seaglider CT sail =		   65 days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GB" dirty="0" smtClean="0">
                <a:solidFill>
                  <a:schemeClr val="accent1"/>
                </a:solidFill>
              </a:rPr>
              <a:t>Aanderaa Optode =		  108 days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GB" dirty="0" smtClean="0">
                <a:solidFill>
                  <a:schemeClr val="accent1"/>
                </a:solidFill>
              </a:rPr>
              <a:t>WetLabs puck = 			    36 days</a:t>
            </a:r>
          </a:p>
          <a:p>
            <a:pPr lvl="2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(Time between placing the order and receiving the sensor back)</a:t>
            </a:r>
          </a:p>
          <a:p>
            <a:pPr lvl="2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Excluding zero days – sensors not calibrated or glider lost.</a:t>
            </a:r>
          </a:p>
          <a:p>
            <a:pPr lvl="2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were the 2015 means?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	  			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											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							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										</a:t>
            </a:r>
          </a:p>
          <a:p>
            <a:pPr lvl="2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335475"/>
              </p:ext>
            </p:extLst>
          </p:nvPr>
        </p:nvGraphicFramePr>
        <p:xfrm>
          <a:off x="320040" y="1648460"/>
          <a:ext cx="8176260" cy="3142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252"/>
                <a:gridCol w="1635252"/>
                <a:gridCol w="1635252"/>
                <a:gridCol w="1635252"/>
                <a:gridCol w="1635252"/>
              </a:tblGrid>
              <a:tr h="1140243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Segment: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Days in the water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Transport there and back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calibration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% of deployment in the water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061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SSB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44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16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90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29.3%</a:t>
                      </a:r>
                      <a:endParaRPr lang="en-GB" dirty="0"/>
                    </a:p>
                  </a:txBody>
                  <a:tcPr/>
                </a:tc>
              </a:tr>
              <a:tr h="68072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OSNAP/EEL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153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50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108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49.2%</a:t>
                      </a:r>
                      <a:endParaRPr lang="en-GB" dirty="0"/>
                    </a:p>
                  </a:txBody>
                  <a:tcPr/>
                </a:tc>
              </a:tr>
              <a:tr h="66061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Antarctic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27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228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99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7.6%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9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728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How much use can you get from your glider?</vt:lpstr>
      <vt:lpstr>PowerPoint Presentation</vt:lpstr>
      <vt:lpstr>Defining the problem </vt:lpstr>
      <vt:lpstr>The problem - 1</vt:lpstr>
      <vt:lpstr>The problem - 2</vt:lpstr>
      <vt:lpstr>Simplifying assumptions</vt:lpstr>
      <vt:lpstr>Transporting your glider</vt:lpstr>
      <vt:lpstr>Refurbishment and recalibration</vt:lpstr>
      <vt:lpstr>What were the 2015 means?</vt:lpstr>
      <vt:lpstr>How much does it cost? (theoretically)</vt:lpstr>
      <vt:lpstr>A few comparisons.</vt:lpstr>
      <vt:lpstr>How to improve the statistics?</vt:lpstr>
      <vt:lpstr>Conclusions</vt:lpstr>
      <vt:lpstr>PowerPoint Presentation</vt:lpstr>
    </vt:vector>
  </TitlesOfParts>
  <Company>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Headings in Calibri bold</dc:title>
  <dc:creator>Dan</dc:creator>
  <cp:lastModifiedBy>David White</cp:lastModifiedBy>
  <cp:revision>77</cp:revision>
  <dcterms:created xsi:type="dcterms:W3CDTF">2014-08-15T14:28:23Z</dcterms:created>
  <dcterms:modified xsi:type="dcterms:W3CDTF">2016-09-28T11:39:15Z</dcterms:modified>
</cp:coreProperties>
</file>