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2" r:id="rId5"/>
    <p:sldId id="260" r:id="rId6"/>
    <p:sldId id="263" r:id="rId7"/>
    <p:sldId id="264" r:id="rId8"/>
    <p:sldId id="274" r:id="rId9"/>
    <p:sldId id="275" r:id="rId10"/>
    <p:sldId id="276" r:id="rId11"/>
    <p:sldId id="265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00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1681F-B83B-4740-98F4-20DCF6E0A2FB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87D67-F283-DB4F-B39B-E4B336A73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4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E083-4884-784C-9C1A-95E07FB0C1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7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0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1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0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5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0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2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7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9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64C1-E472-6148-8ED8-FAE374835A00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19A2E-9142-854C-9437-D854B7341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6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.jpe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8.jp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24243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0009"/>
            <a:ext cx="9144000" cy="1310097"/>
          </a:xfrm>
        </p:spPr>
        <p:txBody>
          <a:bodyPr>
            <a:noAutofit/>
          </a:bodyPr>
          <a:lstStyle/>
          <a:p>
            <a:r>
              <a:rPr lang="en-US" sz="2800" dirty="0"/>
              <a:t>Collaborative Observations of Boundary Currents</a:t>
            </a:r>
            <a:r>
              <a:rPr lang="en-US" sz="2800" dirty="0" smtClean="0"/>
              <a:t>,</a:t>
            </a:r>
            <a:br>
              <a:rPr lang="en-US" sz="2800" dirty="0" smtClean="0"/>
            </a:br>
            <a:r>
              <a:rPr lang="en-US" sz="2800" dirty="0" smtClean="0"/>
              <a:t>Water </a:t>
            </a:r>
            <a:r>
              <a:rPr lang="en-US" sz="2800" dirty="0"/>
              <a:t>Mass Variability and Monsoon </a:t>
            </a:r>
            <a:r>
              <a:rPr lang="en-US" sz="2800" dirty="0" smtClean="0"/>
              <a:t>Response</a:t>
            </a:r>
            <a:br>
              <a:rPr lang="en-US" sz="2800" dirty="0" smtClean="0"/>
            </a:br>
            <a:r>
              <a:rPr lang="en-US" sz="2800" dirty="0" smtClean="0"/>
              <a:t>in </a:t>
            </a:r>
            <a:r>
              <a:rPr lang="en-US" sz="2800" dirty="0"/>
              <a:t>the Southern Bay of </a:t>
            </a:r>
            <a:r>
              <a:rPr lang="en-US" sz="2800" dirty="0" smtClean="0"/>
              <a:t>Bengal</a:t>
            </a:r>
            <a:endParaRPr lang="en-US" sz="2800" dirty="0"/>
          </a:p>
        </p:txBody>
      </p:sp>
      <p:pic>
        <p:nvPicPr>
          <p:cNvPr id="5" name="Picture 1" descr="ON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801893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1376" y="1215683"/>
            <a:ext cx="6831024" cy="640351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Luc </a:t>
            </a:r>
            <a:r>
              <a:rPr lang="en-US" sz="1600" dirty="0" smtClean="0">
                <a:solidFill>
                  <a:srgbClr val="000000"/>
                </a:solidFill>
              </a:rPr>
              <a:t>Rainville</a:t>
            </a:r>
            <a:r>
              <a:rPr lang="en-US" sz="1600" baseline="30000" dirty="0" smtClean="0">
                <a:solidFill>
                  <a:srgbClr val="000000"/>
                </a:solidFill>
              </a:rPr>
              <a:t>1, </a:t>
            </a:r>
            <a:r>
              <a:rPr lang="en-US" sz="1600" dirty="0" smtClean="0">
                <a:solidFill>
                  <a:srgbClr val="000000"/>
                </a:solidFill>
              </a:rPr>
              <a:t>Craig </a:t>
            </a:r>
            <a:r>
              <a:rPr lang="en-US" sz="1600" dirty="0">
                <a:solidFill>
                  <a:srgbClr val="000000"/>
                </a:solidFill>
              </a:rPr>
              <a:t>M. </a:t>
            </a:r>
            <a:r>
              <a:rPr lang="en-US" sz="1600" dirty="0" smtClean="0">
                <a:solidFill>
                  <a:srgbClr val="000000"/>
                </a:solidFill>
              </a:rPr>
              <a:t>Lee</a:t>
            </a:r>
            <a:r>
              <a:rPr lang="en-US" sz="1600" baseline="30000" dirty="0" smtClean="0">
                <a:solidFill>
                  <a:srgbClr val="000000"/>
                </a:solidFill>
              </a:rPr>
              <a:t>1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Priyantha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Jinadasa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 smtClean="0">
                <a:solidFill>
                  <a:srgbClr val="000000"/>
                </a:solidFill>
              </a:rPr>
              <a:t>,  </a:t>
            </a:r>
            <a:r>
              <a:rPr lang="en-US" sz="1600" dirty="0">
                <a:solidFill>
                  <a:srgbClr val="000000"/>
                </a:solidFill>
              </a:rPr>
              <a:t>Luca </a:t>
            </a:r>
            <a:r>
              <a:rPr lang="en-US" sz="1600" dirty="0" smtClean="0">
                <a:solidFill>
                  <a:srgbClr val="000000"/>
                </a:solidFill>
              </a:rPr>
              <a:t>Centurioni</a:t>
            </a:r>
            <a:r>
              <a:rPr lang="en-US" sz="1600" baseline="30000" dirty="0">
                <a:solidFill>
                  <a:srgbClr val="000000"/>
                </a:solidFill>
              </a:rPr>
              <a:t>3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Harindra</a:t>
            </a:r>
            <a:r>
              <a:rPr lang="en-US" sz="1600" dirty="0">
                <a:solidFill>
                  <a:srgbClr val="000000"/>
                </a:solidFill>
              </a:rPr>
              <a:t> J. </a:t>
            </a:r>
            <a:r>
              <a:rPr lang="en-US" sz="1600" dirty="0" smtClean="0">
                <a:solidFill>
                  <a:srgbClr val="000000"/>
                </a:solidFill>
              </a:rPr>
              <a:t>Fernando</a:t>
            </a:r>
            <a:r>
              <a:rPr lang="en-US" sz="1600" baseline="30000" dirty="0">
                <a:solidFill>
                  <a:srgbClr val="000000"/>
                </a:solidFill>
              </a:rPr>
              <a:t>4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Varena</a:t>
            </a:r>
            <a:r>
              <a:rPr lang="en-US" sz="1600" dirty="0" smtClean="0">
                <a:solidFill>
                  <a:srgbClr val="000000"/>
                </a:solidFill>
              </a:rPr>
              <a:t> Horrmann</a:t>
            </a:r>
            <a:r>
              <a:rPr lang="en-US" sz="1600" baseline="30000" dirty="0" smtClean="0">
                <a:solidFill>
                  <a:srgbClr val="000000"/>
                </a:solidFill>
              </a:rPr>
              <a:t>3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Uwe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Send</a:t>
            </a:r>
            <a:r>
              <a:rPr lang="en-US" sz="1600" baseline="30000" dirty="0" smtClean="0">
                <a:solidFill>
                  <a:srgbClr val="000000"/>
                </a:solidFill>
              </a:rPr>
              <a:t>3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err="1">
                <a:solidFill>
                  <a:srgbClr val="000000"/>
                </a:solidFill>
              </a:rPr>
              <a:t>Hemantha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Wijesekera</a:t>
            </a:r>
            <a:r>
              <a:rPr lang="en-US" sz="1600" baseline="30000" dirty="0">
                <a:solidFill>
                  <a:srgbClr val="000000"/>
                </a:solidFill>
              </a:rPr>
              <a:t>5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05" y="637896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3" y="1820510"/>
            <a:ext cx="715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 smtClean="0"/>
              <a:t>1</a:t>
            </a:r>
            <a:r>
              <a:rPr lang="en-US" sz="1400" dirty="0" smtClean="0"/>
              <a:t>Applied Physics Laboratory, Univ. of Washington, 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National Aquatic Research Agency, Sri Lanka, </a:t>
            </a:r>
            <a:r>
              <a:rPr lang="en-US" sz="1400" baseline="30000" dirty="0"/>
              <a:t>3</a:t>
            </a:r>
            <a:r>
              <a:rPr lang="en-US" sz="1400" dirty="0" smtClean="0"/>
              <a:t>Scripps Institution of Oceanography, </a:t>
            </a:r>
            <a:r>
              <a:rPr lang="en-US" sz="1400" baseline="30000" dirty="0"/>
              <a:t>4</a:t>
            </a:r>
            <a:r>
              <a:rPr lang="en-US" sz="1400" dirty="0" smtClean="0"/>
              <a:t>Univ. of Notre Dame, </a:t>
            </a:r>
            <a:r>
              <a:rPr lang="en-US" sz="1400" baseline="30000" dirty="0"/>
              <a:t>5</a:t>
            </a:r>
            <a:r>
              <a:rPr lang="en-US" sz="1400" dirty="0" smtClean="0"/>
              <a:t>Naval Research Laboratory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863" y="3001624"/>
            <a:ext cx="2873837" cy="2151310"/>
          </a:xfrm>
          <a:prstGeom prst="rect">
            <a:avLst/>
          </a:prstGeom>
        </p:spPr>
      </p:pic>
      <p:pic>
        <p:nvPicPr>
          <p:cNvPr id="11" name="Picture 3" descr="C:\Users\Luca\Documents\REPORTS\ONR\2015\SRI LANKA\FY13 FY15 deploymen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3" y="3888519"/>
            <a:ext cx="4900137" cy="27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628" y="4779949"/>
            <a:ext cx="3344772" cy="2025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05" y="2752370"/>
            <a:ext cx="2916044" cy="2272297"/>
          </a:xfrm>
          <a:prstGeom prst="rect">
            <a:avLst/>
          </a:prstGeom>
        </p:spPr>
      </p:pic>
      <p:pic>
        <p:nvPicPr>
          <p:cNvPr id="12" name="Picture 11" descr="P101059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r="16163" b="18034"/>
          <a:stretch/>
        </p:blipFill>
        <p:spPr>
          <a:xfrm>
            <a:off x="4270158" y="2424388"/>
            <a:ext cx="1885705" cy="23656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8442" y="6172200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Drifters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0067" y="3002961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PIES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3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" descr="ON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093" y="84140"/>
            <a:ext cx="7522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Collaborative </a:t>
            </a:r>
            <a:r>
              <a:rPr lang="en-US" sz="3200" dirty="0" smtClean="0"/>
              <a:t>Operations</a:t>
            </a:r>
            <a:endParaRPr lang="en-US" sz="3000" dirty="0"/>
          </a:p>
        </p:txBody>
      </p:sp>
      <p:pic>
        <p:nvPicPr>
          <p:cNvPr id="2" name="Picture 1" descr="map_Sri_Lanka_sampl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5" y="830481"/>
            <a:ext cx="4991396" cy="5989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0238" y="1184392"/>
            <a:ext cx="374898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aseline="30000" dirty="0" smtClean="0">
                <a:latin typeface="Arial"/>
                <a:cs typeface="Arial"/>
              </a:rPr>
              <a:t>1600 </a:t>
            </a:r>
            <a:r>
              <a:rPr lang="en-US" sz="2400" baseline="30000" dirty="0">
                <a:latin typeface="Arial"/>
                <a:cs typeface="Arial"/>
              </a:rPr>
              <a:t>profiles of temperature, salinity, dissolved oxygen, and optical backscatter from the surface to </a:t>
            </a:r>
            <a:r>
              <a:rPr lang="en-US" sz="2400" baseline="30000" dirty="0" smtClean="0">
                <a:latin typeface="Arial"/>
                <a:cs typeface="Arial"/>
              </a:rPr>
              <a:t>1000m </a:t>
            </a:r>
          </a:p>
          <a:p>
            <a:pPr>
              <a:spcAft>
                <a:spcPts val="1200"/>
              </a:spcAft>
            </a:pPr>
            <a:r>
              <a:rPr lang="en-US" sz="2400" baseline="30000" dirty="0" smtClean="0">
                <a:latin typeface="Arial"/>
                <a:cs typeface="Arial"/>
              </a:rPr>
              <a:t>About </a:t>
            </a:r>
            <a:r>
              <a:rPr lang="en-US" sz="2400" baseline="30000" dirty="0">
                <a:latin typeface="Arial"/>
                <a:cs typeface="Arial"/>
              </a:rPr>
              <a:t>18 sections along 8°N, from the shelf break on the west coast of Sri Lanka into international waters, 400 km to the east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04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93" y="-129004"/>
            <a:ext cx="7522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/>
              <a:t>Seaglider</a:t>
            </a:r>
            <a:r>
              <a:rPr lang="en-US" sz="3000" dirty="0" smtClean="0"/>
              <a:t> Sections of Salinity along 8°N (2014-2015)</a:t>
            </a:r>
            <a:endParaRPr lang="en-US" sz="3000" dirty="0"/>
          </a:p>
        </p:txBody>
      </p:sp>
      <p:pic>
        <p:nvPicPr>
          <p:cNvPr id="28" name="Picture 27" descr="S_sections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39" y="812956"/>
            <a:ext cx="6010819" cy="604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07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479"/>
            <a:ext cx="5947415" cy="3077971"/>
          </a:xfrm>
          <a:prstGeom prst="rect">
            <a:avLst/>
          </a:prstGeom>
        </p:spPr>
      </p:pic>
      <p:pic>
        <p:nvPicPr>
          <p:cNvPr id="8" name="Picture 3" descr="section07_TSdiagrams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r="4779"/>
          <a:stretch>
            <a:fillRect/>
          </a:stretch>
        </p:blipFill>
        <p:spPr bwMode="auto">
          <a:xfrm>
            <a:off x="3587657" y="924981"/>
            <a:ext cx="5556343" cy="284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93" y="84140"/>
            <a:ext cx="7522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September (post-Southwest Monsoon)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53" y="4113928"/>
            <a:ext cx="2201537" cy="215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096220" y="2435329"/>
            <a:ext cx="12162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115000"/>
            </a:pPr>
            <a:r>
              <a:rPr lang="en-US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into </a:t>
            </a:r>
            <a:r>
              <a:rPr 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BoB</a:t>
            </a:r>
            <a:endParaRPr lang="en-US" sz="2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672721" y="2435329"/>
            <a:ext cx="14533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115000"/>
            </a:pPr>
            <a:r>
              <a:rPr lang="en-US" sz="2200" b="1" dirty="0">
                <a:solidFill>
                  <a:srgbClr val="000090"/>
                </a:solidFill>
                <a:latin typeface="Arial" charset="0"/>
                <a:cs typeface="Arial" charset="0"/>
              </a:rPr>
              <a:t>out of </a:t>
            </a:r>
            <a:r>
              <a:rPr lang="en-US" sz="22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BoB</a:t>
            </a:r>
            <a:endParaRPr lang="en-US" sz="22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722" y="1083427"/>
            <a:ext cx="3285935" cy="256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Boundary Flow Across 8° 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Saline Arabian Sea water circulates around the Sri Lanka Dome.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 of Bengal freshwater flows southward along the coast in a near-surface layer.</a:t>
            </a:r>
          </a:p>
          <a:p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618070" y="1110786"/>
            <a:ext cx="395199" cy="31046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62474" y="1368135"/>
            <a:ext cx="23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?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821" y="4075378"/>
            <a:ext cx="118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Arabian </a:t>
            </a:r>
            <a:r>
              <a:rPr lang="en-US" sz="1400" b="1" dirty="0" smtClean="0">
                <a:solidFill>
                  <a:srgbClr val="000000"/>
                </a:solidFill>
              </a:rPr>
              <a:t>Sea Water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8851" y="3956423"/>
            <a:ext cx="621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EICC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30915" y="5362994"/>
            <a:ext cx="1056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Sri Lanka Dome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87657" y="924981"/>
            <a:ext cx="5451568" cy="2844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3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93" y="84140"/>
            <a:ext cx="7522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April (spring inter-monsoon)</a:t>
            </a:r>
            <a:endParaRPr lang="en-US" sz="3000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55" y="4067289"/>
            <a:ext cx="2268484" cy="185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220553" y="2525147"/>
            <a:ext cx="10917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115000"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into </a:t>
            </a:r>
            <a:r>
              <a:rPr 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BoB</a:t>
            </a:r>
            <a:endParaRPr lang="en-US" sz="2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6839336" y="2519342"/>
            <a:ext cx="13044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115000"/>
            </a:pPr>
            <a:r>
              <a:rPr lang="en-US" sz="2200" b="1" dirty="0">
                <a:solidFill>
                  <a:srgbClr val="000090"/>
                </a:solidFill>
                <a:latin typeface="Arial" charset="0"/>
                <a:cs typeface="Arial" charset="0"/>
              </a:rPr>
              <a:t>out of </a:t>
            </a:r>
            <a:r>
              <a:rPr lang="en-US" sz="22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BoB</a:t>
            </a:r>
            <a:endParaRPr lang="en-US" sz="22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722" y="1083427"/>
            <a:ext cx="32859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Boundary Flow Across 8° 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 of Bengal freshwater flows southward in a broad, near-surface layer.</a:t>
            </a:r>
          </a:p>
          <a:p>
            <a:endParaRPr lang="en-US" dirty="0"/>
          </a:p>
        </p:txBody>
      </p:sp>
      <p:pic>
        <p:nvPicPr>
          <p:cNvPr id="9" name="Picture 11" descr="section05_TSdiagram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r="4491"/>
          <a:stretch>
            <a:fillRect/>
          </a:stretch>
        </p:blipFill>
        <p:spPr bwMode="auto">
          <a:xfrm>
            <a:off x="3609050" y="923858"/>
            <a:ext cx="5536747" cy="27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87657" y="924981"/>
            <a:ext cx="5451568" cy="28441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30499" y="3706515"/>
            <a:ext cx="621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EICC</a:t>
            </a:r>
            <a:endParaRPr lang="en-US" sz="1400" b="1" dirty="0"/>
          </a:p>
        </p:txBody>
      </p:sp>
      <p:pic>
        <p:nvPicPr>
          <p:cNvPr id="7" name="Picture 6" descr="Figure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" y="3755359"/>
            <a:ext cx="5952744" cy="3080729"/>
          </a:xfrm>
          <a:prstGeom prst="rect">
            <a:avLst/>
          </a:prstGeom>
        </p:spPr>
      </p:pic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096220" y="2435329"/>
            <a:ext cx="12162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115000"/>
            </a:pPr>
            <a:r>
              <a:rPr lang="en-US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into </a:t>
            </a:r>
            <a:r>
              <a:rPr 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BoB</a:t>
            </a:r>
            <a:endParaRPr lang="en-US" sz="2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6672721" y="2435329"/>
            <a:ext cx="14533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115000"/>
            </a:pPr>
            <a:r>
              <a:rPr lang="en-US" sz="2200" b="1" dirty="0">
                <a:solidFill>
                  <a:srgbClr val="000090"/>
                </a:solidFill>
                <a:latin typeface="Arial" charset="0"/>
                <a:cs typeface="Arial" charset="0"/>
              </a:rPr>
              <a:t>out of </a:t>
            </a:r>
            <a:r>
              <a:rPr lang="en-US" sz="22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BoB</a:t>
            </a:r>
            <a:endParaRPr lang="en-US" sz="22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3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93" y="84140"/>
            <a:ext cx="7522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Summary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15093" y="941327"/>
            <a:ext cx="808162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Extensive measurement program focused on:</a:t>
            </a:r>
          </a:p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800" dirty="0" smtClean="0"/>
              <a:t>Circulation around Sri Lanka.</a:t>
            </a:r>
          </a:p>
          <a:p>
            <a:pPr marL="742950" lvl="1" indent="-285750">
              <a:spcAft>
                <a:spcPts val="600"/>
              </a:spcAft>
              <a:buFont typeface="Lucida Grande"/>
              <a:buChar char="-"/>
            </a:pPr>
            <a:r>
              <a:rPr lang="en-US" sz="2800" dirty="0"/>
              <a:t>M</a:t>
            </a:r>
            <a:r>
              <a:rPr lang="en-US" sz="2800" dirty="0" smtClean="0"/>
              <a:t>onsoon-mediated exchange between the Bay of Bengal and Arabian Sea.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Complementary platforms provide 2+ years of observations of the boundary currents and surroundings.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Salty Arabian Sea inflow during much of the year (perhaps even during the winter monsoon).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Sustained observations require strong local involvement </a:t>
            </a:r>
            <a:r>
              <a:rPr lang="en-US" sz="2800" dirty="0" smtClean="0"/>
              <a:t>for</a:t>
            </a:r>
            <a:r>
              <a:rPr lang="en-US" sz="2800" dirty="0" smtClean="0"/>
              <a:t> </a:t>
            </a:r>
            <a:r>
              <a:rPr lang="en-US" sz="2800" b="1" dirty="0" smtClean="0"/>
              <a:t>logistics</a:t>
            </a:r>
            <a:r>
              <a:rPr lang="en-US" sz="2800" dirty="0" smtClean="0"/>
              <a:t>, and </a:t>
            </a:r>
            <a:r>
              <a:rPr lang="en-US" sz="2800" b="1" dirty="0" smtClean="0"/>
              <a:t>science objectives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723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14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ASIRI-EBOB Science Objectives</a:t>
            </a:r>
            <a:endParaRPr lang="en-US" sz="3200" dirty="0"/>
          </a:p>
        </p:txBody>
      </p:sp>
      <p:pic>
        <p:nvPicPr>
          <p:cNvPr id="8" name="Picture 7" descr="SriLankaCircSchema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062"/>
            <a:ext cx="9144000" cy="4450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03" y="5330384"/>
            <a:ext cx="3212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Characterize variability in circulation and mixing around Sri Lanka in the context of inter-basin exchange.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6229" y="5330152"/>
            <a:ext cx="2840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Examine the impact of freshwater distribution on SST, barrier layer evolution, stratification and circulation.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6307" y="5320151"/>
            <a:ext cx="3267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Characterize atmospheric boundary layer and ocean mixed layer variability and feedbacks to longer timescale patterns.</a:t>
            </a:r>
          </a:p>
        </p:txBody>
      </p:sp>
    </p:spTree>
    <p:extLst>
      <p:ext uri="{BB962C8B-B14F-4D97-AF65-F5344CB8AC3E}">
        <p14:creationId xmlns:p14="http://schemas.microsoft.com/office/powerpoint/2010/main" val="85760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14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Seasonal Cycle of Surface Currents</a:t>
            </a:r>
            <a:endParaRPr lang="en-US" sz="3200" dirty="0"/>
          </a:p>
        </p:txBody>
      </p:sp>
      <p:pic>
        <p:nvPicPr>
          <p:cNvPr id="12" name="Picture 6" descr="Mean_SSH_month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273175"/>
            <a:ext cx="6561138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7625" y="1477963"/>
            <a:ext cx="23939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103154"/>
                </a:solidFill>
              </a:rPr>
              <a:t>Maps of monthly mean, smooth, geostrophic currents from satellite altimetry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675063"/>
            <a:ext cx="2554288" cy="198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rgbClr val="103154"/>
                </a:solidFill>
              </a:rPr>
              <a:t>Important questions:</a:t>
            </a:r>
          </a:p>
          <a:p>
            <a:pPr marL="225425" indent="-112713">
              <a:spcAft>
                <a:spcPts val="600"/>
              </a:spcAft>
              <a:defRPr/>
            </a:pPr>
            <a:r>
              <a:rPr lang="en-US" dirty="0">
                <a:solidFill>
                  <a:srgbClr val="103154"/>
                </a:solidFill>
              </a:rPr>
              <a:t>Vertical structure?</a:t>
            </a:r>
          </a:p>
          <a:p>
            <a:pPr marL="225425" indent="-112713">
              <a:spcAft>
                <a:spcPts val="600"/>
              </a:spcAft>
              <a:defRPr/>
            </a:pPr>
            <a:r>
              <a:rPr lang="en-US" dirty="0">
                <a:solidFill>
                  <a:srgbClr val="103154"/>
                </a:solidFill>
              </a:rPr>
              <a:t>Water mass variability?</a:t>
            </a:r>
          </a:p>
          <a:p>
            <a:pPr marL="225425" indent="-112713">
              <a:spcAft>
                <a:spcPts val="600"/>
              </a:spcAft>
              <a:defRPr/>
            </a:pPr>
            <a:r>
              <a:rPr lang="en-US" dirty="0">
                <a:solidFill>
                  <a:srgbClr val="103154"/>
                </a:solidFill>
              </a:rPr>
              <a:t>Modulations of cross-basin exchanges?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5893" y="1587727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Northeast</a:t>
            </a:r>
          </a:p>
          <a:p>
            <a:pPr algn="r"/>
            <a:r>
              <a:rPr lang="en-US" sz="1400" b="1" dirty="0" smtClean="0"/>
              <a:t>Monsoon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71960" y="4181201"/>
            <a:ext cx="985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Southwest</a:t>
            </a:r>
          </a:p>
          <a:p>
            <a:pPr algn="r"/>
            <a:r>
              <a:rPr lang="en-US" sz="1400" b="1" dirty="0" smtClean="0"/>
              <a:t>Monsoon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2383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h6.googleusercontent.com/eTZoTBSmuAJlApaMgpvIo4nkVbYhn2hQSwMRCgCJ3KU33sEP_Xx17EqtAXM47kApkNMgz5FQkRelh5IelKd-KyN1GchAlxa43LWB5rWxYWM7YRmd3zPWG_hivDIZAsTlcZ0wjDj9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82" y="3624422"/>
            <a:ext cx="2772931" cy="20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903" y="84140"/>
            <a:ext cx="8099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Seasonal Cycle &amp; </a:t>
            </a:r>
            <a:r>
              <a:rPr lang="en-US" sz="3200" dirty="0" err="1" smtClean="0"/>
              <a:t>Interannual</a:t>
            </a:r>
            <a:r>
              <a:rPr lang="en-US" sz="3200" dirty="0" smtClean="0"/>
              <a:t> Variability</a:t>
            </a:r>
            <a:endParaRPr lang="en-US" sz="3200" dirty="0"/>
          </a:p>
        </p:txBody>
      </p:sp>
      <p:pic>
        <p:nvPicPr>
          <p:cNvPr id="6" name="Picture 3" descr="https://lh4.googleusercontent.com/RcuqhilJmpwSkwYtgVg2nAIYlzw4AjuYbtfQlpQ9patKbHqBKWWFPc6Hl86Egmq2eKJ292M3x7DpuAFrHTSCpdtm5dFHltB_HndwVHaobha15uWKSO17eX6Gbl2wPMI39HdNDdxj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62" y="870386"/>
            <a:ext cx="3845449" cy="28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4.googleusercontent.com/y0KhjHnHG3lE5uY80VOEKonc_EOo2IF5z48IP3JMm-q4rti2gncaEZw7A7kexyMt3ZpATyNM77FfOrIkxgW9ieZNFsJC1iHKpTTcrfDY5tFX2WTHSQi7wpYW1CE_2JkDi3dY-YZ75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05" y="879267"/>
            <a:ext cx="3801027" cy="28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waen\Documents\Sri Lanka\BoB_aviso_mba\plots\vmean_annualsouth400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"/>
          <a:stretch/>
        </p:blipFill>
        <p:spPr bwMode="auto">
          <a:xfrm>
            <a:off x="132243" y="4433376"/>
            <a:ext cx="3339220" cy="23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waen\Documents\Sri Lanka\BoB_aviso_mba\plots\vmean_annualeast8350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 bwMode="auto">
          <a:xfrm>
            <a:off x="5738802" y="4403231"/>
            <a:ext cx="3381889" cy="23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42609" y="1091079"/>
            <a:ext cx="1032580" cy="2345691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00655" y="1091282"/>
            <a:ext cx="1032580" cy="2345691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15246" y="4031767"/>
            <a:ext cx="1349898" cy="102126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884497" y="3925200"/>
            <a:ext cx="1740657" cy="3197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56621" y="1242251"/>
            <a:ext cx="1740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surface currents from satellite altimetry (1993-2013).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50051" y="5976606"/>
            <a:ext cx="196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</a:t>
            </a:r>
            <a:r>
              <a:rPr lang="en-US" dirty="0" err="1" smtClean="0"/>
              <a:t>interannual</a:t>
            </a:r>
            <a:r>
              <a:rPr lang="en-US" dirty="0" smtClean="0"/>
              <a:t> variability.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84428" y="3708601"/>
            <a:ext cx="174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Annual cycle at 80.5° E</a:t>
            </a:r>
          </a:p>
        </p:txBody>
      </p:sp>
    </p:spTree>
    <p:extLst>
      <p:ext uri="{BB962C8B-B14F-4D97-AF65-F5344CB8AC3E}">
        <p14:creationId xmlns:p14="http://schemas.microsoft.com/office/powerpoint/2010/main" val="81589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1" descr="ONR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93" y="84140"/>
            <a:ext cx="7522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Observations in the Southern Bay of Bengal</a:t>
            </a:r>
            <a:endParaRPr lang="en-US" sz="3000" dirty="0"/>
          </a:p>
        </p:txBody>
      </p:sp>
      <p:pic>
        <p:nvPicPr>
          <p:cNvPr id="6" name="Picture 5" descr="E:\NewStarts\IOM_newstart\PUBS\BAMS\Inputs\BAMsMap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10240" r="-2976" b="6030"/>
          <a:stretch/>
        </p:blipFill>
        <p:spPr bwMode="auto">
          <a:xfrm>
            <a:off x="3360381" y="912225"/>
            <a:ext cx="5961239" cy="5890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49905" y="6519916"/>
            <a:ext cx="201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Wijesekera</a:t>
            </a:r>
            <a:r>
              <a:rPr lang="en-US" sz="1400" dirty="0" smtClean="0"/>
              <a:t> et al. 2015)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50005" y="1047904"/>
            <a:ext cx="3384594" cy="5616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Sustained observations around Sri Lanka include: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Shelf ADCP moorings</a:t>
            </a:r>
            <a:br>
              <a:rPr lang="en-US" dirty="0" smtClean="0"/>
            </a:br>
            <a:r>
              <a:rPr lang="en-US" dirty="0" smtClean="0"/>
              <a:t>2013-present (NARA)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Repeat hydrographic surveys </a:t>
            </a:r>
            <a:br>
              <a:rPr lang="en-US" dirty="0" smtClean="0"/>
            </a:br>
            <a:r>
              <a:rPr lang="en-US" dirty="0" smtClean="0"/>
              <a:t>2013-present (NARA)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Central basin moored array </a:t>
            </a:r>
            <a:br>
              <a:rPr lang="en-US" dirty="0" smtClean="0"/>
            </a:br>
            <a:r>
              <a:rPr lang="en-US" dirty="0" smtClean="0"/>
              <a:t>2013-2015 (NRL)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Boundary Current PIES arrays </a:t>
            </a:r>
            <a:br>
              <a:rPr lang="en-US" dirty="0" smtClean="0"/>
            </a:br>
            <a:r>
              <a:rPr lang="en-US" dirty="0" smtClean="0"/>
              <a:t>2015-2016 (SIO)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Boundary Current glider sections </a:t>
            </a:r>
            <a:br>
              <a:rPr lang="en-US" dirty="0" smtClean="0"/>
            </a:br>
            <a:r>
              <a:rPr lang="en-US" dirty="0" smtClean="0"/>
              <a:t>2014-</a:t>
            </a:r>
            <a:r>
              <a:rPr lang="en-US" dirty="0" smtClean="0"/>
              <a:t>2016 </a:t>
            </a:r>
            <a:r>
              <a:rPr lang="en-US" dirty="0" smtClean="0"/>
              <a:t>(APL-UW)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Drifter deployments </a:t>
            </a:r>
            <a:br>
              <a:rPr lang="en-US" dirty="0" smtClean="0"/>
            </a:br>
            <a:r>
              <a:rPr lang="en-US" dirty="0" smtClean="0"/>
              <a:t>2013-2015 (SIO)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Atmospheric boundary layer sites</a:t>
            </a:r>
            <a:br>
              <a:rPr lang="en-US" dirty="0" smtClean="0"/>
            </a:br>
            <a:r>
              <a:rPr lang="en-US" dirty="0" smtClean="0"/>
              <a:t>2015 (UND)</a:t>
            </a:r>
          </a:p>
        </p:txBody>
      </p:sp>
    </p:spTree>
    <p:extLst>
      <p:ext uri="{BB962C8B-B14F-4D97-AF65-F5344CB8AC3E}">
        <p14:creationId xmlns:p14="http://schemas.microsoft.com/office/powerpoint/2010/main" val="13946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b="2393"/>
          <a:stretch/>
        </p:blipFill>
        <p:spPr>
          <a:xfrm>
            <a:off x="3592614" y="990600"/>
            <a:ext cx="5516217" cy="563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4" r="48653"/>
          <a:stretch/>
        </p:blipFill>
        <p:spPr>
          <a:xfrm>
            <a:off x="0" y="2011868"/>
            <a:ext cx="3374839" cy="2213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" descr="ONR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84140"/>
            <a:ext cx="84723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Northeast Monsoon- December 2014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3516838" y="3676544"/>
            <a:ext cx="5044353" cy="259311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16838" y="1083425"/>
            <a:ext cx="5044353" cy="259311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05500" y="6475511"/>
            <a:ext cx="201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Wijesekera</a:t>
            </a:r>
            <a:r>
              <a:rPr lang="en-US" sz="1400" dirty="0" smtClean="0"/>
              <a:t> et al. 2015)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79569" y="1313765"/>
            <a:ext cx="272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Depth-average velocity (22-175 m)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7381" y="3855826"/>
            <a:ext cx="80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EICC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8304" y="1224960"/>
            <a:ext cx="67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EICC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29774" y="3005089"/>
            <a:ext cx="127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Arabian Sea Inflow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569" y="4225158"/>
            <a:ext cx="272643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Freshwater exported from Bay of Bengal into Arabian Sea within EICC.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Saline import into Bay of Bengal further offshore.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2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38" y="165321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Northeast Monsoon Nov-Dec. 2013</a:t>
            </a:r>
            <a:br>
              <a:rPr lang="en-US" sz="2800" b="1" dirty="0" smtClean="0"/>
            </a:br>
            <a:r>
              <a:rPr lang="en-US" sz="2800" b="1" dirty="0" smtClean="0"/>
              <a:t>Surface currents from drifters (Wijesekera </a:t>
            </a:r>
            <a:r>
              <a:rPr lang="en-US" sz="2800" b="1" dirty="0"/>
              <a:t>et al. 2015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2051" name="Picture 3" descr="F:\NewStarts\IOM_newstart\PUBS\JGR\RevisionIII\Figure4_revis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15308" r="3380" b="17270"/>
          <a:stretch/>
        </p:blipFill>
        <p:spPr bwMode="auto">
          <a:xfrm>
            <a:off x="150005" y="1061012"/>
            <a:ext cx="8991600" cy="50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" descr="ON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84599"/>
            <a:ext cx="8561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Surface Drifter Tracks &amp; Surface Velocity</a:t>
            </a:r>
            <a:br>
              <a:rPr lang="en-US" sz="2800" dirty="0" smtClean="0"/>
            </a:br>
            <a:r>
              <a:rPr lang="en-US" sz="2800" dirty="0" smtClean="0"/>
              <a:t>(Nov-Dec 2013)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800321" y="6109173"/>
            <a:ext cx="2131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Wijesekera</a:t>
            </a:r>
            <a:r>
              <a:rPr lang="en-US" sz="1400" dirty="0" smtClean="0"/>
              <a:t> et al. 2015)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29466" y="4831019"/>
            <a:ext cx="2131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EICC broadens as it turns westward.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4520381" y="3303571"/>
            <a:ext cx="153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speed (m/s)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0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05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" y="1051148"/>
            <a:ext cx="4245646" cy="5660861"/>
          </a:xfrm>
          <a:prstGeom prst="rect">
            <a:avLst/>
          </a:prstGeom>
        </p:spPr>
      </p:pic>
      <p:pic>
        <p:nvPicPr>
          <p:cNvPr id="7" name="Picture 6" descr="IMG_27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84" y="1051147"/>
            <a:ext cx="4228173" cy="5660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" descr="ONR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093" y="84140"/>
            <a:ext cx="7522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Collaborative Operations in Sri Lanka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9329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4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" descr="ON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04142"/>
            <a:ext cx="1257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05" y="84140"/>
            <a:ext cx="69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ASIRI</a:t>
            </a:r>
          </a:p>
          <a:p>
            <a:r>
              <a:rPr lang="en-US" dirty="0" smtClean="0"/>
              <a:t>EBOB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093" y="84140"/>
            <a:ext cx="7522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Collaborative </a:t>
            </a:r>
            <a:r>
              <a:rPr lang="en-US" sz="3200" dirty="0" smtClean="0"/>
              <a:t>Operations</a:t>
            </a:r>
            <a:endParaRPr lang="en-US" sz="3000" dirty="0"/>
          </a:p>
        </p:txBody>
      </p:sp>
      <p:pic>
        <p:nvPicPr>
          <p:cNvPr id="10" name="Picture 9" descr="P2130624 - Versio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4" y="1067481"/>
            <a:ext cx="4316515" cy="32373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444" y="4304867"/>
            <a:ext cx="5022806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Collaboration with India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Lectures on technologies and approaches (Lee &amp; </a:t>
            </a:r>
            <a:r>
              <a:rPr lang="en-US" sz="2200" dirty="0" err="1" smtClean="0"/>
              <a:t>D’Asaro</a:t>
            </a:r>
            <a:r>
              <a:rPr lang="en-US" sz="2200" dirty="0" smtClean="0"/>
              <a:t>).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err="1" smtClean="0"/>
              <a:t>u</a:t>
            </a:r>
            <a:r>
              <a:rPr lang="en-US" sz="2200" dirty="0" err="1" smtClean="0"/>
              <a:t>CTD</a:t>
            </a:r>
            <a:r>
              <a:rPr lang="en-US" sz="2200" dirty="0" smtClean="0"/>
              <a:t> </a:t>
            </a:r>
            <a:r>
              <a:rPr lang="en-US" sz="2200" dirty="0" smtClean="0"/>
              <a:t>set-up and training for R/V </a:t>
            </a:r>
            <a:r>
              <a:rPr lang="en-US" sz="2200" dirty="0" err="1" smtClean="0"/>
              <a:t>Sagar</a:t>
            </a:r>
            <a:r>
              <a:rPr lang="en-US" sz="2200" dirty="0" smtClean="0"/>
              <a:t> </a:t>
            </a:r>
            <a:r>
              <a:rPr lang="en-US" sz="2200" dirty="0" err="1" smtClean="0"/>
              <a:t>Nihdi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smtClean="0"/>
              <a:t>Adam </a:t>
            </a:r>
            <a:r>
              <a:rPr lang="en-US" sz="2200" dirty="0" err="1" smtClean="0"/>
              <a:t>Huxtable</a:t>
            </a:r>
            <a:r>
              <a:rPr lang="en-US" sz="2200" dirty="0" smtClean="0"/>
              <a:t>)</a:t>
            </a:r>
            <a:r>
              <a:rPr lang="en-US" sz="22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err="1" smtClean="0"/>
              <a:t>Seaglider</a:t>
            </a:r>
            <a:r>
              <a:rPr lang="en-US" sz="2200" dirty="0" smtClean="0"/>
              <a:t> training and support (INCOIS)</a:t>
            </a:r>
            <a:endParaRPr lang="en-US" sz="2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660114" y="800720"/>
            <a:ext cx="442334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Collaboration with Sri Lanka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Joint deployment of </a:t>
            </a:r>
            <a:r>
              <a:rPr lang="en-US" sz="2200" dirty="0" smtClean="0"/>
              <a:t>8 </a:t>
            </a:r>
            <a:r>
              <a:rPr lang="en-US" sz="2200" dirty="0" err="1"/>
              <a:t>Seagliders</a:t>
            </a:r>
            <a:r>
              <a:rPr lang="en-US" sz="2200" dirty="0"/>
              <a:t> from R/V </a:t>
            </a:r>
            <a:r>
              <a:rPr lang="en-US" sz="2200" dirty="0" err="1"/>
              <a:t>Samuddrika</a:t>
            </a:r>
            <a:r>
              <a:rPr lang="en-US" sz="2200" dirty="0"/>
              <a:t> </a:t>
            </a:r>
            <a:r>
              <a:rPr lang="en-US" sz="2200" dirty="0" smtClean="0"/>
              <a:t>&amp; chartered vessels </a:t>
            </a:r>
            <a:r>
              <a:rPr lang="en-US" sz="2400" dirty="0" smtClean="0"/>
              <a:t>(</a:t>
            </a:r>
            <a:r>
              <a:rPr lang="en-US" sz="2400" dirty="0" err="1"/>
              <a:t>Jokinen</a:t>
            </a:r>
            <a:r>
              <a:rPr lang="en-US" sz="2400" dirty="0"/>
              <a:t>, Rainville)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Week</a:t>
            </a:r>
            <a:r>
              <a:rPr lang="en-US" sz="2200" dirty="0"/>
              <a:t>-long training course for </a:t>
            </a:r>
            <a:r>
              <a:rPr lang="en-US" sz="2200" dirty="0" err="1"/>
              <a:t>Samuddrika</a:t>
            </a:r>
            <a:r>
              <a:rPr lang="en-US" sz="2200" dirty="0"/>
              <a:t> marine technicians conducted by </a:t>
            </a:r>
            <a:r>
              <a:rPr lang="en-US" sz="2200" dirty="0" smtClean="0"/>
              <a:t>(Ben </a:t>
            </a:r>
            <a:r>
              <a:rPr lang="en-US" sz="2200" dirty="0" err="1" smtClean="0"/>
              <a:t>Jokinen</a:t>
            </a:r>
            <a:r>
              <a:rPr lang="en-US" sz="2200" dirty="0"/>
              <a:t> </a:t>
            </a:r>
            <a:r>
              <a:rPr lang="en-US" sz="2200" dirty="0" smtClean="0"/>
              <a:t>, former tech for R/V Pt. Sur).</a:t>
            </a:r>
          </a:p>
        </p:txBody>
      </p:sp>
      <p:pic>
        <p:nvPicPr>
          <p:cNvPr id="13" name="Picture 12" descr="IMG_39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94" y="3876128"/>
            <a:ext cx="3992465" cy="29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8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640</Words>
  <Application>Microsoft Macintosh PowerPoint</Application>
  <PresentationFormat>On-screen Show (4:3)</PresentationFormat>
  <Paragraphs>115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Collaborative Observations of Boundary Currents, Water Mass Variability and Monsoon Response in the Southern Bay of Bengal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Monsoon Nov-Dec. 2013 Surface currents from drifters (Wijesekera et al. 2015)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Applied Physics Laboratory, 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Observations of Boundary Currents, Water Mass Variability and Monsoon Response in the Southern Bay of Bengal</dc:title>
  <dc:creator>Craig Lee</dc:creator>
  <cp:lastModifiedBy>Luc Rainville</cp:lastModifiedBy>
  <cp:revision>48</cp:revision>
  <dcterms:created xsi:type="dcterms:W3CDTF">2015-12-02T09:34:25Z</dcterms:created>
  <dcterms:modified xsi:type="dcterms:W3CDTF">2016-09-26T22:43:43Z</dcterms:modified>
</cp:coreProperties>
</file>