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2"/>
  </p:notesMasterIdLst>
  <p:sldIdLst>
    <p:sldId id="256" r:id="rId4"/>
    <p:sldId id="257" r:id="rId5"/>
    <p:sldId id="290" r:id="rId6"/>
    <p:sldId id="281" r:id="rId7"/>
    <p:sldId id="291" r:id="rId8"/>
    <p:sldId id="277" r:id="rId9"/>
    <p:sldId id="259" r:id="rId10"/>
    <p:sldId id="292" r:id="rId11"/>
    <p:sldId id="268" r:id="rId12"/>
    <p:sldId id="279" r:id="rId13"/>
    <p:sldId id="270" r:id="rId14"/>
    <p:sldId id="288" r:id="rId15"/>
    <p:sldId id="267" r:id="rId16"/>
    <p:sldId id="289" r:id="rId17"/>
    <p:sldId id="293" r:id="rId18"/>
    <p:sldId id="294" r:id="rId19"/>
    <p:sldId id="295" r:id="rId20"/>
    <p:sldId id="296" r:id="rId2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A452A9E0-0044-4F8F-ADAE-93AAFB694F50}">
          <p14:sldIdLst>
            <p14:sldId id="256"/>
            <p14:sldId id="257"/>
            <p14:sldId id="290"/>
            <p14:sldId id="281"/>
            <p14:sldId id="291"/>
            <p14:sldId id="277"/>
            <p14:sldId id="259"/>
            <p14:sldId id="292"/>
            <p14:sldId id="268"/>
            <p14:sldId id="279"/>
            <p14:sldId id="270"/>
            <p14:sldId id="288"/>
            <p14:sldId id="267"/>
            <p14:sldId id="289"/>
            <p14:sldId id="293"/>
            <p14:sldId id="294"/>
            <p14:sldId id="295"/>
            <p14:sldId id="29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밝은 스타일 3 - 강조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925" autoAdjust="0"/>
  </p:normalViewPr>
  <p:slideViewPr>
    <p:cSldViewPr>
      <p:cViewPr varScale="1">
        <p:scale>
          <a:sx n="114" d="100"/>
          <a:sy n="114" d="100"/>
        </p:scale>
        <p:origin x="-155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F9A7CC-4897-411D-ABDA-9DA344D0681F}" type="datetimeFigureOut">
              <a:rPr lang="ko-KR" altLang="en-US" smtClean="0"/>
              <a:t>2016-10-06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608E8-A53F-45A7-B904-0A660E83BB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1851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/>
              <a:t>크레인으로 내리는 사진</a:t>
            </a:r>
            <a:r>
              <a:rPr kumimoji="1" lang="en-US" altLang="ko-KR"/>
              <a:t>..</a:t>
            </a:r>
            <a:r>
              <a:rPr kumimoji="1" lang="ko-KR" altLang="en-US"/>
              <a:t> </a:t>
            </a:r>
            <a:endParaRPr kumimoji="1" lang="en-US" altLang="ko-KR"/>
          </a:p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608E8-A53F-45A7-B904-0A660E83BB18}" type="slidenum">
              <a:rPr lang="ko-KR" altLang="en-US" smtClean="0">
                <a:solidFill>
                  <a:prstClr val="black"/>
                </a:solidFill>
                <a:latin typeface="Calibri"/>
                <a:ea typeface="맑은 고딕"/>
              </a:rPr>
              <a:pPr/>
              <a:t>3</a:t>
            </a:fld>
            <a:endParaRPr lang="ko-KR" altLang="en-US">
              <a:solidFill>
                <a:prstClr val="black"/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4027962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608E8-A53F-45A7-B904-0A660E83BB18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4398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608E8-A53F-45A7-B904-0A660E83BB18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0207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jpeg"/><Relationship Id="rId18" Type="http://schemas.microsoft.com/office/2007/relationships/hdphoto" Target="../media/hdphoto7.wdp"/><Relationship Id="rId3" Type="http://schemas.microsoft.com/office/2007/relationships/hdphoto" Target="../media/hdphoto1.wdp"/><Relationship Id="rId7" Type="http://schemas.openxmlformats.org/officeDocument/2006/relationships/image" Target="../media/image4.jpeg"/><Relationship Id="rId12" Type="http://schemas.openxmlformats.org/officeDocument/2006/relationships/image" Target="../media/image7.jpeg"/><Relationship Id="rId17" Type="http://schemas.openxmlformats.org/officeDocument/2006/relationships/image" Target="../media/image10.jpeg"/><Relationship Id="rId2" Type="http://schemas.openxmlformats.org/officeDocument/2006/relationships/image" Target="../media/image1.jpeg"/><Relationship Id="rId16" Type="http://schemas.microsoft.com/office/2007/relationships/hdphoto" Target="../media/hdphoto6.wdp"/><Relationship Id="rId20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5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Pr>
        <a:gradFill>
          <a:gsLst>
            <a:gs pos="44000">
              <a:schemeClr val="bg2">
                <a:lumMod val="50000"/>
              </a:schemeClr>
            </a:gs>
            <a:gs pos="0">
              <a:schemeClr val="accent1">
                <a:lumMod val="5000"/>
                <a:lumOff val="95000"/>
              </a:schemeClr>
            </a:gs>
            <a:gs pos="100000">
              <a:schemeClr val="bg2">
                <a:lumMod val="25000"/>
              </a:schemeClr>
            </a:gs>
            <a:gs pos="16000">
              <a:schemeClr val="accent3">
                <a:lumMod val="20000"/>
                <a:lumOff val="8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C:\Users\user\Google 드라이브\경북해양과학연구소\ABISS\앨범\울릉도 출장\울릉도\cam_일정별사진\20160707~0717 593 울릉도독도 왕복test\20160717\P7174928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82"/>
          <a:stretch/>
        </p:blipFill>
        <p:spPr bwMode="auto">
          <a:xfrm>
            <a:off x="5148064" y="4291930"/>
            <a:ext cx="1775894" cy="1331973"/>
          </a:xfrm>
          <a:prstGeom prst="ellipse">
            <a:avLst/>
          </a:prstGeom>
          <a:noFill/>
          <a:ln>
            <a:noFill/>
          </a:ln>
          <a:effectLst>
            <a:softEdge rad="112500"/>
          </a:effectLst>
          <a:ex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6341262"/>
            <a:ext cx="2057400" cy="365125"/>
          </a:xfrm>
        </p:spPr>
        <p:txBody>
          <a:bodyPr/>
          <a:lstStyle>
            <a:lvl1pPr algn="l">
              <a:defRPr/>
            </a:lvl1pPr>
          </a:lstStyle>
          <a:p>
            <a:fld id="{973BCA06-9C0D-4B0C-9B57-580004352A90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직각 삼각형 6"/>
          <p:cNvSpPr/>
          <p:nvPr/>
        </p:nvSpPr>
        <p:spPr>
          <a:xfrm flipV="1">
            <a:off x="-7143" y="-2236"/>
            <a:ext cx="2821196" cy="5822464"/>
          </a:xfrm>
          <a:prstGeom prst="rtTriangle">
            <a:avLst/>
          </a:prstGeom>
          <a:solidFill>
            <a:schemeClr val="bg2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8" name="직각 삼각형 7"/>
          <p:cNvSpPr/>
          <p:nvPr/>
        </p:nvSpPr>
        <p:spPr>
          <a:xfrm rot="16200000" flipH="1" flipV="1">
            <a:off x="2348513" y="-2352486"/>
            <a:ext cx="2278935" cy="6990243"/>
          </a:xfrm>
          <a:prstGeom prst="rtTriangle">
            <a:avLst/>
          </a:prstGeom>
          <a:solidFill>
            <a:schemeClr val="accent3">
              <a:lumMod val="40000"/>
              <a:lumOff val="6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12" name="직각 삼각형 11"/>
          <p:cNvSpPr/>
          <p:nvPr/>
        </p:nvSpPr>
        <p:spPr>
          <a:xfrm flipV="1">
            <a:off x="1" y="-2237"/>
            <a:ext cx="2814053" cy="4696809"/>
          </a:xfrm>
          <a:prstGeom prst="rtTriangle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117"/>
          </a:p>
        </p:txBody>
      </p:sp>
      <p:sp>
        <p:nvSpPr>
          <p:cNvPr id="13" name="직각 삼각형 12"/>
          <p:cNvSpPr/>
          <p:nvPr/>
        </p:nvSpPr>
        <p:spPr>
          <a:xfrm rot="16200000" flipH="1" flipV="1">
            <a:off x="2480340" y="-2482054"/>
            <a:ext cx="1712688" cy="6673365"/>
          </a:xfrm>
          <a:prstGeom prst="rtTriangle">
            <a:avLst/>
          </a:prstGeom>
          <a:solidFill>
            <a:schemeClr val="accent4">
              <a:lumMod val="40000"/>
              <a:lumOff val="6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117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101" y="6412960"/>
            <a:ext cx="2120426" cy="384772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86" b="5289"/>
          <a:stretch/>
        </p:blipFill>
        <p:spPr bwMode="auto">
          <a:xfrm>
            <a:off x="6182696" y="4794470"/>
            <a:ext cx="2185094" cy="16588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C:\Users\user\Google 드라이브\경북해양과학연구소\ABISS\앨범\실험사진\P3143109.JP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6" t="2632" r="9530" b="1683"/>
          <a:stretch/>
        </p:blipFill>
        <p:spPr bwMode="auto">
          <a:xfrm>
            <a:off x="7474526" y="4242884"/>
            <a:ext cx="1540910" cy="1262768"/>
          </a:xfrm>
          <a:prstGeom prst="ellipse">
            <a:avLst/>
          </a:prstGeom>
          <a:noFill/>
          <a:ln>
            <a:noFill/>
          </a:ln>
          <a:effectLst>
            <a:softEdge rad="112500"/>
          </a:effectLst>
          <a:extLst/>
        </p:spPr>
      </p:pic>
      <p:pic>
        <p:nvPicPr>
          <p:cNvPr id="3075" name="Picture 3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53" t="-6859" r="-15838" b="-8161"/>
          <a:stretch/>
        </p:blipFill>
        <p:spPr bwMode="auto">
          <a:xfrm>
            <a:off x="6158612" y="3410422"/>
            <a:ext cx="1913863" cy="17630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730" r="-945"/>
          <a:stretch/>
        </p:blipFill>
        <p:spPr bwMode="auto">
          <a:xfrm>
            <a:off x="7379296" y="3488924"/>
            <a:ext cx="1731370" cy="1224136"/>
          </a:xfrm>
          <a:prstGeom prst="ellipse">
            <a:avLst/>
          </a:prstGeom>
          <a:noFill/>
          <a:ln>
            <a:noFill/>
          </a:ln>
          <a:effectLst>
            <a:softEdge rad="112500"/>
          </a:effectLst>
        </p:spPr>
      </p:pic>
      <p:pic>
        <p:nvPicPr>
          <p:cNvPr id="29" name="Picture 2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49" y="2780928"/>
            <a:ext cx="1830983" cy="11283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L:\DCIM\100OLYMP\P3253587.JP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1" t="1" r="42859" b="41374"/>
          <a:stretch/>
        </p:blipFill>
        <p:spPr bwMode="auto">
          <a:xfrm>
            <a:off x="5920382" y="2963899"/>
            <a:ext cx="1315914" cy="1113173"/>
          </a:xfrm>
          <a:prstGeom prst="ellipse">
            <a:avLst/>
          </a:prstGeom>
          <a:noFill/>
          <a:ln>
            <a:noFill/>
          </a:ln>
          <a:effectLst>
            <a:softEdge rad="112500"/>
          </a:effectLst>
          <a:extLst/>
        </p:spPr>
      </p:pic>
      <p:pic>
        <p:nvPicPr>
          <p:cNvPr id="28" name="_x191997184" descr="EMB000018584aad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1" t="-5698" r="-10187" b="-8691"/>
          <a:stretch/>
        </p:blipFill>
        <p:spPr bwMode="auto">
          <a:xfrm>
            <a:off x="7956376" y="5066340"/>
            <a:ext cx="1147073" cy="1170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user\Google 드라이브\경북해양과학연구소\ABISS\앨범\160617 Compass calibration\P6174246.JP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28"/>
          <a:stretch/>
        </p:blipFill>
        <p:spPr bwMode="auto">
          <a:xfrm>
            <a:off x="4839880" y="3401900"/>
            <a:ext cx="1748344" cy="1467260"/>
          </a:xfrm>
          <a:prstGeom prst="ellipse">
            <a:avLst/>
          </a:prstGeom>
          <a:noFill/>
          <a:ln>
            <a:noFill/>
          </a:ln>
          <a:effectLst>
            <a:softEdge rad="112500"/>
          </a:effectLst>
          <a:extLst/>
        </p:spPr>
      </p:pic>
      <p:grpSp>
        <p:nvGrpSpPr>
          <p:cNvPr id="30" name="그룹 29"/>
          <p:cNvGrpSpPr/>
          <p:nvPr userDrawn="1"/>
        </p:nvGrpSpPr>
        <p:grpSpPr>
          <a:xfrm>
            <a:off x="5840684" y="104055"/>
            <a:ext cx="3292312" cy="659834"/>
            <a:chOff x="2627784" y="76270"/>
            <a:chExt cx="3292312" cy="65983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2627784" y="76270"/>
              <a:ext cx="32923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smtClean="0">
                  <a:solidFill>
                    <a:schemeClr val="bg1"/>
                  </a:solidFill>
                </a:rPr>
                <a:t>The 7th EGO Conference</a:t>
              </a:r>
              <a:endParaRPr lang="ko-KR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2627784" y="477572"/>
              <a:ext cx="2295757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ko-KR" sz="1200" b="1" dirty="0" smtClean="0">
                  <a:solidFill>
                    <a:schemeClr val="bg1"/>
                  </a:solidFill>
                </a:rPr>
                <a:t>September 26</a:t>
              </a:r>
              <a:r>
                <a:rPr lang="en-US" altLang="ko-KR" sz="1200" b="1" baseline="30000" dirty="0" smtClean="0">
                  <a:solidFill>
                    <a:schemeClr val="bg1"/>
                  </a:solidFill>
                </a:rPr>
                <a:t>th</a:t>
              </a:r>
              <a:r>
                <a:rPr lang="en-US" altLang="ko-KR" sz="1200" b="1" baseline="0" dirty="0" smtClean="0">
                  <a:solidFill>
                    <a:schemeClr val="bg1"/>
                  </a:solidFill>
                </a:rPr>
                <a:t> – September 29</a:t>
              </a:r>
              <a:r>
                <a:rPr lang="en-US" altLang="ko-KR" sz="1200" b="1" baseline="30000" dirty="0" smtClean="0">
                  <a:solidFill>
                    <a:schemeClr val="bg1"/>
                  </a:solidFill>
                </a:rPr>
                <a:t>th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그림 1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13" flipH="1">
            <a:off x="2342745" y="3558262"/>
            <a:ext cx="3173423" cy="2009084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90" y="181944"/>
            <a:ext cx="228079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68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CA06-9C0D-4B0C-9B57-580004352A9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7869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CA06-9C0D-4B0C-9B57-580004352A9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4618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2CCF-F1CB-4F9B-88D9-1438E988D753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589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3" y="1276671"/>
            <a:ext cx="7886700" cy="490029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207" y="6423032"/>
            <a:ext cx="2057400" cy="365125"/>
          </a:xfrm>
        </p:spPr>
        <p:txBody>
          <a:bodyPr/>
          <a:lstStyle>
            <a:lvl1pPr algn="l">
              <a:defRPr b="1"/>
            </a:lvl1pPr>
          </a:lstStyle>
          <a:p>
            <a:fld id="{76D0E48A-45CE-4946-A090-76FD83B780BC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 dirty="0">
              <a:solidFill>
                <a:srgbClr val="000000"/>
              </a:solidFill>
            </a:endParaRPr>
          </a:p>
        </p:txBody>
      </p:sp>
      <p:sp>
        <p:nvSpPr>
          <p:cNvPr id="10" name="직사각형 9"/>
          <p:cNvSpPr/>
          <p:nvPr userDrawn="1"/>
        </p:nvSpPr>
        <p:spPr>
          <a:xfrm>
            <a:off x="-14286" y="-1716"/>
            <a:ext cx="9158286" cy="103994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각 삼각형 10"/>
          <p:cNvSpPr/>
          <p:nvPr userDrawn="1"/>
        </p:nvSpPr>
        <p:spPr>
          <a:xfrm flipV="1">
            <a:off x="-14285" y="-3"/>
            <a:ext cx="774032" cy="1038227"/>
          </a:xfrm>
          <a:prstGeom prst="rtTriangle">
            <a:avLst/>
          </a:prstGeom>
          <a:solidFill>
            <a:schemeClr val="bg2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12" name="직각 삼각형 11"/>
          <p:cNvSpPr/>
          <p:nvPr userDrawn="1"/>
        </p:nvSpPr>
        <p:spPr>
          <a:xfrm rot="16200000" flipH="1" flipV="1">
            <a:off x="4080578" y="-4093341"/>
            <a:ext cx="720731" cy="8913751"/>
          </a:xfrm>
          <a:prstGeom prst="rtTriangle">
            <a:avLst/>
          </a:prstGeom>
          <a:solidFill>
            <a:schemeClr val="accent3">
              <a:lumMod val="40000"/>
              <a:lumOff val="6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13" name="직각 삼각형 12"/>
          <p:cNvSpPr/>
          <p:nvPr userDrawn="1"/>
        </p:nvSpPr>
        <p:spPr>
          <a:xfrm flipV="1">
            <a:off x="-7139" y="-1"/>
            <a:ext cx="772073" cy="662553"/>
          </a:xfrm>
          <a:prstGeom prst="rtTriangle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117"/>
          </a:p>
        </p:txBody>
      </p:sp>
      <p:sp>
        <p:nvSpPr>
          <p:cNvPr id="14" name="직각 삼각형 13"/>
          <p:cNvSpPr/>
          <p:nvPr userDrawn="1"/>
        </p:nvSpPr>
        <p:spPr>
          <a:xfrm rot="16200000" flipH="1" flipV="1">
            <a:off x="3979222" y="-3998521"/>
            <a:ext cx="516068" cy="8509679"/>
          </a:xfrm>
          <a:prstGeom prst="rtTriangle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11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980" y="241616"/>
            <a:ext cx="7886700" cy="584126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127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1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1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72B5-1A6E-486B-AE54-83E6D1761EC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909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0831D-C3C7-491E-9A40-7CECDEEDAC9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12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65129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9E90-897B-4191-B973-423D4D00F8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00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B4B5-E601-4761-8358-5B4C029E907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668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C5CC7-4924-4EDC-A745-5E9227BEDB8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190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46BD-2B2D-44AF-8EA0-BD33B21A629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080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59374" y="6327778"/>
            <a:ext cx="2057400" cy="365125"/>
          </a:xfrm>
        </p:spPr>
        <p:txBody>
          <a:bodyPr/>
          <a:lstStyle>
            <a:lvl1pPr algn="l">
              <a:defRPr/>
            </a:lvl1pPr>
          </a:lstStyle>
          <a:p>
            <a:fld id="{973BCA06-9C0D-4B0C-9B57-580004352A9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8081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BBD6-0C10-4F0F-888F-528DCE38F69B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51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1A85A-CDB2-4FAF-8848-FEC232ECBF1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87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8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71B9C-D1CC-4366-89AC-79D13A330A0D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707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제목 슬라이드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-27282" y="90872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Times New Roman" pitchFamily="18" charset="0"/>
              </a:rPr>
              <a:t>Thank You</a:t>
            </a:r>
            <a:endParaRPr lang="ko-KR" altLang="en-US" sz="6600" dirty="0">
              <a:solidFill>
                <a:schemeClr val="bg1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5" name="Picture 3" descr="C:\Users\user\Google 드라이브\경북해양과학연구소\ABISS\앨범\울릉도 출장\160629\P6294525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176" y="5276452"/>
            <a:ext cx="1944216" cy="145822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2" descr="C:\Users\user\Google 드라이브\경북해양과학연구소\ABISS\앨범\울릉도 출장\160629\P6294421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097" y="5309258"/>
            <a:ext cx="1855079" cy="139260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TextBox 1"/>
          <p:cNvSpPr txBox="1"/>
          <p:nvPr userDrawn="1"/>
        </p:nvSpPr>
        <p:spPr>
          <a:xfrm>
            <a:off x="251520" y="6381328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Ulleung</a:t>
            </a:r>
            <a:r>
              <a: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-do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528" y="3943616"/>
            <a:ext cx="1944216" cy="1391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\\JJLAB-NO1-PC\Users\jjlab-no.1\Desktop\경북해양연구소\사업\수중글라이더_대응(사업)\간이지상관제시스템\스타렉스\KakaoTalk_20160831_15550532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" t="6608" b="4314"/>
          <a:stretch/>
        </p:blipFill>
        <p:spPr bwMode="auto">
          <a:xfrm>
            <a:off x="3412508" y="5310995"/>
            <a:ext cx="1855080" cy="13908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Google 드라이브\경북해양과학연구소\ABISS\앨범\실험사진\P3102890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508" y="3944110"/>
            <a:ext cx="1855080" cy="1391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1763688" y="2492896"/>
            <a:ext cx="7155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Center for </a:t>
            </a:r>
            <a:r>
              <a:rPr lang="en-US" altLang="ko-KR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utonomous</a:t>
            </a:r>
            <a:r>
              <a:rPr lang="en-US" altLang="ko-KR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2800" b="1" baseline="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altLang="ko-KR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est-</a:t>
            </a:r>
            <a:r>
              <a:rPr lang="en-US" altLang="ko-KR" sz="2800" b="1" baseline="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altLang="ko-KR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ntegrated </a:t>
            </a:r>
            <a:r>
              <a:rPr lang="en-US" altLang="ko-KR" sz="2800" b="1" baseline="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altLang="ko-KR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urveillance </a:t>
            </a:r>
            <a:r>
              <a:rPr lang="en-US" altLang="ko-KR" sz="2800" b="1" baseline="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altLang="ko-KR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ystem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C:\Users\user\Google 드라이브\경북해양과학연구소\ABISS\앨범\실험사진\수조실험\P1211654.JP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8"/>
          <a:stretch/>
        </p:blipFill>
        <p:spPr bwMode="auto">
          <a:xfrm>
            <a:off x="7098176" y="3944604"/>
            <a:ext cx="1944216" cy="13908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541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Pr>
        <a:gradFill>
          <a:gsLst>
            <a:gs pos="44000">
              <a:schemeClr val="bg2">
                <a:lumMod val="50000"/>
              </a:schemeClr>
            </a:gs>
            <a:gs pos="0">
              <a:schemeClr val="accent1">
                <a:lumMod val="5000"/>
                <a:lumOff val="95000"/>
              </a:schemeClr>
            </a:gs>
            <a:gs pos="100000">
              <a:schemeClr val="bg2">
                <a:lumMod val="25000"/>
              </a:schemeClr>
            </a:gs>
            <a:gs pos="16000">
              <a:schemeClr val="accent3">
                <a:lumMod val="20000"/>
                <a:lumOff val="8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6341262"/>
            <a:ext cx="2057400" cy="365125"/>
          </a:xfrm>
        </p:spPr>
        <p:txBody>
          <a:bodyPr/>
          <a:lstStyle>
            <a:lvl1pPr algn="l">
              <a:defRPr/>
            </a:lvl1pPr>
          </a:lstStyle>
          <a:p>
            <a:fld id="{973BCA06-9C0D-4B0C-9B57-580004352A90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7" name="직각 삼각형 6"/>
          <p:cNvSpPr/>
          <p:nvPr/>
        </p:nvSpPr>
        <p:spPr>
          <a:xfrm flipV="1">
            <a:off x="-7143" y="-2236"/>
            <a:ext cx="2821196" cy="5822464"/>
          </a:xfrm>
          <a:prstGeom prst="rtTriangle">
            <a:avLst/>
          </a:prstGeom>
          <a:solidFill>
            <a:schemeClr val="bg2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prstClr val="white"/>
              </a:solidFill>
              <a:latin typeface="Calibri"/>
              <a:ea typeface="맑은 고딕"/>
            </a:endParaRPr>
          </a:p>
        </p:txBody>
      </p:sp>
      <p:sp>
        <p:nvSpPr>
          <p:cNvPr id="8" name="직각 삼각형 7"/>
          <p:cNvSpPr/>
          <p:nvPr/>
        </p:nvSpPr>
        <p:spPr>
          <a:xfrm rot="16200000" flipH="1" flipV="1">
            <a:off x="2348513" y="-2352486"/>
            <a:ext cx="2278935" cy="6990243"/>
          </a:xfrm>
          <a:prstGeom prst="rtTriangle">
            <a:avLst/>
          </a:prstGeom>
          <a:solidFill>
            <a:schemeClr val="accent3">
              <a:lumMod val="40000"/>
              <a:lumOff val="6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prstClr val="white"/>
              </a:solidFill>
              <a:latin typeface="Calibri"/>
              <a:ea typeface="맑은 고딕"/>
            </a:endParaRPr>
          </a:p>
        </p:txBody>
      </p:sp>
      <p:sp>
        <p:nvSpPr>
          <p:cNvPr id="12" name="직각 삼각형 11"/>
          <p:cNvSpPr/>
          <p:nvPr/>
        </p:nvSpPr>
        <p:spPr>
          <a:xfrm flipV="1">
            <a:off x="1" y="-2237"/>
            <a:ext cx="2814053" cy="4696809"/>
          </a:xfrm>
          <a:prstGeom prst="rtTriangle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117">
              <a:solidFill>
                <a:prstClr val="white"/>
              </a:solidFill>
              <a:latin typeface="Calibri"/>
              <a:ea typeface="맑은 고딕"/>
            </a:endParaRPr>
          </a:p>
        </p:txBody>
      </p:sp>
      <p:sp>
        <p:nvSpPr>
          <p:cNvPr id="13" name="직각 삼각형 12"/>
          <p:cNvSpPr/>
          <p:nvPr/>
        </p:nvSpPr>
        <p:spPr>
          <a:xfrm rot="16200000" flipH="1" flipV="1">
            <a:off x="2480340" y="-2482054"/>
            <a:ext cx="1712688" cy="6673365"/>
          </a:xfrm>
          <a:prstGeom prst="rtTriangle">
            <a:avLst/>
          </a:prstGeom>
          <a:solidFill>
            <a:schemeClr val="accent4">
              <a:lumMod val="40000"/>
              <a:lumOff val="6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117">
              <a:solidFill>
                <a:prstClr val="white"/>
              </a:solidFill>
              <a:latin typeface="Calibri"/>
              <a:ea typeface="맑은 고딕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216" y="2951120"/>
            <a:ext cx="4577084" cy="3572705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13" flipH="1">
            <a:off x="2666873" y="3990310"/>
            <a:ext cx="3173423" cy="200908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101" y="6412960"/>
            <a:ext cx="2120426" cy="384772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86" b="5289"/>
          <a:stretch/>
        </p:blipFill>
        <p:spPr bwMode="auto">
          <a:xfrm>
            <a:off x="6131322" y="4886102"/>
            <a:ext cx="2185094" cy="16588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987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59374" y="6327778"/>
            <a:ext cx="2057400" cy="365125"/>
          </a:xfrm>
        </p:spPr>
        <p:txBody>
          <a:bodyPr/>
          <a:lstStyle>
            <a:lvl1pPr algn="l">
              <a:defRPr/>
            </a:lvl1pPr>
          </a:lstStyle>
          <a:p>
            <a:fld id="{973BCA06-9C0D-4B0C-9B57-580004352A90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999642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CA06-9C0D-4B0C-9B57-580004352A90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075160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CA06-9C0D-4B0C-9B57-580004352A90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580686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8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CA06-9C0D-4B0C-9B57-580004352A90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4137197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948264" y="6368949"/>
            <a:ext cx="2057400" cy="365125"/>
          </a:xfrm>
        </p:spPr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95840" y="6370420"/>
            <a:ext cx="20574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973BCA06-9C0D-4B0C-9B57-580004352A90}" type="slidenum">
              <a:rPr lang="ko-KR" altLang="en-US" smtClean="0">
                <a:solidFill>
                  <a:prstClr val="black"/>
                </a:solidFill>
                <a:latin typeface="Calibri"/>
                <a:ea typeface="맑은 고딕"/>
              </a:rPr>
              <a:pPr/>
              <a:t>‹#›</a:t>
            </a:fld>
            <a:endParaRPr lang="ko-KR" altLang="en-US" dirty="0">
              <a:solidFill>
                <a:prstClr val="black"/>
              </a:solidFill>
              <a:latin typeface="Calibri"/>
              <a:ea typeface="맑은 고딕"/>
            </a:endParaRPr>
          </a:p>
        </p:txBody>
      </p:sp>
      <p:cxnSp>
        <p:nvCxnSpPr>
          <p:cNvPr id="6" name="직선 연결선 4"/>
          <p:cNvCxnSpPr/>
          <p:nvPr userDrawn="1"/>
        </p:nvCxnSpPr>
        <p:spPr>
          <a:xfrm>
            <a:off x="0" y="6779624"/>
            <a:ext cx="7380312" cy="0"/>
          </a:xfrm>
          <a:prstGeom prst="line">
            <a:avLst/>
          </a:prstGeom>
          <a:ln w="76200">
            <a:solidFill>
              <a:srgbClr val="DB242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그림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292" y="6563153"/>
            <a:ext cx="1558560" cy="282816"/>
          </a:xfrm>
          <a:prstGeom prst="rect">
            <a:avLst/>
          </a:prstGeom>
        </p:spPr>
      </p:pic>
      <p:sp>
        <p:nvSpPr>
          <p:cNvPr id="8" name="직사각형 7"/>
          <p:cNvSpPr/>
          <p:nvPr userDrawn="1"/>
        </p:nvSpPr>
        <p:spPr>
          <a:xfrm>
            <a:off x="-15476" y="-1716"/>
            <a:ext cx="9159476" cy="103994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Calibri"/>
              <a:ea typeface="맑은 고딕"/>
            </a:endParaRPr>
          </a:p>
        </p:txBody>
      </p:sp>
      <p:sp>
        <p:nvSpPr>
          <p:cNvPr id="9" name="직각 삼각형 8"/>
          <p:cNvSpPr/>
          <p:nvPr userDrawn="1"/>
        </p:nvSpPr>
        <p:spPr>
          <a:xfrm flipV="1">
            <a:off x="-15476" y="-4"/>
            <a:ext cx="774133" cy="1038227"/>
          </a:xfrm>
          <a:prstGeom prst="rtTriangle">
            <a:avLst/>
          </a:prstGeom>
          <a:solidFill>
            <a:schemeClr val="bg2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prstClr val="white"/>
              </a:solidFill>
              <a:latin typeface="Calibri"/>
              <a:ea typeface="맑은 고딕"/>
            </a:endParaRPr>
          </a:p>
        </p:txBody>
      </p:sp>
      <p:sp>
        <p:nvSpPr>
          <p:cNvPr id="10" name="직각 삼각형 9"/>
          <p:cNvSpPr/>
          <p:nvPr userDrawn="1"/>
        </p:nvSpPr>
        <p:spPr>
          <a:xfrm rot="16200000" flipH="1" flipV="1">
            <a:off x="4079828" y="-4093920"/>
            <a:ext cx="720731" cy="8914912"/>
          </a:xfrm>
          <a:prstGeom prst="rtTriangle">
            <a:avLst/>
          </a:prstGeom>
          <a:solidFill>
            <a:schemeClr val="accent3">
              <a:lumMod val="40000"/>
              <a:lumOff val="6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prstClr val="white"/>
              </a:solidFill>
              <a:latin typeface="Calibri"/>
              <a:ea typeface="맑은 고딕"/>
            </a:endParaRPr>
          </a:p>
        </p:txBody>
      </p:sp>
      <p:sp>
        <p:nvSpPr>
          <p:cNvPr id="11" name="직각 삼각형 10"/>
          <p:cNvSpPr/>
          <p:nvPr userDrawn="1"/>
        </p:nvSpPr>
        <p:spPr>
          <a:xfrm flipV="1">
            <a:off x="-7736" y="-2"/>
            <a:ext cx="772173" cy="662553"/>
          </a:xfrm>
          <a:prstGeom prst="rtTriangle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117">
              <a:solidFill>
                <a:prstClr val="white"/>
              </a:solidFill>
              <a:latin typeface="Calibri"/>
              <a:ea typeface="맑은 고딕"/>
            </a:endParaRPr>
          </a:p>
        </p:txBody>
      </p:sp>
      <p:sp>
        <p:nvSpPr>
          <p:cNvPr id="12" name="직각 삼각형 11"/>
          <p:cNvSpPr/>
          <p:nvPr userDrawn="1"/>
        </p:nvSpPr>
        <p:spPr>
          <a:xfrm rot="16200000" flipH="1" flipV="1">
            <a:off x="3978311" y="-3999075"/>
            <a:ext cx="516068" cy="8510787"/>
          </a:xfrm>
          <a:prstGeom prst="rtTriangle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117">
              <a:solidFill>
                <a:prstClr val="white"/>
              </a:solidFill>
              <a:latin typeface="Calibri"/>
              <a:ea typeface="맑은 고딕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14511"/>
            <a:ext cx="7886700" cy="1038225"/>
          </a:xfrm>
          <a:noFill/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13" hasCustomPrompt="1"/>
          </p:nvPr>
        </p:nvSpPr>
        <p:spPr>
          <a:xfrm>
            <a:off x="179388" y="1052736"/>
            <a:ext cx="7416800" cy="519113"/>
          </a:xfrm>
        </p:spPr>
        <p:txBody>
          <a:bodyPr anchor="ctr">
            <a:normAutofit/>
          </a:bodyPr>
          <a:lstStyle>
            <a:lvl1pPr marL="228600" indent="-228600">
              <a:buFont typeface="Wingdings" panose="05000000000000000000" pitchFamily="2" charset="2"/>
              <a:buChar char="Ø"/>
              <a:defRPr sz="2400" b="1"/>
            </a:lvl1pPr>
            <a:lvl2pPr marL="457200" indent="0">
              <a:buNone/>
              <a:defRPr/>
            </a:lvl2pPr>
          </a:lstStyle>
          <a:p>
            <a:pPr lvl="0"/>
            <a:r>
              <a:rPr lang="ko-KR" altLang="en-US" dirty="0" smtClean="0"/>
              <a:t> 마스터 텍스트 스타일을 편집합니다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8149882" y="3170"/>
            <a:ext cx="994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맑은 고딕"/>
              </a:rPr>
              <a:t>KUGON</a:t>
            </a:r>
            <a:endParaRPr lang="ko-KR" altLang="en-U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022965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CA06-9C0D-4B0C-9B57-580004352A9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6197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CA06-9C0D-4B0C-9B57-580004352A90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848930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CA06-9C0D-4B0C-9B57-580004352A90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0659399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CA06-9C0D-4B0C-9B57-580004352A90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8570935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CA06-9C0D-4B0C-9B57-580004352A90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887134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CA06-9C0D-4B0C-9B57-580004352A90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913728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CA06-9C0D-4B0C-9B57-580004352A9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0571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8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CA06-9C0D-4B0C-9B57-580004352A9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9598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948264" y="6368949"/>
            <a:ext cx="2057400" cy="365125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95840" y="6370420"/>
            <a:ext cx="20574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973BCA06-9C0D-4B0C-9B57-580004352A9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cxnSp>
        <p:nvCxnSpPr>
          <p:cNvPr id="6" name="직선 연결선 4"/>
          <p:cNvCxnSpPr/>
          <p:nvPr userDrawn="1"/>
        </p:nvCxnSpPr>
        <p:spPr>
          <a:xfrm>
            <a:off x="0" y="6779624"/>
            <a:ext cx="7380312" cy="0"/>
          </a:xfrm>
          <a:prstGeom prst="line">
            <a:avLst/>
          </a:prstGeom>
          <a:ln w="76200">
            <a:solidFill>
              <a:srgbClr val="DB242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그림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292" y="6563153"/>
            <a:ext cx="1558560" cy="282816"/>
          </a:xfrm>
          <a:prstGeom prst="rect">
            <a:avLst/>
          </a:prstGeom>
        </p:spPr>
      </p:pic>
      <p:sp>
        <p:nvSpPr>
          <p:cNvPr id="8" name="직사각형 7"/>
          <p:cNvSpPr/>
          <p:nvPr userDrawn="1"/>
        </p:nvSpPr>
        <p:spPr>
          <a:xfrm>
            <a:off x="-15476" y="-1716"/>
            <a:ext cx="9159476" cy="103994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각 삼각형 8"/>
          <p:cNvSpPr/>
          <p:nvPr userDrawn="1"/>
        </p:nvSpPr>
        <p:spPr>
          <a:xfrm flipV="1">
            <a:off x="-15476" y="-4"/>
            <a:ext cx="774133" cy="1038227"/>
          </a:xfrm>
          <a:prstGeom prst="rtTriangle">
            <a:avLst/>
          </a:prstGeom>
          <a:solidFill>
            <a:schemeClr val="bg2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10" name="직각 삼각형 9"/>
          <p:cNvSpPr/>
          <p:nvPr userDrawn="1"/>
        </p:nvSpPr>
        <p:spPr>
          <a:xfrm rot="16200000" flipH="1" flipV="1">
            <a:off x="4079828" y="-4093920"/>
            <a:ext cx="720731" cy="8914912"/>
          </a:xfrm>
          <a:prstGeom prst="rtTriangle">
            <a:avLst/>
          </a:prstGeom>
          <a:solidFill>
            <a:schemeClr val="accent3">
              <a:lumMod val="40000"/>
              <a:lumOff val="6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11" name="직각 삼각형 10"/>
          <p:cNvSpPr/>
          <p:nvPr userDrawn="1"/>
        </p:nvSpPr>
        <p:spPr>
          <a:xfrm flipV="1">
            <a:off x="-7736" y="-2"/>
            <a:ext cx="772173" cy="662553"/>
          </a:xfrm>
          <a:prstGeom prst="rtTriangle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117"/>
          </a:p>
        </p:txBody>
      </p:sp>
      <p:sp>
        <p:nvSpPr>
          <p:cNvPr id="12" name="직각 삼각형 11"/>
          <p:cNvSpPr/>
          <p:nvPr userDrawn="1"/>
        </p:nvSpPr>
        <p:spPr>
          <a:xfrm rot="16200000" flipH="1" flipV="1">
            <a:off x="3978311" y="-3999075"/>
            <a:ext cx="516068" cy="8510787"/>
          </a:xfrm>
          <a:prstGeom prst="rtTriangle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11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197879"/>
            <a:ext cx="7886700" cy="1038225"/>
          </a:xfrm>
          <a:noFill/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13" hasCustomPrompt="1"/>
          </p:nvPr>
        </p:nvSpPr>
        <p:spPr>
          <a:xfrm>
            <a:off x="179388" y="1052736"/>
            <a:ext cx="7416800" cy="519113"/>
          </a:xfrm>
        </p:spPr>
        <p:txBody>
          <a:bodyPr anchor="ctr">
            <a:normAutofit/>
          </a:bodyPr>
          <a:lstStyle>
            <a:lvl1pPr marL="228600" indent="-228600">
              <a:buFont typeface="Wingdings" panose="05000000000000000000" pitchFamily="2" charset="2"/>
              <a:buChar char="Ø"/>
              <a:defRPr sz="2400" b="1"/>
            </a:lvl1pPr>
            <a:lvl2pPr marL="457200" indent="0">
              <a:buNone/>
              <a:defRPr/>
            </a:lvl2pPr>
          </a:lstStyle>
          <a:p>
            <a:pPr lvl="0"/>
            <a:r>
              <a:rPr lang="ko-KR" altLang="en-US" dirty="0" smtClean="0"/>
              <a:t> 마스터 텍스트 스타일을 편집합니다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8149882" y="3170"/>
            <a:ext cx="994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KUGON</a:t>
            </a:r>
            <a:endParaRPr lang="ko-K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" y="60196"/>
            <a:ext cx="1552419" cy="34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CA06-9C0D-4B0C-9B57-580004352A9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8268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CA06-9C0D-4B0C-9B57-580004352A9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4541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CA06-9C0D-4B0C-9B57-580004352A9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0814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BCA06-9C0D-4B0C-9B57-580004352A9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322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2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2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2403C-34CA-4987-9246-0FA63CE9B1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96252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BCA06-9C0D-4B0C-9B57-580004352A90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16921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48.png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3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11" Type="http://schemas.openxmlformats.org/officeDocument/2006/relationships/image" Target="../media/image16.jpe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99052" y="1484784"/>
            <a:ext cx="674941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b="1" dirty="0" smtClean="0">
                <a:solidFill>
                  <a:schemeClr val="bg1"/>
                </a:solidFill>
              </a:rPr>
              <a:t>KUGON</a:t>
            </a:r>
          </a:p>
          <a:p>
            <a:r>
              <a:rPr lang="en-US" altLang="ko-KR" sz="2800" b="1" dirty="0" smtClean="0">
                <a:solidFill>
                  <a:schemeClr val="bg1"/>
                </a:solidFill>
              </a:rPr>
              <a:t>K</a:t>
            </a:r>
            <a:r>
              <a:rPr lang="en-US" altLang="ko-KR" sz="2800" dirty="0" smtClean="0">
                <a:solidFill>
                  <a:schemeClr val="bg1"/>
                </a:solidFill>
              </a:rPr>
              <a:t>orea </a:t>
            </a:r>
            <a:r>
              <a:rPr lang="en-US" altLang="ko-KR" sz="2800" b="1" dirty="0" smtClean="0">
                <a:solidFill>
                  <a:schemeClr val="bg1"/>
                </a:solidFill>
              </a:rPr>
              <a:t>U</a:t>
            </a:r>
            <a:r>
              <a:rPr lang="en-US" altLang="ko-KR" sz="2800" dirty="0" smtClean="0">
                <a:solidFill>
                  <a:schemeClr val="bg1"/>
                </a:solidFill>
              </a:rPr>
              <a:t>nderwater </a:t>
            </a:r>
            <a:r>
              <a:rPr lang="en-US" altLang="ko-KR" sz="2800" b="1" dirty="0" smtClean="0">
                <a:solidFill>
                  <a:schemeClr val="bg1"/>
                </a:solidFill>
              </a:rPr>
              <a:t>G</a:t>
            </a:r>
            <a:r>
              <a:rPr lang="en-US" altLang="ko-KR" sz="2800" dirty="0" smtClean="0">
                <a:solidFill>
                  <a:schemeClr val="bg1"/>
                </a:solidFill>
              </a:rPr>
              <a:t>lider </a:t>
            </a:r>
            <a:r>
              <a:rPr lang="en-US" altLang="ko-KR" sz="2800" b="1" dirty="0" smtClean="0">
                <a:solidFill>
                  <a:schemeClr val="bg1"/>
                </a:solidFill>
              </a:rPr>
              <a:t>O</a:t>
            </a:r>
            <a:r>
              <a:rPr lang="en-US" altLang="ko-KR" sz="2800" dirty="0" smtClean="0">
                <a:solidFill>
                  <a:schemeClr val="bg1"/>
                </a:solidFill>
              </a:rPr>
              <a:t>peration </a:t>
            </a:r>
            <a:r>
              <a:rPr lang="en-US" altLang="ko-KR" sz="2800" b="1" dirty="0" smtClean="0">
                <a:solidFill>
                  <a:schemeClr val="bg1"/>
                </a:solidFill>
              </a:rPr>
              <a:t>N</a:t>
            </a:r>
            <a:r>
              <a:rPr lang="en-US" altLang="ko-KR" sz="2800" dirty="0" smtClean="0">
                <a:solidFill>
                  <a:schemeClr val="bg1"/>
                </a:solidFill>
              </a:rPr>
              <a:t>etwork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CA06-9C0D-4B0C-9B57-580004352A90}" type="slidenum">
              <a:rPr lang="ko-KR" altLang="en-US" smtClean="0"/>
              <a:t>1</a:t>
            </a:fld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59632" y="5661248"/>
            <a:ext cx="467675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err="1" smtClean="0">
                <a:solidFill>
                  <a:schemeClr val="bg1">
                    <a:lumMod val="95000"/>
                  </a:schemeClr>
                </a:solidFill>
              </a:rPr>
              <a:t>JongJin</a:t>
            </a:r>
            <a:r>
              <a:rPr lang="en-US" altLang="ko-KR" sz="2400" b="1" dirty="0" smtClean="0">
                <a:solidFill>
                  <a:schemeClr val="bg1">
                    <a:lumMod val="95000"/>
                  </a:schemeClr>
                </a:solidFill>
              </a:rPr>
              <a:t> Park </a:t>
            </a:r>
            <a:r>
              <a:rPr lang="ko-KR" altLang="en-US" sz="24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2400" b="1" dirty="0" smtClean="0">
                <a:solidFill>
                  <a:schemeClr val="bg1">
                    <a:lumMod val="95000"/>
                  </a:schemeClr>
                </a:solidFill>
              </a:rPr>
              <a:t>and</a:t>
            </a:r>
            <a:r>
              <a:rPr lang="en-US" altLang="ko-KR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2400" b="1" dirty="0" err="1" smtClean="0">
                <a:solidFill>
                  <a:schemeClr val="bg1">
                    <a:lumMod val="95000"/>
                  </a:schemeClr>
                </a:solidFill>
              </a:rPr>
              <a:t>DongYoung</a:t>
            </a:r>
            <a:r>
              <a:rPr lang="en-US" altLang="ko-KR" sz="2400" b="1" dirty="0" smtClean="0">
                <a:solidFill>
                  <a:schemeClr val="bg1">
                    <a:lumMod val="95000"/>
                  </a:schemeClr>
                </a:solidFill>
              </a:rPr>
              <a:t> Kim</a:t>
            </a:r>
          </a:p>
          <a:p>
            <a:r>
              <a:rPr lang="en-US" altLang="ko-KR" sz="1400" b="1" dirty="0">
                <a:solidFill>
                  <a:schemeClr val="bg1">
                    <a:lumMod val="95000"/>
                  </a:schemeClr>
                </a:solidFill>
              </a:rPr>
              <a:t>Center for Autonomous Best-Integrated Surveillance System</a:t>
            </a:r>
          </a:p>
          <a:p>
            <a:r>
              <a:rPr lang="en-US" altLang="ko-KR" sz="1400" b="1" dirty="0">
                <a:solidFill>
                  <a:schemeClr val="bg1">
                    <a:lumMod val="95000"/>
                  </a:schemeClr>
                </a:solidFill>
              </a:rPr>
              <a:t>Kyungpook National University</a:t>
            </a:r>
            <a:endParaRPr lang="ko-KR" alt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57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err="1"/>
              <a:t>Ulleungdo</a:t>
            </a:r>
            <a:r>
              <a:rPr lang="en-US" altLang="ko-KR" dirty="0"/>
              <a:t> – </a:t>
            </a:r>
            <a:r>
              <a:rPr lang="en-US" altLang="ko-KR" dirty="0" err="1"/>
              <a:t>Dokdo</a:t>
            </a:r>
            <a:r>
              <a:rPr lang="en-US" altLang="ko-KR" dirty="0"/>
              <a:t> Field Test</a:t>
            </a:r>
            <a:endParaRPr lang="ko-KR" altLang="en-US" sz="2800" b="1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CA06-9C0D-4B0C-9B57-580004352A90}" type="slidenum">
              <a:rPr lang="ko-KR" altLang="en-US" smtClean="0"/>
              <a:t>10</a:t>
            </a:fld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3"/>
          </p:nvPr>
        </p:nvSpPr>
        <p:spPr>
          <a:xfrm>
            <a:off x="179388" y="1052736"/>
            <a:ext cx="7416800" cy="519113"/>
          </a:xfrm>
        </p:spPr>
        <p:txBody>
          <a:bodyPr/>
          <a:lstStyle/>
          <a:p>
            <a:r>
              <a:rPr lang="en-US" altLang="ko-KR" dirty="0" smtClean="0"/>
              <a:t> Butterfly Test &amp; </a:t>
            </a:r>
            <a:r>
              <a:rPr lang="en-US" altLang="ko-KR" dirty="0" err="1" smtClean="0"/>
              <a:t>Ulleungdo-Dokdo</a:t>
            </a:r>
            <a:r>
              <a:rPr lang="en-US" altLang="ko-KR" dirty="0" smtClean="0"/>
              <a:t> Round </a:t>
            </a:r>
            <a:r>
              <a:rPr lang="en-US" altLang="ko-KR" dirty="0"/>
              <a:t>T</a:t>
            </a:r>
            <a:r>
              <a:rPr lang="en-US" altLang="ko-KR" dirty="0" smtClean="0"/>
              <a:t>rip Test</a:t>
            </a:r>
            <a:endParaRPr lang="ko-KR" altLang="en-US" dirty="0"/>
          </a:p>
        </p:txBody>
      </p:sp>
      <p:grpSp>
        <p:nvGrpSpPr>
          <p:cNvPr id="5" name="그룹 4"/>
          <p:cNvGrpSpPr/>
          <p:nvPr/>
        </p:nvGrpSpPr>
        <p:grpSpPr>
          <a:xfrm>
            <a:off x="497622" y="1628800"/>
            <a:ext cx="3995061" cy="3324452"/>
            <a:chOff x="-1116975" y="2173068"/>
            <a:chExt cx="5710274" cy="4751749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635" y="2173068"/>
              <a:ext cx="2615714" cy="1611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3" t="19603" r="8681" b="22147"/>
            <a:stretch/>
          </p:blipFill>
          <p:spPr>
            <a:xfrm>
              <a:off x="-1116975" y="4069680"/>
              <a:ext cx="5710274" cy="2855137"/>
            </a:xfrm>
            <a:prstGeom prst="rect">
              <a:avLst/>
            </a:prstGeom>
          </p:spPr>
        </p:pic>
        <p:sp>
          <p:nvSpPr>
            <p:cNvPr id="10" name="직사각형 9"/>
            <p:cNvSpPr/>
            <p:nvPr/>
          </p:nvSpPr>
          <p:spPr>
            <a:xfrm>
              <a:off x="337568" y="4724573"/>
              <a:ext cx="318135" cy="22098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1" name="직선 연결선 10"/>
            <p:cNvCxnSpPr/>
            <p:nvPr/>
          </p:nvCxnSpPr>
          <p:spPr>
            <a:xfrm flipV="1">
              <a:off x="655703" y="3784965"/>
              <a:ext cx="2456647" cy="908260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 flipH="1">
              <a:off x="337568" y="3784965"/>
              <a:ext cx="159068" cy="908258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그룹 12"/>
          <p:cNvGrpSpPr/>
          <p:nvPr/>
        </p:nvGrpSpPr>
        <p:grpSpPr>
          <a:xfrm>
            <a:off x="5292080" y="3341934"/>
            <a:ext cx="3600400" cy="1599237"/>
            <a:chOff x="416862" y="2052752"/>
            <a:chExt cx="3600400" cy="1453852"/>
          </a:xfrm>
        </p:grpSpPr>
        <p:pic>
          <p:nvPicPr>
            <p:cNvPr id="14" name="그림 35" descr="2010-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6862" y="2052752"/>
              <a:ext cx="3600400" cy="1453852"/>
            </a:xfrm>
            <a:prstGeom prst="rect">
              <a:avLst/>
            </a:prstGeom>
          </p:spPr>
        </p:pic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540312" y="2280145"/>
              <a:ext cx="3188918" cy="923330"/>
            </a:xfrm>
            <a:prstGeom prst="rect">
              <a:avLst/>
            </a:prstGeom>
            <a:ln>
              <a:noFill/>
              <a:headEnd type="triangle" w="med" len="med"/>
              <a:tailEnd type="none" w="med" len="med"/>
            </a:ln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228600" indent="-228600" defTabSz="893186" fontAlgn="base" latinLnBrk="0">
                <a:lnSpc>
                  <a:spcPts val="2400"/>
                </a:lnSpc>
                <a:spcBef>
                  <a:spcPct val="0"/>
                </a:spcBef>
                <a:buClr>
                  <a:srgbClr val="4F81BD">
                    <a:lumMod val="60000"/>
                    <a:lumOff val="40000"/>
                  </a:srgbClr>
                </a:buClr>
                <a:buSzPct val="100000"/>
                <a:buFontTx/>
                <a:buBlip>
                  <a:blip r:embed="rId5"/>
                </a:buBlip>
                <a:defRPr>
                  <a:ln>
                    <a:solidFill>
                      <a:schemeClr val="tx1"/>
                    </a:solidFill>
                  </a:ln>
                  <a:latin typeface="Rix모던고딕 L" panose="02020603020101020101" pitchFamily="18" charset="-127"/>
                  <a:ea typeface="Rix모던고딕 L" panose="02020603020101020101" pitchFamily="18" charset="-127"/>
                </a:defRPr>
              </a:lvl1pPr>
            </a:lstStyle>
            <a:p>
              <a:pPr>
                <a:buFontTx/>
                <a:buChar char="-"/>
              </a:pPr>
              <a:r>
                <a:rPr lang="en-US" altLang="ko-KR" sz="14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+mn-lt"/>
                  <a:ea typeface="Rix모던고딕 M" panose="02020603020101020101" pitchFamily="18" charset="-127"/>
                </a:rPr>
                <a:t>Total Travel Distance</a:t>
              </a:r>
              <a:r>
                <a:rPr lang="ko-KR" altLang="en-US" sz="14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+mn-lt"/>
                  <a:ea typeface="Rix모던고딕 M" panose="02020603020101020101" pitchFamily="18" charset="-127"/>
                </a:rPr>
                <a:t> </a:t>
              </a:r>
              <a:r>
                <a:rPr lang="en-US" altLang="ko-KR" sz="14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+mn-lt"/>
                  <a:ea typeface="Rix모던고딕 M" panose="02020603020101020101" pitchFamily="18" charset="-127"/>
                </a:rPr>
                <a:t>: 150 km</a:t>
              </a:r>
            </a:p>
            <a:p>
              <a:pPr>
                <a:buFontTx/>
                <a:buChar char="-"/>
              </a:pPr>
              <a:r>
                <a:rPr lang="en-US" altLang="ko-KR" sz="14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+mn-lt"/>
                  <a:ea typeface="Rix모던고딕 M" panose="02020603020101020101" pitchFamily="18" charset="-127"/>
                </a:rPr>
                <a:t>Total Travel Time</a:t>
              </a:r>
              <a:r>
                <a:rPr lang="ko-KR" altLang="en-US" sz="14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+mn-lt"/>
                  <a:ea typeface="Rix모던고딕 M" panose="02020603020101020101" pitchFamily="18" charset="-127"/>
                </a:rPr>
                <a:t> </a:t>
              </a:r>
              <a:r>
                <a:rPr lang="en-US" altLang="ko-KR" sz="14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+mn-lt"/>
                  <a:ea typeface="Rix모던고딕 M" panose="02020603020101020101" pitchFamily="18" charset="-127"/>
                </a:rPr>
                <a:t>: 191 hours</a:t>
              </a:r>
              <a:r>
                <a:rPr lang="ko-KR" altLang="en-US" sz="14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+mn-lt"/>
                  <a:ea typeface="Rix모던고딕 M" panose="02020603020101020101" pitchFamily="18" charset="-127"/>
                </a:rPr>
                <a:t> </a:t>
              </a:r>
              <a:r>
                <a:rPr lang="en-US" altLang="ko-KR" sz="14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+mn-lt"/>
                  <a:ea typeface="Rix모던고딕 M" panose="02020603020101020101" pitchFamily="18" charset="-127"/>
                </a:rPr>
                <a:t>(8 days)</a:t>
              </a:r>
            </a:p>
            <a:p>
              <a:pPr>
                <a:buFontTx/>
                <a:buChar char="-"/>
              </a:pPr>
              <a:r>
                <a:rPr lang="en-US" altLang="ko-KR" sz="14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+mn-lt"/>
                  <a:ea typeface="Rix모던고딕 M" panose="02020603020101020101" pitchFamily="18" charset="-127"/>
                </a:rPr>
                <a:t>Diving Depth</a:t>
              </a:r>
              <a:r>
                <a:rPr lang="ko-KR" altLang="en-US" sz="14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+mn-lt"/>
                  <a:ea typeface="Rix모던고딕 M" panose="02020603020101020101" pitchFamily="18" charset="-127"/>
                </a:rPr>
                <a:t> </a:t>
              </a:r>
              <a:r>
                <a:rPr lang="en-US" altLang="ko-KR" sz="14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+mn-lt"/>
                  <a:ea typeface="Rix모던고딕 M" panose="02020603020101020101" pitchFamily="18" charset="-127"/>
                </a:rPr>
                <a:t>: 400 m ~ 800 m</a:t>
              </a:r>
              <a:endParaRPr lang="ko-KR" altLang="en-US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n-lt"/>
                <a:ea typeface="Rix모던고딕 M" panose="02020603020101020101" pitchFamily="18" charset="-127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5292080" y="1514157"/>
            <a:ext cx="3600400" cy="1573498"/>
            <a:chOff x="422254" y="2052753"/>
            <a:chExt cx="4444041" cy="1430453"/>
          </a:xfrm>
        </p:grpSpPr>
        <p:pic>
          <p:nvPicPr>
            <p:cNvPr id="17" name="그림 35" descr="2010-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2254" y="2052753"/>
              <a:ext cx="4444041" cy="1430453"/>
            </a:xfrm>
            <a:prstGeom prst="rect">
              <a:avLst/>
            </a:prstGeom>
          </p:spPr>
        </p:pic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540312" y="2281033"/>
              <a:ext cx="3505508" cy="923330"/>
            </a:xfrm>
            <a:prstGeom prst="rect">
              <a:avLst/>
            </a:prstGeom>
            <a:ln>
              <a:noFill/>
              <a:headEnd type="triangle" w="med" len="med"/>
              <a:tailEnd type="none" w="med" len="med"/>
            </a:ln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228600" indent="-228600" defTabSz="893186" fontAlgn="base" latinLnBrk="0">
                <a:lnSpc>
                  <a:spcPts val="2400"/>
                </a:lnSpc>
                <a:spcBef>
                  <a:spcPct val="0"/>
                </a:spcBef>
                <a:buClr>
                  <a:srgbClr val="4F81BD">
                    <a:lumMod val="60000"/>
                    <a:lumOff val="40000"/>
                  </a:srgbClr>
                </a:buClr>
                <a:buSzPct val="100000"/>
                <a:buFontTx/>
                <a:buBlip>
                  <a:blip r:embed="rId5"/>
                </a:buBlip>
                <a:defRPr>
                  <a:ln>
                    <a:solidFill>
                      <a:schemeClr val="tx1"/>
                    </a:solidFill>
                  </a:ln>
                  <a:latin typeface="Rix모던고딕 L" panose="02020603020101020101" pitchFamily="18" charset="-127"/>
                  <a:ea typeface="Rix모던고딕 L" panose="02020603020101020101" pitchFamily="18" charset="-127"/>
                </a:defRPr>
              </a:lvl1pPr>
            </a:lstStyle>
            <a:p>
              <a:pPr>
                <a:buFontTx/>
                <a:buChar char="-"/>
              </a:pPr>
              <a:r>
                <a:rPr lang="en-US" altLang="ko-KR" sz="14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+mn-lt"/>
                  <a:ea typeface="Rix모던고딕 M" panose="02020603020101020101" pitchFamily="18" charset="-127"/>
                </a:rPr>
                <a:t>Total Travel Distance</a:t>
              </a:r>
              <a:r>
                <a:rPr lang="ko-KR" altLang="en-US" sz="14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+mn-lt"/>
                  <a:ea typeface="Rix모던고딕 M" panose="02020603020101020101" pitchFamily="18" charset="-127"/>
                </a:rPr>
                <a:t> </a:t>
              </a:r>
              <a:r>
                <a:rPr lang="en-US" altLang="ko-KR" sz="14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+mn-lt"/>
                  <a:ea typeface="Rix모던고딕 M" panose="02020603020101020101" pitchFamily="18" charset="-127"/>
                </a:rPr>
                <a:t>: 17 km</a:t>
              </a:r>
            </a:p>
            <a:p>
              <a:pPr>
                <a:buFontTx/>
                <a:buChar char="-"/>
              </a:pPr>
              <a:r>
                <a:rPr lang="en-US" altLang="ko-KR" sz="14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+mn-lt"/>
                  <a:ea typeface="Rix모던고딕 M" panose="02020603020101020101" pitchFamily="18" charset="-127"/>
                </a:rPr>
                <a:t>Total Travel Time</a:t>
              </a:r>
              <a:r>
                <a:rPr lang="ko-KR" altLang="en-US" sz="14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+mn-lt"/>
                  <a:ea typeface="Rix모던고딕 M" panose="02020603020101020101" pitchFamily="18" charset="-127"/>
                </a:rPr>
                <a:t> </a:t>
              </a:r>
              <a:r>
                <a:rPr lang="en-US" altLang="ko-KR" sz="14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+mn-lt"/>
                  <a:ea typeface="Rix모던고딕 M" panose="02020603020101020101" pitchFamily="18" charset="-127"/>
                </a:rPr>
                <a:t>: 25 hours</a:t>
              </a:r>
            </a:p>
            <a:p>
              <a:pPr>
                <a:buFontTx/>
                <a:buChar char="-"/>
              </a:pPr>
              <a:r>
                <a:rPr lang="en-US" altLang="ko-KR" sz="14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+mn-lt"/>
                  <a:ea typeface="Rix모던고딕 M" panose="02020603020101020101" pitchFamily="18" charset="-127"/>
                </a:rPr>
                <a:t>Diving Depth</a:t>
              </a:r>
              <a:r>
                <a:rPr lang="ko-KR" altLang="en-US" sz="14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+mn-lt"/>
                  <a:ea typeface="Rix모던고딕 M" panose="02020603020101020101" pitchFamily="18" charset="-127"/>
                </a:rPr>
                <a:t> </a:t>
              </a:r>
              <a:r>
                <a:rPr lang="en-US" altLang="ko-KR" sz="14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+mn-lt"/>
                  <a:ea typeface="Rix모던고딕 M" panose="02020603020101020101" pitchFamily="18" charset="-127"/>
                </a:rPr>
                <a:t>: 400 m</a:t>
              </a:r>
              <a:endParaRPr lang="ko-KR" altLang="en-US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n-lt"/>
                <a:ea typeface="Rix모던고딕 M" panose="02020603020101020101" pitchFamily="18" charset="-127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5007364" y="4979268"/>
            <a:ext cx="3381060" cy="1582143"/>
            <a:chOff x="3707904" y="4045139"/>
            <a:chExt cx="5020837" cy="2349465"/>
          </a:xfrm>
        </p:grpSpPr>
        <p:pic>
          <p:nvPicPr>
            <p:cNvPr id="26" name="Picture 7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36" r="5776" b="6017"/>
            <a:stretch/>
          </p:blipFill>
          <p:spPr bwMode="auto">
            <a:xfrm>
              <a:off x="3707904" y="4045139"/>
              <a:ext cx="5020837" cy="2349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7" name="직선 화살표 연결선 26"/>
            <p:cNvCxnSpPr/>
            <p:nvPr/>
          </p:nvCxnSpPr>
          <p:spPr>
            <a:xfrm flipV="1">
              <a:off x="5400092" y="4624367"/>
              <a:ext cx="1944216" cy="102701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그룹 27"/>
          <p:cNvGrpSpPr/>
          <p:nvPr/>
        </p:nvGrpSpPr>
        <p:grpSpPr>
          <a:xfrm>
            <a:off x="971600" y="4979268"/>
            <a:ext cx="3411466" cy="1584176"/>
            <a:chOff x="100119" y="2105225"/>
            <a:chExt cx="5065990" cy="2352484"/>
          </a:xfrm>
        </p:grpSpPr>
        <p:pic>
          <p:nvPicPr>
            <p:cNvPr id="29" name="Picture 5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43" r="4928" b="5779"/>
            <a:stretch/>
          </p:blipFill>
          <p:spPr bwMode="auto">
            <a:xfrm>
              <a:off x="100119" y="2105225"/>
              <a:ext cx="5065990" cy="23524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0" name="직선 화살표 연결선 29"/>
            <p:cNvCxnSpPr/>
            <p:nvPr/>
          </p:nvCxnSpPr>
          <p:spPr>
            <a:xfrm flipV="1">
              <a:off x="1783093" y="2665211"/>
              <a:ext cx="1944218" cy="102700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1" name="오른쪽 화살표 5120"/>
          <p:cNvSpPr/>
          <p:nvPr/>
        </p:nvSpPr>
        <p:spPr>
          <a:xfrm>
            <a:off x="4624980" y="1985064"/>
            <a:ext cx="472556" cy="576064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오른쪽 화살표 35"/>
          <p:cNvSpPr/>
          <p:nvPr/>
        </p:nvSpPr>
        <p:spPr>
          <a:xfrm>
            <a:off x="4624980" y="3792815"/>
            <a:ext cx="472556" cy="576064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30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758" y="2570488"/>
            <a:ext cx="4676424" cy="237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err="1"/>
              <a:t>Ulleungdo</a:t>
            </a:r>
            <a:r>
              <a:rPr lang="en-US" altLang="ko-KR" dirty="0"/>
              <a:t> – </a:t>
            </a:r>
            <a:r>
              <a:rPr lang="en-US" altLang="ko-KR" dirty="0" err="1"/>
              <a:t>Dokdo</a:t>
            </a:r>
            <a:r>
              <a:rPr lang="en-US" altLang="ko-KR" dirty="0"/>
              <a:t> Field Test</a:t>
            </a:r>
            <a:endParaRPr lang="ko-KR" altLang="en-US" sz="2800" b="1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CA06-9C0D-4B0C-9B57-580004352A90}" type="slidenum">
              <a:rPr lang="ko-KR" altLang="en-US" smtClean="0"/>
              <a:t>11</a:t>
            </a:fld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3"/>
          </p:nvPr>
        </p:nvSpPr>
        <p:spPr>
          <a:xfrm>
            <a:off x="179388" y="1052736"/>
            <a:ext cx="7416800" cy="519113"/>
          </a:xfrm>
        </p:spPr>
        <p:txBody>
          <a:bodyPr/>
          <a:lstStyle/>
          <a:p>
            <a:r>
              <a:rPr lang="en-US" altLang="ko-KR" dirty="0" smtClean="0"/>
              <a:t> Virtual Mooring Test</a:t>
            </a:r>
            <a:endParaRPr lang="ko-KR" altLang="en-US" dirty="0"/>
          </a:p>
        </p:txBody>
      </p:sp>
      <p:pic>
        <p:nvPicPr>
          <p:cNvPr id="32" name="Picture 4" descr="C:\Users\user\Desktop\Archive\kg593_UP160715_2Dsec_pres_sal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06" y="3240786"/>
            <a:ext cx="3634741" cy="136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1"/>
          <p:cNvSpPr txBox="1"/>
          <p:nvPr/>
        </p:nvSpPr>
        <p:spPr>
          <a:xfrm>
            <a:off x="251520" y="2780928"/>
            <a:ext cx="1660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0" indent="-152400" defTabSz="893186" fontAlgn="base" latinLnBrk="0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00000"/>
              <a:buBlip>
                <a:blip r:embed="rId4"/>
              </a:buBlip>
              <a:defRPr/>
            </a:pPr>
            <a:r>
              <a:rPr kumimoji="1" lang="en-US" altLang="ko-KR" kern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prstClr val="black"/>
                </a:solidFill>
                <a:ea typeface="Rix모던고딕 M" pitchFamily="18" charset="-127"/>
              </a:rPr>
              <a:t> </a:t>
            </a:r>
            <a:r>
              <a:rPr kumimoji="1" lang="en-US" altLang="ko-KR" kern="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prstClr val="black"/>
                </a:solidFill>
                <a:ea typeface="Rix모던고딕 M" pitchFamily="18" charset="-127"/>
              </a:rPr>
              <a:t>Salinity</a:t>
            </a:r>
            <a:endParaRPr kumimoji="1" lang="en-US" altLang="ko-KR" sz="1400" kern="0" dirty="0" smtClean="0">
              <a:ln>
                <a:solidFill>
                  <a:schemeClr val="tx1">
                    <a:alpha val="0"/>
                  </a:schemeClr>
                </a:solidFill>
              </a:ln>
              <a:solidFill>
                <a:prstClr val="black"/>
              </a:solidFill>
              <a:ea typeface="Rix모던고딕 M" pitchFamily="18" charset="-127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365013" y="1577245"/>
            <a:ext cx="4194714" cy="1034349"/>
            <a:chOff x="256494" y="1974746"/>
            <a:chExt cx="4194714" cy="1034349"/>
          </a:xfrm>
        </p:grpSpPr>
        <p:pic>
          <p:nvPicPr>
            <p:cNvPr id="20" name="그림 35" descr="2010-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6494" y="1974746"/>
              <a:ext cx="4194714" cy="1034349"/>
            </a:xfrm>
            <a:prstGeom prst="rect">
              <a:avLst/>
            </a:prstGeom>
          </p:spPr>
        </p:pic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540313" y="2130412"/>
              <a:ext cx="3574488" cy="707886"/>
            </a:xfrm>
            <a:prstGeom prst="rect">
              <a:avLst/>
            </a:prstGeom>
            <a:ln>
              <a:noFill/>
              <a:headEnd type="triangle" w="med" len="med"/>
              <a:tailEnd type="none" w="med" len="med"/>
            </a:ln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228600" indent="-228600" defTabSz="893186" fontAlgn="base" latinLnBrk="0">
                <a:lnSpc>
                  <a:spcPts val="2400"/>
                </a:lnSpc>
                <a:spcBef>
                  <a:spcPct val="0"/>
                </a:spcBef>
                <a:buClr>
                  <a:srgbClr val="4F81BD">
                    <a:lumMod val="60000"/>
                    <a:lumOff val="40000"/>
                  </a:srgbClr>
                </a:buClr>
                <a:buSzPct val="100000"/>
                <a:buFontTx/>
                <a:buBlip>
                  <a:blip r:embed="rId4"/>
                </a:buBlip>
                <a:defRPr>
                  <a:ln>
                    <a:solidFill>
                      <a:schemeClr val="tx1"/>
                    </a:solidFill>
                  </a:ln>
                  <a:latin typeface="Rix모던고딕 L" panose="02020603020101020101" pitchFamily="18" charset="-127"/>
                  <a:ea typeface="Rix모던고딕 L" panose="02020603020101020101" pitchFamily="18" charset="-127"/>
                </a:defRPr>
              </a:lvl1pPr>
            </a:lstStyle>
            <a:p>
              <a:pPr>
                <a:buFontTx/>
                <a:buChar char="-"/>
              </a:pPr>
              <a:r>
                <a:rPr lang="en-US" altLang="ko-KR" sz="16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+mn-lt"/>
                  <a:ea typeface="Rix모던고딕 M" panose="02020603020101020101" pitchFamily="18" charset="-127"/>
                </a:rPr>
                <a:t>Total Travel Time</a:t>
              </a:r>
              <a:r>
                <a:rPr lang="ko-KR" altLang="en-US" sz="16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+mn-lt"/>
                  <a:ea typeface="Rix모던고딕 M" panose="02020603020101020101" pitchFamily="18" charset="-127"/>
                </a:rPr>
                <a:t> </a:t>
              </a:r>
              <a:r>
                <a:rPr lang="en-US" altLang="ko-KR" sz="16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+mn-lt"/>
                  <a:ea typeface="Rix모던고딕 M" panose="02020603020101020101" pitchFamily="18" charset="-127"/>
                </a:rPr>
                <a:t>: 45 hours</a:t>
              </a:r>
            </a:p>
            <a:p>
              <a:pPr>
                <a:buFontTx/>
                <a:buChar char="-"/>
              </a:pPr>
              <a:r>
                <a:rPr lang="en-US" altLang="ko-KR" sz="16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+mn-lt"/>
                  <a:ea typeface="Rix모던고딕 M" panose="02020603020101020101" pitchFamily="18" charset="-127"/>
                </a:rPr>
                <a:t>Diving Depth</a:t>
              </a:r>
              <a:r>
                <a:rPr lang="ko-KR" altLang="en-US" sz="16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+mn-lt"/>
                  <a:ea typeface="Rix모던고딕 M" panose="02020603020101020101" pitchFamily="18" charset="-127"/>
                </a:rPr>
                <a:t> </a:t>
              </a:r>
              <a:r>
                <a:rPr lang="en-US" altLang="ko-KR" sz="16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+mn-lt"/>
                  <a:ea typeface="Rix모던고딕 M" panose="02020603020101020101" pitchFamily="18" charset="-127"/>
                </a:rPr>
                <a:t>: 300 m</a:t>
              </a:r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251520" y="4718806"/>
            <a:ext cx="8212317" cy="1813874"/>
            <a:chOff x="270369" y="1783116"/>
            <a:chExt cx="8979631" cy="1983352"/>
          </a:xfrm>
        </p:grpSpPr>
        <p:sp>
          <p:nvSpPr>
            <p:cNvPr id="41" name="TextBox 1"/>
            <p:cNvSpPr txBox="1"/>
            <p:nvPr/>
          </p:nvSpPr>
          <p:spPr>
            <a:xfrm>
              <a:off x="270369" y="1783116"/>
              <a:ext cx="8297430" cy="403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2400" indent="-152400" defTabSz="893186" fontAlgn="base" latinLnBrk="0">
                <a:spcBef>
                  <a:spcPct val="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00000"/>
                <a:buBlip>
                  <a:blip r:embed="rId4"/>
                </a:buBlip>
                <a:defRPr/>
              </a:pPr>
              <a:r>
                <a:rPr kumimoji="1" lang="ko-KR" altLang="en-US" kern="0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prstClr val="black"/>
                  </a:solidFill>
                  <a:ea typeface="Rix모던고딕 M" pitchFamily="18" charset="-127"/>
                </a:rPr>
                <a:t> </a:t>
              </a:r>
              <a:r>
                <a:rPr kumimoji="1" lang="en-US" altLang="ko-KR" kern="0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prstClr val="black"/>
                  </a:solidFill>
                  <a:ea typeface="Rix모던고딕 M" pitchFamily="18" charset="-127"/>
                </a:rPr>
                <a:t>Temperature</a:t>
              </a:r>
              <a:endParaRPr kumimoji="1" lang="en-US" altLang="ko-KR" sz="1400" kern="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prstClr val="black"/>
                </a:solidFill>
                <a:ea typeface="Rix모던고딕 M" pitchFamily="18" charset="-127"/>
              </a:endParaRPr>
            </a:p>
          </p:txBody>
        </p:sp>
        <p:pic>
          <p:nvPicPr>
            <p:cNvPr id="42" name="Picture 3" descr="C:\Users\user\Desktop\Archive\kg593_UP160715_2Dsec_pres_ta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0217" y="2267045"/>
              <a:ext cx="3982769" cy="1499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5" descr="C:\Users\user\Desktop\Archive\kg593_UP160715_2Dsec_pres_temp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989" y="2267045"/>
              <a:ext cx="3955636" cy="1499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직사각형 43"/>
            <p:cNvSpPr/>
            <p:nvPr/>
          </p:nvSpPr>
          <p:spPr>
            <a:xfrm>
              <a:off x="8134598" y="1964076"/>
              <a:ext cx="1115402" cy="349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100" b="1" dirty="0" smtClean="0"/>
                <a:t>(Anomaly)</a:t>
              </a:r>
              <a:endParaRPr lang="en-US" altLang="ko-KR" sz="1400" b="1" dirty="0"/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4676066" y="1077948"/>
            <a:ext cx="1912158" cy="1630972"/>
            <a:chOff x="4676066" y="1077948"/>
            <a:chExt cx="1912158" cy="1630972"/>
          </a:xfrm>
        </p:grpSpPr>
        <p:grpSp>
          <p:nvGrpSpPr>
            <p:cNvPr id="11" name="그룹 10"/>
            <p:cNvGrpSpPr/>
            <p:nvPr/>
          </p:nvGrpSpPr>
          <p:grpSpPr>
            <a:xfrm>
              <a:off x="4676066" y="1077948"/>
              <a:ext cx="1841245" cy="1362849"/>
              <a:chOff x="5683083" y="1115433"/>
              <a:chExt cx="1668457" cy="1234955"/>
            </a:xfrm>
          </p:grpSpPr>
          <p:pic>
            <p:nvPicPr>
              <p:cNvPr id="53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3083" y="1115433"/>
                <a:ext cx="1668457" cy="12349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직사각형 9"/>
              <p:cNvSpPr/>
              <p:nvPr/>
            </p:nvSpPr>
            <p:spPr>
              <a:xfrm>
                <a:off x="6446240" y="1793220"/>
                <a:ext cx="108201" cy="104105"/>
              </a:xfrm>
              <a:prstGeom prst="rect">
                <a:avLst/>
              </a:prstGeom>
              <a:no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64" name="직선 연결선 63"/>
            <p:cNvCxnSpPr/>
            <p:nvPr/>
          </p:nvCxnSpPr>
          <p:spPr>
            <a:xfrm flipV="1">
              <a:off x="4696092" y="1938529"/>
              <a:ext cx="822165" cy="770391"/>
            </a:xfrm>
            <a:prstGeom prst="line">
              <a:avLst/>
            </a:prstGeom>
            <a:ln w="1905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직선 연결선 64"/>
            <p:cNvCxnSpPr/>
            <p:nvPr/>
          </p:nvCxnSpPr>
          <p:spPr>
            <a:xfrm>
              <a:off x="5637663" y="1938529"/>
              <a:ext cx="950561" cy="770391"/>
            </a:xfrm>
            <a:prstGeom prst="line">
              <a:avLst/>
            </a:prstGeom>
            <a:ln w="1905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604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altLang="ko-KR" sz="4000" smtClean="0"/>
              <a:t>Benefits to other major programs</a:t>
            </a:r>
            <a:endParaRPr lang="ko-KR" altLang="en-US" sz="4000" dirty="0"/>
          </a:p>
        </p:txBody>
      </p:sp>
      <p:sp>
        <p:nvSpPr>
          <p:cNvPr id="16" name="슬라이드 번호 개체 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CA06-9C0D-4B0C-9B57-580004352A90}" type="slidenum">
              <a:rPr lang="ko-KR" altLang="en-US" smtClean="0"/>
              <a:t>12</a:t>
            </a:fld>
            <a:endParaRPr lang="ko-KR" altLang="en-US" dirty="0"/>
          </a:p>
        </p:txBody>
      </p:sp>
      <p:sp>
        <p:nvSpPr>
          <p:cNvPr id="19" name="텍스트 개체 틀 3"/>
          <p:cNvSpPr>
            <a:spLocks noGrp="1"/>
          </p:cNvSpPr>
          <p:nvPr>
            <p:ph type="body" sz="quarter" idx="13"/>
          </p:nvPr>
        </p:nvSpPr>
        <p:spPr>
          <a:xfrm>
            <a:off x="179388" y="1052736"/>
            <a:ext cx="7416800" cy="519113"/>
          </a:xfrm>
        </p:spPr>
        <p:txBody>
          <a:bodyPr/>
          <a:lstStyle/>
          <a:p>
            <a:r>
              <a:rPr lang="en-US" altLang="ko-KR" dirty="0" smtClean="0"/>
              <a:t> Korea Underwater Glider Operation Network</a:t>
            </a:r>
            <a:endParaRPr lang="ko-KR" altLang="en-US" dirty="0"/>
          </a:p>
        </p:txBody>
      </p:sp>
      <p:pic>
        <p:nvPicPr>
          <p:cNvPr id="2050" name="Picture 2" descr="http://www.nifs.go.kr/oeis/images/environ/m01_3_b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" t="10912" r="1384" b="2689"/>
          <a:stretch/>
        </p:blipFill>
        <p:spPr bwMode="auto">
          <a:xfrm>
            <a:off x="323528" y="2636912"/>
            <a:ext cx="4031201" cy="293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1844824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 altLang="ko-KR" dirty="0" smtClean="0"/>
              <a:t>KODC(Korea Oceanographic Data Center) </a:t>
            </a:r>
          </a:p>
          <a:p>
            <a:pPr algn="ctr"/>
            <a:r>
              <a:rPr lang="en-US" altLang="ko-KR" dirty="0" smtClean="0"/>
              <a:t>Regular Ship-based Measurement Program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5589240"/>
            <a:ext cx="4567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Increasing demand for Higher Spatio-temporal Resolution </a:t>
            </a:r>
            <a:r>
              <a:rPr lang="en-US" altLang="ko-KR" dirty="0"/>
              <a:t>of Oceanographic data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4759910" y="1880746"/>
            <a:ext cx="4385761" cy="3471986"/>
            <a:chOff x="4759910" y="1880746"/>
            <a:chExt cx="4385761" cy="3471986"/>
          </a:xfrm>
        </p:grpSpPr>
        <p:grpSp>
          <p:nvGrpSpPr>
            <p:cNvPr id="11" name="그룹 10"/>
            <p:cNvGrpSpPr/>
            <p:nvPr/>
          </p:nvGrpSpPr>
          <p:grpSpPr>
            <a:xfrm>
              <a:off x="4993805" y="2312794"/>
              <a:ext cx="4002985" cy="3039938"/>
              <a:chOff x="5041198" y="2849357"/>
              <a:chExt cx="4002985" cy="3039938"/>
            </a:xfrm>
          </p:grpSpPr>
          <p:grpSp>
            <p:nvGrpSpPr>
              <p:cNvPr id="8" name="그룹 7"/>
              <p:cNvGrpSpPr/>
              <p:nvPr/>
            </p:nvGrpSpPr>
            <p:grpSpPr>
              <a:xfrm>
                <a:off x="5041198" y="2849357"/>
                <a:ext cx="4002985" cy="3039938"/>
                <a:chOff x="4889638" y="2333278"/>
                <a:chExt cx="4002985" cy="3039938"/>
              </a:xfrm>
            </p:grpSpPr>
            <p:pic>
              <p:nvPicPr>
                <p:cNvPr id="2051" name="_x176361512" descr="EMB000007bc50a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89638" y="2333278"/>
                  <a:ext cx="3911898" cy="30399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" name="TextBox 5"/>
                <p:cNvSpPr txBox="1"/>
                <p:nvPr/>
              </p:nvSpPr>
              <p:spPr>
                <a:xfrm>
                  <a:off x="5867127" y="2862461"/>
                  <a:ext cx="825547" cy="10772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altLang="ko-KR" sz="700" b="1" dirty="0" smtClean="0"/>
                    <a:t>Medium Altitude UAV</a:t>
                  </a:r>
                  <a:endParaRPr lang="ko-KR" altLang="en-US" sz="700" b="1" dirty="0"/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7945248" y="2708920"/>
                  <a:ext cx="947375" cy="10772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altLang="ko-KR" sz="700" b="1" dirty="0" smtClean="0"/>
                    <a:t>Geosynchronous Satellite</a:t>
                  </a:r>
                  <a:endParaRPr lang="ko-KR" altLang="en-US" sz="700" b="1" dirty="0"/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4893532" y="2964250"/>
                  <a:ext cx="921727" cy="10772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altLang="ko-KR" sz="700" b="1" dirty="0" smtClean="0"/>
                    <a:t>SAR and Optical Satellite</a:t>
                  </a:r>
                  <a:endParaRPr lang="ko-KR" altLang="en-US" sz="700" b="1" dirty="0"/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5874494" y="3674785"/>
                  <a:ext cx="663644" cy="10772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altLang="ko-KR" sz="700" b="1" dirty="0" smtClean="0"/>
                    <a:t>Low Altitude UAV</a:t>
                  </a:r>
                  <a:endParaRPr lang="ko-KR" altLang="en-US" sz="700" b="1" dirty="0"/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6037964" y="4083422"/>
                  <a:ext cx="262892" cy="10772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altLang="ko-KR" sz="700" b="1" dirty="0" smtClean="0"/>
                    <a:t>Airship</a:t>
                  </a:r>
                  <a:endParaRPr lang="ko-KR" altLang="en-US" sz="700" b="1" dirty="0"/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6196007" y="4997301"/>
                  <a:ext cx="357360" cy="10772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altLang="ko-KR" sz="700" b="1" dirty="0" smtClean="0"/>
                    <a:t>AUV</a:t>
                  </a:r>
                  <a:endParaRPr lang="ko-KR" altLang="en-US" sz="700" b="1" dirty="0"/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6844662" y="3416300"/>
                  <a:ext cx="596317" cy="10772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altLang="ko-KR" sz="700" b="1" dirty="0" smtClean="0"/>
                    <a:t>HF Ocean Radar</a:t>
                  </a:r>
                  <a:endParaRPr lang="ko-KR" altLang="en-US" sz="700" b="1" dirty="0"/>
                </a:p>
              </p:txBody>
            </p:sp>
          </p:grpSp>
          <p:sp>
            <p:nvSpPr>
              <p:cNvPr id="10" name="직사각형 9"/>
              <p:cNvSpPr/>
              <p:nvPr/>
            </p:nvSpPr>
            <p:spPr>
              <a:xfrm>
                <a:off x="5084602" y="2874995"/>
                <a:ext cx="1768178" cy="2196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67" name="직사각형 66"/>
            <p:cNvSpPr/>
            <p:nvPr/>
          </p:nvSpPr>
          <p:spPr>
            <a:xfrm>
              <a:off x="4759910" y="1880746"/>
              <a:ext cx="4385761" cy="291755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285750" indent="-285750" algn="ctr" fontAlgn="ctr" latinLnBrk="0">
                <a:buFont typeface="Arial"/>
                <a:buChar char="•"/>
              </a:pPr>
              <a:r>
                <a:rPr lang="en-US" altLang="ko-KR" dirty="0"/>
                <a:t>Program for Wide-Integrated Surveillance System of </a:t>
              </a:r>
              <a:r>
                <a:rPr lang="en-US" altLang="ko-KR" dirty="0" smtClean="0"/>
                <a:t>Marine Territory</a:t>
              </a:r>
              <a:endParaRPr lang="en-US" altLang="ko-KR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076056" y="5589240"/>
            <a:ext cx="3693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Building 3-Dimensional Autonomous </a:t>
            </a:r>
          </a:p>
          <a:p>
            <a:r>
              <a:rPr kumimoji="1" lang="en-US" altLang="ja-JP"/>
              <a:t>Marine Surveilance System (~$100M)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360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61549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altLang="ko-KR" sz="4000" dirty="0" smtClean="0"/>
              <a:t>Possible Integration with Argo </a:t>
            </a:r>
            <a:r>
              <a:rPr lang="en-US" altLang="ko-KR" dirty="0"/>
              <a:t>F</a:t>
            </a:r>
            <a:r>
              <a:rPr lang="en-US" altLang="ko-KR" sz="4000" dirty="0" smtClean="0"/>
              <a:t>loats</a:t>
            </a:r>
            <a:endParaRPr lang="ko-KR" altLang="en-US" sz="4000" dirty="0"/>
          </a:p>
        </p:txBody>
      </p:sp>
      <p:sp>
        <p:nvSpPr>
          <p:cNvPr id="16" name="슬라이드 번호 개체 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CA06-9C0D-4B0C-9B57-580004352A90}" type="slidenum">
              <a:rPr lang="ko-KR" altLang="en-US" smtClean="0"/>
              <a:t>14</a:t>
            </a:fld>
            <a:endParaRPr lang="ko-KR" altLang="en-US" dirty="0"/>
          </a:p>
        </p:txBody>
      </p:sp>
      <p:sp>
        <p:nvSpPr>
          <p:cNvPr id="19" name="텍스트 개체 틀 3"/>
          <p:cNvSpPr>
            <a:spLocks noGrp="1"/>
          </p:cNvSpPr>
          <p:nvPr>
            <p:ph type="body" sz="quarter" idx="13"/>
          </p:nvPr>
        </p:nvSpPr>
        <p:spPr>
          <a:xfrm>
            <a:off x="179388" y="1052736"/>
            <a:ext cx="8713092" cy="519113"/>
          </a:xfrm>
        </p:spPr>
        <p:txBody>
          <a:bodyPr>
            <a:normAutofit fontScale="85000" lnSpcReduction="10000"/>
          </a:bodyPr>
          <a:lstStyle/>
          <a:p>
            <a:r>
              <a:rPr lang="en-US" altLang="ko-KR" dirty="0" smtClean="0"/>
              <a:t> Best testbed for integration with Argo floats and underwater glider fleet</a:t>
            </a:r>
            <a:endParaRPr lang="ko-KR" alt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67544" y="6021288"/>
            <a:ext cx="2433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High Argo Data Density!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7504" y="1628800"/>
            <a:ext cx="3266867" cy="4392488"/>
            <a:chOff x="251520" y="1772816"/>
            <a:chExt cx="3266867" cy="4392488"/>
          </a:xfrm>
        </p:grpSpPr>
        <p:sp>
          <p:nvSpPr>
            <p:cNvPr id="3" name="TextBox 2"/>
            <p:cNvSpPr txBox="1"/>
            <p:nvPr/>
          </p:nvSpPr>
          <p:spPr>
            <a:xfrm>
              <a:off x="611560" y="1835532"/>
              <a:ext cx="21559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Argo float in East Sea</a:t>
              </a:r>
              <a:endParaRPr lang="ko-KR" altLang="en-US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51520" y="1772816"/>
              <a:ext cx="3266867" cy="4392488"/>
              <a:chOff x="251520" y="1772816"/>
              <a:chExt cx="3266867" cy="4392488"/>
            </a:xfrm>
          </p:grpSpPr>
          <p:pic>
            <p:nvPicPr>
              <p:cNvPr id="4" name="Picture 3" descr="Screen Shot 2016-09-22 at 오후 9.29.56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520" y="1772816"/>
                <a:ext cx="3266867" cy="4392488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641560" y="3861048"/>
                <a:ext cx="1368152" cy="2088232"/>
              </a:xfrm>
              <a:prstGeom prst="rect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93568" y="1884828"/>
              <a:ext cx="1584989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/>
                <a:t>Argo float data</a:t>
              </a:r>
            </a:p>
            <a:p>
              <a:r>
                <a:rPr kumimoji="1" lang="en-US" altLang="ja-JP"/>
                <a:t>(1999~2015)</a:t>
              </a:r>
              <a:endParaRPr kumimoji="1" lang="ja-JP" altLang="en-US"/>
            </a:p>
          </p:txBody>
        </p:sp>
      </p:grpSp>
      <p:pic>
        <p:nvPicPr>
          <p:cNvPr id="3076" name="Picture 4" descr="argo float에 대한 이미지 검색결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59" y="4200604"/>
            <a:ext cx="452210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KakaoTalk_Photo_2016-09-22-22-45-32_4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060848"/>
            <a:ext cx="2863339" cy="39330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63888" y="1484784"/>
            <a:ext cx="2952328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/>
              <a:t>Argo float location</a:t>
            </a:r>
            <a:r>
              <a:rPr kumimoji="1" lang="ko-KR" altLang="en-US"/>
              <a:t> </a:t>
            </a:r>
            <a:r>
              <a:rPr kumimoji="1" lang="en-US" altLang="ja-JP"/>
              <a:t> </a:t>
            </a:r>
          </a:p>
          <a:p>
            <a:pPr algn="ctr"/>
            <a:r>
              <a:rPr kumimoji="1" lang="en-US" altLang="ja-JP"/>
              <a:t>(21</a:t>
            </a:r>
            <a:r>
              <a:rPr kumimoji="1" lang="ko-KR" altLang="en-US"/>
              <a:t> </a:t>
            </a:r>
            <a:r>
              <a:rPr kumimoji="1" lang="en-US" altLang="ko-KR"/>
              <a:t>floats active in </a:t>
            </a:r>
            <a:r>
              <a:rPr kumimoji="1" lang="en-US" altLang="ja-JP"/>
              <a:t>Jan. 2016)</a:t>
            </a:r>
            <a:endParaRPr kumimoji="1" lang="ja-JP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6300192" y="2276872"/>
            <a:ext cx="2843808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/>
              <a:t>The East/Japan Sea</a:t>
            </a:r>
          </a:p>
          <a:p>
            <a:endParaRPr kumimoji="1" lang="en-US" altLang="ja-JP"/>
          </a:p>
          <a:p>
            <a:pPr marL="285750" indent="-285750">
              <a:buFontTx/>
              <a:buChar char="-"/>
            </a:pPr>
            <a:r>
              <a:rPr kumimoji="1" lang="en-US" altLang="ja-JP"/>
              <a:t>Deploying about </a:t>
            </a:r>
          </a:p>
          <a:p>
            <a:r>
              <a:rPr kumimoji="1" lang="en-US" altLang="ja-JP"/>
              <a:t> 5-10 floats every year</a:t>
            </a:r>
          </a:p>
          <a:p>
            <a:endParaRPr kumimoji="1" lang="en-US" altLang="ja-JP" sz="800"/>
          </a:p>
          <a:p>
            <a:pPr marL="285750" indent="-285750">
              <a:buFontTx/>
              <a:buChar char="-"/>
            </a:pPr>
            <a:r>
              <a:rPr kumimoji="1" lang="en-US" altLang="ja-JP"/>
              <a:t>Similar thermo-haline </a:t>
            </a:r>
          </a:p>
          <a:p>
            <a:r>
              <a:rPr kumimoji="1" lang="en-US" altLang="ja-JP"/>
              <a:t> circulation to open ocean </a:t>
            </a:r>
          </a:p>
          <a:p>
            <a:r>
              <a:rPr kumimoji="1" lang="en-US" altLang="ja-JP"/>
              <a:t> (including its own MOC) </a:t>
            </a:r>
          </a:p>
          <a:p>
            <a:endParaRPr kumimoji="1" lang="en-US" altLang="ja-JP" sz="800"/>
          </a:p>
          <a:p>
            <a:r>
              <a:rPr kumimoji="1" lang="en-US" altLang="ja-JP" u="sng"/>
              <a:t>-&gt; </a:t>
            </a:r>
            <a:r>
              <a:rPr kumimoji="1" lang="ko-KR" altLang="en-US" u="sng"/>
              <a:t>  </a:t>
            </a:r>
            <a:r>
              <a:rPr kumimoji="1" lang="en-US" altLang="ko-KR" u="sng"/>
              <a:t>Best testbed to develop  ways to integrate with Argo floats and Glider fleets</a:t>
            </a:r>
            <a:endParaRPr kumimoji="1" lang="ja-JP" altLang="en-US" u="sng"/>
          </a:p>
        </p:txBody>
      </p:sp>
      <p:sp>
        <p:nvSpPr>
          <p:cNvPr id="13" name="TextBox 12"/>
          <p:cNvSpPr txBox="1"/>
          <p:nvPr/>
        </p:nvSpPr>
        <p:spPr>
          <a:xfrm>
            <a:off x="3563888" y="6021288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Yet, still sparse within 10 days!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465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4000" dirty="0" smtClean="0"/>
              <a:t>Simulator</a:t>
            </a:r>
            <a:endParaRPr lang="ko-KR" altLang="en-US" sz="4000" b="1" dirty="0"/>
          </a:p>
        </p:txBody>
      </p:sp>
      <p:sp>
        <p:nvSpPr>
          <p:cNvPr id="15" name="슬라이드 번호 개체 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CA06-9C0D-4B0C-9B57-580004352A90}" type="slidenum">
              <a:rPr lang="ko-KR" altLang="en-US" smtClean="0">
                <a:solidFill>
                  <a:prstClr val="black"/>
                </a:solidFill>
                <a:latin typeface="Calibri"/>
                <a:ea typeface="맑은 고딕"/>
              </a:rPr>
              <a:pPr/>
              <a:t>15</a:t>
            </a:fld>
            <a:endParaRPr lang="ko-KR" altLang="en-US" dirty="0">
              <a:solidFill>
                <a:prstClr val="black"/>
              </a:solidFill>
              <a:latin typeface="Calibri"/>
              <a:ea typeface="맑은 고딕"/>
            </a:endParaRPr>
          </a:p>
        </p:txBody>
      </p:sp>
      <p:sp>
        <p:nvSpPr>
          <p:cNvPr id="16" name="텍스트 개체 틀 3"/>
          <p:cNvSpPr>
            <a:spLocks noGrp="1"/>
          </p:cNvSpPr>
          <p:nvPr>
            <p:ph type="body" sz="quarter" idx="13"/>
          </p:nvPr>
        </p:nvSpPr>
        <p:spPr>
          <a:xfrm>
            <a:off x="179388" y="1052736"/>
            <a:ext cx="7416800" cy="519113"/>
          </a:xfrm>
        </p:spPr>
        <p:txBody>
          <a:bodyPr/>
          <a:lstStyle/>
          <a:p>
            <a:r>
              <a:rPr lang="en-US" altLang="ko-KR" dirty="0" smtClean="0"/>
              <a:t> Underwater Glider Simulator Model</a:t>
            </a:r>
            <a:endParaRPr lang="ko-KR" altLang="en-US" dirty="0"/>
          </a:p>
        </p:txBody>
      </p:sp>
      <p:pic>
        <p:nvPicPr>
          <p:cNvPr id="28" name="Picture 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06" y="4270270"/>
            <a:ext cx="7322989" cy="2255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그룹 17"/>
          <p:cNvGrpSpPr/>
          <p:nvPr/>
        </p:nvGrpSpPr>
        <p:grpSpPr>
          <a:xfrm>
            <a:off x="541947" y="1782002"/>
            <a:ext cx="8060107" cy="1983310"/>
            <a:chOff x="3660019" y="2052846"/>
            <a:chExt cx="8332347" cy="2034346"/>
          </a:xfrm>
        </p:grpSpPr>
        <p:sp>
          <p:nvSpPr>
            <p:cNvPr id="30" name="모서리가 둥근 직사각형 15"/>
            <p:cNvSpPr/>
            <p:nvPr/>
          </p:nvSpPr>
          <p:spPr>
            <a:xfrm>
              <a:off x="3660019" y="2052846"/>
              <a:ext cx="8332347" cy="2034346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b="1" dirty="0" smtClean="0">
                <a:solidFill>
                  <a:prstClr val="white"/>
                </a:solidFill>
                <a:latin typeface="Calibri"/>
                <a:ea typeface="맑은 고딕"/>
              </a:endParaRPr>
            </a:p>
          </p:txBody>
        </p:sp>
        <p:grpSp>
          <p:nvGrpSpPr>
            <p:cNvPr id="31" name="그룹 28"/>
            <p:cNvGrpSpPr/>
            <p:nvPr/>
          </p:nvGrpSpPr>
          <p:grpSpPr>
            <a:xfrm>
              <a:off x="3862501" y="2117284"/>
              <a:ext cx="7887223" cy="1874917"/>
              <a:chOff x="-469695" y="2117586"/>
              <a:chExt cx="8422511" cy="1970739"/>
            </a:xfrm>
          </p:grpSpPr>
          <p:sp>
            <p:nvSpPr>
              <p:cNvPr id="32" name="모서리가 둥근 직사각형 30"/>
              <p:cNvSpPr/>
              <p:nvPr/>
            </p:nvSpPr>
            <p:spPr>
              <a:xfrm>
                <a:off x="3125985" y="2714078"/>
                <a:ext cx="1309840" cy="808907"/>
              </a:xfrm>
              <a:prstGeom prst="roundRect">
                <a:avLst/>
              </a:prstGeom>
              <a:solidFill>
                <a:srgbClr val="00206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b="1" dirty="0" smtClean="0">
                    <a:solidFill>
                      <a:prstClr val="white"/>
                    </a:solidFill>
                    <a:latin typeface="Calibri"/>
                    <a:ea typeface="맑은 고딕"/>
                  </a:rPr>
                  <a:t>Simulator</a:t>
                </a:r>
                <a:endParaRPr lang="ko-KR" altLang="en-US" sz="900" b="1" dirty="0">
                  <a:solidFill>
                    <a:prstClr val="white"/>
                  </a:solidFill>
                  <a:latin typeface="Calibri"/>
                  <a:ea typeface="맑은 고딕"/>
                </a:endParaRPr>
              </a:p>
            </p:txBody>
          </p:sp>
          <p:sp>
            <p:nvSpPr>
              <p:cNvPr id="33" name="타원 31"/>
              <p:cNvSpPr/>
              <p:nvPr/>
            </p:nvSpPr>
            <p:spPr>
              <a:xfrm>
                <a:off x="961168" y="2117587"/>
                <a:ext cx="1347702" cy="836816"/>
              </a:xfrm>
              <a:prstGeom prst="ellipse">
                <a:avLst/>
              </a:prstGeom>
              <a:solidFill>
                <a:srgbClr val="80BCEF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lIns="0" rIns="0" rtlCol="0" anchor="ctr"/>
              <a:lstStyle/>
              <a:p>
                <a:pPr algn="ctr"/>
                <a:r>
                  <a:rPr lang="en-US" altLang="ko-KR" sz="1200" b="1" dirty="0" smtClean="0">
                    <a:solidFill>
                      <a:srgbClr val="17406D">
                        <a:lumMod val="50000"/>
                      </a:srgbClr>
                    </a:solidFill>
                    <a:latin typeface="Calibri"/>
                    <a:ea typeface="맑은 고딕"/>
                  </a:rPr>
                  <a:t>Current</a:t>
                </a:r>
              </a:p>
              <a:p>
                <a:pPr algn="ctr"/>
                <a:r>
                  <a:rPr lang="en-US" altLang="ko-KR" sz="1200" b="1" dirty="0" smtClean="0">
                    <a:solidFill>
                      <a:srgbClr val="17406D">
                        <a:lumMod val="50000"/>
                      </a:srgbClr>
                    </a:solidFill>
                    <a:latin typeface="Calibri"/>
                    <a:ea typeface="맑은 고딕"/>
                  </a:rPr>
                  <a:t>Database</a:t>
                </a:r>
                <a:endParaRPr lang="ko-KR" altLang="en-US" sz="1200" b="1" dirty="0">
                  <a:solidFill>
                    <a:srgbClr val="17406D">
                      <a:lumMod val="50000"/>
                    </a:srgbClr>
                  </a:solidFill>
                  <a:latin typeface="Calibri"/>
                  <a:ea typeface="맑은 고딕"/>
                </a:endParaRPr>
              </a:p>
            </p:txBody>
          </p:sp>
          <p:sp>
            <p:nvSpPr>
              <p:cNvPr id="34" name="타원 32"/>
              <p:cNvSpPr/>
              <p:nvPr/>
            </p:nvSpPr>
            <p:spPr>
              <a:xfrm>
                <a:off x="6605117" y="2681594"/>
                <a:ext cx="1347699" cy="836816"/>
              </a:xfrm>
              <a:prstGeom prst="ellipse">
                <a:avLst/>
              </a:prstGeom>
              <a:solidFill>
                <a:srgbClr val="9DCAD3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none" lIns="0" rIns="0" rtlCol="0" anchor="ctr"/>
              <a:lstStyle/>
              <a:p>
                <a:pPr algn="ctr"/>
                <a:r>
                  <a:rPr lang="en-US" altLang="ko-KR" sz="1200" b="1" dirty="0" smtClean="0">
                    <a:solidFill>
                      <a:srgbClr val="17406D">
                        <a:lumMod val="50000"/>
                      </a:srgbClr>
                    </a:solidFill>
                    <a:latin typeface="Calibri"/>
                    <a:ea typeface="맑은 고딕"/>
                  </a:rPr>
                  <a:t>Mission Setting</a:t>
                </a:r>
              </a:p>
              <a:p>
                <a:pPr algn="ctr"/>
                <a:r>
                  <a:rPr lang="en-US" altLang="ko-KR" sz="1200" b="1" dirty="0" smtClean="0">
                    <a:solidFill>
                      <a:srgbClr val="17406D">
                        <a:lumMod val="50000"/>
                      </a:srgbClr>
                    </a:solidFill>
                    <a:latin typeface="Calibri"/>
                    <a:ea typeface="맑은 고딕"/>
                  </a:rPr>
                  <a:t>Value</a:t>
                </a:r>
                <a:endParaRPr lang="ko-KR" altLang="en-US" sz="1200" b="1" dirty="0">
                  <a:solidFill>
                    <a:srgbClr val="17406D">
                      <a:lumMod val="50000"/>
                    </a:srgbClr>
                  </a:solidFill>
                  <a:latin typeface="Calibri"/>
                  <a:ea typeface="맑은 고딕"/>
                </a:endParaRPr>
              </a:p>
            </p:txBody>
          </p:sp>
          <p:sp>
            <p:nvSpPr>
              <p:cNvPr id="35" name="타원 33"/>
              <p:cNvSpPr/>
              <p:nvPr/>
            </p:nvSpPr>
            <p:spPr>
              <a:xfrm>
                <a:off x="5211853" y="3251507"/>
                <a:ext cx="1347703" cy="836818"/>
              </a:xfrm>
              <a:prstGeom prst="ellipse">
                <a:avLst/>
              </a:prstGeom>
              <a:solidFill>
                <a:srgbClr val="4FC0DF"/>
              </a:soli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none" lIns="0" rIns="0" rtlCol="0" anchor="ctr"/>
              <a:lstStyle/>
              <a:p>
                <a:pPr algn="ctr"/>
                <a:r>
                  <a:rPr lang="en-US" altLang="ko-KR" sz="1200" b="1" dirty="0" smtClean="0">
                    <a:solidFill>
                      <a:srgbClr val="17406D">
                        <a:lumMod val="50000"/>
                      </a:srgbClr>
                    </a:solidFill>
                    <a:latin typeface="Calibri"/>
                    <a:ea typeface="맑은 고딕"/>
                  </a:rPr>
                  <a:t>Bathymetric</a:t>
                </a:r>
              </a:p>
              <a:p>
                <a:pPr algn="ctr"/>
                <a:r>
                  <a:rPr lang="en-US" altLang="ko-KR" sz="1200" b="1" dirty="0" smtClean="0">
                    <a:solidFill>
                      <a:srgbClr val="17406D">
                        <a:lumMod val="50000"/>
                      </a:srgbClr>
                    </a:solidFill>
                    <a:latin typeface="Calibri"/>
                    <a:ea typeface="맑은 고딕"/>
                  </a:rPr>
                  <a:t>Data</a:t>
                </a:r>
                <a:endParaRPr lang="ko-KR" altLang="en-US" sz="1200" b="1" dirty="0">
                  <a:solidFill>
                    <a:srgbClr val="17406D">
                      <a:lumMod val="50000"/>
                    </a:srgbClr>
                  </a:solidFill>
                  <a:latin typeface="Calibri"/>
                  <a:ea typeface="맑은 고딕"/>
                </a:endParaRPr>
              </a:p>
            </p:txBody>
          </p:sp>
          <p:sp>
            <p:nvSpPr>
              <p:cNvPr id="36" name="타원 34"/>
              <p:cNvSpPr/>
              <p:nvPr/>
            </p:nvSpPr>
            <p:spPr>
              <a:xfrm>
                <a:off x="5211855" y="2117586"/>
                <a:ext cx="1347699" cy="836818"/>
              </a:xfrm>
              <a:prstGeom prst="ellipse">
                <a:avLst/>
              </a:prstGeom>
              <a:solidFill>
                <a:srgbClr val="AFDFF7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lIns="0" rIns="0" rtlCol="0" anchor="ctr"/>
              <a:lstStyle/>
              <a:p>
                <a:pPr algn="ctr"/>
                <a:r>
                  <a:rPr lang="en-US" altLang="ko-KR" sz="1200" b="1" dirty="0" smtClean="0">
                    <a:solidFill>
                      <a:srgbClr val="17406D">
                        <a:lumMod val="50000"/>
                      </a:srgbClr>
                    </a:solidFill>
                    <a:latin typeface="Calibri"/>
                    <a:ea typeface="맑은 고딕"/>
                  </a:rPr>
                  <a:t>Glider</a:t>
                </a:r>
              </a:p>
              <a:p>
                <a:pPr algn="ctr"/>
                <a:r>
                  <a:rPr lang="en-US" altLang="ko-KR" sz="1200" b="1" dirty="0" smtClean="0">
                    <a:solidFill>
                      <a:srgbClr val="17406D">
                        <a:lumMod val="50000"/>
                      </a:srgbClr>
                    </a:solidFill>
                    <a:latin typeface="Calibri"/>
                    <a:ea typeface="맑은 고딕"/>
                  </a:rPr>
                  <a:t>Flight Model</a:t>
                </a:r>
              </a:p>
            </p:txBody>
          </p:sp>
          <p:sp>
            <p:nvSpPr>
              <p:cNvPr id="37" name="타원 36"/>
              <p:cNvSpPr/>
              <p:nvPr/>
            </p:nvSpPr>
            <p:spPr>
              <a:xfrm>
                <a:off x="-469695" y="2681594"/>
                <a:ext cx="1347699" cy="836816"/>
              </a:xfrm>
              <a:prstGeom prst="ellipse">
                <a:avLst/>
              </a:prstGeom>
              <a:solidFill>
                <a:srgbClr val="52D6D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lIns="0" rIns="0" rtlCol="0" anchor="ctr"/>
              <a:lstStyle/>
              <a:p>
                <a:pPr algn="ctr"/>
                <a:r>
                  <a:rPr lang="en-US" altLang="ko-KR" sz="1050" b="1" dirty="0" smtClean="0">
                    <a:solidFill>
                      <a:srgbClr val="17406D">
                        <a:lumMod val="50000"/>
                      </a:srgbClr>
                    </a:solidFill>
                    <a:latin typeface="Calibri"/>
                    <a:ea typeface="맑은 고딕"/>
                  </a:rPr>
                  <a:t>Navigation Model</a:t>
                </a:r>
              </a:p>
              <a:p>
                <a:pPr algn="ctr"/>
                <a:r>
                  <a:rPr lang="en-US" altLang="ko-KR" sz="1050" b="1" dirty="0" smtClean="0">
                    <a:solidFill>
                      <a:srgbClr val="17406D">
                        <a:lumMod val="50000"/>
                      </a:srgbClr>
                    </a:solidFill>
                    <a:latin typeface="Calibri"/>
                    <a:ea typeface="맑은 고딕"/>
                  </a:rPr>
                  <a:t>(Current Correction)</a:t>
                </a:r>
                <a:endParaRPr lang="ko-KR" altLang="en-US" sz="1050" b="1" dirty="0">
                  <a:solidFill>
                    <a:srgbClr val="17406D">
                      <a:lumMod val="50000"/>
                    </a:srgbClr>
                  </a:solidFill>
                  <a:latin typeface="Calibri"/>
                  <a:ea typeface="맑은 고딕"/>
                </a:endParaRPr>
              </a:p>
            </p:txBody>
          </p:sp>
          <p:sp>
            <p:nvSpPr>
              <p:cNvPr id="45" name="오른쪽 화살표 40"/>
              <p:cNvSpPr/>
              <p:nvPr/>
            </p:nvSpPr>
            <p:spPr>
              <a:xfrm>
                <a:off x="2329499" y="2606708"/>
                <a:ext cx="757665" cy="986591"/>
              </a:xfrm>
              <a:prstGeom prst="rightArrow">
                <a:avLst/>
              </a:prstGeom>
              <a:solidFill>
                <a:srgbClr val="52D6D0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700">
                  <a:solidFill>
                    <a:prstClr val="white"/>
                  </a:solidFill>
                  <a:latin typeface="Calibri"/>
                  <a:ea typeface="맑은 고딕"/>
                </a:endParaRPr>
              </a:p>
            </p:txBody>
          </p:sp>
          <p:sp>
            <p:nvSpPr>
              <p:cNvPr id="47" name="타원 42"/>
              <p:cNvSpPr/>
              <p:nvPr/>
            </p:nvSpPr>
            <p:spPr>
              <a:xfrm rot="10800000" flipV="1">
                <a:off x="961163" y="3251506"/>
                <a:ext cx="1347701" cy="836816"/>
              </a:xfrm>
              <a:prstGeom prst="ellipse">
                <a:avLst/>
              </a:prstGeom>
              <a:solidFill>
                <a:srgbClr val="6DD3E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lIns="0" rIns="0" rtlCol="0" anchor="ctr"/>
              <a:lstStyle/>
              <a:p>
                <a:pPr algn="ctr"/>
                <a:r>
                  <a:rPr lang="en-US" altLang="ko-KR" sz="1100" b="1" dirty="0" smtClean="0">
                    <a:solidFill>
                      <a:srgbClr val="17406D">
                        <a:lumMod val="50000"/>
                      </a:srgbClr>
                    </a:solidFill>
                    <a:latin typeface="Calibri"/>
                    <a:ea typeface="맑은 고딕"/>
                  </a:rPr>
                  <a:t>Traffic volume</a:t>
                </a:r>
              </a:p>
              <a:p>
                <a:pPr algn="ctr"/>
                <a:r>
                  <a:rPr lang="en-US" altLang="ko-KR" sz="1100" b="1" dirty="0" smtClean="0">
                    <a:solidFill>
                      <a:srgbClr val="17406D">
                        <a:lumMod val="50000"/>
                      </a:srgbClr>
                    </a:solidFill>
                    <a:latin typeface="Calibri"/>
                    <a:ea typeface="맑은 고딕"/>
                  </a:rPr>
                  <a:t>of vessels,</a:t>
                </a:r>
              </a:p>
              <a:p>
                <a:pPr algn="ctr"/>
                <a:r>
                  <a:rPr lang="en-US" altLang="ko-KR" sz="1100" b="1" dirty="0" smtClean="0">
                    <a:solidFill>
                      <a:srgbClr val="17406D">
                        <a:lumMod val="50000"/>
                      </a:srgbClr>
                    </a:solidFill>
                    <a:latin typeface="Calibri"/>
                    <a:ea typeface="맑은 고딕"/>
                  </a:rPr>
                  <a:t>Fisheries Data</a:t>
                </a:r>
              </a:p>
            </p:txBody>
          </p:sp>
          <p:sp>
            <p:nvSpPr>
              <p:cNvPr id="44" name="오른쪽 화살표 39"/>
              <p:cNvSpPr/>
              <p:nvPr/>
            </p:nvSpPr>
            <p:spPr>
              <a:xfrm flipH="1">
                <a:off x="4459387" y="2645939"/>
                <a:ext cx="742349" cy="986589"/>
              </a:xfrm>
              <a:prstGeom prst="rightArrow">
                <a:avLst/>
              </a:prstGeom>
              <a:solidFill>
                <a:srgbClr val="9DCAD3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700">
                  <a:solidFill>
                    <a:prstClr val="white"/>
                  </a:solidFill>
                  <a:latin typeface="Calibri"/>
                  <a:ea typeface="맑은 고딕"/>
                </a:endParaRPr>
              </a:p>
            </p:txBody>
          </p:sp>
        </p:grpSp>
      </p:grpSp>
      <p:sp>
        <p:nvSpPr>
          <p:cNvPr id="49" name="TextBox 1"/>
          <p:cNvSpPr txBox="1"/>
          <p:nvPr/>
        </p:nvSpPr>
        <p:spPr>
          <a:xfrm>
            <a:off x="682852" y="3964994"/>
            <a:ext cx="4465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0" indent="-152400" defTabSz="893186" fontAlgn="base" latinLnBrk="0">
              <a:spcBef>
                <a:spcPct val="0"/>
              </a:spcBef>
              <a:buClr>
                <a:srgbClr val="0F6FC6">
                  <a:lumMod val="60000"/>
                  <a:lumOff val="40000"/>
                </a:srgbClr>
              </a:buClr>
              <a:buSzPct val="100000"/>
              <a:buFontTx/>
              <a:buBlip>
                <a:blip r:embed="rId3"/>
              </a:buBlip>
              <a:defRPr/>
            </a:pPr>
            <a:r>
              <a:rPr kumimoji="1" lang="en-US" altLang="ko-KR" sz="2000" kern="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latin typeface="Calibri"/>
                <a:ea typeface="Rix모던고딕 M" pitchFamily="18" charset="-127"/>
              </a:rPr>
              <a:t> </a:t>
            </a:r>
            <a:r>
              <a:rPr kumimoji="1" lang="en-US" altLang="ko-KR" sz="2000" kern="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latin typeface="Calibri"/>
                <a:ea typeface="Rix모던고딕 M" pitchFamily="18" charset="-127"/>
              </a:rPr>
              <a:t>Development Procedure</a:t>
            </a:r>
            <a:endParaRPr kumimoji="1" lang="en-US" altLang="ko-KR" sz="2800" kern="0" dirty="0" smtClean="0">
              <a:ln>
                <a:solidFill>
                  <a:prstClr val="black">
                    <a:alpha val="0"/>
                  </a:prstClr>
                </a:solidFill>
              </a:ln>
              <a:solidFill>
                <a:prstClr val="black"/>
              </a:solidFill>
              <a:latin typeface="Calibri"/>
              <a:ea typeface="Rix모던고딕 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6291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4000" dirty="0" smtClean="0"/>
              <a:t>Simulator</a:t>
            </a:r>
            <a:endParaRPr lang="ko-KR" altLang="en-US" sz="4000" b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83773"/>
            <a:ext cx="3518697" cy="2997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슬라이드 번호 개체 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CA06-9C0D-4B0C-9B57-580004352A90}" type="slidenum">
              <a:rPr lang="ko-KR" altLang="en-US" smtClean="0">
                <a:solidFill>
                  <a:prstClr val="black"/>
                </a:solidFill>
                <a:latin typeface="Calibri"/>
                <a:ea typeface="맑은 고딕"/>
              </a:rPr>
              <a:pPr/>
              <a:t>16</a:t>
            </a:fld>
            <a:endParaRPr lang="ko-KR" altLang="en-US" dirty="0">
              <a:solidFill>
                <a:prstClr val="black"/>
              </a:solidFill>
              <a:latin typeface="Calibri"/>
              <a:ea typeface="맑은 고딕"/>
            </a:endParaRPr>
          </a:p>
        </p:txBody>
      </p:sp>
      <p:sp>
        <p:nvSpPr>
          <p:cNvPr id="16" name="텍스트 개체 틀 3"/>
          <p:cNvSpPr>
            <a:spLocks noGrp="1"/>
          </p:cNvSpPr>
          <p:nvPr>
            <p:ph type="body" sz="quarter" idx="13"/>
          </p:nvPr>
        </p:nvSpPr>
        <p:spPr>
          <a:xfrm>
            <a:off x="179388" y="1052736"/>
            <a:ext cx="7416800" cy="519113"/>
          </a:xfrm>
        </p:spPr>
        <p:txBody>
          <a:bodyPr/>
          <a:lstStyle/>
          <a:p>
            <a:r>
              <a:rPr lang="en-US" altLang="ko-KR" dirty="0" smtClean="0"/>
              <a:t> Horizontal Movement Simulator</a:t>
            </a:r>
            <a:endParaRPr lang="ko-KR" altLang="en-US" dirty="0"/>
          </a:p>
        </p:txBody>
      </p:sp>
      <p:sp>
        <p:nvSpPr>
          <p:cNvPr id="39" name="TextBox 1"/>
          <p:cNvSpPr txBox="1"/>
          <p:nvPr/>
        </p:nvSpPr>
        <p:spPr>
          <a:xfrm>
            <a:off x="4715300" y="3356992"/>
            <a:ext cx="4465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0" indent="-152400" defTabSz="893186" fontAlgn="base" latinLnBrk="0">
              <a:lnSpc>
                <a:spcPct val="150000"/>
              </a:lnSpc>
              <a:spcBef>
                <a:spcPct val="0"/>
              </a:spcBef>
              <a:buClr>
                <a:srgbClr val="0F6FC6">
                  <a:lumMod val="60000"/>
                  <a:lumOff val="40000"/>
                </a:srgbClr>
              </a:buClr>
              <a:buSzPct val="100000"/>
              <a:buFontTx/>
              <a:buBlip>
                <a:blip r:embed="rId3"/>
              </a:buBlip>
              <a:defRPr/>
            </a:pPr>
            <a:r>
              <a:rPr kumimoji="1" lang="ko-KR" altLang="en-US" sz="2000" kern="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latin typeface="Calibri"/>
                <a:ea typeface="Rix모던고딕 M" pitchFamily="18" charset="-127"/>
              </a:rPr>
              <a:t>  </a:t>
            </a:r>
            <a:r>
              <a:rPr kumimoji="1" lang="en-US" altLang="ko-KR" sz="2000" kern="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latin typeface="Calibri"/>
                <a:ea typeface="Rix모던고딕 M" pitchFamily="18" charset="-127"/>
              </a:rPr>
              <a:t>Error Rate</a:t>
            </a:r>
            <a:endParaRPr kumimoji="1" lang="en-US" altLang="ko-KR" sz="2800" kern="0" dirty="0" smtClean="0">
              <a:ln>
                <a:solidFill>
                  <a:prstClr val="black">
                    <a:alpha val="0"/>
                  </a:prstClr>
                </a:solidFill>
              </a:ln>
              <a:solidFill>
                <a:prstClr val="black"/>
              </a:solidFill>
              <a:latin typeface="Calibri"/>
              <a:ea typeface="Rix모던고딕 M" pitchFamily="18" charset="-127"/>
            </a:endParaRPr>
          </a:p>
        </p:txBody>
      </p:sp>
      <p:grpSp>
        <p:nvGrpSpPr>
          <p:cNvPr id="42" name="그룹 41"/>
          <p:cNvGrpSpPr/>
          <p:nvPr/>
        </p:nvGrpSpPr>
        <p:grpSpPr>
          <a:xfrm>
            <a:off x="452048" y="1508244"/>
            <a:ext cx="8565399" cy="1873091"/>
            <a:chOff x="452048" y="1508244"/>
            <a:chExt cx="8565399" cy="1873091"/>
          </a:xfrm>
        </p:grpSpPr>
        <p:sp>
          <p:nvSpPr>
            <p:cNvPr id="7" name="모서리가 둥근 직사각형 6"/>
            <p:cNvSpPr/>
            <p:nvPr/>
          </p:nvSpPr>
          <p:spPr>
            <a:xfrm>
              <a:off x="452048" y="1660342"/>
              <a:ext cx="5708289" cy="1483567"/>
            </a:xfrm>
            <a:prstGeom prst="roundRect">
              <a:avLst>
                <a:gd name="adj" fmla="val 878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altLang="ko-KR" sz="2000" b="1" dirty="0" smtClean="0">
                  <a:solidFill>
                    <a:prstClr val="black"/>
                  </a:solidFill>
                  <a:latin typeface="Calibri"/>
                  <a:ea typeface="맑은 고딕"/>
                </a:rPr>
                <a:t>Prototype Simulator</a:t>
              </a:r>
              <a:endParaRPr lang="ko-KR" altLang="en-US" sz="2000" b="1" dirty="0">
                <a:solidFill>
                  <a:prstClr val="black"/>
                </a:solidFill>
                <a:latin typeface="Calibri"/>
                <a:ea typeface="맑은 고딕"/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602310" y="2216942"/>
              <a:ext cx="1770251" cy="811763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ko-KR" altLang="en-US" sz="1400" b="1" dirty="0">
                <a:solidFill>
                  <a:prstClr val="white"/>
                </a:solidFill>
                <a:latin typeface="Calibri"/>
                <a:ea typeface="맑은 고딕"/>
              </a:endParaRPr>
            </a:p>
          </p:txBody>
        </p:sp>
        <p:sp>
          <p:nvSpPr>
            <p:cNvPr id="9" name="타원 8"/>
            <p:cNvSpPr/>
            <p:nvPr/>
          </p:nvSpPr>
          <p:spPr>
            <a:xfrm>
              <a:off x="2202808" y="2208063"/>
              <a:ext cx="1920830" cy="811763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b="1" dirty="0">
                <a:solidFill>
                  <a:prstClr val="white"/>
                </a:solidFill>
                <a:latin typeface="Calibri"/>
                <a:ea typeface="맑은 고딕"/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849342" y="2321555"/>
              <a:ext cx="127618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prstClr val="white"/>
                  </a:solidFill>
                  <a:latin typeface="Calibri"/>
                  <a:ea typeface="맑은 고딕"/>
                </a:rPr>
                <a:t>HYCOM</a:t>
              </a:r>
            </a:p>
            <a:p>
              <a:pPr algn="ctr"/>
              <a:r>
                <a:rPr lang="en-US" altLang="ko-KR" sz="1600" b="1" dirty="0" smtClean="0">
                  <a:solidFill>
                    <a:prstClr val="white"/>
                  </a:solidFill>
                  <a:latin typeface="Calibri"/>
                  <a:ea typeface="맑은 고딕"/>
                </a:rPr>
                <a:t>Current Data</a:t>
              </a:r>
              <a:endParaRPr lang="ko-KR" altLang="en-US" sz="1600" b="1" dirty="0">
                <a:solidFill>
                  <a:prstClr val="white"/>
                </a:solidFill>
                <a:latin typeface="Calibri"/>
                <a:ea typeface="맑은 고딕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2294746" y="2340748"/>
              <a:ext cx="17369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prstClr val="white"/>
                  </a:solidFill>
                  <a:latin typeface="Calibri"/>
                  <a:ea typeface="맑은 고딕"/>
                </a:rPr>
                <a:t>Dead-reckoning</a:t>
              </a:r>
              <a:endParaRPr lang="en-US" altLang="ko-KR" sz="1600" b="1" dirty="0">
                <a:solidFill>
                  <a:prstClr val="white"/>
                </a:solidFill>
                <a:latin typeface="Calibri"/>
                <a:ea typeface="맑은 고딕"/>
              </a:endParaRPr>
            </a:p>
            <a:p>
              <a:pPr algn="ctr"/>
              <a:r>
                <a:rPr lang="en-US" altLang="ko-KR" sz="1600" b="1" dirty="0" smtClean="0">
                  <a:solidFill>
                    <a:prstClr val="white"/>
                  </a:solidFill>
                  <a:latin typeface="Calibri"/>
                  <a:ea typeface="맑은 고딕"/>
                </a:rPr>
                <a:t>Algorithm</a:t>
              </a:r>
              <a:endParaRPr lang="ko-KR" altLang="en-US" sz="1600" b="1" dirty="0" smtClean="0">
                <a:solidFill>
                  <a:prstClr val="white"/>
                </a:solidFill>
                <a:latin typeface="Calibri"/>
                <a:ea typeface="맑은 고딕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2054070" y="2060848"/>
              <a:ext cx="2504244" cy="0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이등변 삼각형 37"/>
            <p:cNvSpPr/>
            <p:nvPr/>
          </p:nvSpPr>
          <p:spPr>
            <a:xfrm rot="5400000" flipH="1" flipV="1">
              <a:off x="5095064" y="1652272"/>
              <a:ext cx="1754701" cy="1563740"/>
            </a:xfrm>
            <a:custGeom>
              <a:avLst/>
              <a:gdLst>
                <a:gd name="connsiteX0" fmla="*/ 0 w 1189791"/>
                <a:gd name="connsiteY0" fmla="*/ 1563740 h 1563740"/>
                <a:gd name="connsiteX1" fmla="*/ 375819 w 1189791"/>
                <a:gd name="connsiteY1" fmla="*/ 0 h 1563740"/>
                <a:gd name="connsiteX2" fmla="*/ 1189791 w 1189791"/>
                <a:gd name="connsiteY2" fmla="*/ 1563740 h 1563740"/>
                <a:gd name="connsiteX3" fmla="*/ 0 w 1189791"/>
                <a:gd name="connsiteY3" fmla="*/ 1563740 h 1563740"/>
                <a:gd name="connsiteX0" fmla="*/ 0 w 1189791"/>
                <a:gd name="connsiteY0" fmla="*/ 1563740 h 1563740"/>
                <a:gd name="connsiteX1" fmla="*/ 375819 w 1189791"/>
                <a:gd name="connsiteY1" fmla="*/ 0 h 1563740"/>
                <a:gd name="connsiteX2" fmla="*/ 752876 w 1189791"/>
                <a:gd name="connsiteY2" fmla="*/ 855495 h 1563740"/>
                <a:gd name="connsiteX3" fmla="*/ 1189791 w 1189791"/>
                <a:gd name="connsiteY3" fmla="*/ 1563740 h 1563740"/>
                <a:gd name="connsiteX4" fmla="*/ 0 w 1189791"/>
                <a:gd name="connsiteY4" fmla="*/ 1563740 h 1563740"/>
                <a:gd name="connsiteX0" fmla="*/ 0 w 1189791"/>
                <a:gd name="connsiteY0" fmla="*/ 1563740 h 1563740"/>
                <a:gd name="connsiteX1" fmla="*/ 267101 w 1189791"/>
                <a:gd name="connsiteY1" fmla="*/ 874545 h 1563740"/>
                <a:gd name="connsiteX2" fmla="*/ 375819 w 1189791"/>
                <a:gd name="connsiteY2" fmla="*/ 0 h 1563740"/>
                <a:gd name="connsiteX3" fmla="*/ 752876 w 1189791"/>
                <a:gd name="connsiteY3" fmla="*/ 855495 h 1563740"/>
                <a:gd name="connsiteX4" fmla="*/ 1189791 w 1189791"/>
                <a:gd name="connsiteY4" fmla="*/ 1563740 h 1563740"/>
                <a:gd name="connsiteX5" fmla="*/ 0 w 1189791"/>
                <a:gd name="connsiteY5" fmla="*/ 1563740 h 1563740"/>
                <a:gd name="connsiteX0" fmla="*/ 0 w 1189791"/>
                <a:gd name="connsiteY0" fmla="*/ 1563740 h 1563740"/>
                <a:gd name="connsiteX1" fmla="*/ 267101 w 1189791"/>
                <a:gd name="connsiteY1" fmla="*/ 874545 h 1563740"/>
                <a:gd name="connsiteX2" fmla="*/ 375819 w 1189791"/>
                <a:gd name="connsiteY2" fmla="*/ 0 h 1563740"/>
                <a:gd name="connsiteX3" fmla="*/ 600476 w 1189791"/>
                <a:gd name="connsiteY3" fmla="*/ 541172 h 1563740"/>
                <a:gd name="connsiteX4" fmla="*/ 1189791 w 1189791"/>
                <a:gd name="connsiteY4" fmla="*/ 1563740 h 1563740"/>
                <a:gd name="connsiteX5" fmla="*/ 0 w 1189791"/>
                <a:gd name="connsiteY5" fmla="*/ 1563740 h 1563740"/>
                <a:gd name="connsiteX0" fmla="*/ 0 w 1189791"/>
                <a:gd name="connsiteY0" fmla="*/ 1563740 h 1563740"/>
                <a:gd name="connsiteX1" fmla="*/ 267101 w 1189791"/>
                <a:gd name="connsiteY1" fmla="*/ 874545 h 1563740"/>
                <a:gd name="connsiteX2" fmla="*/ 375819 w 1189791"/>
                <a:gd name="connsiteY2" fmla="*/ 0 h 1563740"/>
                <a:gd name="connsiteX3" fmla="*/ 600476 w 1189791"/>
                <a:gd name="connsiteY3" fmla="*/ 541172 h 1563740"/>
                <a:gd name="connsiteX4" fmla="*/ 857651 w 1189791"/>
                <a:gd name="connsiteY4" fmla="*/ 1112670 h 1563740"/>
                <a:gd name="connsiteX5" fmla="*/ 1189791 w 1189791"/>
                <a:gd name="connsiteY5" fmla="*/ 1563740 h 1563740"/>
                <a:gd name="connsiteX6" fmla="*/ 0 w 1189791"/>
                <a:gd name="connsiteY6" fmla="*/ 1563740 h 1563740"/>
                <a:gd name="connsiteX0" fmla="*/ 0 w 1189791"/>
                <a:gd name="connsiteY0" fmla="*/ 1563740 h 1563740"/>
                <a:gd name="connsiteX1" fmla="*/ 314726 w 1189791"/>
                <a:gd name="connsiteY1" fmla="*/ 531647 h 1563740"/>
                <a:gd name="connsiteX2" fmla="*/ 375819 w 1189791"/>
                <a:gd name="connsiteY2" fmla="*/ 0 h 1563740"/>
                <a:gd name="connsiteX3" fmla="*/ 600476 w 1189791"/>
                <a:gd name="connsiteY3" fmla="*/ 541172 h 1563740"/>
                <a:gd name="connsiteX4" fmla="*/ 857651 w 1189791"/>
                <a:gd name="connsiteY4" fmla="*/ 1112670 h 1563740"/>
                <a:gd name="connsiteX5" fmla="*/ 1189791 w 1189791"/>
                <a:gd name="connsiteY5" fmla="*/ 1563740 h 1563740"/>
                <a:gd name="connsiteX6" fmla="*/ 0 w 1189791"/>
                <a:gd name="connsiteY6" fmla="*/ 1563740 h 1563740"/>
                <a:gd name="connsiteX0" fmla="*/ 58630 w 1248421"/>
                <a:gd name="connsiteY0" fmla="*/ 1563740 h 1563740"/>
                <a:gd name="connsiteX1" fmla="*/ 201906 w 1248421"/>
                <a:gd name="connsiteY1" fmla="*/ 1112670 h 1563740"/>
                <a:gd name="connsiteX2" fmla="*/ 373356 w 1248421"/>
                <a:gd name="connsiteY2" fmla="*/ 531647 h 1563740"/>
                <a:gd name="connsiteX3" fmla="*/ 434449 w 1248421"/>
                <a:gd name="connsiteY3" fmla="*/ 0 h 1563740"/>
                <a:gd name="connsiteX4" fmla="*/ 659106 w 1248421"/>
                <a:gd name="connsiteY4" fmla="*/ 541172 h 1563740"/>
                <a:gd name="connsiteX5" fmla="*/ 916281 w 1248421"/>
                <a:gd name="connsiteY5" fmla="*/ 1112670 h 1563740"/>
                <a:gd name="connsiteX6" fmla="*/ 1248421 w 1248421"/>
                <a:gd name="connsiteY6" fmla="*/ 1563740 h 1563740"/>
                <a:gd name="connsiteX7" fmla="*/ 58630 w 1248421"/>
                <a:gd name="connsiteY7" fmla="*/ 1563740 h 1563740"/>
                <a:gd name="connsiteX0" fmla="*/ 48213 w 1238004"/>
                <a:gd name="connsiteY0" fmla="*/ 1563740 h 1563740"/>
                <a:gd name="connsiteX1" fmla="*/ 277214 w 1238004"/>
                <a:gd name="connsiteY1" fmla="*/ 1122197 h 1563740"/>
                <a:gd name="connsiteX2" fmla="*/ 362939 w 1238004"/>
                <a:gd name="connsiteY2" fmla="*/ 531647 h 1563740"/>
                <a:gd name="connsiteX3" fmla="*/ 424032 w 1238004"/>
                <a:gd name="connsiteY3" fmla="*/ 0 h 1563740"/>
                <a:gd name="connsiteX4" fmla="*/ 648689 w 1238004"/>
                <a:gd name="connsiteY4" fmla="*/ 541172 h 1563740"/>
                <a:gd name="connsiteX5" fmla="*/ 905864 w 1238004"/>
                <a:gd name="connsiteY5" fmla="*/ 1112670 h 1563740"/>
                <a:gd name="connsiteX6" fmla="*/ 1238004 w 1238004"/>
                <a:gd name="connsiteY6" fmla="*/ 1563740 h 1563740"/>
                <a:gd name="connsiteX7" fmla="*/ 48213 w 1238004"/>
                <a:gd name="connsiteY7" fmla="*/ 1563740 h 1563740"/>
                <a:gd name="connsiteX0" fmla="*/ 0 w 1189791"/>
                <a:gd name="connsiteY0" fmla="*/ 1563740 h 1563740"/>
                <a:gd name="connsiteX1" fmla="*/ 229001 w 1189791"/>
                <a:gd name="connsiteY1" fmla="*/ 1122197 h 1563740"/>
                <a:gd name="connsiteX2" fmla="*/ 314726 w 1189791"/>
                <a:gd name="connsiteY2" fmla="*/ 531647 h 1563740"/>
                <a:gd name="connsiteX3" fmla="*/ 375819 w 1189791"/>
                <a:gd name="connsiteY3" fmla="*/ 0 h 1563740"/>
                <a:gd name="connsiteX4" fmla="*/ 600476 w 1189791"/>
                <a:gd name="connsiteY4" fmla="*/ 541172 h 1563740"/>
                <a:gd name="connsiteX5" fmla="*/ 857651 w 1189791"/>
                <a:gd name="connsiteY5" fmla="*/ 1112670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229001 w 1189791"/>
                <a:gd name="connsiteY1" fmla="*/ 1122197 h 1563740"/>
                <a:gd name="connsiteX2" fmla="*/ 314726 w 1189791"/>
                <a:gd name="connsiteY2" fmla="*/ 531647 h 1563740"/>
                <a:gd name="connsiteX3" fmla="*/ 375819 w 1189791"/>
                <a:gd name="connsiteY3" fmla="*/ 0 h 1563740"/>
                <a:gd name="connsiteX4" fmla="*/ 600476 w 1189791"/>
                <a:gd name="connsiteY4" fmla="*/ 541172 h 1563740"/>
                <a:gd name="connsiteX5" fmla="*/ 857651 w 1189791"/>
                <a:gd name="connsiteY5" fmla="*/ 1112670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229001 w 1189791"/>
                <a:gd name="connsiteY1" fmla="*/ 1122197 h 1563740"/>
                <a:gd name="connsiteX2" fmla="*/ 314726 w 1189791"/>
                <a:gd name="connsiteY2" fmla="*/ 531647 h 1563740"/>
                <a:gd name="connsiteX3" fmla="*/ 375819 w 1189791"/>
                <a:gd name="connsiteY3" fmla="*/ 0 h 1563740"/>
                <a:gd name="connsiteX4" fmla="*/ 600476 w 1189791"/>
                <a:gd name="connsiteY4" fmla="*/ 541172 h 1563740"/>
                <a:gd name="connsiteX5" fmla="*/ 857651 w 1189791"/>
                <a:gd name="connsiteY5" fmla="*/ 1112670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229001 w 1189791"/>
                <a:gd name="connsiteY1" fmla="*/ 1122197 h 1563740"/>
                <a:gd name="connsiteX2" fmla="*/ 314726 w 1189791"/>
                <a:gd name="connsiteY2" fmla="*/ 531647 h 1563740"/>
                <a:gd name="connsiteX3" fmla="*/ 375819 w 1189791"/>
                <a:gd name="connsiteY3" fmla="*/ 0 h 1563740"/>
                <a:gd name="connsiteX4" fmla="*/ 600476 w 1189791"/>
                <a:gd name="connsiteY4" fmla="*/ 541172 h 1563740"/>
                <a:gd name="connsiteX5" fmla="*/ 905276 w 1189791"/>
                <a:gd name="connsiteY5" fmla="*/ 1198397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229001 w 1189791"/>
                <a:gd name="connsiteY1" fmla="*/ 1122197 h 1563740"/>
                <a:gd name="connsiteX2" fmla="*/ 314726 w 1189791"/>
                <a:gd name="connsiteY2" fmla="*/ 531647 h 1563740"/>
                <a:gd name="connsiteX3" fmla="*/ 375819 w 1189791"/>
                <a:gd name="connsiteY3" fmla="*/ 0 h 1563740"/>
                <a:gd name="connsiteX4" fmla="*/ 600476 w 1189791"/>
                <a:gd name="connsiteY4" fmla="*/ 541172 h 1563740"/>
                <a:gd name="connsiteX5" fmla="*/ 905276 w 1189791"/>
                <a:gd name="connsiteY5" fmla="*/ 1198397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229001 w 1189791"/>
                <a:gd name="connsiteY1" fmla="*/ 1122197 h 1563740"/>
                <a:gd name="connsiteX2" fmla="*/ 314726 w 1189791"/>
                <a:gd name="connsiteY2" fmla="*/ 531647 h 1563740"/>
                <a:gd name="connsiteX3" fmla="*/ 375819 w 1189791"/>
                <a:gd name="connsiteY3" fmla="*/ 0 h 1563740"/>
                <a:gd name="connsiteX4" fmla="*/ 600476 w 1189791"/>
                <a:gd name="connsiteY4" fmla="*/ 541172 h 1563740"/>
                <a:gd name="connsiteX5" fmla="*/ 905276 w 1189791"/>
                <a:gd name="connsiteY5" fmla="*/ 1198397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229001 w 1189791"/>
                <a:gd name="connsiteY1" fmla="*/ 1122197 h 1563740"/>
                <a:gd name="connsiteX2" fmla="*/ 314726 w 1189791"/>
                <a:gd name="connsiteY2" fmla="*/ 531647 h 1563740"/>
                <a:gd name="connsiteX3" fmla="*/ 375819 w 1189791"/>
                <a:gd name="connsiteY3" fmla="*/ 0 h 1563740"/>
                <a:gd name="connsiteX4" fmla="*/ 600476 w 1189791"/>
                <a:gd name="connsiteY4" fmla="*/ 541172 h 1563740"/>
                <a:gd name="connsiteX5" fmla="*/ 905276 w 1189791"/>
                <a:gd name="connsiteY5" fmla="*/ 1198397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229001 w 1189791"/>
                <a:gd name="connsiteY1" fmla="*/ 1122197 h 1563740"/>
                <a:gd name="connsiteX2" fmla="*/ 314726 w 1189791"/>
                <a:gd name="connsiteY2" fmla="*/ 531647 h 1563740"/>
                <a:gd name="connsiteX3" fmla="*/ 375819 w 1189791"/>
                <a:gd name="connsiteY3" fmla="*/ 0 h 1563740"/>
                <a:gd name="connsiteX4" fmla="*/ 600476 w 1189791"/>
                <a:gd name="connsiteY4" fmla="*/ 541172 h 1563740"/>
                <a:gd name="connsiteX5" fmla="*/ 905276 w 1189791"/>
                <a:gd name="connsiteY5" fmla="*/ 1198397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229001 w 1189791"/>
                <a:gd name="connsiteY1" fmla="*/ 1122197 h 1563740"/>
                <a:gd name="connsiteX2" fmla="*/ 314726 w 1189791"/>
                <a:gd name="connsiteY2" fmla="*/ 531647 h 1563740"/>
                <a:gd name="connsiteX3" fmla="*/ 375819 w 1189791"/>
                <a:gd name="connsiteY3" fmla="*/ 0 h 1563740"/>
                <a:gd name="connsiteX4" fmla="*/ 600476 w 1189791"/>
                <a:gd name="connsiteY4" fmla="*/ 541172 h 1563740"/>
                <a:gd name="connsiteX5" fmla="*/ 905276 w 1189791"/>
                <a:gd name="connsiteY5" fmla="*/ 1198397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229001 w 1189791"/>
                <a:gd name="connsiteY1" fmla="*/ 1122197 h 1563740"/>
                <a:gd name="connsiteX2" fmla="*/ 314726 w 1189791"/>
                <a:gd name="connsiteY2" fmla="*/ 531647 h 1563740"/>
                <a:gd name="connsiteX3" fmla="*/ 166269 w 1189791"/>
                <a:gd name="connsiteY3" fmla="*/ 0 h 1563740"/>
                <a:gd name="connsiteX4" fmla="*/ 600476 w 1189791"/>
                <a:gd name="connsiteY4" fmla="*/ 541172 h 1563740"/>
                <a:gd name="connsiteX5" fmla="*/ 905276 w 1189791"/>
                <a:gd name="connsiteY5" fmla="*/ 1198397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229001 w 1189791"/>
                <a:gd name="connsiteY1" fmla="*/ 1122197 h 1563740"/>
                <a:gd name="connsiteX2" fmla="*/ 171851 w 1189791"/>
                <a:gd name="connsiteY2" fmla="*/ 531649 h 1563740"/>
                <a:gd name="connsiteX3" fmla="*/ 166269 w 1189791"/>
                <a:gd name="connsiteY3" fmla="*/ 0 h 1563740"/>
                <a:gd name="connsiteX4" fmla="*/ 600476 w 1189791"/>
                <a:gd name="connsiteY4" fmla="*/ 541172 h 1563740"/>
                <a:gd name="connsiteX5" fmla="*/ 905276 w 1189791"/>
                <a:gd name="connsiteY5" fmla="*/ 1198397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229001 w 1189791"/>
                <a:gd name="connsiteY1" fmla="*/ 1122197 h 1563740"/>
                <a:gd name="connsiteX2" fmla="*/ 171851 w 1189791"/>
                <a:gd name="connsiteY2" fmla="*/ 531649 h 1563740"/>
                <a:gd name="connsiteX3" fmla="*/ 166269 w 1189791"/>
                <a:gd name="connsiteY3" fmla="*/ 0 h 1563740"/>
                <a:gd name="connsiteX4" fmla="*/ 467126 w 1189791"/>
                <a:gd name="connsiteY4" fmla="*/ 531649 h 1563740"/>
                <a:gd name="connsiteX5" fmla="*/ 905276 w 1189791"/>
                <a:gd name="connsiteY5" fmla="*/ 1198397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229001 w 1189791"/>
                <a:gd name="connsiteY1" fmla="*/ 1122197 h 1563740"/>
                <a:gd name="connsiteX2" fmla="*/ 171851 w 1189791"/>
                <a:gd name="connsiteY2" fmla="*/ 531649 h 1563740"/>
                <a:gd name="connsiteX3" fmla="*/ 166269 w 1189791"/>
                <a:gd name="connsiteY3" fmla="*/ 0 h 1563740"/>
                <a:gd name="connsiteX4" fmla="*/ 467126 w 1189791"/>
                <a:gd name="connsiteY4" fmla="*/ 531649 h 1563740"/>
                <a:gd name="connsiteX5" fmla="*/ 905276 w 1189791"/>
                <a:gd name="connsiteY5" fmla="*/ 1198397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229001 w 1189791"/>
                <a:gd name="connsiteY1" fmla="*/ 1122197 h 1563740"/>
                <a:gd name="connsiteX2" fmla="*/ 171851 w 1189791"/>
                <a:gd name="connsiteY2" fmla="*/ 531649 h 1563740"/>
                <a:gd name="connsiteX3" fmla="*/ 166269 w 1189791"/>
                <a:gd name="connsiteY3" fmla="*/ 0 h 1563740"/>
                <a:gd name="connsiteX4" fmla="*/ 467126 w 1189791"/>
                <a:gd name="connsiteY4" fmla="*/ 531649 h 1563740"/>
                <a:gd name="connsiteX5" fmla="*/ 905276 w 1189791"/>
                <a:gd name="connsiteY5" fmla="*/ 1198397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171851 w 1189791"/>
                <a:gd name="connsiteY1" fmla="*/ 1103149 h 1563740"/>
                <a:gd name="connsiteX2" fmla="*/ 171851 w 1189791"/>
                <a:gd name="connsiteY2" fmla="*/ 531649 h 1563740"/>
                <a:gd name="connsiteX3" fmla="*/ 166269 w 1189791"/>
                <a:gd name="connsiteY3" fmla="*/ 0 h 1563740"/>
                <a:gd name="connsiteX4" fmla="*/ 467126 w 1189791"/>
                <a:gd name="connsiteY4" fmla="*/ 531649 h 1563740"/>
                <a:gd name="connsiteX5" fmla="*/ 905276 w 1189791"/>
                <a:gd name="connsiteY5" fmla="*/ 1198397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171851 w 1189791"/>
                <a:gd name="connsiteY1" fmla="*/ 1103149 h 1563740"/>
                <a:gd name="connsiteX2" fmla="*/ 171851 w 1189791"/>
                <a:gd name="connsiteY2" fmla="*/ 531649 h 1563740"/>
                <a:gd name="connsiteX3" fmla="*/ 166269 w 1189791"/>
                <a:gd name="connsiteY3" fmla="*/ 0 h 1563740"/>
                <a:gd name="connsiteX4" fmla="*/ 467126 w 1189791"/>
                <a:gd name="connsiteY4" fmla="*/ 531649 h 1563740"/>
                <a:gd name="connsiteX5" fmla="*/ 905276 w 1189791"/>
                <a:gd name="connsiteY5" fmla="*/ 1198397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171851 w 1189791"/>
                <a:gd name="connsiteY1" fmla="*/ 1103149 h 1563740"/>
                <a:gd name="connsiteX2" fmla="*/ 171851 w 1189791"/>
                <a:gd name="connsiteY2" fmla="*/ 531649 h 1563740"/>
                <a:gd name="connsiteX3" fmla="*/ 166269 w 1189791"/>
                <a:gd name="connsiteY3" fmla="*/ 0 h 1563740"/>
                <a:gd name="connsiteX4" fmla="*/ 467126 w 1189791"/>
                <a:gd name="connsiteY4" fmla="*/ 531649 h 1563740"/>
                <a:gd name="connsiteX5" fmla="*/ 905276 w 1189791"/>
                <a:gd name="connsiteY5" fmla="*/ 1198397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171851 w 1189791"/>
                <a:gd name="connsiteY1" fmla="*/ 1103149 h 1563740"/>
                <a:gd name="connsiteX2" fmla="*/ 171851 w 1189791"/>
                <a:gd name="connsiteY2" fmla="*/ 531649 h 1563740"/>
                <a:gd name="connsiteX3" fmla="*/ 392317 w 1189791"/>
                <a:gd name="connsiteY3" fmla="*/ 0 h 1563740"/>
                <a:gd name="connsiteX4" fmla="*/ 467126 w 1189791"/>
                <a:gd name="connsiteY4" fmla="*/ 531649 h 1563740"/>
                <a:gd name="connsiteX5" fmla="*/ 905276 w 1189791"/>
                <a:gd name="connsiteY5" fmla="*/ 1198397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171851 w 1189791"/>
                <a:gd name="connsiteY1" fmla="*/ 1103149 h 1563740"/>
                <a:gd name="connsiteX2" fmla="*/ 171851 w 1189791"/>
                <a:gd name="connsiteY2" fmla="*/ 531649 h 1563740"/>
                <a:gd name="connsiteX3" fmla="*/ 392317 w 1189791"/>
                <a:gd name="connsiteY3" fmla="*/ 0 h 1563740"/>
                <a:gd name="connsiteX4" fmla="*/ 635047 w 1189791"/>
                <a:gd name="connsiteY4" fmla="*/ 693576 h 1563740"/>
                <a:gd name="connsiteX5" fmla="*/ 905276 w 1189791"/>
                <a:gd name="connsiteY5" fmla="*/ 1198397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171851 w 1189791"/>
                <a:gd name="connsiteY1" fmla="*/ 1103149 h 1563740"/>
                <a:gd name="connsiteX2" fmla="*/ 171851 w 1189791"/>
                <a:gd name="connsiteY2" fmla="*/ 531649 h 1563740"/>
                <a:gd name="connsiteX3" fmla="*/ 392317 w 1189791"/>
                <a:gd name="connsiteY3" fmla="*/ 0 h 1563740"/>
                <a:gd name="connsiteX4" fmla="*/ 635047 w 1189791"/>
                <a:gd name="connsiteY4" fmla="*/ 693576 h 1563740"/>
                <a:gd name="connsiteX5" fmla="*/ 905276 w 1189791"/>
                <a:gd name="connsiteY5" fmla="*/ 1198397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171851 w 1189791"/>
                <a:gd name="connsiteY1" fmla="*/ 1103149 h 1563740"/>
                <a:gd name="connsiteX2" fmla="*/ 326855 w 1189791"/>
                <a:gd name="connsiteY2" fmla="*/ 598326 h 1563740"/>
                <a:gd name="connsiteX3" fmla="*/ 392317 w 1189791"/>
                <a:gd name="connsiteY3" fmla="*/ 0 h 1563740"/>
                <a:gd name="connsiteX4" fmla="*/ 635047 w 1189791"/>
                <a:gd name="connsiteY4" fmla="*/ 693576 h 1563740"/>
                <a:gd name="connsiteX5" fmla="*/ 905276 w 1189791"/>
                <a:gd name="connsiteY5" fmla="*/ 1198397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171851 w 1189791"/>
                <a:gd name="connsiteY1" fmla="*/ 1103149 h 1563740"/>
                <a:gd name="connsiteX2" fmla="*/ 326855 w 1189791"/>
                <a:gd name="connsiteY2" fmla="*/ 598326 h 1563740"/>
                <a:gd name="connsiteX3" fmla="*/ 392317 w 1189791"/>
                <a:gd name="connsiteY3" fmla="*/ 0 h 1563740"/>
                <a:gd name="connsiteX4" fmla="*/ 635047 w 1189791"/>
                <a:gd name="connsiteY4" fmla="*/ 693576 h 1563740"/>
                <a:gd name="connsiteX5" fmla="*/ 905276 w 1189791"/>
                <a:gd name="connsiteY5" fmla="*/ 1198397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171851 w 1189791"/>
                <a:gd name="connsiteY1" fmla="*/ 1103149 h 1563740"/>
                <a:gd name="connsiteX2" fmla="*/ 326855 w 1189791"/>
                <a:gd name="connsiteY2" fmla="*/ 598326 h 1563740"/>
                <a:gd name="connsiteX3" fmla="*/ 392317 w 1189791"/>
                <a:gd name="connsiteY3" fmla="*/ 0 h 1563740"/>
                <a:gd name="connsiteX4" fmla="*/ 635047 w 1189791"/>
                <a:gd name="connsiteY4" fmla="*/ 693576 h 1563740"/>
                <a:gd name="connsiteX5" fmla="*/ 905276 w 1189791"/>
                <a:gd name="connsiteY5" fmla="*/ 1198397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223518 w 1189791"/>
                <a:gd name="connsiteY1" fmla="*/ 1036476 h 1563740"/>
                <a:gd name="connsiteX2" fmla="*/ 326855 w 1189791"/>
                <a:gd name="connsiteY2" fmla="*/ 598326 h 1563740"/>
                <a:gd name="connsiteX3" fmla="*/ 392317 w 1189791"/>
                <a:gd name="connsiteY3" fmla="*/ 0 h 1563740"/>
                <a:gd name="connsiteX4" fmla="*/ 635047 w 1189791"/>
                <a:gd name="connsiteY4" fmla="*/ 693576 h 1563740"/>
                <a:gd name="connsiteX5" fmla="*/ 905276 w 1189791"/>
                <a:gd name="connsiteY5" fmla="*/ 1198397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223518 w 1189791"/>
                <a:gd name="connsiteY1" fmla="*/ 1036476 h 1563740"/>
                <a:gd name="connsiteX2" fmla="*/ 326855 w 1189791"/>
                <a:gd name="connsiteY2" fmla="*/ 598326 h 1563740"/>
                <a:gd name="connsiteX3" fmla="*/ 392317 w 1189791"/>
                <a:gd name="connsiteY3" fmla="*/ 0 h 1563740"/>
                <a:gd name="connsiteX4" fmla="*/ 635047 w 1189791"/>
                <a:gd name="connsiteY4" fmla="*/ 693576 h 1563740"/>
                <a:gd name="connsiteX5" fmla="*/ 905276 w 1189791"/>
                <a:gd name="connsiteY5" fmla="*/ 1198397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223518 w 1189791"/>
                <a:gd name="connsiteY1" fmla="*/ 1036476 h 1563740"/>
                <a:gd name="connsiteX2" fmla="*/ 326855 w 1189791"/>
                <a:gd name="connsiteY2" fmla="*/ 598326 h 1563740"/>
                <a:gd name="connsiteX3" fmla="*/ 392317 w 1189791"/>
                <a:gd name="connsiteY3" fmla="*/ 0 h 1563740"/>
                <a:gd name="connsiteX4" fmla="*/ 635047 w 1189791"/>
                <a:gd name="connsiteY4" fmla="*/ 693576 h 1563740"/>
                <a:gd name="connsiteX5" fmla="*/ 905276 w 1189791"/>
                <a:gd name="connsiteY5" fmla="*/ 1198397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249352 w 1189791"/>
                <a:gd name="connsiteY1" fmla="*/ 1055528 h 1563740"/>
                <a:gd name="connsiteX2" fmla="*/ 326855 w 1189791"/>
                <a:gd name="connsiteY2" fmla="*/ 598326 h 1563740"/>
                <a:gd name="connsiteX3" fmla="*/ 392317 w 1189791"/>
                <a:gd name="connsiteY3" fmla="*/ 0 h 1563740"/>
                <a:gd name="connsiteX4" fmla="*/ 635047 w 1189791"/>
                <a:gd name="connsiteY4" fmla="*/ 693576 h 1563740"/>
                <a:gd name="connsiteX5" fmla="*/ 905276 w 1189791"/>
                <a:gd name="connsiteY5" fmla="*/ 1198397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39402 w 1229193"/>
                <a:gd name="connsiteY0" fmla="*/ 1563740 h 1563740"/>
                <a:gd name="connsiteX1" fmla="*/ 282651 w 1229193"/>
                <a:gd name="connsiteY1" fmla="*/ 1048333 h 1563740"/>
                <a:gd name="connsiteX2" fmla="*/ 288754 w 1229193"/>
                <a:gd name="connsiteY2" fmla="*/ 1055528 h 1563740"/>
                <a:gd name="connsiteX3" fmla="*/ 366257 w 1229193"/>
                <a:gd name="connsiteY3" fmla="*/ 598326 h 1563740"/>
                <a:gd name="connsiteX4" fmla="*/ 431719 w 1229193"/>
                <a:gd name="connsiteY4" fmla="*/ 0 h 1563740"/>
                <a:gd name="connsiteX5" fmla="*/ 674449 w 1229193"/>
                <a:gd name="connsiteY5" fmla="*/ 693576 h 1563740"/>
                <a:gd name="connsiteX6" fmla="*/ 944678 w 1229193"/>
                <a:gd name="connsiteY6" fmla="*/ 1198397 h 1563740"/>
                <a:gd name="connsiteX7" fmla="*/ 1229193 w 1229193"/>
                <a:gd name="connsiteY7" fmla="*/ 1563740 h 1563740"/>
                <a:gd name="connsiteX8" fmla="*/ 39402 w 1229193"/>
                <a:gd name="connsiteY8" fmla="*/ 1563740 h 1563740"/>
                <a:gd name="connsiteX0" fmla="*/ 40431 w 1230222"/>
                <a:gd name="connsiteY0" fmla="*/ 1563740 h 1563740"/>
                <a:gd name="connsiteX1" fmla="*/ 283680 w 1230222"/>
                <a:gd name="connsiteY1" fmla="*/ 1048333 h 1563740"/>
                <a:gd name="connsiteX2" fmla="*/ 289783 w 1230222"/>
                <a:gd name="connsiteY2" fmla="*/ 1055528 h 1563740"/>
                <a:gd name="connsiteX3" fmla="*/ 367286 w 1230222"/>
                <a:gd name="connsiteY3" fmla="*/ 598326 h 1563740"/>
                <a:gd name="connsiteX4" fmla="*/ 432748 w 1230222"/>
                <a:gd name="connsiteY4" fmla="*/ 0 h 1563740"/>
                <a:gd name="connsiteX5" fmla="*/ 675478 w 1230222"/>
                <a:gd name="connsiteY5" fmla="*/ 693576 h 1563740"/>
                <a:gd name="connsiteX6" fmla="*/ 945707 w 1230222"/>
                <a:gd name="connsiteY6" fmla="*/ 1198397 h 1563740"/>
                <a:gd name="connsiteX7" fmla="*/ 1230222 w 1230222"/>
                <a:gd name="connsiteY7" fmla="*/ 1563740 h 1563740"/>
                <a:gd name="connsiteX8" fmla="*/ 40431 w 1230222"/>
                <a:gd name="connsiteY8" fmla="*/ 1563740 h 1563740"/>
                <a:gd name="connsiteX0" fmla="*/ 0 w 1189791"/>
                <a:gd name="connsiteY0" fmla="*/ 1563740 h 1563740"/>
                <a:gd name="connsiteX1" fmla="*/ 243249 w 1189791"/>
                <a:gd name="connsiteY1" fmla="*/ 1048333 h 1563740"/>
                <a:gd name="connsiteX2" fmla="*/ 249352 w 1189791"/>
                <a:gd name="connsiteY2" fmla="*/ 1055528 h 1563740"/>
                <a:gd name="connsiteX3" fmla="*/ 326855 w 1189791"/>
                <a:gd name="connsiteY3" fmla="*/ 598326 h 1563740"/>
                <a:gd name="connsiteX4" fmla="*/ 392317 w 1189791"/>
                <a:gd name="connsiteY4" fmla="*/ 0 h 1563740"/>
                <a:gd name="connsiteX5" fmla="*/ 635047 w 1189791"/>
                <a:gd name="connsiteY5" fmla="*/ 693576 h 1563740"/>
                <a:gd name="connsiteX6" fmla="*/ 905276 w 1189791"/>
                <a:gd name="connsiteY6" fmla="*/ 1198397 h 1563740"/>
                <a:gd name="connsiteX7" fmla="*/ 1189791 w 1189791"/>
                <a:gd name="connsiteY7" fmla="*/ 1563740 h 1563740"/>
                <a:gd name="connsiteX8" fmla="*/ 0 w 1189791"/>
                <a:gd name="connsiteY8" fmla="*/ 1563740 h 1563740"/>
                <a:gd name="connsiteX0" fmla="*/ 0 w 1189791"/>
                <a:gd name="connsiteY0" fmla="*/ 1563740 h 1563740"/>
                <a:gd name="connsiteX1" fmla="*/ 243249 w 1189791"/>
                <a:gd name="connsiteY1" fmla="*/ 1048333 h 1563740"/>
                <a:gd name="connsiteX2" fmla="*/ 249352 w 1189791"/>
                <a:gd name="connsiteY2" fmla="*/ 1055528 h 1563740"/>
                <a:gd name="connsiteX3" fmla="*/ 326855 w 1189791"/>
                <a:gd name="connsiteY3" fmla="*/ 598326 h 1563740"/>
                <a:gd name="connsiteX4" fmla="*/ 392317 w 1189791"/>
                <a:gd name="connsiteY4" fmla="*/ 0 h 1563740"/>
                <a:gd name="connsiteX5" fmla="*/ 635047 w 1189791"/>
                <a:gd name="connsiteY5" fmla="*/ 693576 h 1563740"/>
                <a:gd name="connsiteX6" fmla="*/ 905276 w 1189791"/>
                <a:gd name="connsiteY6" fmla="*/ 1198397 h 1563740"/>
                <a:gd name="connsiteX7" fmla="*/ 1189791 w 1189791"/>
                <a:gd name="connsiteY7" fmla="*/ 1563740 h 1563740"/>
                <a:gd name="connsiteX8" fmla="*/ 0 w 1189791"/>
                <a:gd name="connsiteY8" fmla="*/ 1563740 h 1563740"/>
                <a:gd name="connsiteX0" fmla="*/ 0 w 1189791"/>
                <a:gd name="connsiteY0" fmla="*/ 1563740 h 1563740"/>
                <a:gd name="connsiteX1" fmla="*/ 243249 w 1189791"/>
                <a:gd name="connsiteY1" fmla="*/ 1048333 h 1563740"/>
                <a:gd name="connsiteX2" fmla="*/ 326855 w 1189791"/>
                <a:gd name="connsiteY2" fmla="*/ 598326 h 1563740"/>
                <a:gd name="connsiteX3" fmla="*/ 392317 w 1189791"/>
                <a:gd name="connsiteY3" fmla="*/ 0 h 1563740"/>
                <a:gd name="connsiteX4" fmla="*/ 635047 w 1189791"/>
                <a:gd name="connsiteY4" fmla="*/ 693576 h 1563740"/>
                <a:gd name="connsiteX5" fmla="*/ 905276 w 1189791"/>
                <a:gd name="connsiteY5" fmla="*/ 1198397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243249 w 1189791"/>
                <a:gd name="connsiteY1" fmla="*/ 1048333 h 1563740"/>
                <a:gd name="connsiteX2" fmla="*/ 326855 w 1189791"/>
                <a:gd name="connsiteY2" fmla="*/ 598326 h 1563740"/>
                <a:gd name="connsiteX3" fmla="*/ 392317 w 1189791"/>
                <a:gd name="connsiteY3" fmla="*/ 0 h 1563740"/>
                <a:gd name="connsiteX4" fmla="*/ 635047 w 1189791"/>
                <a:gd name="connsiteY4" fmla="*/ 693576 h 1563740"/>
                <a:gd name="connsiteX5" fmla="*/ 905276 w 1189791"/>
                <a:gd name="connsiteY5" fmla="*/ 1198397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243249 w 1189791"/>
                <a:gd name="connsiteY1" fmla="*/ 1048333 h 1563740"/>
                <a:gd name="connsiteX2" fmla="*/ 336543 w 1189791"/>
                <a:gd name="connsiteY2" fmla="*/ 607853 h 1563740"/>
                <a:gd name="connsiteX3" fmla="*/ 392317 w 1189791"/>
                <a:gd name="connsiteY3" fmla="*/ 0 h 1563740"/>
                <a:gd name="connsiteX4" fmla="*/ 635047 w 1189791"/>
                <a:gd name="connsiteY4" fmla="*/ 693576 h 1563740"/>
                <a:gd name="connsiteX5" fmla="*/ 905276 w 1189791"/>
                <a:gd name="connsiteY5" fmla="*/ 1198397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243249 w 1189791"/>
                <a:gd name="connsiteY1" fmla="*/ 1048333 h 1563740"/>
                <a:gd name="connsiteX2" fmla="*/ 336543 w 1189791"/>
                <a:gd name="connsiteY2" fmla="*/ 607853 h 1563740"/>
                <a:gd name="connsiteX3" fmla="*/ 392317 w 1189791"/>
                <a:gd name="connsiteY3" fmla="*/ 0 h 1563740"/>
                <a:gd name="connsiteX4" fmla="*/ 594681 w 1189791"/>
                <a:gd name="connsiteY4" fmla="*/ 598328 h 1563740"/>
                <a:gd name="connsiteX5" fmla="*/ 905276 w 1189791"/>
                <a:gd name="connsiteY5" fmla="*/ 1198397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243249 w 1189791"/>
                <a:gd name="connsiteY1" fmla="*/ 1048333 h 1563740"/>
                <a:gd name="connsiteX2" fmla="*/ 336543 w 1189791"/>
                <a:gd name="connsiteY2" fmla="*/ 607853 h 1563740"/>
                <a:gd name="connsiteX3" fmla="*/ 392317 w 1189791"/>
                <a:gd name="connsiteY3" fmla="*/ 0 h 1563740"/>
                <a:gd name="connsiteX4" fmla="*/ 594681 w 1189791"/>
                <a:gd name="connsiteY4" fmla="*/ 598328 h 1563740"/>
                <a:gd name="connsiteX5" fmla="*/ 905276 w 1189791"/>
                <a:gd name="connsiteY5" fmla="*/ 1198397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243249 w 1189791"/>
                <a:gd name="connsiteY1" fmla="*/ 1048333 h 1563740"/>
                <a:gd name="connsiteX2" fmla="*/ 336543 w 1189791"/>
                <a:gd name="connsiteY2" fmla="*/ 607853 h 1563740"/>
                <a:gd name="connsiteX3" fmla="*/ 392317 w 1189791"/>
                <a:gd name="connsiteY3" fmla="*/ 0 h 1563740"/>
                <a:gd name="connsiteX4" fmla="*/ 594681 w 1189791"/>
                <a:gd name="connsiteY4" fmla="*/ 598328 h 1563740"/>
                <a:gd name="connsiteX5" fmla="*/ 905276 w 1189791"/>
                <a:gd name="connsiteY5" fmla="*/ 1198397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243249 w 1189791"/>
                <a:gd name="connsiteY1" fmla="*/ 1048333 h 1563740"/>
                <a:gd name="connsiteX2" fmla="*/ 336543 w 1189791"/>
                <a:gd name="connsiteY2" fmla="*/ 607853 h 1563740"/>
                <a:gd name="connsiteX3" fmla="*/ 392317 w 1189791"/>
                <a:gd name="connsiteY3" fmla="*/ 0 h 1563740"/>
                <a:gd name="connsiteX4" fmla="*/ 594681 w 1189791"/>
                <a:gd name="connsiteY4" fmla="*/ 598328 h 1563740"/>
                <a:gd name="connsiteX5" fmla="*/ 905276 w 1189791"/>
                <a:gd name="connsiteY5" fmla="*/ 1198397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243249 w 1189791"/>
                <a:gd name="connsiteY1" fmla="*/ 1048333 h 1563740"/>
                <a:gd name="connsiteX2" fmla="*/ 336543 w 1189791"/>
                <a:gd name="connsiteY2" fmla="*/ 607853 h 1563740"/>
                <a:gd name="connsiteX3" fmla="*/ 392317 w 1189791"/>
                <a:gd name="connsiteY3" fmla="*/ 0 h 1563740"/>
                <a:gd name="connsiteX4" fmla="*/ 594681 w 1189791"/>
                <a:gd name="connsiteY4" fmla="*/ 598328 h 1563740"/>
                <a:gd name="connsiteX5" fmla="*/ 905276 w 1189791"/>
                <a:gd name="connsiteY5" fmla="*/ 1198397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243249 w 1189791"/>
                <a:gd name="connsiteY1" fmla="*/ 1048333 h 1563740"/>
                <a:gd name="connsiteX2" fmla="*/ 336543 w 1189791"/>
                <a:gd name="connsiteY2" fmla="*/ 607853 h 1563740"/>
                <a:gd name="connsiteX3" fmla="*/ 392317 w 1189791"/>
                <a:gd name="connsiteY3" fmla="*/ 0 h 1563740"/>
                <a:gd name="connsiteX4" fmla="*/ 594681 w 1189791"/>
                <a:gd name="connsiteY4" fmla="*/ 598328 h 1563740"/>
                <a:gd name="connsiteX5" fmla="*/ 853608 w 1189791"/>
                <a:gd name="connsiteY5" fmla="*/ 1115055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243249 w 1189791"/>
                <a:gd name="connsiteY1" fmla="*/ 1048333 h 1563740"/>
                <a:gd name="connsiteX2" fmla="*/ 336543 w 1189791"/>
                <a:gd name="connsiteY2" fmla="*/ 607853 h 1563740"/>
                <a:gd name="connsiteX3" fmla="*/ 392317 w 1189791"/>
                <a:gd name="connsiteY3" fmla="*/ 0 h 1563740"/>
                <a:gd name="connsiteX4" fmla="*/ 594681 w 1189791"/>
                <a:gd name="connsiteY4" fmla="*/ 598328 h 1563740"/>
                <a:gd name="connsiteX5" fmla="*/ 853608 w 1189791"/>
                <a:gd name="connsiteY5" fmla="*/ 1115055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243249 w 1189791"/>
                <a:gd name="connsiteY1" fmla="*/ 1048333 h 1563740"/>
                <a:gd name="connsiteX2" fmla="*/ 336543 w 1189791"/>
                <a:gd name="connsiteY2" fmla="*/ 607853 h 1563740"/>
                <a:gd name="connsiteX3" fmla="*/ 392317 w 1189791"/>
                <a:gd name="connsiteY3" fmla="*/ 0 h 1563740"/>
                <a:gd name="connsiteX4" fmla="*/ 594681 w 1189791"/>
                <a:gd name="connsiteY4" fmla="*/ 598328 h 1563740"/>
                <a:gd name="connsiteX5" fmla="*/ 853608 w 1189791"/>
                <a:gd name="connsiteY5" fmla="*/ 1115055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252936 w 1189791"/>
                <a:gd name="connsiteY1" fmla="*/ 1055478 h 1563740"/>
                <a:gd name="connsiteX2" fmla="*/ 336543 w 1189791"/>
                <a:gd name="connsiteY2" fmla="*/ 607853 h 1563740"/>
                <a:gd name="connsiteX3" fmla="*/ 392317 w 1189791"/>
                <a:gd name="connsiteY3" fmla="*/ 0 h 1563740"/>
                <a:gd name="connsiteX4" fmla="*/ 594681 w 1189791"/>
                <a:gd name="connsiteY4" fmla="*/ 598328 h 1563740"/>
                <a:gd name="connsiteX5" fmla="*/ 853608 w 1189791"/>
                <a:gd name="connsiteY5" fmla="*/ 1115055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252936 w 1189791"/>
                <a:gd name="connsiteY1" fmla="*/ 1055478 h 1563740"/>
                <a:gd name="connsiteX2" fmla="*/ 336543 w 1189791"/>
                <a:gd name="connsiteY2" fmla="*/ 607853 h 1563740"/>
                <a:gd name="connsiteX3" fmla="*/ 392317 w 1189791"/>
                <a:gd name="connsiteY3" fmla="*/ 0 h 1563740"/>
                <a:gd name="connsiteX4" fmla="*/ 594681 w 1189791"/>
                <a:gd name="connsiteY4" fmla="*/ 598328 h 1563740"/>
                <a:gd name="connsiteX5" fmla="*/ 853608 w 1189791"/>
                <a:gd name="connsiteY5" fmla="*/ 1115055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252936 w 1189791"/>
                <a:gd name="connsiteY1" fmla="*/ 1055478 h 1563740"/>
                <a:gd name="connsiteX2" fmla="*/ 336543 w 1189791"/>
                <a:gd name="connsiteY2" fmla="*/ 607853 h 1563740"/>
                <a:gd name="connsiteX3" fmla="*/ 392317 w 1189791"/>
                <a:gd name="connsiteY3" fmla="*/ 0 h 1563740"/>
                <a:gd name="connsiteX4" fmla="*/ 594681 w 1189791"/>
                <a:gd name="connsiteY4" fmla="*/ 598328 h 1563740"/>
                <a:gd name="connsiteX5" fmla="*/ 853608 w 1189791"/>
                <a:gd name="connsiteY5" fmla="*/ 1115055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252936 w 1189791"/>
                <a:gd name="connsiteY1" fmla="*/ 1055478 h 1563740"/>
                <a:gd name="connsiteX2" fmla="*/ 336543 w 1189791"/>
                <a:gd name="connsiteY2" fmla="*/ 607853 h 1563740"/>
                <a:gd name="connsiteX3" fmla="*/ 392317 w 1189791"/>
                <a:gd name="connsiteY3" fmla="*/ 0 h 1563740"/>
                <a:gd name="connsiteX4" fmla="*/ 594681 w 1189791"/>
                <a:gd name="connsiteY4" fmla="*/ 598328 h 1563740"/>
                <a:gd name="connsiteX5" fmla="*/ 853608 w 1189791"/>
                <a:gd name="connsiteY5" fmla="*/ 1115055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  <a:gd name="connsiteX0" fmla="*/ 0 w 1189791"/>
                <a:gd name="connsiteY0" fmla="*/ 1563740 h 1563740"/>
                <a:gd name="connsiteX1" fmla="*/ 252936 w 1189791"/>
                <a:gd name="connsiteY1" fmla="*/ 1055478 h 1563740"/>
                <a:gd name="connsiteX2" fmla="*/ 336543 w 1189791"/>
                <a:gd name="connsiteY2" fmla="*/ 607853 h 1563740"/>
                <a:gd name="connsiteX3" fmla="*/ 392317 w 1189791"/>
                <a:gd name="connsiteY3" fmla="*/ 0 h 1563740"/>
                <a:gd name="connsiteX4" fmla="*/ 594681 w 1189791"/>
                <a:gd name="connsiteY4" fmla="*/ 598328 h 1563740"/>
                <a:gd name="connsiteX5" fmla="*/ 853608 w 1189791"/>
                <a:gd name="connsiteY5" fmla="*/ 1115055 h 1563740"/>
                <a:gd name="connsiteX6" fmla="*/ 1189791 w 1189791"/>
                <a:gd name="connsiteY6" fmla="*/ 1563740 h 1563740"/>
                <a:gd name="connsiteX7" fmla="*/ 0 w 1189791"/>
                <a:gd name="connsiteY7" fmla="*/ 1563740 h 156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9791" h="1563740">
                  <a:moveTo>
                    <a:pt x="0" y="1563740"/>
                  </a:moveTo>
                  <a:cubicBezTo>
                    <a:pt x="153327" y="1293690"/>
                    <a:pt x="188771" y="1242581"/>
                    <a:pt x="252936" y="1055478"/>
                  </a:cubicBezTo>
                  <a:cubicBezTo>
                    <a:pt x="312255" y="885054"/>
                    <a:pt x="311698" y="782575"/>
                    <a:pt x="336543" y="607853"/>
                  </a:cubicBezTo>
                  <a:cubicBezTo>
                    <a:pt x="368589" y="425875"/>
                    <a:pt x="394178" y="177216"/>
                    <a:pt x="392317" y="0"/>
                  </a:cubicBezTo>
                  <a:cubicBezTo>
                    <a:pt x="480649" y="293102"/>
                    <a:pt x="488425" y="321896"/>
                    <a:pt x="594681" y="598328"/>
                  </a:cubicBezTo>
                  <a:cubicBezTo>
                    <a:pt x="709944" y="849159"/>
                    <a:pt x="758358" y="942816"/>
                    <a:pt x="853608" y="1115055"/>
                  </a:cubicBezTo>
                  <a:cubicBezTo>
                    <a:pt x="943602" y="1253507"/>
                    <a:pt x="1048942" y="1406245"/>
                    <a:pt x="1189791" y="1563740"/>
                  </a:cubicBezTo>
                  <a:lnTo>
                    <a:pt x="0" y="1563740"/>
                  </a:lnTo>
                  <a:close/>
                </a:path>
              </a:pathLst>
            </a:cu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Calibri"/>
                <a:ea typeface="맑은 고딕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678082" y="1508244"/>
              <a:ext cx="2339365" cy="1873091"/>
            </a:xfrm>
            <a:prstGeom prst="roundRect">
              <a:avLst>
                <a:gd name="adj" fmla="val 11432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txBody>
            <a:bodyPr wrap="square" lIns="36000" rIns="36000" rtlCol="0" anchor="ctr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altLang="ko-KR" dirty="0" smtClean="0">
                  <a:solidFill>
                    <a:prstClr val="black"/>
                  </a:solidFill>
                  <a:latin typeface="Calibri"/>
                  <a:ea typeface="맑은 고딕"/>
                </a:rPr>
                <a:t>Horizontal Speed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altLang="ko-KR" dirty="0" smtClean="0">
                  <a:solidFill>
                    <a:prstClr val="black"/>
                  </a:solidFill>
                  <a:latin typeface="Calibri"/>
                  <a:ea typeface="맑은 고딕"/>
                </a:rPr>
                <a:t>Diving Depth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altLang="ko-KR" dirty="0" smtClean="0">
                  <a:solidFill>
                    <a:prstClr val="black"/>
                  </a:solidFill>
                  <a:latin typeface="Calibri"/>
                  <a:ea typeface="맑은 고딕"/>
                </a:rPr>
                <a:t>Single or Multi Dive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kumimoji="1" lang="en-US" altLang="ko-KR" dirty="0" smtClean="0">
                  <a:solidFill>
                    <a:prstClr val="black"/>
                  </a:solidFill>
                  <a:latin typeface="Calibri"/>
                  <a:ea typeface="맑은 고딕"/>
                </a:rPr>
                <a:t>Time to Stay </a:t>
              </a:r>
              <a:br>
                <a:rPr kumimoji="1" lang="en-US" altLang="ko-KR" dirty="0" smtClean="0">
                  <a:solidFill>
                    <a:prstClr val="black"/>
                  </a:solidFill>
                  <a:latin typeface="Calibri"/>
                  <a:ea typeface="맑은 고딕"/>
                </a:rPr>
              </a:br>
              <a:r>
                <a:rPr kumimoji="1" lang="en-US" altLang="ko-KR" dirty="0" smtClean="0">
                  <a:solidFill>
                    <a:prstClr val="black"/>
                  </a:solidFill>
                  <a:latin typeface="Calibri"/>
                  <a:ea typeface="맑은 고딕"/>
                </a:rPr>
                <a:t>on the Surface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kumimoji="1" lang="en-US" altLang="ko-KR" dirty="0" smtClean="0">
                  <a:solidFill>
                    <a:prstClr val="black"/>
                  </a:solidFill>
                  <a:latin typeface="Calibri"/>
                  <a:ea typeface="맑은 고딕"/>
                </a:rPr>
                <a:t>Waypoints</a:t>
              </a:r>
            </a:p>
          </p:txBody>
        </p:sp>
        <p:sp>
          <p:nvSpPr>
            <p:cNvPr id="6" name="타원 40"/>
            <p:cNvSpPr/>
            <p:nvPr/>
          </p:nvSpPr>
          <p:spPr>
            <a:xfrm>
              <a:off x="3939054" y="2227255"/>
              <a:ext cx="1997365" cy="81176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solidFill>
                    <a:prstClr val="white"/>
                  </a:solidFill>
                  <a:latin typeface="Calibri"/>
                  <a:ea typeface="맑은 고딕"/>
                </a:rPr>
                <a:t>Simple</a:t>
              </a:r>
              <a:endParaRPr lang="en-US" altLang="ko-KR" sz="1600" b="1" dirty="0">
                <a:solidFill>
                  <a:prstClr val="white"/>
                </a:solidFill>
                <a:latin typeface="Calibri"/>
                <a:ea typeface="맑은 고딕"/>
              </a:endParaRPr>
            </a:p>
            <a:p>
              <a:pPr algn="ctr"/>
              <a:r>
                <a:rPr lang="en-US" altLang="ko-KR" sz="1600" b="1" dirty="0" smtClean="0">
                  <a:solidFill>
                    <a:prstClr val="white"/>
                  </a:solidFill>
                  <a:latin typeface="Calibri"/>
                  <a:ea typeface="맑은 고딕"/>
                </a:rPr>
                <a:t>Flight Model</a:t>
              </a:r>
              <a:endParaRPr lang="ko-KR" altLang="en-US" sz="1600" b="1" dirty="0">
                <a:solidFill>
                  <a:prstClr val="white"/>
                </a:solidFill>
                <a:latin typeface="Calibri"/>
                <a:ea typeface="맑은 고딕"/>
              </a:endParaRPr>
            </a:p>
          </p:txBody>
        </p:sp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32" y="3885590"/>
            <a:ext cx="3783724" cy="2633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702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4000" dirty="0" smtClean="0"/>
              <a:t>Compass Calibration</a:t>
            </a:r>
            <a:endParaRPr lang="ko-KR" altLang="en-US" sz="4000" dirty="0"/>
          </a:p>
        </p:txBody>
      </p:sp>
      <p:pic>
        <p:nvPicPr>
          <p:cNvPr id="1026" name="Picture 2" descr="C:\Users\user\Google 드라이브\경북해양과학연구소\ABISS\앨범\160617 Compass calibration\P61742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32040" y="4428402"/>
            <a:ext cx="2814292" cy="1952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grpSp>
        <p:nvGrpSpPr>
          <p:cNvPr id="14" name="그룹 13"/>
          <p:cNvGrpSpPr/>
          <p:nvPr/>
        </p:nvGrpSpPr>
        <p:grpSpPr>
          <a:xfrm>
            <a:off x="1146022" y="1692606"/>
            <a:ext cx="2370816" cy="2960530"/>
            <a:chOff x="245756" y="1628799"/>
            <a:chExt cx="2880320" cy="3596767"/>
          </a:xfrm>
        </p:grpSpPr>
        <p:grpSp>
          <p:nvGrpSpPr>
            <p:cNvPr id="11" name="그룹 10"/>
            <p:cNvGrpSpPr/>
            <p:nvPr/>
          </p:nvGrpSpPr>
          <p:grpSpPr>
            <a:xfrm>
              <a:off x="467544" y="1833697"/>
              <a:ext cx="2398695" cy="3325327"/>
              <a:chOff x="1112612" y="3416041"/>
              <a:chExt cx="2398695" cy="3325327"/>
            </a:xfrm>
          </p:grpSpPr>
          <p:pic>
            <p:nvPicPr>
              <p:cNvPr id="8" name="Picture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1791" b="48657" l="5588" r="64028">
                            <a14:foregroundMark x1="44354" y1="40896" x2="14435" y2="47164"/>
                            <a14:foregroundMark x1="7916" y1="41194" x2="15017" y2="46716"/>
                            <a14:foregroundMark x1="7567" y1="41194" x2="6752" y2="19104"/>
                            <a14:foregroundMark x1="6985" y1="19104" x2="55180" y2="11791"/>
                            <a14:foregroundMark x1="53551" y1="13284" x2="62165" y2="15075"/>
                            <a14:foregroundMark x1="61816" y1="15522" x2="62398" y2="33582"/>
                            <a14:foregroundMark x1="61816" y1="34925" x2="42841" y2="41194"/>
                            <a14:foregroundMark x1="42841" y1="41194" x2="42841" y2="41194"/>
                            <a14:foregroundMark x1="12456" y1="30597" x2="59488" y2="22090"/>
                            <a14:foregroundMark x1="23632" y1="42388" x2="54598" y2="27612"/>
                          </a14:backgroundRemoval>
                        </a14:imgEffect>
                      </a14:imgLayer>
                    </a14:imgProps>
                  </a:ext>
                </a:extLst>
              </a:blip>
              <a:srcRect l="5872" t="12440" r="37024" b="52608"/>
              <a:stretch/>
            </p:blipFill>
            <p:spPr>
              <a:xfrm>
                <a:off x="1472656" y="3416041"/>
                <a:ext cx="1716657" cy="819509"/>
              </a:xfrm>
              <a:prstGeom prst="rect">
                <a:avLst/>
              </a:prstGeom>
            </p:spPr>
          </p:pic>
          <p:pic>
            <p:nvPicPr>
              <p:cNvPr id="6" name="Picture 9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2985" b="88955" l="8149" r="90920">
                            <a14:foregroundMark x1="24796" y1="72388" x2="67288" y2="56866"/>
                            <a14:foregroundMark x1="75902" y1="63881" x2="34924" y2="78657"/>
                            <a14:foregroundMark x1="36903" y1="78955" x2="76834" y2="65075"/>
                            <a14:foregroundMark x1="32363" y1="86716" x2="10827" y2="62388"/>
                            <a14:foregroundMark x1="10827" y1="56866" x2="11641" y2="65373"/>
                            <a14:foregroundMark x1="11641" y1="57313" x2="19674" y2="63582"/>
                            <a14:foregroundMark x1="19674" y1="62388" x2="57509" y2="51045"/>
                            <a14:foregroundMark x1="57509" y1="51045" x2="56461" y2="45075"/>
                            <a14:foregroundMark x1="56461" y1="45075" x2="69849" y2="52090"/>
                            <a14:foregroundMark x1="69849" y1="52090" x2="86845" y2="62836"/>
                            <a14:foregroundMark x1="88591" y1="67612" x2="77648" y2="62836"/>
                            <a14:foregroundMark x1="34342" y1="87463" x2="40396" y2="87463"/>
                            <a14:foregroundMark x1="82771" y1="59104" x2="86845" y2="62836"/>
                            <a14:foregroundMark x1="86845" y1="62836" x2="87660" y2="62836"/>
                            <a14:foregroundMark x1="83935" y1="59104" x2="88591" y2="63881"/>
                            <a14:foregroundMark x1="88591" y1="63881" x2="87078" y2="69104"/>
                            <a14:backgroundMark x1="12806" y1="52537" x2="45751" y2="42985"/>
                            <a14:backgroundMark x1="66705" y1="40299" x2="80792" y2="53582"/>
                          </a14:backgroundRemoval>
                        </a14:imgEffect>
                      </a14:imgLayer>
                    </a14:imgProps>
                  </a:ext>
                </a:extLst>
              </a:blip>
              <a:srcRect l="10773" t="42574" r="9433" b="7021"/>
              <a:stretch/>
            </p:blipFill>
            <p:spPr>
              <a:xfrm>
                <a:off x="1112612" y="5559548"/>
                <a:ext cx="2398695" cy="1181820"/>
              </a:xfrm>
              <a:prstGeom prst="rect">
                <a:avLst/>
              </a:prstGeom>
            </p:spPr>
          </p:pic>
          <p:pic>
            <p:nvPicPr>
              <p:cNvPr id="7" name="Picture 9"/>
              <p:cNvPicPr>
                <a:picLocks noChangeAspect="1"/>
              </p:cNvPicPr>
              <p:nvPr/>
            </p:nvPicPr>
            <p:blipFill rotWithShape="1">
              <a:blip r:embed="rId6"/>
              <a:srcRect l="66712" t="9320" r="3730" b="52785"/>
              <a:stretch/>
            </p:blipFill>
            <p:spPr>
              <a:xfrm>
                <a:off x="1886723" y="4484536"/>
                <a:ext cx="888521" cy="888520"/>
              </a:xfrm>
              <a:prstGeom prst="rect">
                <a:avLst/>
              </a:prstGeom>
            </p:spPr>
          </p:pic>
          <p:cxnSp>
            <p:nvCxnSpPr>
              <p:cNvPr id="12" name="직선 화살표 연결선 11"/>
              <p:cNvCxnSpPr/>
              <p:nvPr/>
            </p:nvCxnSpPr>
            <p:spPr>
              <a:xfrm>
                <a:off x="2279226" y="5462955"/>
                <a:ext cx="1" cy="299179"/>
              </a:xfrm>
              <a:prstGeom prst="straightConnector1">
                <a:avLst/>
              </a:prstGeom>
              <a:ln>
                <a:tailEnd type="stealth" w="lg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9" name="직선 화살표 연결선 8"/>
              <p:cNvCxnSpPr>
                <a:endCxn id="7" idx="0"/>
              </p:cNvCxnSpPr>
              <p:nvPr/>
            </p:nvCxnSpPr>
            <p:spPr>
              <a:xfrm>
                <a:off x="2330983" y="4185356"/>
                <a:ext cx="1" cy="299179"/>
              </a:xfrm>
              <a:prstGeom prst="straightConnector1">
                <a:avLst/>
              </a:prstGeom>
              <a:ln>
                <a:tailEnd type="stealth" w="lg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13" name="모서리가 둥근 직사각형 12"/>
            <p:cNvSpPr/>
            <p:nvPr/>
          </p:nvSpPr>
          <p:spPr>
            <a:xfrm>
              <a:off x="245756" y="1628799"/>
              <a:ext cx="2880320" cy="3596767"/>
            </a:xfrm>
            <a:prstGeom prst="roundRect">
              <a:avLst>
                <a:gd name="adj" fmla="val 12474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Calibri"/>
                <a:ea typeface="맑은 고딕"/>
              </a:endParaRPr>
            </a:p>
          </p:txBody>
        </p:sp>
      </p:grpSp>
      <p:graphicFrame>
        <p:nvGraphicFramePr>
          <p:cNvPr id="17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875759"/>
              </p:ext>
            </p:extLst>
          </p:nvPr>
        </p:nvGraphicFramePr>
        <p:xfrm>
          <a:off x="387214" y="4859581"/>
          <a:ext cx="3888432" cy="149317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52128"/>
                <a:gridCol w="2736304"/>
              </a:tblGrid>
              <a:tr h="3732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Dimensions</a:t>
                      </a:r>
                      <a:endParaRPr lang="ko-KR" altLang="en-US" sz="1400" b="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1360mm(L)×1280mm(W)×780mm(D)</a:t>
                      </a:r>
                      <a:endParaRPr lang="ko-KR" altLang="en-US" sz="1200" b="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2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Mass</a:t>
                      </a:r>
                      <a:endParaRPr lang="ko-KR" altLang="en-US" sz="1400" b="1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About 40kg</a:t>
                      </a:r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2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Material</a:t>
                      </a:r>
                      <a:endParaRPr lang="ko-KR" altLang="en-US" sz="1400" b="1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err="1" smtClean="0">
                          <a:solidFill>
                            <a:srgbClr val="C00000"/>
                          </a:solidFill>
                        </a:rPr>
                        <a:t>Aluminium</a:t>
                      </a:r>
                      <a:r>
                        <a:rPr lang="en-US" altLang="ko-KR" sz="1200" b="1" dirty="0" smtClean="0">
                          <a:solidFill>
                            <a:srgbClr val="C00000"/>
                          </a:solidFill>
                        </a:rPr>
                        <a:t>,</a:t>
                      </a:r>
                      <a:r>
                        <a:rPr lang="ko-KR" altLang="en-US" sz="1200" b="1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ko-KR" sz="1200" b="1" dirty="0" smtClean="0">
                          <a:solidFill>
                            <a:srgbClr val="C00000"/>
                          </a:solidFill>
                        </a:rPr>
                        <a:t>Brass,</a:t>
                      </a:r>
                      <a:r>
                        <a:rPr lang="en-US" altLang="ko-KR" sz="1200" b="1" baseline="0" dirty="0" smtClean="0">
                          <a:solidFill>
                            <a:srgbClr val="C00000"/>
                          </a:solidFill>
                        </a:rPr>
                        <a:t> MC Nylon</a:t>
                      </a:r>
                      <a:endParaRPr lang="ko-KR" altLang="en-US" sz="12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2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Detail</a:t>
                      </a:r>
                      <a:endParaRPr lang="ko-KR" altLang="en-US" sz="1400" b="1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Heading</a:t>
                      </a:r>
                      <a:r>
                        <a:rPr lang="en-US" altLang="ko-KR" sz="1200" b="1" baseline="0" dirty="0" smtClean="0"/>
                        <a:t> 360°, Pitch ±30°, Separable</a:t>
                      </a:r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슬라이드 번호 개체 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CA06-9C0D-4B0C-9B57-580004352A90}" type="slidenum">
              <a:rPr lang="ko-KR" altLang="en-US" smtClean="0">
                <a:solidFill>
                  <a:prstClr val="black"/>
                </a:solidFill>
                <a:latin typeface="Calibri"/>
                <a:ea typeface="맑은 고딕"/>
              </a:rPr>
              <a:pPr/>
              <a:t>17</a:t>
            </a:fld>
            <a:endParaRPr lang="ko-KR" altLang="en-US" dirty="0">
              <a:solidFill>
                <a:prstClr val="black"/>
              </a:solidFill>
              <a:latin typeface="Calibri"/>
              <a:ea typeface="맑은 고딕"/>
            </a:endParaRPr>
          </a:p>
        </p:txBody>
      </p:sp>
      <p:sp>
        <p:nvSpPr>
          <p:cNvPr id="19" name="텍스트 개체 틀 3"/>
          <p:cNvSpPr>
            <a:spLocks noGrp="1"/>
          </p:cNvSpPr>
          <p:nvPr>
            <p:ph type="body" sz="quarter" idx="13"/>
          </p:nvPr>
        </p:nvSpPr>
        <p:spPr>
          <a:xfrm>
            <a:off x="179388" y="1052736"/>
            <a:ext cx="7416800" cy="519113"/>
          </a:xfrm>
        </p:spPr>
        <p:txBody>
          <a:bodyPr/>
          <a:lstStyle/>
          <a:p>
            <a:r>
              <a:rPr lang="en-US" altLang="ko-KR" dirty="0" smtClean="0"/>
              <a:t> Compass Calibrator</a:t>
            </a:r>
            <a:endParaRPr lang="ko-KR" altLang="en-US" dirty="0"/>
          </a:p>
        </p:txBody>
      </p:sp>
      <p:grpSp>
        <p:nvGrpSpPr>
          <p:cNvPr id="30" name="그룹 29"/>
          <p:cNvGrpSpPr/>
          <p:nvPr/>
        </p:nvGrpSpPr>
        <p:grpSpPr>
          <a:xfrm>
            <a:off x="4496557" y="1648239"/>
            <a:ext cx="3819681" cy="2754484"/>
            <a:chOff x="4496557" y="1648239"/>
            <a:chExt cx="3819681" cy="2754484"/>
          </a:xfrm>
        </p:grpSpPr>
        <p:pic>
          <p:nvPicPr>
            <p:cNvPr id="3" name="Picture 7"/>
            <p:cNvPicPr>
              <a:picLocks noChangeAspect="1"/>
            </p:cNvPicPr>
            <p:nvPr/>
          </p:nvPicPr>
          <p:blipFill rotWithShape="1">
            <a:blip r:embed="rId7"/>
            <a:srcRect l="3433" t="1533" r="4905" b="3886"/>
            <a:stretch/>
          </p:blipFill>
          <p:spPr>
            <a:xfrm>
              <a:off x="4496557" y="1648239"/>
              <a:ext cx="3685257" cy="2754484"/>
            </a:xfrm>
            <a:prstGeom prst="rect">
              <a:avLst/>
            </a:prstGeom>
          </p:spPr>
        </p:pic>
        <p:sp>
          <p:nvSpPr>
            <p:cNvPr id="24" name="원호 23"/>
            <p:cNvSpPr/>
            <p:nvPr/>
          </p:nvSpPr>
          <p:spPr>
            <a:xfrm rot="10800000">
              <a:off x="4894503" y="2740745"/>
              <a:ext cx="2889366" cy="878075"/>
            </a:xfrm>
            <a:prstGeom prst="arc">
              <a:avLst>
                <a:gd name="adj1" fmla="val 9850935"/>
                <a:gd name="adj2" fmla="val 866049"/>
              </a:avLst>
            </a:prstGeom>
            <a:ln w="38100">
              <a:solidFill>
                <a:srgbClr val="FF0000"/>
              </a:solidFill>
              <a:prstDash val="sysDash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black"/>
                </a:solidFill>
                <a:latin typeface="Calibri"/>
                <a:ea typeface="맑은 고딕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948264" y="3546091"/>
              <a:ext cx="625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rgbClr val="FF0000"/>
                  </a:solidFill>
                  <a:latin typeface="Calibri"/>
                  <a:ea typeface="맑은 고딕"/>
                </a:rPr>
                <a:t>360°</a:t>
              </a:r>
              <a:endParaRPr lang="ko-KR" altLang="en-US" dirty="0">
                <a:solidFill>
                  <a:srgbClr val="FF0000"/>
                </a:solidFill>
                <a:latin typeface="Calibri"/>
                <a:ea typeface="맑은 고딕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641053" y="1916832"/>
              <a:ext cx="6751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rgbClr val="0F6FC6"/>
                  </a:solidFill>
                  <a:latin typeface="Calibri"/>
                  <a:ea typeface="맑은 고딕"/>
                </a:rPr>
                <a:t>±</a:t>
              </a:r>
              <a:r>
                <a:rPr lang="en-US" altLang="ko-KR" dirty="0" smtClean="0">
                  <a:solidFill>
                    <a:srgbClr val="0F6FC6"/>
                  </a:solidFill>
                  <a:latin typeface="Calibri"/>
                  <a:ea typeface="맑은 고딕"/>
                </a:rPr>
                <a:t>30°</a:t>
              </a:r>
              <a:endParaRPr lang="ko-KR" altLang="en-US" dirty="0">
                <a:solidFill>
                  <a:srgbClr val="0F6FC6"/>
                </a:solidFill>
                <a:latin typeface="Calibri"/>
                <a:ea typeface="맑은 고딕"/>
              </a:endParaRPr>
            </a:p>
          </p:txBody>
        </p:sp>
      </p:grpSp>
      <p:sp>
        <p:nvSpPr>
          <p:cNvPr id="1024" name="원호 1023"/>
          <p:cNvSpPr/>
          <p:nvPr/>
        </p:nvSpPr>
        <p:spPr>
          <a:xfrm>
            <a:off x="7236296" y="1484784"/>
            <a:ext cx="396044" cy="1418806"/>
          </a:xfrm>
          <a:prstGeom prst="arc">
            <a:avLst>
              <a:gd name="adj1" fmla="val 16734232"/>
              <a:gd name="adj2" fmla="val 4403336"/>
            </a:avLst>
          </a:prstGeom>
          <a:ln w="38100">
            <a:prstDash val="sys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27617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4000" dirty="0" smtClean="0"/>
              <a:t>Compass Calibration</a:t>
            </a:r>
            <a:endParaRPr lang="ko-KR" altLang="en-US" sz="4000" dirty="0"/>
          </a:p>
        </p:txBody>
      </p:sp>
      <p:sp>
        <p:nvSpPr>
          <p:cNvPr id="16" name="슬라이드 번호 개체 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CA06-9C0D-4B0C-9B57-580004352A90}" type="slidenum">
              <a:rPr lang="ko-KR" altLang="en-US" smtClean="0">
                <a:solidFill>
                  <a:prstClr val="black"/>
                </a:solidFill>
                <a:latin typeface="Calibri"/>
                <a:ea typeface="맑은 고딕"/>
              </a:rPr>
              <a:pPr/>
              <a:t>18</a:t>
            </a:fld>
            <a:endParaRPr lang="ko-KR" altLang="en-US" dirty="0">
              <a:solidFill>
                <a:prstClr val="black"/>
              </a:solidFill>
              <a:latin typeface="Calibri"/>
              <a:ea typeface="맑은 고딕"/>
            </a:endParaRPr>
          </a:p>
        </p:txBody>
      </p:sp>
      <p:sp>
        <p:nvSpPr>
          <p:cNvPr id="19" name="텍스트 개체 틀 3"/>
          <p:cNvSpPr>
            <a:spLocks noGrp="1"/>
          </p:cNvSpPr>
          <p:nvPr>
            <p:ph type="body" sz="quarter" idx="13"/>
          </p:nvPr>
        </p:nvSpPr>
        <p:spPr>
          <a:xfrm>
            <a:off x="179388" y="1052736"/>
            <a:ext cx="7416800" cy="519113"/>
          </a:xfrm>
        </p:spPr>
        <p:txBody>
          <a:bodyPr/>
          <a:lstStyle/>
          <a:p>
            <a:r>
              <a:rPr lang="en-US" altLang="ko-KR" dirty="0" smtClean="0"/>
              <a:t> Compass Calibration</a:t>
            </a:r>
            <a:endParaRPr lang="ko-KR" altLang="en-US" dirty="0"/>
          </a:p>
        </p:txBody>
      </p:sp>
      <p:grpSp>
        <p:nvGrpSpPr>
          <p:cNvPr id="21" name="그룹 20"/>
          <p:cNvGrpSpPr/>
          <p:nvPr/>
        </p:nvGrpSpPr>
        <p:grpSpPr>
          <a:xfrm>
            <a:off x="348675" y="1625067"/>
            <a:ext cx="3890627" cy="4867737"/>
            <a:chOff x="78679" y="1579918"/>
            <a:chExt cx="4064190" cy="5084890"/>
          </a:xfrm>
        </p:grpSpPr>
        <p:cxnSp>
          <p:nvCxnSpPr>
            <p:cNvPr id="22" name="Elbow Connector 31"/>
            <p:cNvCxnSpPr>
              <a:stCxn id="25" idx="1"/>
              <a:endCxn id="28" idx="1"/>
            </p:cNvCxnSpPr>
            <p:nvPr/>
          </p:nvCxnSpPr>
          <p:spPr>
            <a:xfrm rot="10800000" flipH="1">
              <a:off x="1032398" y="3506585"/>
              <a:ext cx="144936" cy="1302742"/>
            </a:xfrm>
            <a:prstGeom prst="bentConnector3">
              <a:avLst>
                <a:gd name="adj1" fmla="val -288161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lowchart: Terminator 33"/>
            <p:cNvSpPr/>
            <p:nvPr/>
          </p:nvSpPr>
          <p:spPr>
            <a:xfrm>
              <a:off x="941839" y="1579918"/>
              <a:ext cx="1781400" cy="364332"/>
            </a:xfrm>
            <a:prstGeom prst="flowChartTerminator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prstClr val="white"/>
                  </a:solidFill>
                  <a:latin typeface="맑은 고딕"/>
                  <a:ea typeface="맑은 고딕"/>
                </a:rPr>
                <a:t>Calibration start</a:t>
              </a:r>
              <a:endParaRPr lang="ko-KR" altLang="en-US" sz="1200" b="1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25" name="Diamond 34"/>
            <p:cNvSpPr/>
            <p:nvPr/>
          </p:nvSpPr>
          <p:spPr>
            <a:xfrm>
              <a:off x="1032398" y="4465653"/>
              <a:ext cx="1585458" cy="687348"/>
            </a:xfrm>
            <a:prstGeom prst="diamond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b="1" dirty="0" smtClean="0">
                  <a:solidFill>
                    <a:prstClr val="white"/>
                  </a:solidFill>
                  <a:latin typeface="맑은 고딕"/>
                  <a:ea typeface="맑은 고딕"/>
                </a:rPr>
                <a:t>Confirm error</a:t>
              </a:r>
              <a:endParaRPr lang="ko-KR" altLang="en-US" sz="1050" b="1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28" name="Flowchart: Process 37"/>
            <p:cNvSpPr/>
            <p:nvPr/>
          </p:nvSpPr>
          <p:spPr>
            <a:xfrm>
              <a:off x="1177334" y="3295463"/>
              <a:ext cx="1327197" cy="422243"/>
            </a:xfrm>
            <a:prstGeom prst="flowChartProcess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b="1" dirty="0" smtClean="0">
                  <a:solidFill>
                    <a:prstClr val="white"/>
                  </a:solidFill>
                  <a:latin typeface="맑은 고딕"/>
                  <a:ea typeface="맑은 고딕"/>
                </a:rPr>
                <a:t>Measure compass error</a:t>
              </a:r>
            </a:p>
          </p:txBody>
        </p:sp>
        <p:sp>
          <p:nvSpPr>
            <p:cNvPr id="32" name="Flowchart: Process 38"/>
            <p:cNvSpPr/>
            <p:nvPr/>
          </p:nvSpPr>
          <p:spPr>
            <a:xfrm>
              <a:off x="1065757" y="3887870"/>
              <a:ext cx="1504361" cy="422243"/>
            </a:xfrm>
            <a:prstGeom prst="flowChartProcess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b="1" dirty="0" smtClean="0">
                  <a:solidFill>
                    <a:prstClr val="white"/>
                  </a:solidFill>
                  <a:latin typeface="맑은 고딕"/>
                  <a:ea typeface="맑은 고딕"/>
                </a:rPr>
                <a:t>Compass calibration</a:t>
              </a:r>
            </a:p>
          </p:txBody>
        </p:sp>
        <p:cxnSp>
          <p:nvCxnSpPr>
            <p:cNvPr id="33" name="Straight Arrow Connector 42"/>
            <p:cNvCxnSpPr>
              <a:stCxn id="25" idx="2"/>
              <a:endCxn id="35" idx="0"/>
            </p:cNvCxnSpPr>
            <p:nvPr/>
          </p:nvCxnSpPr>
          <p:spPr>
            <a:xfrm flipH="1">
              <a:off x="1816689" y="5153001"/>
              <a:ext cx="8438" cy="54923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lowchart: Terminator 43"/>
            <p:cNvSpPr/>
            <p:nvPr/>
          </p:nvSpPr>
          <p:spPr>
            <a:xfrm>
              <a:off x="932314" y="6300476"/>
              <a:ext cx="1781400" cy="364332"/>
            </a:xfrm>
            <a:prstGeom prst="flowChartTerminator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prstClr val="white"/>
                  </a:solidFill>
                  <a:latin typeface="맑은 고딕"/>
                  <a:ea typeface="맑은 고딕"/>
                </a:rPr>
                <a:t>Calibration finish</a:t>
              </a:r>
              <a:endParaRPr lang="ko-KR" altLang="en-US" sz="1200" b="1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35" name="Flowchart: Process 44"/>
            <p:cNvSpPr/>
            <p:nvPr/>
          </p:nvSpPr>
          <p:spPr>
            <a:xfrm>
              <a:off x="1249363" y="5702236"/>
              <a:ext cx="1134651" cy="415997"/>
            </a:xfrm>
            <a:prstGeom prst="flowChartProcess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 smtClean="0">
                  <a:solidFill>
                    <a:prstClr val="white"/>
                  </a:solidFill>
                  <a:latin typeface="맑은 고딕"/>
                  <a:ea typeface="맑은 고딕"/>
                </a:rPr>
                <a:t>Apply result</a:t>
              </a:r>
            </a:p>
            <a:p>
              <a:pPr algn="ctr"/>
              <a:r>
                <a:rPr lang="en-US" altLang="ko-KR" sz="900" b="1" dirty="0" smtClean="0">
                  <a:solidFill>
                    <a:prstClr val="white"/>
                  </a:solidFill>
                  <a:latin typeface="맑은 고딕"/>
                  <a:ea typeface="맑은 고딕"/>
                </a:rPr>
                <a:t>(Bias correction)</a:t>
              </a:r>
            </a:p>
          </p:txBody>
        </p:sp>
        <p:sp>
          <p:nvSpPr>
            <p:cNvPr id="36" name="Left Bracket 48"/>
            <p:cNvSpPr/>
            <p:nvPr/>
          </p:nvSpPr>
          <p:spPr>
            <a:xfrm flipH="1">
              <a:off x="2609414" y="2132370"/>
              <a:ext cx="133439" cy="1001246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37" name="Left Bracket 49"/>
            <p:cNvSpPr/>
            <p:nvPr/>
          </p:nvSpPr>
          <p:spPr>
            <a:xfrm flipH="1">
              <a:off x="2609414" y="3290209"/>
              <a:ext cx="133441" cy="42589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38" name="Left Bracket 50"/>
            <p:cNvSpPr/>
            <p:nvPr/>
          </p:nvSpPr>
          <p:spPr>
            <a:xfrm flipH="1">
              <a:off x="2609415" y="3883763"/>
              <a:ext cx="133440" cy="2234469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6200000">
              <a:off x="2967728" y="2240267"/>
              <a:ext cx="323165" cy="78643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ko-KR" sz="900" b="1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Preparations</a:t>
              </a:r>
              <a:endParaRPr lang="ko-KR" altLang="en-US" sz="900" b="1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16200000">
              <a:off x="3050282" y="2930806"/>
              <a:ext cx="482260" cy="114469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ko-KR" sz="900" b="1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Compass accuracy</a:t>
              </a:r>
            </a:p>
            <a:p>
              <a:pPr algn="ctr"/>
              <a:r>
                <a:rPr lang="en-US" altLang="ko-KR" sz="900" b="1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check</a:t>
              </a:r>
              <a:endParaRPr lang="ko-KR" altLang="en-US" sz="900" b="1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cxnSp>
          <p:nvCxnSpPr>
            <p:cNvPr id="41" name="Straight Arrow Connector 85"/>
            <p:cNvCxnSpPr/>
            <p:nvPr/>
          </p:nvCxnSpPr>
          <p:spPr>
            <a:xfrm>
              <a:off x="1816689" y="6120026"/>
              <a:ext cx="0" cy="16795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87"/>
            <p:cNvCxnSpPr/>
            <p:nvPr/>
          </p:nvCxnSpPr>
          <p:spPr>
            <a:xfrm>
              <a:off x="1816689" y="4307638"/>
              <a:ext cx="0" cy="16795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88"/>
            <p:cNvCxnSpPr/>
            <p:nvPr/>
          </p:nvCxnSpPr>
          <p:spPr>
            <a:xfrm>
              <a:off x="1816689" y="3719913"/>
              <a:ext cx="0" cy="16795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89"/>
            <p:cNvCxnSpPr/>
            <p:nvPr/>
          </p:nvCxnSpPr>
          <p:spPr>
            <a:xfrm>
              <a:off x="1825127" y="3127506"/>
              <a:ext cx="0" cy="16795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90"/>
            <p:cNvCxnSpPr/>
            <p:nvPr/>
          </p:nvCxnSpPr>
          <p:spPr>
            <a:xfrm>
              <a:off x="1825127" y="2543416"/>
              <a:ext cx="0" cy="16795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 rot="16200000">
              <a:off x="3182007" y="4203939"/>
              <a:ext cx="323165" cy="120642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ko-KR" sz="900" b="1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Compass calibration</a:t>
              </a:r>
              <a:endParaRPr lang="ko-KR" altLang="en-US" sz="900" b="1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6200000">
              <a:off x="3210476" y="5239863"/>
              <a:ext cx="482260" cy="138252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ko-KR" sz="900" b="1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× 3 (normal heading,</a:t>
              </a:r>
            </a:p>
            <a:p>
              <a:r>
                <a:rPr lang="en-US" altLang="ko-KR" sz="900" b="1" dirty="0">
                  <a:solidFill>
                    <a:prstClr val="black"/>
                  </a:solidFill>
                  <a:latin typeface="맑은 고딕"/>
                  <a:ea typeface="맑은 고딕"/>
                </a:rPr>
                <a:t> </a:t>
              </a:r>
              <a:r>
                <a:rPr lang="en-US" altLang="ko-KR" sz="900" b="1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      pitch, pitch-roll)</a:t>
              </a:r>
              <a:endParaRPr lang="ko-KR" altLang="en-US" sz="900" b="1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48" name="Flowchart: Process 154"/>
            <p:cNvSpPr/>
            <p:nvPr/>
          </p:nvSpPr>
          <p:spPr>
            <a:xfrm>
              <a:off x="78679" y="5702235"/>
              <a:ext cx="1061880" cy="415997"/>
            </a:xfrm>
            <a:prstGeom prst="flowChartProcess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 smtClean="0">
                  <a:solidFill>
                    <a:prstClr val="white"/>
                  </a:solidFill>
                  <a:latin typeface="맑은 고딕"/>
                  <a:ea typeface="맑은 고딕"/>
                </a:rPr>
                <a:t>Random error variance</a:t>
              </a:r>
            </a:p>
          </p:txBody>
        </p:sp>
        <p:cxnSp>
          <p:nvCxnSpPr>
            <p:cNvPr id="49" name="Elbow Connector 2071"/>
            <p:cNvCxnSpPr>
              <a:stCxn id="25" idx="1"/>
              <a:endCxn id="48" idx="0"/>
            </p:cNvCxnSpPr>
            <p:nvPr/>
          </p:nvCxnSpPr>
          <p:spPr>
            <a:xfrm rot="10800000" flipV="1">
              <a:off x="609619" y="4809327"/>
              <a:ext cx="422779" cy="892908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90"/>
            <p:cNvCxnSpPr>
              <a:stCxn id="23" idx="2"/>
              <a:endCxn id="26" idx="0"/>
            </p:cNvCxnSpPr>
            <p:nvPr/>
          </p:nvCxnSpPr>
          <p:spPr>
            <a:xfrm flipH="1">
              <a:off x="1830341" y="1944250"/>
              <a:ext cx="2198" cy="18390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직사각형 50"/>
            <p:cNvSpPr/>
            <p:nvPr/>
          </p:nvSpPr>
          <p:spPr>
            <a:xfrm>
              <a:off x="784433" y="4395532"/>
              <a:ext cx="74892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800" b="1" dirty="0">
                  <a:solidFill>
                    <a:prstClr val="black"/>
                  </a:solidFill>
                  <a:latin typeface="맑은 고딕"/>
                  <a:ea typeface="맑은 고딕"/>
                </a:rPr>
                <a:t>Error</a:t>
              </a:r>
              <a:r>
                <a:rPr lang="ko-KR" altLang="en-US" sz="800" b="1" dirty="0">
                  <a:solidFill>
                    <a:prstClr val="black"/>
                  </a:solidFill>
                  <a:latin typeface="맑은 고딕"/>
                  <a:ea typeface="맑은 고딕"/>
                </a:rPr>
                <a:t> </a:t>
              </a:r>
              <a:r>
                <a:rPr lang="en-US" altLang="ko-KR" sz="800" b="1" dirty="0">
                  <a:solidFill>
                    <a:prstClr val="black"/>
                  </a:solidFill>
                  <a:latin typeface="맑은 고딕"/>
                  <a:ea typeface="맑은 고딕"/>
                </a:rPr>
                <a:t>1% </a:t>
              </a:r>
              <a:r>
                <a:rPr lang="ko-KR" altLang="en-US" sz="800" b="1" dirty="0">
                  <a:solidFill>
                    <a:prstClr val="black"/>
                  </a:solidFill>
                  <a:latin typeface="맑은 고딕"/>
                  <a:ea typeface="맑은 고딕"/>
                </a:rPr>
                <a:t>↑</a:t>
              </a: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1868933" y="5119484"/>
              <a:ext cx="74892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800" b="1" dirty="0">
                  <a:solidFill>
                    <a:prstClr val="black"/>
                  </a:solidFill>
                  <a:latin typeface="맑은 고딕"/>
                  <a:ea typeface="맑은 고딕"/>
                </a:rPr>
                <a:t>Error</a:t>
              </a:r>
              <a:r>
                <a:rPr lang="ko-KR" altLang="en-US" sz="800" b="1" dirty="0">
                  <a:solidFill>
                    <a:prstClr val="black"/>
                  </a:solidFill>
                  <a:latin typeface="맑은 고딕"/>
                  <a:ea typeface="맑은 고딕"/>
                </a:rPr>
                <a:t> </a:t>
              </a:r>
              <a:r>
                <a:rPr lang="en-US" altLang="ko-KR" sz="800" b="1" dirty="0">
                  <a:solidFill>
                    <a:prstClr val="black"/>
                  </a:solidFill>
                  <a:latin typeface="맑은 고딕"/>
                  <a:ea typeface="맑은 고딕"/>
                </a:rPr>
                <a:t>1% </a:t>
              </a:r>
              <a:r>
                <a:rPr lang="ko-KR" altLang="en-US" sz="800" b="1" dirty="0">
                  <a:solidFill>
                    <a:prstClr val="black"/>
                  </a:solidFill>
                  <a:latin typeface="맑은 고딕"/>
                  <a:ea typeface="맑은 고딕"/>
                </a:rPr>
                <a:t>↓</a:t>
              </a:r>
              <a:endParaRPr lang="ko-KR" altLang="en-US" b="1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26" name="Flowchart: Process 35"/>
            <p:cNvSpPr/>
            <p:nvPr/>
          </p:nvSpPr>
          <p:spPr>
            <a:xfrm>
              <a:off x="1190987" y="2128156"/>
              <a:ext cx="1278708" cy="422243"/>
            </a:xfrm>
            <a:prstGeom prst="flowChartProcess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b="1" dirty="0" smtClean="0">
                  <a:solidFill>
                    <a:prstClr val="white"/>
                  </a:solidFill>
                  <a:latin typeface="맑은 고딕"/>
                  <a:ea typeface="맑은 고딕"/>
                </a:rPr>
                <a:t>Set</a:t>
              </a:r>
              <a:r>
                <a:rPr lang="ko-KR" altLang="en-US" sz="1050" b="1" dirty="0" smtClean="0">
                  <a:solidFill>
                    <a:prstClr val="white"/>
                  </a:solidFill>
                  <a:latin typeface="맑은 고딕"/>
                  <a:ea typeface="맑은 고딕"/>
                </a:rPr>
                <a:t> </a:t>
              </a:r>
              <a:r>
                <a:rPr lang="en-US" altLang="ko-KR" sz="1050" b="1" dirty="0" smtClean="0">
                  <a:solidFill>
                    <a:prstClr val="white"/>
                  </a:solidFill>
                  <a:latin typeface="맑은 고딕"/>
                  <a:ea typeface="맑은 고딕"/>
                </a:rPr>
                <a:t>calibrator</a:t>
              </a:r>
            </a:p>
          </p:txBody>
        </p:sp>
        <p:sp>
          <p:nvSpPr>
            <p:cNvPr id="27" name="Flowchart: Process 36"/>
            <p:cNvSpPr/>
            <p:nvPr/>
          </p:nvSpPr>
          <p:spPr>
            <a:xfrm>
              <a:off x="1283481" y="2711373"/>
              <a:ext cx="1076324" cy="422243"/>
            </a:xfrm>
            <a:prstGeom prst="flowChartProcess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b="1" dirty="0" smtClean="0">
                  <a:solidFill>
                    <a:prstClr val="white"/>
                  </a:solidFill>
                  <a:latin typeface="맑은 고딕"/>
                  <a:ea typeface="맑은 고딕"/>
                </a:rPr>
                <a:t>Mount glider</a:t>
              </a:r>
            </a:p>
          </p:txBody>
        </p:sp>
      </p:grpSp>
      <p:pic>
        <p:nvPicPr>
          <p:cNvPr id="53" name="Picture 2055"/>
          <p:cNvPicPr>
            <a:picLocks noChangeAspect="1"/>
          </p:cNvPicPr>
          <p:nvPr/>
        </p:nvPicPr>
        <p:blipFill rotWithShape="1">
          <a:blip r:embed="rId2"/>
          <a:srcRect l="-1" r="3521"/>
          <a:stretch/>
        </p:blipFill>
        <p:spPr>
          <a:xfrm>
            <a:off x="4499992" y="4134755"/>
            <a:ext cx="2150476" cy="1661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5" name="그룹 4"/>
          <p:cNvGrpSpPr/>
          <p:nvPr/>
        </p:nvGrpSpPr>
        <p:grpSpPr>
          <a:xfrm>
            <a:off x="6781725" y="4093009"/>
            <a:ext cx="2148410" cy="1744964"/>
            <a:chOff x="5868144" y="3939304"/>
            <a:chExt cx="2898975" cy="2354582"/>
          </a:xfrm>
        </p:grpSpPr>
        <p:pic>
          <p:nvPicPr>
            <p:cNvPr id="55" name="Picture 84"/>
            <p:cNvPicPr>
              <a:picLocks noChangeAspect="1"/>
            </p:cNvPicPr>
            <p:nvPr/>
          </p:nvPicPr>
          <p:blipFill rotWithShape="1">
            <a:blip r:embed="rId3"/>
            <a:srcRect t="2684"/>
            <a:stretch/>
          </p:blipFill>
          <p:spPr>
            <a:xfrm>
              <a:off x="5868144" y="3939304"/>
              <a:ext cx="2898975" cy="2354582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7453169" y="5488555"/>
              <a:ext cx="1311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rgbClr val="FF0000"/>
                  </a:solidFill>
                  <a:latin typeface="Calibri"/>
                  <a:ea typeface="맑은 고딕"/>
                </a:rPr>
                <a:t>Calibrated!</a:t>
              </a:r>
              <a:endParaRPr lang="ko-KR" altLang="en-US" dirty="0">
                <a:solidFill>
                  <a:srgbClr val="FF0000"/>
                </a:solidFill>
                <a:latin typeface="Calibri"/>
                <a:ea typeface="맑은 고딕"/>
              </a:endParaRPr>
            </a:p>
          </p:txBody>
        </p:sp>
        <p:cxnSp>
          <p:nvCxnSpPr>
            <p:cNvPr id="57" name="Straight Arrow Connector 13"/>
            <p:cNvCxnSpPr/>
            <p:nvPr/>
          </p:nvCxnSpPr>
          <p:spPr>
            <a:xfrm flipV="1">
              <a:off x="8306652" y="5001620"/>
              <a:ext cx="0" cy="47272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2088"/>
          <p:cNvGrpSpPr/>
          <p:nvPr/>
        </p:nvGrpSpPr>
        <p:grpSpPr>
          <a:xfrm>
            <a:off x="4283209" y="1571529"/>
            <a:ext cx="2335051" cy="1814856"/>
            <a:chOff x="3921870" y="1474381"/>
            <a:chExt cx="1917945" cy="1490672"/>
          </a:xfrm>
          <a:effectLst/>
        </p:grpSpPr>
        <p:grpSp>
          <p:nvGrpSpPr>
            <p:cNvPr id="59" name="Group 117"/>
            <p:cNvGrpSpPr/>
            <p:nvPr/>
          </p:nvGrpSpPr>
          <p:grpSpPr>
            <a:xfrm>
              <a:off x="3921870" y="1474381"/>
              <a:ext cx="1917945" cy="1490672"/>
              <a:chOff x="6830677" y="1365087"/>
              <a:chExt cx="1917945" cy="1490672"/>
            </a:xfrm>
          </p:grpSpPr>
          <p:pic>
            <p:nvPicPr>
              <p:cNvPr id="61" name="Picture 99"/>
              <p:cNvPicPr>
                <a:picLocks noChangeAspect="1"/>
              </p:cNvPicPr>
              <p:nvPr/>
            </p:nvPicPr>
            <p:blipFill rotWithShape="1">
              <a:blip r:embed="rId4"/>
              <a:srcRect l="-1" r="33853"/>
              <a:stretch/>
            </p:blipFill>
            <p:spPr>
              <a:xfrm>
                <a:off x="6830677" y="1472075"/>
                <a:ext cx="1917945" cy="138368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3" name="Picture 4" descr="http://www.jmaudio.co.kr/upload/mall/200605241334421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99" t="14091" r="21887" b="10527"/>
              <a:stretch/>
            </p:blipFill>
            <p:spPr bwMode="auto">
              <a:xfrm>
                <a:off x="6830677" y="2534203"/>
                <a:ext cx="356116" cy="32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64" name="Straight Arrow Connector 101"/>
              <p:cNvCxnSpPr/>
              <p:nvPr/>
            </p:nvCxnSpPr>
            <p:spPr>
              <a:xfrm>
                <a:off x="7016737" y="2443255"/>
                <a:ext cx="685348" cy="317648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103"/>
              <p:cNvCxnSpPr/>
              <p:nvPr/>
            </p:nvCxnSpPr>
            <p:spPr>
              <a:xfrm flipV="1">
                <a:off x="7045434" y="2309407"/>
                <a:ext cx="656651" cy="131222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6" name="Picture 1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2054" y="1365087"/>
                <a:ext cx="1246568" cy="1386865"/>
              </a:xfrm>
              <a:prstGeom prst="rect">
                <a:avLst/>
              </a:prstGeom>
            </p:spPr>
          </p:pic>
          <p:sp>
            <p:nvSpPr>
              <p:cNvPr id="62" name="TextBox 61"/>
              <p:cNvSpPr txBox="1"/>
              <p:nvPr/>
            </p:nvSpPr>
            <p:spPr>
              <a:xfrm>
                <a:off x="6833782" y="1457512"/>
                <a:ext cx="145822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b="1" dirty="0" smtClean="0">
                    <a:solidFill>
                      <a:prstClr val="white"/>
                    </a:solidFill>
                    <a:latin typeface="Calibri"/>
                    <a:ea typeface="맑은 고딕"/>
                  </a:rPr>
                  <a:t>Adjust Horizontality</a:t>
                </a:r>
                <a:endParaRPr lang="ko-KR" altLang="en-US" sz="1200" b="1" dirty="0">
                  <a:solidFill>
                    <a:prstClr val="white"/>
                  </a:solidFill>
                  <a:latin typeface="Calibri"/>
                  <a:ea typeface="맑은 고딕"/>
                </a:endParaRPr>
              </a:p>
            </p:txBody>
          </p:sp>
        </p:grpSp>
        <p:cxnSp>
          <p:nvCxnSpPr>
            <p:cNvPr id="60" name="Straight Arrow Connector 146"/>
            <p:cNvCxnSpPr/>
            <p:nvPr/>
          </p:nvCxnSpPr>
          <p:spPr>
            <a:xfrm flipH="1" flipV="1">
              <a:off x="4115771" y="1822237"/>
              <a:ext cx="745" cy="745962"/>
            </a:xfrm>
            <a:prstGeom prst="straightConnector1">
              <a:avLst/>
            </a:prstGeom>
            <a:ln w="28575">
              <a:solidFill>
                <a:srgbClr val="FF05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7" name="Picture 2" descr="C:\Users\user\Google 드라이브\경북해양과학연구소\ABISS\앨범\160617 Compass calibration\P617425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5"/>
          <a:stretch/>
        </p:blipFill>
        <p:spPr bwMode="auto">
          <a:xfrm>
            <a:off x="6781725" y="1712270"/>
            <a:ext cx="2247975" cy="1702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21018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altLang="ko-KR" sz="4000" dirty="0" smtClean="0"/>
              <a:t>KUGON</a:t>
            </a:r>
            <a:endParaRPr lang="ko-KR" altLang="en-US" sz="4000" dirty="0"/>
          </a:p>
        </p:txBody>
      </p:sp>
      <p:sp>
        <p:nvSpPr>
          <p:cNvPr id="16" name="슬라이드 번호 개체 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CA06-9C0D-4B0C-9B57-580004352A90}" type="slidenum">
              <a:rPr lang="ko-KR" altLang="en-US" smtClean="0"/>
              <a:t>2</a:t>
            </a:fld>
            <a:endParaRPr lang="ko-KR" altLang="en-US" dirty="0"/>
          </a:p>
        </p:txBody>
      </p:sp>
      <p:sp>
        <p:nvSpPr>
          <p:cNvPr id="19" name="텍스트 개체 틀 3"/>
          <p:cNvSpPr>
            <a:spLocks noGrp="1"/>
          </p:cNvSpPr>
          <p:nvPr>
            <p:ph type="body" sz="quarter" idx="13"/>
          </p:nvPr>
        </p:nvSpPr>
        <p:spPr>
          <a:xfrm>
            <a:off x="179388" y="1052736"/>
            <a:ext cx="7416800" cy="519113"/>
          </a:xfrm>
        </p:spPr>
        <p:txBody>
          <a:bodyPr/>
          <a:lstStyle/>
          <a:p>
            <a:r>
              <a:rPr lang="en-US" altLang="ko-KR" dirty="0" smtClean="0"/>
              <a:t> Korea Underwater Glider Operation Network</a:t>
            </a:r>
            <a:endParaRPr lang="ko-KR" altLang="en-US" dirty="0"/>
          </a:p>
        </p:txBody>
      </p:sp>
      <p:grpSp>
        <p:nvGrpSpPr>
          <p:cNvPr id="24" name="그룹 23"/>
          <p:cNvGrpSpPr/>
          <p:nvPr/>
        </p:nvGrpSpPr>
        <p:grpSpPr>
          <a:xfrm>
            <a:off x="4067944" y="1610723"/>
            <a:ext cx="4652896" cy="4803938"/>
            <a:chOff x="4067944" y="1610723"/>
            <a:chExt cx="4652896" cy="4803938"/>
          </a:xfrm>
        </p:grpSpPr>
        <p:grpSp>
          <p:nvGrpSpPr>
            <p:cNvPr id="23" name="그룹 22"/>
            <p:cNvGrpSpPr/>
            <p:nvPr/>
          </p:nvGrpSpPr>
          <p:grpSpPr>
            <a:xfrm>
              <a:off x="4067944" y="1610723"/>
              <a:ext cx="4652896" cy="4803938"/>
              <a:chOff x="4067944" y="1610723"/>
              <a:chExt cx="4652896" cy="4803938"/>
            </a:xfrm>
          </p:grpSpPr>
          <p:pic>
            <p:nvPicPr>
              <p:cNvPr id="21" name="Picture 4" descr="C:\Users\user\Google 드라이브\경북해양과학연구소\ABISS\앨범\울릉도 출장\울릉도\cam_일정별사진\20160707~0717 593 울릉도독도 왕복test\20160717\P7174928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182"/>
              <a:stretch/>
            </p:blipFill>
            <p:spPr bwMode="auto">
              <a:xfrm>
                <a:off x="7236296" y="4053934"/>
                <a:ext cx="1484544" cy="111345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  <a:extLst/>
            </p:spPr>
          </p:pic>
          <p:pic>
            <p:nvPicPr>
              <p:cNvPr id="1028" name="Picture 4" descr="C:\Users\user\Google 드라이브\경북해양과학연구소\ABISS\앨범\실험사진\P3113028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26978" y="2842216"/>
                <a:ext cx="1484544" cy="111345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  <a:extLst/>
            </p:spPr>
          </p:pic>
          <p:pic>
            <p:nvPicPr>
              <p:cNvPr id="1029" name="Picture 5" descr="L:\DCIM\100OLYMP\P3253587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41" r="42258" b="50000"/>
              <a:stretch/>
            </p:blipFill>
            <p:spPr bwMode="auto">
              <a:xfrm>
                <a:off x="4067944" y="4053934"/>
                <a:ext cx="1484544" cy="111345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  <a:extLst/>
            </p:spPr>
          </p:pic>
          <p:pic>
            <p:nvPicPr>
              <p:cNvPr id="1030" name="Picture 6" descr="C:\Users\user\Google 드라이브\경북해양과학연구소\ABISS\앨범\실험사진\P3143109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6" t="13947" r="12734" b="1682"/>
              <a:stretch/>
            </p:blipFill>
            <p:spPr bwMode="auto">
              <a:xfrm>
                <a:off x="7236296" y="1610723"/>
                <a:ext cx="1484544" cy="111345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  <a:extLst/>
            </p:spPr>
          </p:pic>
          <p:pic>
            <p:nvPicPr>
              <p:cNvPr id="1031" name="Picture 7" descr="C:\Users\user\Google 드라이브\경북해양과학연구소\ABISS\앨범\160617 Compass calibration\P6174246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4053935"/>
                <a:ext cx="1484544" cy="111345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  <a:extLst/>
            </p:spPr>
          </p:pic>
          <p:pic>
            <p:nvPicPr>
              <p:cNvPr id="1032" name="Picture 8" descr="C:\Users\user\Google 드라이브\경북해양과학연구소\ABISS\앨범\무빙관제시스템\P8315416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926" t="33502" r="41660" b="25085"/>
              <a:stretch/>
            </p:blipFill>
            <p:spPr bwMode="auto">
              <a:xfrm>
                <a:off x="5652120" y="5301208"/>
                <a:ext cx="1484544" cy="111345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  <a:extLst/>
            </p:spPr>
          </p:pic>
          <p:grpSp>
            <p:nvGrpSpPr>
              <p:cNvPr id="20" name="그룹 19"/>
              <p:cNvGrpSpPr/>
              <p:nvPr/>
            </p:nvGrpSpPr>
            <p:grpSpPr>
              <a:xfrm>
                <a:off x="7229448" y="5301210"/>
                <a:ext cx="1482074" cy="1113451"/>
                <a:chOff x="7229329" y="5378793"/>
                <a:chExt cx="1500946" cy="1116503"/>
              </a:xfrm>
              <a:effectLst/>
            </p:grpSpPr>
            <p:pic>
              <p:nvPicPr>
                <p:cNvPr id="30" name="그림 29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43" t="25941" r="8681" b="22148"/>
                <a:stretch/>
              </p:blipFill>
              <p:spPr>
                <a:xfrm>
                  <a:off x="7238766" y="5378793"/>
                  <a:ext cx="1482073" cy="660399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/>
              </p:spPr>
            </p:pic>
            <p:pic>
              <p:nvPicPr>
                <p:cNvPr id="29" name="Picture 3" descr="C:\Users\user\Google 드라이브\경북해양과학연구소 자료\필드 테스트\'16 6월 울릉도\후처리, 정리\to_Ulleungdo.png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96" t="16006" r="9050" b="23876"/>
                <a:stretch/>
              </p:blipFill>
              <p:spPr bwMode="auto">
                <a:xfrm>
                  <a:off x="7229329" y="5957459"/>
                  <a:ext cx="1500946" cy="537837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/>
                <a:extLst/>
              </p:spPr>
            </p:pic>
          </p:grpSp>
        </p:grpSp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86" b="5289"/>
            <a:stretch/>
          </p:blipFill>
          <p:spPr bwMode="auto">
            <a:xfrm>
              <a:off x="4067944" y="1610723"/>
              <a:ext cx="3068720" cy="2329690"/>
            </a:xfrm>
            <a:prstGeom prst="roundRect">
              <a:avLst>
                <a:gd name="adj" fmla="val 5113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179512" y="1661313"/>
            <a:ext cx="3888432" cy="470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dirty="0"/>
          </a:p>
          <a:p>
            <a:pPr marL="285750" indent="-285750">
              <a:buFont typeface="Arial"/>
              <a:buChar char="•"/>
            </a:pPr>
            <a:r>
              <a:rPr lang="en-US" altLang="ko-KR" dirty="0"/>
              <a:t>Purpose :</a:t>
            </a:r>
          </a:p>
          <a:p>
            <a:endParaRPr lang="en-US" altLang="ko-KR" sz="800" dirty="0"/>
          </a:p>
          <a:p>
            <a:pPr marL="285750" indent="-285750">
              <a:buFontTx/>
              <a:buChar char="-"/>
            </a:pPr>
            <a:r>
              <a:rPr lang="en-US" altLang="ko-KR" dirty="0"/>
              <a:t>Building infrastructure for </a:t>
            </a:r>
          </a:p>
          <a:p>
            <a:r>
              <a:rPr lang="en-US" altLang="ko-KR" dirty="0"/>
              <a:t>     glider operation</a:t>
            </a:r>
          </a:p>
          <a:p>
            <a:endParaRPr lang="en-US" altLang="ko-KR" sz="800" dirty="0"/>
          </a:p>
          <a:p>
            <a:pPr marL="285750" indent="-285750">
              <a:buFontTx/>
              <a:buChar char="-"/>
            </a:pPr>
            <a:r>
              <a:rPr lang="en-US" altLang="ko-KR" dirty="0"/>
              <a:t>Any necessary work for operational </a:t>
            </a:r>
          </a:p>
          <a:p>
            <a:r>
              <a:rPr lang="en-US" altLang="ko-KR" dirty="0"/>
              <a:t>     use of glider</a:t>
            </a:r>
          </a:p>
          <a:p>
            <a:r>
              <a:rPr lang="en-US" altLang="ko-KR" dirty="0"/>
              <a:t>      (Optimizing glider missions to</a:t>
            </a:r>
          </a:p>
          <a:p>
            <a:r>
              <a:rPr lang="ko-KR" altLang="en-US" dirty="0"/>
              <a:t>    </a:t>
            </a:r>
            <a:r>
              <a:rPr lang="en-US" altLang="ko-KR" dirty="0"/>
              <a:t>reduce operation risk)</a:t>
            </a:r>
          </a:p>
          <a:p>
            <a:endParaRPr lang="en-US" altLang="ko-KR" sz="1600" dirty="0"/>
          </a:p>
          <a:p>
            <a:pPr marL="285750" indent="-285750">
              <a:buFont typeface="Arial"/>
              <a:buChar char="•"/>
            </a:pPr>
            <a:r>
              <a:rPr lang="en-US" altLang="ko-KR" dirty="0"/>
              <a:t>Goal:</a:t>
            </a:r>
          </a:p>
          <a:p>
            <a:endParaRPr lang="en-US" altLang="ko-KR" sz="800" dirty="0"/>
          </a:p>
          <a:p>
            <a:pPr marL="285750" indent="-285750">
              <a:buFontTx/>
              <a:buChar char="-"/>
            </a:pPr>
            <a:r>
              <a:rPr lang="en-US" altLang="ko-KR" dirty="0"/>
              <a:t>Replacing and improving regular </a:t>
            </a:r>
          </a:p>
          <a:p>
            <a:r>
              <a:rPr lang="en-US" altLang="ko-KR" dirty="0"/>
              <a:t>     ship-based measurements</a:t>
            </a:r>
          </a:p>
          <a:p>
            <a:endParaRPr lang="en-US" altLang="ko-KR" sz="800" dirty="0"/>
          </a:p>
          <a:p>
            <a:pPr marL="285750" indent="-285750">
              <a:buFontTx/>
              <a:buChar char="-"/>
            </a:pPr>
            <a:r>
              <a:rPr lang="en-US" altLang="ko-KR" dirty="0"/>
              <a:t>Initiating integrated autonomous  </a:t>
            </a:r>
          </a:p>
          <a:p>
            <a:r>
              <a:rPr lang="en-US" altLang="ko-KR" dirty="0"/>
              <a:t>     marine observation and surveillence</a:t>
            </a:r>
          </a:p>
          <a:p>
            <a:r>
              <a:rPr lang="en-US" altLang="ko-KR" dirty="0"/>
              <a:t>     system</a:t>
            </a:r>
          </a:p>
        </p:txBody>
      </p:sp>
      <p:pic>
        <p:nvPicPr>
          <p:cNvPr id="26" name="Picture 2" descr="C:\Users\user\Google 드라이브\경북해양과학연구소\ABISS\앨범\울릉도 출장\160629\P629442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5" y="5301208"/>
            <a:ext cx="1484544" cy="1114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99087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슬라이드 번호 개체 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CA06-9C0D-4B0C-9B57-580004352A90}" type="slidenum">
              <a:rPr lang="ko-KR" altLang="en-US" smtClean="0">
                <a:solidFill>
                  <a:prstClr val="black"/>
                </a:solidFill>
                <a:latin typeface="Calibri"/>
                <a:ea typeface="맑은 고딕"/>
              </a:rPr>
              <a:pPr/>
              <a:t>3</a:t>
            </a:fld>
            <a:endParaRPr lang="ko-KR" altLang="en-US" dirty="0">
              <a:solidFill>
                <a:prstClr val="black"/>
              </a:solidFill>
              <a:latin typeface="Calibri"/>
              <a:ea typeface="맑은 고딕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1" y="193486"/>
            <a:ext cx="7886700" cy="103822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altLang="ko-KR" sz="4000" dirty="0" smtClean="0"/>
              <a:t>Ne</a:t>
            </a:r>
            <a:r>
              <a:rPr lang="en-US" altLang="ko-KR" dirty="0"/>
              <a:t>eds</a:t>
            </a:r>
            <a:r>
              <a:rPr lang="en-US" altLang="ko-KR" sz="4000" dirty="0" smtClean="0"/>
              <a:t> of KUGON Project</a:t>
            </a:r>
            <a:endParaRPr lang="ko-KR" altLang="en-US" sz="4000" dirty="0"/>
          </a:p>
        </p:txBody>
      </p:sp>
      <p:sp>
        <p:nvSpPr>
          <p:cNvPr id="19" name="텍스트 개체 틀 3"/>
          <p:cNvSpPr>
            <a:spLocks noGrp="1"/>
          </p:cNvSpPr>
          <p:nvPr>
            <p:ph type="body" sz="quarter" idx="13"/>
          </p:nvPr>
        </p:nvSpPr>
        <p:spPr>
          <a:xfrm>
            <a:off x="179388" y="1052736"/>
            <a:ext cx="8857108" cy="519113"/>
          </a:xfrm>
        </p:spPr>
        <p:txBody>
          <a:bodyPr>
            <a:noAutofit/>
          </a:bodyPr>
          <a:lstStyle/>
          <a:p>
            <a:r>
              <a:rPr lang="en-US" altLang="ko-KR" dirty="0" smtClean="0"/>
              <a:t> Tough marine environment for Autonomous Glider Operation</a:t>
            </a:r>
            <a:endParaRPr lang="ko-KR" altLang="en-US" dirty="0"/>
          </a:p>
        </p:txBody>
      </p:sp>
      <p:sp>
        <p:nvSpPr>
          <p:cNvPr id="56" name="Rounded Rectangle 55"/>
          <p:cNvSpPr/>
          <p:nvPr/>
        </p:nvSpPr>
        <p:spPr>
          <a:xfrm>
            <a:off x="3563888" y="1844824"/>
            <a:ext cx="2376264" cy="720080"/>
          </a:xfrm>
          <a:prstGeom prst="roundRect">
            <a:avLst/>
          </a:prstGeom>
          <a:gradFill>
            <a:gsLst>
              <a:gs pos="0">
                <a:srgbClr val="D25D46"/>
              </a:gs>
              <a:gs pos="50000">
                <a:srgbClr val="C53811"/>
              </a:gs>
              <a:gs pos="100000">
                <a:srgbClr val="C00000"/>
              </a:gs>
            </a:gsLst>
          </a:gradFill>
          <a:effectLst/>
          <a:scene3d>
            <a:camera prst="perspective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>
                <a:solidFill>
                  <a:prstClr val="white"/>
                </a:solidFill>
                <a:latin typeface="Calibri"/>
                <a:ea typeface="ＭＳ Ｐゴシック"/>
              </a:rPr>
              <a:t>Various types of </a:t>
            </a:r>
          </a:p>
          <a:p>
            <a:pPr algn="ctr"/>
            <a:r>
              <a:rPr kumimoji="1" lang="en-US" altLang="ja-JP" b="1">
                <a:solidFill>
                  <a:prstClr val="white"/>
                </a:solidFill>
                <a:latin typeface="Calibri"/>
                <a:ea typeface="ＭＳ Ｐゴシック"/>
              </a:rPr>
              <a:t>fishing activity 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395536" y="1844824"/>
            <a:ext cx="2736304" cy="720080"/>
          </a:xfrm>
          <a:prstGeom prst="roundRect">
            <a:avLst/>
          </a:prstGeom>
          <a:gradFill>
            <a:gsLst>
              <a:gs pos="0">
                <a:srgbClr val="D25D46"/>
              </a:gs>
              <a:gs pos="50000">
                <a:srgbClr val="C53811"/>
              </a:gs>
              <a:gs pos="100000">
                <a:srgbClr val="C00000"/>
              </a:gs>
            </a:gsLst>
          </a:gradFill>
          <a:effectLst/>
          <a:scene3d>
            <a:camera prst="perspectiveRight" fov="3600000">
              <a:rot lat="0" lon="19800000" rev="0"/>
            </a:camera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>
                <a:solidFill>
                  <a:prstClr val="white"/>
                </a:solidFill>
                <a:latin typeface="Calibri"/>
                <a:ea typeface="ＭＳ Ｐゴシック"/>
              </a:rPr>
              <a:t>Complex ship traffic</a:t>
            </a:r>
            <a:endParaRPr kumimoji="1" lang="ja-JP" altLang="en-US" b="1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6300192" y="1844824"/>
            <a:ext cx="2376264" cy="720080"/>
          </a:xfrm>
          <a:prstGeom prst="roundRect">
            <a:avLst/>
          </a:prstGeom>
          <a:gradFill>
            <a:gsLst>
              <a:gs pos="0">
                <a:srgbClr val="D25D46"/>
              </a:gs>
              <a:gs pos="50000">
                <a:srgbClr val="C53811"/>
              </a:gs>
              <a:gs pos="100000">
                <a:srgbClr val="C00000"/>
              </a:gs>
            </a:gsLst>
          </a:gradFill>
          <a:effectLst/>
          <a:scene3d>
            <a:camera prst="perspectiveLeft" fov="3600000">
              <a:rot lat="0" lon="1800000" rev="0"/>
            </a:camera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>
                <a:solidFill>
                  <a:prstClr val="white"/>
                </a:solidFill>
                <a:latin typeface="Calibri"/>
                <a:ea typeface="ＭＳ Ｐゴシック"/>
              </a:rPr>
              <a:t>Various and energetic current system</a:t>
            </a:r>
          </a:p>
        </p:txBody>
      </p:sp>
      <p:sp>
        <p:nvSpPr>
          <p:cNvPr id="10" name="텍스트 개체 틀 3"/>
          <p:cNvSpPr txBox="1">
            <a:spLocks/>
          </p:cNvSpPr>
          <p:nvPr/>
        </p:nvSpPr>
        <p:spPr>
          <a:xfrm>
            <a:off x="2195736" y="6038066"/>
            <a:ext cx="6048672" cy="519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altLang="ko-KR" dirty="0" smtClean="0">
                <a:solidFill>
                  <a:prstClr val="black"/>
                </a:solidFill>
                <a:latin typeface="Calibri"/>
                <a:ea typeface="맑은 고딕"/>
              </a:rPr>
              <a:t> </a:t>
            </a:r>
            <a:r>
              <a:rPr lang="en-US" altLang="ko-KR" dirty="0">
                <a:solidFill>
                  <a:prstClr val="black"/>
                </a:solidFill>
                <a:latin typeface="Calibri"/>
                <a:ea typeface="맑은 고딕"/>
              </a:rPr>
              <a:t>Operation Risk Management is necessary!</a:t>
            </a:r>
            <a:endParaRPr lang="ko-KR" altLang="en-US" dirty="0">
              <a:solidFill>
                <a:prstClr val="black"/>
              </a:solidFill>
              <a:latin typeface="Calibri"/>
              <a:ea typeface="맑은 고딕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259632" y="6038066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23677" y="2977629"/>
            <a:ext cx="3083228" cy="2417261"/>
            <a:chOff x="352283" y="1739116"/>
            <a:chExt cx="4875035" cy="2986028"/>
          </a:xfrm>
        </p:grpSpPr>
        <p:pic>
          <p:nvPicPr>
            <p:cNvPr id="13" name="Picture 10" descr="Screen Shot 2015-08-31 at 오후 2.20.27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7"/>
            <a:stretch/>
          </p:blipFill>
          <p:spPr>
            <a:xfrm>
              <a:off x="352283" y="2093433"/>
              <a:ext cx="2336610" cy="2622839"/>
            </a:xfrm>
            <a:prstGeom prst="rect">
              <a:avLst/>
            </a:prstGeom>
          </p:spPr>
        </p:pic>
        <p:pic>
          <p:nvPicPr>
            <p:cNvPr id="14" name="Picture 11" descr="Screen Shot 2015-08-11 at 오후 10.43.21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5"/>
            <a:stretch/>
          </p:blipFill>
          <p:spPr>
            <a:xfrm>
              <a:off x="2790888" y="2095171"/>
              <a:ext cx="2434871" cy="2629973"/>
            </a:xfrm>
            <a:prstGeom prst="rect">
              <a:avLst/>
            </a:prstGeom>
          </p:spPr>
        </p:pic>
        <p:pic>
          <p:nvPicPr>
            <p:cNvPr id="15" name="Picture 5" descr="Screen Shot 2015-08-11 at 오후 10.43.21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79" t="53089" r="41424" b="28775"/>
            <a:stretch/>
          </p:blipFill>
          <p:spPr>
            <a:xfrm>
              <a:off x="4001623" y="2117646"/>
              <a:ext cx="1212681" cy="1235037"/>
            </a:xfrm>
            <a:prstGeom prst="rect">
              <a:avLst/>
            </a:prstGeom>
            <a:ln w="28575" cmpd="sng">
              <a:solidFill>
                <a:srgbClr val="000000"/>
              </a:solidFill>
            </a:ln>
          </p:spPr>
        </p:pic>
        <p:pic>
          <p:nvPicPr>
            <p:cNvPr id="17" name="Picture 4" descr="Screen Shot 2015-08-31 at 오후 2.20.27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48" t="23100" r="28030" b="56668"/>
            <a:stretch/>
          </p:blipFill>
          <p:spPr>
            <a:xfrm>
              <a:off x="1403648" y="3573016"/>
              <a:ext cx="1279508" cy="1132617"/>
            </a:xfrm>
            <a:prstGeom prst="rect">
              <a:avLst/>
            </a:prstGeom>
            <a:ln w="28575" cmpd="sng">
              <a:solidFill>
                <a:schemeClr val="tx1"/>
              </a:solidFill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395605" y="1739116"/>
              <a:ext cx="2263043" cy="357545"/>
            </a:xfrm>
            <a:prstGeom prst="roundRect">
              <a:avLst/>
            </a:prstGeom>
            <a:ln w="38100"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ko-KR" sz="1100" b="1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Woods Hole (US)</a:t>
              </a:r>
              <a:endParaRPr kumimoji="1" lang="ja-JP" altLang="en-US" sz="1100" b="1" dirty="0">
                <a:solidFill>
                  <a:prstClr val="black"/>
                </a:solidFill>
                <a:latin typeface="ＭＳ Ｐゴシック"/>
                <a:ea typeface="ＭＳ Ｐゴシック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04151" y="1739116"/>
              <a:ext cx="2423167" cy="357545"/>
            </a:xfrm>
            <a:prstGeom prst="roundRect">
              <a:avLst/>
            </a:prstGeom>
            <a:ln w="38100"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ko-KR" sz="1100" b="1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South Korea</a:t>
              </a:r>
            </a:p>
          </p:txBody>
        </p:sp>
        <p:sp>
          <p:nvSpPr>
            <p:cNvPr id="21" name="직사각형 25"/>
            <p:cNvSpPr/>
            <p:nvPr/>
          </p:nvSpPr>
          <p:spPr>
            <a:xfrm>
              <a:off x="1351200" y="2677170"/>
              <a:ext cx="639143" cy="576064"/>
            </a:xfrm>
            <a:prstGeom prst="rect">
              <a:avLst/>
            </a:prstGeom>
            <a:noFill/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Calibri"/>
                <a:ea typeface="맑은 고딕"/>
              </a:endParaRPr>
            </a:p>
          </p:txBody>
        </p:sp>
        <p:sp>
          <p:nvSpPr>
            <p:cNvPr id="22" name="직사각형 26"/>
            <p:cNvSpPr/>
            <p:nvPr/>
          </p:nvSpPr>
          <p:spPr>
            <a:xfrm>
              <a:off x="3676250" y="3480162"/>
              <a:ext cx="528217" cy="523695"/>
            </a:xfrm>
            <a:prstGeom prst="rect">
              <a:avLst/>
            </a:prstGeom>
            <a:noFill/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Calibri"/>
                <a:ea typeface="맑은 고딕"/>
              </a:endParaRPr>
            </a:p>
          </p:txBody>
        </p:sp>
      </p:grpSp>
      <p:grpSp>
        <p:nvGrpSpPr>
          <p:cNvPr id="23" name="그룹 2"/>
          <p:cNvGrpSpPr/>
          <p:nvPr/>
        </p:nvGrpSpPr>
        <p:grpSpPr>
          <a:xfrm>
            <a:off x="3635896" y="2852936"/>
            <a:ext cx="2232248" cy="2808312"/>
            <a:chOff x="667114" y="1928235"/>
            <a:chExt cx="2983945" cy="4164561"/>
          </a:xfrm>
        </p:grpSpPr>
        <p:pic>
          <p:nvPicPr>
            <p:cNvPr id="24" name="_x143062320" descr="EMB0000147046f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844" y="1928235"/>
              <a:ext cx="1435536" cy="1028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_x140896264" descr="EMB0000147046f5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88"/>
            <a:stretch/>
          </p:blipFill>
          <p:spPr bwMode="auto">
            <a:xfrm>
              <a:off x="2121407" y="1928236"/>
              <a:ext cx="1529652" cy="1028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_x143062320" descr="EMB0000147046f8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" t="4335" r="-26" b="3487"/>
            <a:stretch/>
          </p:blipFill>
          <p:spPr bwMode="auto">
            <a:xfrm>
              <a:off x="680468" y="2985901"/>
              <a:ext cx="1435536" cy="1028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_x143062320" descr="EMB0000147046fb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85"/>
            <a:stretch/>
          </p:blipFill>
          <p:spPr bwMode="auto">
            <a:xfrm>
              <a:off x="2121406" y="2978920"/>
              <a:ext cx="1529121" cy="1028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_x143062320" descr="EMB0000147046f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820"/>
            <a:stretch/>
          </p:blipFill>
          <p:spPr bwMode="auto">
            <a:xfrm>
              <a:off x="680468" y="4043567"/>
              <a:ext cx="1432286" cy="1028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_x139539232" descr="EMB000014704701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1405" y="4043567"/>
              <a:ext cx="1529653" cy="1028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_x139539232" descr="EMB000014704704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4" r="2669"/>
            <a:stretch/>
          </p:blipFill>
          <p:spPr bwMode="auto">
            <a:xfrm>
              <a:off x="667114" y="5113043"/>
              <a:ext cx="1431909" cy="979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_x139539232" descr="EMB000014704707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80"/>
            <a:stretch/>
          </p:blipFill>
          <p:spPr bwMode="auto">
            <a:xfrm>
              <a:off x="2121405" y="5101234"/>
              <a:ext cx="1529122" cy="979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3741449" y="5641503"/>
            <a:ext cx="2021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&lt; Fishing </a:t>
            </a:r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gears in </a:t>
            </a:r>
            <a:r>
              <a:rPr kumimoji="1"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Korea &gt;</a:t>
            </a:r>
            <a:endParaRPr kumimoji="1"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7667" y="5424953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&lt; Comparison </a:t>
            </a:r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of ship traffic </a:t>
            </a:r>
            <a:r>
              <a:rPr kumimoji="1"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between</a:t>
            </a:r>
          </a:p>
          <a:p>
            <a:pPr algn="ctr"/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kumimoji="1"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                                             US </a:t>
            </a:r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and </a:t>
            </a:r>
            <a:r>
              <a:rPr kumimoji="1"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Korea &gt;</a:t>
            </a:r>
            <a:endParaRPr kumimoji="1"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5" name="Picture 4" descr="General_map_of_South_Korea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924944"/>
            <a:ext cx="2475375" cy="2448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0192" y="3933056"/>
            <a:ext cx="70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>
                <a:solidFill>
                  <a:srgbClr val="FF0000"/>
                </a:solidFill>
                <a:latin typeface="Calibri"/>
                <a:ea typeface="ＭＳ Ｐゴシック"/>
              </a:rPr>
              <a:t>&lt; 80m</a:t>
            </a:r>
            <a:endParaRPr kumimoji="1" lang="ja-JP" altLang="en-US" sz="160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092280" y="4725144"/>
            <a:ext cx="763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>
                <a:solidFill>
                  <a:srgbClr val="FF0000"/>
                </a:solidFill>
                <a:latin typeface="Calibri"/>
                <a:ea typeface="ＭＳ Ｐゴシック"/>
              </a:rPr>
              <a:t>~150m</a:t>
            </a:r>
            <a:endParaRPr kumimoji="1" lang="ja-JP" altLang="en-US" sz="160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936980" y="3717032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  <a:latin typeface="Calibri"/>
                <a:ea typeface="ＭＳ Ｐゴシック"/>
              </a:rPr>
              <a:t>&gt; 2000m</a:t>
            </a:r>
            <a:endParaRPr kumimoji="1" lang="ja-JP" altLang="en-US" sz="1600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20094" y="5424953"/>
            <a:ext cx="2455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&lt; Geometry </a:t>
            </a:r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around </a:t>
            </a:r>
          </a:p>
          <a:p>
            <a:r>
              <a:rPr kumimoji="1"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              the </a:t>
            </a:r>
            <a:r>
              <a:rPr kumimoji="1"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Korean </a:t>
            </a:r>
            <a:r>
              <a:rPr kumimoji="1"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Peninsula &gt;</a:t>
            </a:r>
            <a:endParaRPr kumimoji="1"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1727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4" grpId="0"/>
      <p:bldP spid="32" grpId="0"/>
      <p:bldP spid="6" grpId="0"/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altLang="ko-KR" sz="4000" dirty="0" smtClean="0"/>
              <a:t>Operation Risk Management</a:t>
            </a:r>
            <a:endParaRPr lang="ko-KR" altLang="en-US" sz="4000" dirty="0"/>
          </a:p>
        </p:txBody>
      </p:sp>
      <p:sp>
        <p:nvSpPr>
          <p:cNvPr id="16" name="슬라이드 번호 개체 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CA06-9C0D-4B0C-9B57-580004352A90}" type="slidenum">
              <a:rPr lang="ko-KR" altLang="en-US" smtClean="0"/>
              <a:t>4</a:t>
            </a:fld>
            <a:endParaRPr lang="ko-KR" altLang="en-US" dirty="0"/>
          </a:p>
        </p:txBody>
      </p:sp>
      <p:sp>
        <p:nvSpPr>
          <p:cNvPr id="19" name="텍스트 개체 틀 3"/>
          <p:cNvSpPr>
            <a:spLocks noGrp="1"/>
          </p:cNvSpPr>
          <p:nvPr>
            <p:ph type="body" sz="quarter" idx="13"/>
          </p:nvPr>
        </p:nvSpPr>
        <p:spPr>
          <a:xfrm>
            <a:off x="179388" y="1052736"/>
            <a:ext cx="7416800" cy="519113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 Concept of Operation Risk Management</a:t>
            </a:r>
            <a:endParaRPr lang="ko-KR" altLang="en-US" dirty="0"/>
          </a:p>
        </p:txBody>
      </p:sp>
      <p:grpSp>
        <p:nvGrpSpPr>
          <p:cNvPr id="9" name="그룹 8"/>
          <p:cNvGrpSpPr/>
          <p:nvPr/>
        </p:nvGrpSpPr>
        <p:grpSpPr>
          <a:xfrm>
            <a:off x="431383" y="1353514"/>
            <a:ext cx="8633563" cy="5071247"/>
            <a:chOff x="431382" y="1137995"/>
            <a:chExt cx="9597062" cy="5637195"/>
          </a:xfrm>
        </p:grpSpPr>
        <p:sp>
          <p:nvSpPr>
            <p:cNvPr id="25" name="모서리가 둥근 직사각형 24"/>
            <p:cNvSpPr/>
            <p:nvPr/>
          </p:nvSpPr>
          <p:spPr>
            <a:xfrm>
              <a:off x="431382" y="2576762"/>
              <a:ext cx="4762795" cy="3583996"/>
            </a:xfrm>
            <a:prstGeom prst="roundRect">
              <a:avLst>
                <a:gd name="adj" fmla="val 7678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2">
                  <a:lumMod val="25000"/>
                </a:schemeClr>
              </a:solidFill>
              <a:prstDash val="sys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Rectangle 3"/>
            <p:cNvSpPr/>
            <p:nvPr/>
          </p:nvSpPr>
          <p:spPr>
            <a:xfrm>
              <a:off x="616885" y="5045985"/>
              <a:ext cx="2486535" cy="845394"/>
            </a:xfrm>
            <a:prstGeom prst="rect">
              <a:avLst/>
            </a:prstGeom>
            <a:gradFill flip="none" rotWithShape="1">
              <a:gsLst>
                <a:gs pos="0">
                  <a:srgbClr val="7CD8F7">
                    <a:shade val="30000"/>
                    <a:satMod val="115000"/>
                  </a:srgbClr>
                </a:gs>
                <a:gs pos="50000">
                  <a:srgbClr val="7CD8F7">
                    <a:shade val="67500"/>
                    <a:satMod val="115000"/>
                  </a:srgbClr>
                </a:gs>
                <a:gs pos="100000">
                  <a:srgbClr val="7CD8F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isometricOffAxis1Right">
                <a:rot lat="1080000" lon="21000000" rev="0"/>
              </a:camera>
              <a:lightRig rig="threePt" dir="t"/>
            </a:scene3d>
            <a:sp3d>
              <a:bevelT prst="angle"/>
            </a:sp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Current Environment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Rectangle 4"/>
            <p:cNvSpPr/>
            <p:nvPr/>
          </p:nvSpPr>
          <p:spPr>
            <a:xfrm>
              <a:off x="600710" y="4048142"/>
              <a:ext cx="2473362" cy="818397"/>
            </a:xfrm>
            <a:prstGeom prst="rect">
              <a:avLst/>
            </a:prstGeom>
            <a:gradFill flip="none" rotWithShape="1">
              <a:gsLst>
                <a:gs pos="0">
                  <a:srgbClr val="7CD8F7">
                    <a:shade val="30000"/>
                    <a:satMod val="115000"/>
                  </a:srgbClr>
                </a:gs>
                <a:gs pos="50000">
                  <a:srgbClr val="7CD8F7">
                    <a:shade val="67500"/>
                    <a:satMod val="115000"/>
                  </a:srgbClr>
                </a:gs>
                <a:gs pos="100000">
                  <a:srgbClr val="7CD8F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isometricOffAxis1Right">
                <a:rot lat="1080000" lon="21000000" rev="0"/>
              </a:camera>
              <a:lightRig rig="threePt" dir="t"/>
            </a:scene3d>
            <a:sp3d>
              <a:bevelT prst="angle"/>
            </a:sp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Fishery Environment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Rectangle 5"/>
            <p:cNvSpPr/>
            <p:nvPr/>
          </p:nvSpPr>
          <p:spPr>
            <a:xfrm>
              <a:off x="616885" y="3124928"/>
              <a:ext cx="2447019" cy="768755"/>
            </a:xfrm>
            <a:prstGeom prst="rect">
              <a:avLst/>
            </a:prstGeom>
            <a:gradFill flip="none" rotWithShape="1">
              <a:gsLst>
                <a:gs pos="0">
                  <a:srgbClr val="7CD8F7">
                    <a:shade val="30000"/>
                    <a:satMod val="115000"/>
                  </a:srgbClr>
                </a:gs>
                <a:gs pos="50000">
                  <a:srgbClr val="7CD8F7">
                    <a:shade val="67500"/>
                    <a:satMod val="115000"/>
                  </a:srgbClr>
                </a:gs>
                <a:gs pos="100000">
                  <a:srgbClr val="7CD8F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isometricOffAxis1Right">
                <a:rot lat="1080000" lon="21000000" rev="0"/>
              </a:camera>
              <a:lightRig rig="threePt" dir="t"/>
            </a:scene3d>
            <a:sp3d>
              <a:bevelT prst="angle"/>
            </a:sp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Ship </a:t>
              </a:r>
              <a:r>
                <a:rPr kumimoji="1" lang="en-US" altLang="ko-KR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Traffic</a:t>
              </a:r>
            </a:p>
            <a:p>
              <a:pPr algn="ctr"/>
              <a:r>
                <a:rPr kumimoji="1" lang="en-US" altLang="ko-KR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Environment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Rectangle 8"/>
            <p:cNvSpPr/>
            <p:nvPr/>
          </p:nvSpPr>
          <p:spPr>
            <a:xfrm>
              <a:off x="7688551" y="3927491"/>
              <a:ext cx="1975835" cy="1312511"/>
            </a:xfrm>
            <a:prstGeom prst="rect">
              <a:avLst/>
            </a:prstGeom>
            <a:gradFill flip="none" rotWithShape="1">
              <a:gsLst>
                <a:gs pos="0">
                  <a:srgbClr val="63A537">
                    <a:shade val="30000"/>
                    <a:satMod val="115000"/>
                  </a:srgbClr>
                </a:gs>
                <a:gs pos="50000">
                  <a:srgbClr val="63A537">
                    <a:shade val="67500"/>
                    <a:satMod val="115000"/>
                  </a:srgbClr>
                </a:gs>
                <a:gs pos="100000">
                  <a:srgbClr val="63A537">
                    <a:shade val="100000"/>
                    <a:satMod val="115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b="1" dirty="0" smtClean="0"/>
                <a:t>Optimized </a:t>
              </a:r>
            </a:p>
            <a:p>
              <a:pPr algn="ctr"/>
              <a:r>
                <a:rPr kumimoji="1" lang="en-US" altLang="ko-KR" b="1" dirty="0" smtClean="0"/>
                <a:t>Mission Design</a:t>
              </a:r>
              <a:endParaRPr kumimoji="1" lang="en-US" altLang="ko-KR" b="1" dirty="0"/>
            </a:p>
          </p:txBody>
        </p:sp>
        <p:sp>
          <p:nvSpPr>
            <p:cNvPr id="32" name="Rectangle 9"/>
            <p:cNvSpPr/>
            <p:nvPr/>
          </p:nvSpPr>
          <p:spPr>
            <a:xfrm>
              <a:off x="1540870" y="1559972"/>
              <a:ext cx="2203241" cy="594613"/>
            </a:xfrm>
            <a:prstGeom prst="rect">
              <a:avLst/>
            </a:prstGeom>
            <a:ln w="28575" cmpd="sng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b="1" dirty="0" smtClean="0">
                  <a:solidFill>
                    <a:srgbClr val="FF0000"/>
                  </a:solidFill>
                </a:rPr>
                <a:t>Goal Setting</a:t>
              </a:r>
              <a:endParaRPr kumimoji="1" lang="en-US" altLang="ko-KR" b="1" dirty="0">
                <a:solidFill>
                  <a:srgbClr val="FF0000"/>
                </a:solidFill>
              </a:endParaRPr>
            </a:p>
          </p:txBody>
        </p:sp>
        <p:cxnSp>
          <p:nvCxnSpPr>
            <p:cNvPr id="33" name="꺾인 연결선 32"/>
            <p:cNvCxnSpPr>
              <a:stCxn id="32" idx="1"/>
              <a:endCxn id="25" idx="1"/>
            </p:cNvCxnSpPr>
            <p:nvPr/>
          </p:nvCxnSpPr>
          <p:spPr>
            <a:xfrm rot="10800000" flipV="1">
              <a:off x="431383" y="1857279"/>
              <a:ext cx="1109488" cy="2511481"/>
            </a:xfrm>
            <a:prstGeom prst="bentConnector3">
              <a:avLst>
                <a:gd name="adj1" fmla="val 122903"/>
              </a:avLst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Rectangle 6"/>
            <p:cNvSpPr/>
            <p:nvPr/>
          </p:nvSpPr>
          <p:spPr>
            <a:xfrm>
              <a:off x="3517786" y="3051753"/>
              <a:ext cx="1553995" cy="2738345"/>
            </a:xfrm>
            <a:prstGeom prst="rect">
              <a:avLst/>
            </a:prstGeom>
            <a:gradFill flip="none" rotWithShape="1">
              <a:gsLst>
                <a:gs pos="0">
                  <a:srgbClr val="31B8C7">
                    <a:shade val="30000"/>
                    <a:satMod val="115000"/>
                  </a:srgbClr>
                </a:gs>
                <a:gs pos="50000">
                  <a:srgbClr val="31B8C7">
                    <a:shade val="67500"/>
                    <a:satMod val="115000"/>
                  </a:srgbClr>
                </a:gs>
                <a:gs pos="100000">
                  <a:srgbClr val="31B8C7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isometricOffAxis2Left">
                <a:rot lat="600000" lon="1560000" rev="0"/>
              </a:camera>
              <a:lightRig rig="threePt" dir="t"/>
            </a:scene3d>
            <a:sp3d>
              <a:bevelT prst="angle"/>
            </a:sp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Operation</a:t>
              </a:r>
              <a:endParaRPr kumimoji="1"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kumimoji="1" lang="en-US" altLang="ko-KR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Risk</a:t>
              </a:r>
              <a:endParaRPr kumimoji="1"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kumimoji="1" lang="en-US" altLang="ja-JP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Evaluation</a:t>
              </a:r>
              <a:endPara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6308128" y="2839473"/>
              <a:ext cx="807106" cy="547090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</a:rPr>
                <a:t>Don’t</a:t>
              </a:r>
            </a:p>
            <a:p>
              <a:pPr algn="ctr"/>
              <a:r>
                <a:rPr lang="en-US" altLang="ko-KR" b="1" dirty="0" smtClean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</a:rPr>
                <a:t>GO</a:t>
              </a:r>
              <a:endParaRPr lang="ko-KR" altLang="en-US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endParaRPr>
            </a:p>
          </p:txBody>
        </p:sp>
        <p:cxnSp>
          <p:nvCxnSpPr>
            <p:cNvPr id="37" name="꺾인 연결선 36"/>
            <p:cNvCxnSpPr>
              <a:stCxn id="26" idx="3"/>
              <a:endCxn id="28" idx="3"/>
            </p:cNvCxnSpPr>
            <p:nvPr/>
          </p:nvCxnSpPr>
          <p:spPr>
            <a:xfrm flipH="1" flipV="1">
              <a:off x="3063904" y="3509305"/>
              <a:ext cx="39516" cy="1959376"/>
            </a:xfrm>
            <a:prstGeom prst="bentConnector3">
              <a:avLst>
                <a:gd name="adj1" fmla="val -643056"/>
              </a:avLst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직선 화살표 연결선 37"/>
            <p:cNvCxnSpPr/>
            <p:nvPr/>
          </p:nvCxnSpPr>
          <p:spPr>
            <a:xfrm>
              <a:off x="3070662" y="4393791"/>
              <a:ext cx="564346" cy="1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직사각형 38"/>
            <p:cNvSpPr/>
            <p:nvPr/>
          </p:nvSpPr>
          <p:spPr>
            <a:xfrm>
              <a:off x="5684721" y="3984354"/>
              <a:ext cx="1350469" cy="1075735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/>
                <a:t>GO-</a:t>
              </a:r>
            </a:p>
            <a:p>
              <a:pPr algn="ctr"/>
              <a:r>
                <a:rPr lang="en-US" altLang="ko-KR" b="1" dirty="0" smtClean="0"/>
                <a:t>Don’t</a:t>
              </a:r>
              <a:r>
                <a:rPr lang="ko-KR" altLang="en-US" b="1" dirty="0" smtClean="0"/>
                <a:t> </a:t>
              </a:r>
              <a:r>
                <a:rPr lang="en-US" altLang="ko-KR" b="1" dirty="0" smtClean="0"/>
                <a:t>GO</a:t>
              </a:r>
            </a:p>
            <a:p>
              <a:pPr algn="ctr"/>
              <a:r>
                <a:rPr lang="en-US" altLang="ko-KR" b="1" dirty="0" smtClean="0"/>
                <a:t>Decision</a:t>
              </a:r>
              <a:endParaRPr lang="ko-KR" altLang="en-US" b="1" dirty="0"/>
            </a:p>
          </p:txBody>
        </p:sp>
        <p:cxnSp>
          <p:nvCxnSpPr>
            <p:cNvPr id="40" name="직선 화살표 연결선 39"/>
            <p:cNvCxnSpPr/>
            <p:nvPr/>
          </p:nvCxnSpPr>
          <p:spPr>
            <a:xfrm>
              <a:off x="5194177" y="4575162"/>
              <a:ext cx="490544" cy="0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직선 화살표 연결선 40"/>
            <p:cNvCxnSpPr/>
            <p:nvPr/>
          </p:nvCxnSpPr>
          <p:spPr>
            <a:xfrm flipV="1">
              <a:off x="7041831" y="4590985"/>
              <a:ext cx="615761" cy="1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직사각형 41"/>
            <p:cNvSpPr/>
            <p:nvPr/>
          </p:nvSpPr>
          <p:spPr>
            <a:xfrm>
              <a:off x="7001764" y="4338378"/>
              <a:ext cx="652305" cy="177028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</a:rPr>
                <a:t>GO</a:t>
              </a:r>
              <a:endParaRPr lang="ko-KR" altLang="en-US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endParaRPr>
            </a:p>
          </p:txBody>
        </p:sp>
        <p:cxnSp>
          <p:nvCxnSpPr>
            <p:cNvPr id="43" name="꺾인 연결선 42"/>
            <p:cNvCxnSpPr>
              <a:stCxn id="39" idx="0"/>
              <a:endCxn id="32" idx="3"/>
            </p:cNvCxnSpPr>
            <p:nvPr/>
          </p:nvCxnSpPr>
          <p:spPr>
            <a:xfrm rot="16200000" flipV="1">
              <a:off x="3988496" y="1612895"/>
              <a:ext cx="2127075" cy="2615844"/>
            </a:xfrm>
            <a:prstGeom prst="bentConnector2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44" name="Picture 3" descr="Screen Shot 2015-09-20 at 오후 9.12.26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005" y="1137995"/>
              <a:ext cx="2410228" cy="2397177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7554180" y="3439015"/>
              <a:ext cx="21178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b="1" dirty="0"/>
                <a:t>Griffiths and </a:t>
              </a:r>
              <a:r>
                <a:rPr kumimoji="1" lang="en-US" altLang="ja-JP" sz="1000" b="1" dirty="0" err="1"/>
                <a:t>Trembranis</a:t>
              </a:r>
              <a:r>
                <a:rPr kumimoji="1" lang="en-US" altLang="ja-JP" sz="1000" b="1" dirty="0"/>
                <a:t> (2006)</a:t>
              </a:r>
              <a:endParaRPr kumimoji="1" lang="ja-JP" altLang="en-US" sz="1000" b="1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595496" y="5419855"/>
              <a:ext cx="2256238" cy="786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1000" dirty="0" smtClean="0">
                  <a:latin typeface="+mn-ea"/>
                </a:rPr>
                <a:t>Optimizing </a:t>
              </a:r>
              <a:r>
                <a:rPr kumimoji="1" lang="en-US" altLang="ko-KR" sz="1000" dirty="0">
                  <a:latin typeface="+mn-ea"/>
                </a:rPr>
                <a:t>Data Transfer </a:t>
              </a:r>
              <a:r>
                <a:rPr kumimoji="1" lang="en-US" altLang="ko-KR" sz="1000" dirty="0" smtClean="0">
                  <a:latin typeface="+mn-ea"/>
                </a:rPr>
                <a:t>Cycle,</a:t>
              </a:r>
            </a:p>
            <a:p>
              <a:r>
                <a:rPr kumimoji="1" lang="en-US" altLang="ko-KR" sz="1000" dirty="0">
                  <a:latin typeface="+mn-ea"/>
                </a:rPr>
                <a:t>Route &amp; Diving Depth Setting</a:t>
              </a:r>
              <a:r>
                <a:rPr kumimoji="1" lang="ko-KR" altLang="ko-KR" sz="1000" dirty="0">
                  <a:latin typeface="+mn-ea"/>
                </a:rPr>
                <a:t>,</a:t>
              </a:r>
              <a:endParaRPr kumimoji="1" lang="en-US" altLang="ko-KR" sz="1000" dirty="0">
                <a:latin typeface="+mn-ea"/>
              </a:endParaRPr>
            </a:p>
            <a:p>
              <a:r>
                <a:rPr kumimoji="1" lang="en-US" altLang="ko-KR" sz="1000" dirty="0">
                  <a:latin typeface="+mn-ea"/>
                </a:rPr>
                <a:t>Contents of Data Transfer, </a:t>
              </a:r>
              <a:endParaRPr kumimoji="1" lang="en-US" altLang="ko-KR" sz="1000" dirty="0" smtClean="0">
                <a:latin typeface="+mn-ea"/>
              </a:endParaRPr>
            </a:p>
            <a:p>
              <a:r>
                <a:rPr kumimoji="1" lang="en-US" altLang="ko-KR" sz="1000" dirty="0">
                  <a:latin typeface="+mn-ea"/>
                </a:rPr>
                <a:t>Observation </a:t>
              </a:r>
              <a:r>
                <a:rPr kumimoji="1" lang="en-US" altLang="ko-KR" sz="1000" dirty="0" smtClean="0">
                  <a:latin typeface="+mn-ea"/>
                </a:rPr>
                <a:t>Cycle </a:t>
              </a:r>
              <a:r>
                <a:rPr kumimoji="1" lang="en-US" altLang="ko-KR" sz="1000" dirty="0">
                  <a:latin typeface="+mn-ea"/>
                </a:rPr>
                <a:t>and </a:t>
              </a:r>
              <a:r>
                <a:rPr kumimoji="1" lang="en-US" altLang="ko-KR" sz="1000" dirty="0" smtClean="0">
                  <a:latin typeface="+mn-ea"/>
                </a:rPr>
                <a:t>etc</a:t>
              </a:r>
              <a:r>
                <a:rPr kumimoji="1" lang="en-US" altLang="ko-KR" sz="1000" dirty="0">
                  <a:latin typeface="+mn-ea"/>
                </a:rPr>
                <a:t>.</a:t>
              </a:r>
              <a:endParaRPr kumimoji="1" lang="en-US" altLang="ko-KR" sz="1000" dirty="0" smtClean="0">
                <a:latin typeface="+mn-ea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913472" y="6364641"/>
              <a:ext cx="6114972" cy="410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u="sng" dirty="0" smtClean="0">
                  <a:solidFill>
                    <a:srgbClr val="FF0000"/>
                  </a:solidFill>
                </a:rPr>
                <a:t>Optimized Mission Design using Operational Risk Analysis</a:t>
              </a:r>
              <a:endParaRPr kumimoji="1" lang="ja-JP" altLang="en-US" u="sng" dirty="0">
                <a:solidFill>
                  <a:srgbClr val="FF0000"/>
                </a:solidFill>
              </a:endParaRPr>
            </a:p>
          </p:txBody>
        </p:sp>
        <p:sp>
          <p:nvSpPr>
            <p:cNvPr id="48" name="Freeform 19"/>
            <p:cNvSpPr/>
            <p:nvPr/>
          </p:nvSpPr>
          <p:spPr>
            <a:xfrm>
              <a:off x="5279105" y="5161140"/>
              <a:ext cx="2331879" cy="496206"/>
            </a:xfrm>
            <a:custGeom>
              <a:avLst/>
              <a:gdLst>
                <a:gd name="connsiteX0" fmla="*/ 2331879 w 2331879"/>
                <a:gd name="connsiteY0" fmla="*/ 0 h 496206"/>
                <a:gd name="connsiteX1" fmla="*/ 1054727 w 2331879"/>
                <a:gd name="connsiteY1" fmla="*/ 495111 h 496206"/>
                <a:gd name="connsiteX2" fmla="*/ 0 w 2331879"/>
                <a:gd name="connsiteY2" fmla="*/ 143510 h 496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1879" h="496206">
                  <a:moveTo>
                    <a:pt x="2331879" y="0"/>
                  </a:moveTo>
                  <a:cubicBezTo>
                    <a:pt x="1887626" y="235596"/>
                    <a:pt x="1443373" y="471193"/>
                    <a:pt x="1054727" y="495111"/>
                  </a:cubicBezTo>
                  <a:cubicBezTo>
                    <a:pt x="666081" y="519029"/>
                    <a:pt x="0" y="143510"/>
                    <a:pt x="0" y="143510"/>
                  </a:cubicBezTo>
                </a:path>
              </a:pathLst>
            </a:custGeom>
            <a:ln w="28575" cmpd="sng">
              <a:prstDash val="sysDash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직사각형 91"/>
            <p:cNvSpPr/>
            <p:nvPr/>
          </p:nvSpPr>
          <p:spPr>
            <a:xfrm>
              <a:off x="5674440" y="5323138"/>
              <a:ext cx="1276524" cy="177028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</a:rPr>
                <a:t>Feedback</a:t>
              </a:r>
              <a:endParaRPr lang="ko-KR" altLang="en-US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endParaRPr>
            </a:p>
          </p:txBody>
        </p:sp>
        <p:sp>
          <p:nvSpPr>
            <p:cNvPr id="50" name="대각선 방향의 모서리가 잘린 사각형 49"/>
            <p:cNvSpPr/>
            <p:nvPr/>
          </p:nvSpPr>
          <p:spPr>
            <a:xfrm>
              <a:off x="844794" y="2324488"/>
              <a:ext cx="3308810" cy="560307"/>
            </a:xfrm>
            <a:prstGeom prst="snip2DiagRect">
              <a:avLst/>
            </a:prstGeom>
            <a:gradFill flip="none" rotWithShape="1">
              <a:gsLst>
                <a:gs pos="0">
                  <a:schemeClr val="bg2">
                    <a:lumMod val="25000"/>
                    <a:shade val="30000"/>
                    <a:satMod val="115000"/>
                  </a:schemeClr>
                </a:gs>
                <a:gs pos="50000">
                  <a:schemeClr val="bg2">
                    <a:lumMod val="25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16200000" scaled="1"/>
              <a:tileRect/>
            </a:gradFill>
            <a:ln w="19050">
              <a:solidFill>
                <a:srgbClr val="002060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US" altLang="ko-KR" sz="1600" b="1" dirty="0" smtClean="0">
                  <a:ln>
                    <a:solidFill>
                      <a:schemeClr val="bg1">
                        <a:alpha val="37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Operation Environment</a:t>
              </a:r>
            </a:p>
            <a:p>
              <a:pPr algn="ctr"/>
              <a:r>
                <a:rPr lang="en-US" altLang="ko-KR" sz="1600" b="1" dirty="0" smtClean="0">
                  <a:ln>
                    <a:solidFill>
                      <a:schemeClr val="bg1">
                        <a:alpha val="37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Analysis</a:t>
              </a:r>
              <a:endParaRPr lang="ko-KR" altLang="en-US" sz="1600" b="1" dirty="0">
                <a:ln>
                  <a:solidFill>
                    <a:schemeClr val="bg1">
                      <a:alpha val="37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503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b="1" dirty="0" smtClean="0"/>
              <a:t>Glider-Ship Collision Probability Model</a:t>
            </a:r>
            <a:endParaRPr lang="ko-KR" altLang="en-US" sz="3200" b="1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CA06-9C0D-4B0C-9B57-580004352A90}" type="slidenum">
              <a:rPr lang="ko-KR" altLang="en-US" smtClean="0"/>
              <a:t>5</a:t>
            </a:fld>
            <a:endParaRPr lang="ko-KR" altLang="en-US" dirty="0"/>
          </a:p>
        </p:txBody>
      </p:sp>
      <p:sp>
        <p:nvSpPr>
          <p:cNvPr id="10" name="텍스트 개체 틀 3"/>
          <p:cNvSpPr>
            <a:spLocks noGrp="1"/>
          </p:cNvSpPr>
          <p:nvPr>
            <p:ph type="body" sz="quarter" idx="13"/>
          </p:nvPr>
        </p:nvSpPr>
        <p:spPr>
          <a:xfrm>
            <a:off x="179388" y="1052736"/>
            <a:ext cx="7416800" cy="519113"/>
          </a:xfrm>
        </p:spPr>
        <p:txBody>
          <a:bodyPr/>
          <a:lstStyle/>
          <a:p>
            <a:r>
              <a:rPr lang="en-US" altLang="ko-KR" dirty="0"/>
              <a:t> Glider-Ship Collision Probability </a:t>
            </a:r>
            <a:r>
              <a:rPr lang="en-US" altLang="ko-KR" dirty="0" smtClean="0"/>
              <a:t>Model</a:t>
            </a:r>
            <a:endParaRPr lang="ko-KR" altLang="en-US" dirty="0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539552" y="1556792"/>
            <a:ext cx="6382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Based in Kaplan-Meier Survival Model</a:t>
            </a:r>
          </a:p>
          <a:p>
            <a:r>
              <a:rPr kumimoji="1" lang="en-US" altLang="ko-KR" dirty="0" smtClean="0"/>
              <a:t>Glider-Ship Collision Probability in the specific area(1km</a:t>
            </a:r>
            <a:r>
              <a:rPr lang="en-US" altLang="ko-KR" dirty="0" smtClean="0"/>
              <a:t>×</a:t>
            </a:r>
            <a:r>
              <a:rPr kumimoji="1" lang="en-US" altLang="ko-KR" dirty="0" smtClean="0"/>
              <a:t>1km) cell</a:t>
            </a:r>
          </a:p>
        </p:txBody>
      </p:sp>
      <p:grpSp>
        <p:nvGrpSpPr>
          <p:cNvPr id="14" name="그룹 15"/>
          <p:cNvGrpSpPr/>
          <p:nvPr/>
        </p:nvGrpSpPr>
        <p:grpSpPr>
          <a:xfrm>
            <a:off x="755576" y="3861048"/>
            <a:ext cx="3960440" cy="2733509"/>
            <a:chOff x="597801" y="1501178"/>
            <a:chExt cx="3188376" cy="2729590"/>
          </a:xfrm>
        </p:grpSpPr>
        <p:pic>
          <p:nvPicPr>
            <p:cNvPr id="15" name="_x198055400" descr="EMB00001abc2c9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742" y="1501178"/>
              <a:ext cx="2620805" cy="2307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5"/>
            <p:cNvSpPr/>
            <p:nvPr/>
          </p:nvSpPr>
          <p:spPr>
            <a:xfrm>
              <a:off x="597801" y="3815866"/>
              <a:ext cx="3188376" cy="4149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050" b="1" dirty="0" smtClean="0"/>
                <a:t>[Ship Traffic Density Distribution (unit: ships per day per km</a:t>
              </a:r>
              <a:r>
                <a:rPr lang="en-US" altLang="ko-KR" sz="1050" b="1" baseline="30000" dirty="0" smtClean="0"/>
                <a:t>2</a:t>
              </a:r>
              <a:r>
                <a:rPr lang="en-US" altLang="ko-KR" sz="1050" b="1" dirty="0" smtClean="0"/>
                <a:t>)</a:t>
              </a:r>
            </a:p>
            <a:p>
              <a:pPr algn="ctr"/>
              <a:r>
                <a:rPr lang="en-US" altLang="ko-KR" sz="1050" b="1" dirty="0" smtClean="0"/>
                <a:t>and</a:t>
              </a:r>
              <a:r>
                <a:rPr lang="ko-KR" altLang="en-US" sz="1050" b="1" dirty="0" smtClean="0"/>
                <a:t> </a:t>
              </a:r>
              <a:r>
                <a:rPr lang="en-US" altLang="ko-KR" sz="1050" b="1" dirty="0" smtClean="0"/>
                <a:t>Virtual</a:t>
              </a:r>
              <a:r>
                <a:rPr lang="ko-KR" altLang="en-US" sz="1050" b="1" dirty="0" smtClean="0"/>
                <a:t> </a:t>
              </a:r>
              <a:r>
                <a:rPr lang="en-US" altLang="ko-KR" sz="1050" b="1" dirty="0" smtClean="0"/>
                <a:t>Glider</a:t>
              </a:r>
              <a:r>
                <a:rPr lang="ko-KR" altLang="en-US" sz="1050" b="1" dirty="0" smtClean="0"/>
                <a:t> </a:t>
              </a:r>
              <a:r>
                <a:rPr lang="en-US" altLang="ko-KR" sz="1050" b="1" dirty="0" smtClean="0"/>
                <a:t>Trajectory]</a:t>
              </a:r>
              <a:endParaRPr lang="ja-JP" altLang="en-US" sz="1050" b="1" dirty="0"/>
            </a:p>
          </p:txBody>
        </p:sp>
      </p:grpSp>
      <p:pic>
        <p:nvPicPr>
          <p:cNvPr id="17" name="_x198055720" descr="EMB00001abc2c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509120"/>
            <a:ext cx="295232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31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altLang="ko-KR" dirty="0" smtClean="0"/>
              <a:t>Fisheries of the Korea Ocean</a:t>
            </a:r>
            <a:endParaRPr lang="ko-KR" altLang="en-US" sz="4000" dirty="0"/>
          </a:p>
        </p:txBody>
      </p:sp>
      <p:sp>
        <p:nvSpPr>
          <p:cNvPr id="16" name="슬라이드 번호 개체 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CA06-9C0D-4B0C-9B57-580004352A90}" type="slidenum">
              <a:rPr lang="ko-KR" altLang="en-US" smtClean="0"/>
              <a:t>6</a:t>
            </a:fld>
            <a:endParaRPr lang="ko-KR" altLang="en-US" dirty="0"/>
          </a:p>
        </p:txBody>
      </p:sp>
      <p:sp>
        <p:nvSpPr>
          <p:cNvPr id="19" name="텍스트 개체 틀 3"/>
          <p:cNvSpPr>
            <a:spLocks noGrp="1"/>
          </p:cNvSpPr>
          <p:nvPr>
            <p:ph type="body" sz="quarter" idx="13"/>
          </p:nvPr>
        </p:nvSpPr>
        <p:spPr>
          <a:xfrm>
            <a:off x="179388" y="1052736"/>
            <a:ext cx="7416800" cy="519113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 Risk by Fisheries</a:t>
            </a:r>
            <a:endParaRPr lang="ko-KR" altLang="en-US" dirty="0"/>
          </a:p>
        </p:txBody>
      </p:sp>
      <p:grpSp>
        <p:nvGrpSpPr>
          <p:cNvPr id="58" name="그룹 57"/>
          <p:cNvGrpSpPr/>
          <p:nvPr/>
        </p:nvGrpSpPr>
        <p:grpSpPr>
          <a:xfrm>
            <a:off x="5364088" y="1556792"/>
            <a:ext cx="3336420" cy="1236845"/>
            <a:chOff x="762563" y="3687174"/>
            <a:chExt cx="3715716" cy="1377454"/>
          </a:xfrm>
        </p:grpSpPr>
        <p:grpSp>
          <p:nvGrpSpPr>
            <p:cNvPr id="51" name="그룹 50"/>
            <p:cNvGrpSpPr/>
            <p:nvPr/>
          </p:nvGrpSpPr>
          <p:grpSpPr>
            <a:xfrm>
              <a:off x="900930" y="3967051"/>
              <a:ext cx="3543178" cy="648146"/>
              <a:chOff x="821040" y="4365104"/>
              <a:chExt cx="2618223" cy="478946"/>
            </a:xfrm>
          </p:grpSpPr>
          <p:pic>
            <p:nvPicPr>
              <p:cNvPr id="62" name="Picture 16" descr="KakaoTalk_Photo_2015-09-21-15-12-05.pn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92" b="68925"/>
              <a:stretch/>
            </p:blipFill>
            <p:spPr>
              <a:xfrm>
                <a:off x="821040" y="4365104"/>
                <a:ext cx="750522" cy="466151"/>
              </a:xfrm>
              <a:prstGeom prst="rect">
                <a:avLst/>
              </a:prstGeom>
            </p:spPr>
          </p:pic>
          <p:pic>
            <p:nvPicPr>
              <p:cNvPr id="64" name="Picture 16" descr="KakaoTalk_Photo_2015-09-21-15-12-05.pn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806" r="2756" b="68925"/>
              <a:stretch/>
            </p:blipFill>
            <p:spPr>
              <a:xfrm>
                <a:off x="1674656" y="4377899"/>
                <a:ext cx="1764607" cy="466151"/>
              </a:xfrm>
              <a:prstGeom prst="rect">
                <a:avLst/>
              </a:prstGeom>
            </p:spPr>
          </p:pic>
        </p:grpSp>
        <p:sp>
          <p:nvSpPr>
            <p:cNvPr id="78" name="TextBox 1"/>
            <p:cNvSpPr txBox="1"/>
            <p:nvPr/>
          </p:nvSpPr>
          <p:spPr>
            <a:xfrm>
              <a:off x="762563" y="3687174"/>
              <a:ext cx="3715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2400" indent="-152400" defTabSz="893186" fontAlgn="base" latinLnBrk="0">
                <a:spcBef>
                  <a:spcPct val="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00000"/>
                <a:buBlip>
                  <a:blip r:embed="rId3"/>
                </a:buBlip>
                <a:defRPr/>
              </a:pPr>
              <a:r>
                <a:rPr kumimoji="1" lang="ko-KR" altLang="en-US" sz="1600" kern="0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prstClr val="black"/>
                  </a:solidFill>
                  <a:ea typeface="Rix모던고딕 M" pitchFamily="18" charset="-127"/>
                </a:rPr>
                <a:t>  </a:t>
              </a:r>
              <a:r>
                <a:rPr kumimoji="1" lang="en-US" altLang="ko-KR" sz="1600" kern="0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prstClr val="black"/>
                  </a:solidFill>
                  <a:ea typeface="Rix모던고딕 M" pitchFamily="18" charset="-127"/>
                </a:rPr>
                <a:t>Seasonal Risk Calculation</a:t>
              </a:r>
              <a:endParaRPr kumimoji="1" lang="en-US" altLang="ko-KR" sz="2000" kern="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prstClr val="black"/>
                </a:solidFill>
                <a:ea typeface="Rix모던고딕 M" pitchFamily="18" charset="-127"/>
              </a:endParaRPr>
            </a:p>
          </p:txBody>
        </p:sp>
        <p:pic>
          <p:nvPicPr>
            <p:cNvPr id="9223" name="Picture 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50" r="-2301"/>
            <a:stretch/>
          </p:blipFill>
          <p:spPr bwMode="auto">
            <a:xfrm>
              <a:off x="1167453" y="4650291"/>
              <a:ext cx="2875085" cy="4143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1" name="직사각형 60"/>
          <p:cNvSpPr/>
          <p:nvPr/>
        </p:nvSpPr>
        <p:spPr>
          <a:xfrm>
            <a:off x="5143078" y="1196752"/>
            <a:ext cx="1726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dirty="0" smtClean="0"/>
              <a:t>Seasonal Risk</a:t>
            </a:r>
          </a:p>
        </p:txBody>
      </p:sp>
      <p:sp>
        <p:nvSpPr>
          <p:cNvPr id="9216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217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9229" name="그룹 9228"/>
          <p:cNvGrpSpPr/>
          <p:nvPr/>
        </p:nvGrpSpPr>
        <p:grpSpPr>
          <a:xfrm>
            <a:off x="395536" y="1484784"/>
            <a:ext cx="4519186" cy="5040560"/>
            <a:chOff x="395536" y="1484784"/>
            <a:chExt cx="4519186" cy="5040560"/>
          </a:xfrm>
        </p:grpSpPr>
        <p:sp>
          <p:nvSpPr>
            <p:cNvPr id="26" name="TextBox 25"/>
            <p:cNvSpPr txBox="1"/>
            <p:nvPr/>
          </p:nvSpPr>
          <p:spPr>
            <a:xfrm>
              <a:off x="395536" y="1484784"/>
              <a:ext cx="4519186" cy="3139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altLang="ko-KR" dirty="0" smtClean="0"/>
                <a:t>Investigating the Number of Fishing </a:t>
              </a:r>
              <a:r>
                <a:rPr lang="en-US" altLang="ko-KR" dirty="0"/>
                <a:t>vessels</a:t>
              </a:r>
              <a:endParaRPr lang="en-US" altLang="ko-KR" dirty="0" smtClean="0"/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altLang="ko-KR" dirty="0" smtClean="0"/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altLang="ko-KR" dirty="0"/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altLang="ko-KR" dirty="0" smtClean="0"/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altLang="ko-KR" dirty="0"/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altLang="ko-KR" dirty="0" smtClean="0"/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altLang="ko-KR" dirty="0"/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altLang="ko-KR" dirty="0" smtClean="0"/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altLang="ko-KR" dirty="0" smtClean="0"/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altLang="ko-KR" dirty="0" smtClean="0"/>
                <a:t>Total Number of Fishing Vessels</a:t>
              </a:r>
              <a:br>
                <a:rPr lang="en-US" altLang="ko-KR" dirty="0" smtClean="0"/>
              </a:br>
              <a:r>
                <a:rPr lang="en-US" altLang="ko-KR" dirty="0" smtClean="0"/>
                <a:t>by Fishery Type and Fishing Location</a:t>
              </a:r>
            </a:p>
          </p:txBody>
        </p:sp>
        <p:pic>
          <p:nvPicPr>
            <p:cNvPr id="86" name="_x140883744" descr="EMB0000147048eb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51" b="22404"/>
            <a:stretch/>
          </p:blipFill>
          <p:spPr bwMode="auto">
            <a:xfrm>
              <a:off x="1102325" y="1844824"/>
              <a:ext cx="2952328" cy="212353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/>
          </p:spPr>
        </p:pic>
        <p:grpSp>
          <p:nvGrpSpPr>
            <p:cNvPr id="9228" name="그룹 9227"/>
            <p:cNvGrpSpPr/>
            <p:nvPr/>
          </p:nvGrpSpPr>
          <p:grpSpPr>
            <a:xfrm>
              <a:off x="677428" y="4639692"/>
              <a:ext cx="3812345" cy="1885652"/>
              <a:chOff x="677428" y="4639692"/>
              <a:chExt cx="3812345" cy="1885652"/>
            </a:xfrm>
          </p:grpSpPr>
          <p:grpSp>
            <p:nvGrpSpPr>
              <p:cNvPr id="9225" name="그룹 9224"/>
              <p:cNvGrpSpPr/>
              <p:nvPr/>
            </p:nvGrpSpPr>
            <p:grpSpPr>
              <a:xfrm>
                <a:off x="774029" y="4639692"/>
                <a:ext cx="3709712" cy="1669628"/>
                <a:chOff x="1024093" y="4399594"/>
                <a:chExt cx="3262749" cy="1468463"/>
              </a:xfrm>
            </p:grpSpPr>
            <p:pic>
              <p:nvPicPr>
                <p:cNvPr id="9224" name="_x191997104" descr="EMB000018584aaa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99"/>
                <a:stretch/>
              </p:blipFill>
              <p:spPr bwMode="auto">
                <a:xfrm>
                  <a:off x="2699792" y="4399594"/>
                  <a:ext cx="1587050" cy="1468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226" name="_x191997184" descr="EMB000018584aad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99"/>
                <a:stretch/>
              </p:blipFill>
              <p:spPr bwMode="auto">
                <a:xfrm>
                  <a:off x="1024093" y="4399594"/>
                  <a:ext cx="1587050" cy="1468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96" name="TextBox 95"/>
              <p:cNvSpPr txBox="1"/>
              <p:nvPr/>
            </p:nvSpPr>
            <p:spPr>
              <a:xfrm>
                <a:off x="677428" y="6294512"/>
                <a:ext cx="199766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/>
                  <a:t>[Total Number of Line fishing Vessels]</a:t>
                </a:r>
                <a:endParaRPr lang="ko-KR" altLang="en-US" sz="1200" b="1" dirty="0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2673249" y="6294512"/>
                <a:ext cx="181652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/>
                  <a:t>[Total Number of </a:t>
                </a:r>
                <a:r>
                  <a:rPr lang="en-US" altLang="ko-KR" sz="900" b="1" dirty="0" err="1" smtClean="0"/>
                  <a:t>Grillnet</a:t>
                </a:r>
                <a:r>
                  <a:rPr lang="en-US" altLang="ko-KR" sz="900" b="1" dirty="0" smtClean="0"/>
                  <a:t> Vessels]</a:t>
                </a:r>
                <a:endParaRPr lang="ko-KR" altLang="en-US" sz="1200" b="1" dirty="0"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4675336" y="2996952"/>
            <a:ext cx="4499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The information of fishing activities is not </a:t>
            </a:r>
          </a:p>
          <a:p>
            <a:r>
              <a:rPr kumimoji="1" lang="en-US" altLang="ja-JP"/>
              <a:t>enough. Difficult to predict the risk by fishing.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788024" y="3789040"/>
            <a:ext cx="4248472" cy="2734563"/>
            <a:chOff x="4788024" y="3789040"/>
            <a:chExt cx="4248472" cy="2734563"/>
          </a:xfrm>
        </p:grpSpPr>
        <p:pic>
          <p:nvPicPr>
            <p:cNvPr id="4" name="Picture 3" descr="DSC_5866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3789040"/>
              <a:ext cx="3014915" cy="201622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88024" y="5877272"/>
              <a:ext cx="42484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>
                  <a:solidFill>
                    <a:srgbClr val="FF0000"/>
                  </a:solidFill>
                </a:rPr>
                <a:t>The most important risk management work is to drink with local fishermen!</a:t>
              </a:r>
              <a:endParaRPr kumimoji="1" lang="ja-JP" alt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204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4000" b="1" dirty="0" smtClean="0"/>
              <a:t>Current of the East Sea</a:t>
            </a:r>
            <a:endParaRPr lang="ko-KR" altLang="en-US" sz="2800" b="1" dirty="0"/>
          </a:p>
        </p:txBody>
      </p:sp>
      <p:grpSp>
        <p:nvGrpSpPr>
          <p:cNvPr id="3" name="Group 24"/>
          <p:cNvGrpSpPr/>
          <p:nvPr/>
        </p:nvGrpSpPr>
        <p:grpSpPr>
          <a:xfrm>
            <a:off x="539552" y="2215555"/>
            <a:ext cx="2553150" cy="3229669"/>
            <a:chOff x="436336" y="1740808"/>
            <a:chExt cx="3072545" cy="3886690"/>
          </a:xfrm>
        </p:grpSpPr>
        <p:pic>
          <p:nvPicPr>
            <p:cNvPr id="4" name="Picture 7" descr="Map_HYCa030m_prv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336" y="1883499"/>
              <a:ext cx="2772179" cy="3743999"/>
            </a:xfrm>
            <a:prstGeom prst="rect">
              <a:avLst/>
            </a:prstGeom>
          </p:spPr>
        </p:pic>
        <p:sp>
          <p:nvSpPr>
            <p:cNvPr id="5" name="Oval 11"/>
            <p:cNvSpPr/>
            <p:nvPr/>
          </p:nvSpPr>
          <p:spPr>
            <a:xfrm>
              <a:off x="2918199" y="1740808"/>
              <a:ext cx="456637" cy="385261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20631" y="1947708"/>
              <a:ext cx="1003522" cy="33335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ko-KR" sz="1200" b="1" dirty="0">
                  <a:latin typeface="Times New Roman"/>
                  <a:cs typeface="Times New Roman"/>
                </a:rPr>
                <a:t>(a)U030m</a:t>
              </a:r>
              <a:endParaRPr kumimoji="1" lang="ja-JP" altLang="en-US" sz="1200" b="1" dirty="0">
                <a:latin typeface="Times New Roman"/>
                <a:cs typeface="Times New Roman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5400000">
              <a:off x="2711909" y="3476720"/>
              <a:ext cx="12861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Times New Roman"/>
                  <a:cs typeface="Times New Roman"/>
                </a:rPr>
                <a:t>Prevalence (%)</a:t>
              </a:r>
              <a:endParaRPr kumimoji="1" lang="ja-JP" altLang="en-US" sz="1400">
                <a:latin typeface="Times New Roman"/>
                <a:cs typeface="Times New Roman"/>
              </a:endParaRPr>
            </a:p>
          </p:txBody>
        </p:sp>
      </p:grpSp>
      <p:grpSp>
        <p:nvGrpSpPr>
          <p:cNvPr id="8" name="Group 23"/>
          <p:cNvGrpSpPr/>
          <p:nvPr/>
        </p:nvGrpSpPr>
        <p:grpSpPr>
          <a:xfrm>
            <a:off x="3307063" y="2196729"/>
            <a:ext cx="2561212" cy="3233456"/>
            <a:chOff x="3647068" y="1721981"/>
            <a:chExt cx="3082246" cy="3891247"/>
          </a:xfrm>
        </p:grpSpPr>
        <p:pic>
          <p:nvPicPr>
            <p:cNvPr id="9" name="Picture 8" descr="Map_HYCa200m_prv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068" y="1869229"/>
              <a:ext cx="2772179" cy="3743999"/>
            </a:xfrm>
            <a:prstGeom prst="rect">
              <a:avLst/>
            </a:prstGeom>
          </p:spPr>
        </p:pic>
        <p:sp>
          <p:nvSpPr>
            <p:cNvPr id="10" name="Oval 12"/>
            <p:cNvSpPr/>
            <p:nvPr/>
          </p:nvSpPr>
          <p:spPr>
            <a:xfrm>
              <a:off x="6110092" y="1721981"/>
              <a:ext cx="456637" cy="385261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26793" y="1928880"/>
              <a:ext cx="1013166" cy="33335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ko-KR" sz="1200" b="1" dirty="0">
                  <a:latin typeface="Times New Roman"/>
                  <a:cs typeface="Times New Roman"/>
                </a:rPr>
                <a:t>(b)U200m</a:t>
              </a:r>
              <a:endParaRPr kumimoji="1" lang="ja-JP" altLang="en-US" sz="1200" b="1" dirty="0">
                <a:latin typeface="Times New Roman"/>
                <a:cs typeface="Times New Roman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5400000">
              <a:off x="5932342" y="3450758"/>
              <a:ext cx="12861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Times New Roman"/>
                  <a:cs typeface="Times New Roman"/>
                </a:rPr>
                <a:t>Prevalence (%)</a:t>
              </a:r>
              <a:endParaRPr kumimoji="1" lang="ja-JP" altLang="en-US" sz="1400" dirty="0">
                <a:latin typeface="Times New Roman"/>
                <a:cs typeface="Times New Roman"/>
              </a:endParaRPr>
            </a:p>
          </p:txBody>
        </p:sp>
      </p:grpSp>
      <p:grpSp>
        <p:nvGrpSpPr>
          <p:cNvPr id="13" name="Group 25"/>
          <p:cNvGrpSpPr/>
          <p:nvPr/>
        </p:nvGrpSpPr>
        <p:grpSpPr>
          <a:xfrm>
            <a:off x="6115375" y="2182460"/>
            <a:ext cx="2548347" cy="3233455"/>
            <a:chOff x="6754552" y="1707713"/>
            <a:chExt cx="3066765" cy="3891246"/>
          </a:xfrm>
        </p:grpSpPr>
        <p:pic>
          <p:nvPicPr>
            <p:cNvPr id="14" name="Picture 9" descr="Map_HYCa400m_prv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4552" y="1854960"/>
              <a:ext cx="2772179" cy="3743999"/>
            </a:xfrm>
            <a:prstGeom prst="rect">
              <a:avLst/>
            </a:prstGeom>
          </p:spPr>
        </p:pic>
        <p:sp>
          <p:nvSpPr>
            <p:cNvPr id="15" name="Oval 13"/>
            <p:cNvSpPr/>
            <p:nvPr/>
          </p:nvSpPr>
          <p:spPr>
            <a:xfrm>
              <a:off x="9235204" y="1707713"/>
              <a:ext cx="456637" cy="385261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033066" y="1902919"/>
              <a:ext cx="993876" cy="33335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ko-KR" sz="1200" b="1" dirty="0">
                  <a:latin typeface="Times New Roman"/>
                  <a:cs typeface="Times New Roman"/>
                </a:rPr>
                <a:t>(c)U400m</a:t>
              </a:r>
              <a:endParaRPr kumimoji="1" lang="ja-JP" altLang="en-US" sz="1200" b="1" dirty="0">
                <a:latin typeface="Times New Roman"/>
                <a:cs typeface="Times New Roman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5400000">
              <a:off x="9024345" y="3439066"/>
              <a:ext cx="12861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Times New Roman"/>
                  <a:cs typeface="Times New Roman"/>
                </a:rPr>
                <a:t>Prevalence (%)</a:t>
              </a:r>
              <a:endParaRPr kumimoji="1" lang="ja-JP" altLang="en-US" sz="1400">
                <a:latin typeface="Times New Roman"/>
                <a:cs typeface="Times New Roman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CA06-9C0D-4B0C-9B57-580004352A90}" type="slidenum">
              <a:rPr lang="ko-KR" altLang="en-US" smtClean="0"/>
              <a:t>7</a:t>
            </a:fld>
            <a:endParaRPr lang="ko-KR" altLang="en-US" dirty="0"/>
          </a:p>
        </p:txBody>
      </p:sp>
      <p:sp>
        <p:nvSpPr>
          <p:cNvPr id="19" name="텍스트 개체 틀 3"/>
          <p:cNvSpPr>
            <a:spLocks noGrp="1"/>
          </p:cNvSpPr>
          <p:nvPr>
            <p:ph type="body" sz="quarter" idx="13"/>
          </p:nvPr>
        </p:nvSpPr>
        <p:spPr>
          <a:xfrm>
            <a:off x="179388" y="1052736"/>
            <a:ext cx="8964612" cy="519113"/>
          </a:xfrm>
        </p:spPr>
        <p:txBody>
          <a:bodyPr>
            <a:normAutofit fontScale="92500"/>
          </a:bodyPr>
          <a:lstStyle/>
          <a:p>
            <a:r>
              <a:rPr lang="en-US" altLang="ko-KR" dirty="0" smtClean="0"/>
              <a:t> Current </a:t>
            </a:r>
            <a:r>
              <a:rPr lang="en-US" altLang="ko-KR" dirty="0"/>
              <a:t>p</a:t>
            </a:r>
            <a:r>
              <a:rPr lang="en-US" altLang="ko-KR" dirty="0" smtClean="0"/>
              <a:t>revalence estimates from 13 year-long HYCOM Reanalysis Data</a:t>
            </a:r>
            <a:endParaRPr lang="en-US" altLang="ko-KR" dirty="0"/>
          </a:p>
        </p:txBody>
      </p:sp>
      <p:sp>
        <p:nvSpPr>
          <p:cNvPr id="20" name="TextBox 19"/>
          <p:cNvSpPr txBox="1"/>
          <p:nvPr/>
        </p:nvSpPr>
        <p:spPr>
          <a:xfrm>
            <a:off x="425965" y="1619508"/>
            <a:ext cx="6353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sz="2000" dirty="0" smtClean="0"/>
              <a:t>Occurrence Probability of currents stonger than 0.25m/s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5576" y="5733256"/>
            <a:ext cx="6672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/>
              <a:t>Gliders in the southern part of the East/Japan Sea should dive deeper than 400m at least! </a:t>
            </a:r>
            <a:endParaRPr lang="en-US" altLang="ko-KR" sz="2000" dirty="0" smtClean="0"/>
          </a:p>
        </p:txBody>
      </p:sp>
    </p:spTree>
    <p:extLst>
      <p:ext uri="{BB962C8B-B14F-4D97-AF65-F5344CB8AC3E}">
        <p14:creationId xmlns:p14="http://schemas.microsoft.com/office/powerpoint/2010/main" val="214688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/>
          <p:cNvGrpSpPr/>
          <p:nvPr/>
        </p:nvGrpSpPr>
        <p:grpSpPr>
          <a:xfrm>
            <a:off x="6006356" y="2135473"/>
            <a:ext cx="3122484" cy="1639768"/>
            <a:chOff x="6052076" y="2229242"/>
            <a:chExt cx="3122484" cy="1639768"/>
          </a:xfrm>
        </p:grpSpPr>
        <p:pic>
          <p:nvPicPr>
            <p:cNvPr id="3" name="Picture 2" descr="vtraj_hycom_wpt_2_400m_BGC_UD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8736" y="2276872"/>
              <a:ext cx="2830180" cy="159213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862912" y="2348880"/>
              <a:ext cx="1267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/>
                <a:t>2 multi-YOs</a:t>
              </a:r>
              <a:endParaRPr kumimoji="1" lang="ja-JP" alt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23452" y="2390825"/>
              <a:ext cx="73289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dirty="0" err="1" smtClean="0"/>
                <a:t>Ulleungdo</a:t>
              </a:r>
              <a:endParaRPr lang="ko-KR" alt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651660" y="3208799"/>
              <a:ext cx="52290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dirty="0" err="1" smtClean="0"/>
                <a:t>Dokdo</a:t>
              </a:r>
              <a:endParaRPr lang="ko-KR" altLang="en-US" dirty="0"/>
            </a:p>
          </p:txBody>
        </p:sp>
        <p:grpSp>
          <p:nvGrpSpPr>
            <p:cNvPr id="63" name="그룹 62"/>
            <p:cNvGrpSpPr/>
            <p:nvPr/>
          </p:nvGrpSpPr>
          <p:grpSpPr>
            <a:xfrm>
              <a:off x="6052076" y="2229242"/>
              <a:ext cx="312919" cy="1231106"/>
              <a:chOff x="5188404" y="4721703"/>
              <a:chExt cx="312919" cy="1231106"/>
            </a:xfrm>
          </p:grpSpPr>
          <p:sp>
            <p:nvSpPr>
              <p:cNvPr id="64" name="TextBox 63"/>
              <p:cNvSpPr txBox="1"/>
              <p:nvPr/>
            </p:nvSpPr>
            <p:spPr>
              <a:xfrm rot="16200000">
                <a:off x="5094628" y="5387507"/>
                <a:ext cx="341440" cy="1538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altLang="ko-KR" sz="1000" b="1" dirty="0" smtClean="0"/>
                  <a:t>Y (km)</a:t>
                </a:r>
                <a:endParaRPr lang="ko-KR" altLang="en-US" sz="1200" b="1" dirty="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5366671" y="4721703"/>
                <a:ext cx="134652" cy="12311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altLang="ko-KR" sz="800" dirty="0" smtClean="0"/>
                  <a:t>10</a:t>
                </a:r>
              </a:p>
              <a:p>
                <a:pPr algn="ctr"/>
                <a:endParaRPr lang="en-US" altLang="ko-KR" sz="800" dirty="0" smtClean="0"/>
              </a:p>
              <a:p>
                <a:pPr algn="ctr"/>
                <a:endParaRPr lang="en-US" altLang="ko-KR" sz="800" dirty="0" smtClean="0"/>
              </a:p>
              <a:p>
                <a:pPr algn="ctr"/>
                <a:r>
                  <a:rPr lang="en-US" altLang="ko-KR" sz="800" dirty="0" smtClean="0"/>
                  <a:t>0</a:t>
                </a:r>
              </a:p>
              <a:p>
                <a:pPr algn="ctr"/>
                <a:endParaRPr lang="en-US" altLang="ko-KR" sz="800" dirty="0" smtClean="0"/>
              </a:p>
              <a:p>
                <a:pPr algn="ctr"/>
                <a:endParaRPr lang="en-US" altLang="ko-KR" sz="800" dirty="0" smtClean="0"/>
              </a:p>
              <a:p>
                <a:pPr algn="ctr"/>
                <a:r>
                  <a:rPr lang="en-US" altLang="ko-KR" sz="800" dirty="0" smtClean="0"/>
                  <a:t>-10</a:t>
                </a:r>
              </a:p>
              <a:p>
                <a:pPr algn="ctr"/>
                <a:endParaRPr lang="en-US" altLang="ko-KR" sz="800" dirty="0" smtClean="0"/>
              </a:p>
              <a:p>
                <a:pPr algn="ctr"/>
                <a:endParaRPr lang="en-US" altLang="ko-KR" sz="800" dirty="0" smtClean="0"/>
              </a:p>
              <a:p>
                <a:pPr algn="ctr"/>
                <a:r>
                  <a:rPr lang="en-US" altLang="ko-KR" sz="800" dirty="0" smtClean="0"/>
                  <a:t>-20</a:t>
                </a:r>
              </a:p>
            </p:txBody>
          </p:sp>
        </p:grpSp>
      </p:grpSp>
      <p:grpSp>
        <p:nvGrpSpPr>
          <p:cNvPr id="13" name="그룹 12"/>
          <p:cNvGrpSpPr/>
          <p:nvPr/>
        </p:nvGrpSpPr>
        <p:grpSpPr>
          <a:xfrm>
            <a:off x="5598683" y="3357402"/>
            <a:ext cx="3085848" cy="1626538"/>
            <a:chOff x="5629163" y="3451171"/>
            <a:chExt cx="3085848" cy="1626538"/>
          </a:xfrm>
        </p:grpSpPr>
        <p:pic>
          <p:nvPicPr>
            <p:cNvPr id="5" name="Picture 4" descr="vtraj_hycom_wpt_3_400m_BGC_UD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987" y="3493709"/>
              <a:ext cx="2815715" cy="1584000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7430864" y="3573016"/>
              <a:ext cx="1267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/>
                <a:t>3 multi-YOs</a:t>
              </a:r>
              <a:endParaRPr kumimoji="1" lang="ja-JP" alt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898282" y="3598183"/>
              <a:ext cx="73289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dirty="0" err="1" smtClean="0"/>
                <a:t>Ulleungdo</a:t>
              </a:r>
              <a:endParaRPr lang="ko-KR" alt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192111" y="4403422"/>
              <a:ext cx="52290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dirty="0" err="1" smtClean="0"/>
                <a:t>Dokdo</a:t>
              </a:r>
              <a:endParaRPr lang="ko-KR" altLang="en-US" dirty="0"/>
            </a:p>
          </p:txBody>
        </p:sp>
        <p:grpSp>
          <p:nvGrpSpPr>
            <p:cNvPr id="60" name="그룹 59"/>
            <p:cNvGrpSpPr/>
            <p:nvPr/>
          </p:nvGrpSpPr>
          <p:grpSpPr>
            <a:xfrm>
              <a:off x="5629163" y="3451171"/>
              <a:ext cx="312919" cy="1231106"/>
              <a:chOff x="5188404" y="4721703"/>
              <a:chExt cx="312919" cy="1231106"/>
            </a:xfrm>
          </p:grpSpPr>
          <p:sp>
            <p:nvSpPr>
              <p:cNvPr id="61" name="TextBox 60"/>
              <p:cNvSpPr txBox="1"/>
              <p:nvPr/>
            </p:nvSpPr>
            <p:spPr>
              <a:xfrm rot="16200000">
                <a:off x="5094628" y="5387507"/>
                <a:ext cx="341440" cy="1538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altLang="ko-KR" sz="1000" b="1" dirty="0" smtClean="0"/>
                  <a:t>Y (km)</a:t>
                </a:r>
                <a:endParaRPr lang="ko-KR" altLang="en-US" sz="1200" b="1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5366671" y="4721703"/>
                <a:ext cx="134652" cy="12311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altLang="ko-KR" sz="800" dirty="0" smtClean="0"/>
                  <a:t>10</a:t>
                </a:r>
              </a:p>
              <a:p>
                <a:pPr algn="ctr"/>
                <a:endParaRPr lang="en-US" altLang="ko-KR" sz="800" dirty="0" smtClean="0"/>
              </a:p>
              <a:p>
                <a:pPr algn="ctr"/>
                <a:endParaRPr lang="en-US" altLang="ko-KR" sz="800" dirty="0" smtClean="0"/>
              </a:p>
              <a:p>
                <a:pPr algn="ctr"/>
                <a:r>
                  <a:rPr lang="en-US" altLang="ko-KR" sz="800" dirty="0" smtClean="0"/>
                  <a:t>0</a:t>
                </a:r>
              </a:p>
              <a:p>
                <a:pPr algn="ctr"/>
                <a:endParaRPr lang="en-US" altLang="ko-KR" sz="800" dirty="0" smtClean="0"/>
              </a:p>
              <a:p>
                <a:pPr algn="ctr"/>
                <a:endParaRPr lang="en-US" altLang="ko-KR" sz="800" dirty="0" smtClean="0"/>
              </a:p>
              <a:p>
                <a:pPr algn="ctr"/>
                <a:r>
                  <a:rPr lang="en-US" altLang="ko-KR" sz="800" dirty="0" smtClean="0"/>
                  <a:t>-10</a:t>
                </a:r>
              </a:p>
              <a:p>
                <a:pPr algn="ctr"/>
                <a:endParaRPr lang="en-US" altLang="ko-KR" sz="800" dirty="0" smtClean="0"/>
              </a:p>
              <a:p>
                <a:pPr algn="ctr"/>
                <a:endParaRPr lang="en-US" altLang="ko-KR" sz="800" dirty="0" smtClean="0"/>
              </a:p>
              <a:p>
                <a:pPr algn="ctr"/>
                <a:r>
                  <a:rPr lang="en-US" altLang="ko-KR" sz="800" dirty="0" smtClean="0"/>
                  <a:t>-20</a:t>
                </a:r>
              </a:p>
            </p:txBody>
          </p:sp>
        </p:grp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4000" dirty="0" smtClean="0"/>
              <a:t>Selecting glider YO pattern</a:t>
            </a:r>
            <a:endParaRPr lang="ko-KR" altLang="en-US" sz="4000" b="1" dirty="0"/>
          </a:p>
        </p:txBody>
      </p:sp>
      <p:sp>
        <p:nvSpPr>
          <p:cNvPr id="15" name="슬라이드 번호 개체 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CA06-9C0D-4B0C-9B57-580004352A90}" type="slidenum">
              <a:rPr lang="ko-KR" altLang="en-US" smtClean="0"/>
              <a:t>8</a:t>
            </a:fld>
            <a:endParaRPr lang="ko-KR" altLang="en-US" dirty="0"/>
          </a:p>
        </p:txBody>
      </p:sp>
      <p:sp>
        <p:nvSpPr>
          <p:cNvPr id="16" name="텍스트 개체 틀 3"/>
          <p:cNvSpPr>
            <a:spLocks noGrp="1"/>
          </p:cNvSpPr>
          <p:nvPr>
            <p:ph type="body" sz="quarter" idx="13"/>
          </p:nvPr>
        </p:nvSpPr>
        <p:spPr>
          <a:xfrm>
            <a:off x="179388" y="1052736"/>
            <a:ext cx="7416800" cy="519113"/>
          </a:xfrm>
        </p:spPr>
        <p:txBody>
          <a:bodyPr/>
          <a:lstStyle/>
          <a:p>
            <a:r>
              <a:rPr lang="en-US" altLang="ko-KR" dirty="0" smtClean="0"/>
              <a:t> Vertical Route – Ocean Scale</a:t>
            </a:r>
            <a:endParaRPr lang="ko-KR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435199" y="2023680"/>
            <a:ext cx="5288929" cy="2867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28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chemeClr val="accent5">
                    <a:lumMod val="75000"/>
                  </a:schemeClr>
                </a:solidFill>
              </a:rPr>
              <a:t>Needs of optimizing Vertical Route</a:t>
            </a:r>
          </a:p>
          <a:p>
            <a:r>
              <a:rPr lang="en-US" altLang="ko-KR" sz="1600" dirty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en-US" altLang="ko-KR" sz="1600" dirty="0">
                <a:solidFill>
                  <a:srgbClr val="000000"/>
                </a:solidFill>
              </a:rPr>
              <a:t> -  To Increase spatial resolution of data as well as</a:t>
            </a:r>
          </a:p>
          <a:p>
            <a:r>
              <a:rPr lang="en-US" altLang="ko-KR" sz="1600" dirty="0">
                <a:solidFill>
                  <a:srgbClr val="000000"/>
                </a:solidFill>
              </a:rPr>
              <a:t>    to reduce the number of surfacings</a:t>
            </a:r>
          </a:p>
          <a:p>
            <a:pPr marL="285728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000" dirty="0" smtClean="0">
                <a:solidFill>
                  <a:schemeClr val="accent5">
                    <a:lumMod val="75000"/>
                  </a:schemeClr>
                </a:solidFill>
              </a:rPr>
              <a:t>Maximum Diving Depth using Ocean Scale</a:t>
            </a:r>
          </a:p>
          <a:p>
            <a:pPr marL="285728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2000" dirty="0">
              <a:solidFill>
                <a:schemeClr val="accent5">
                  <a:lumMod val="75000"/>
                </a:schemeClr>
              </a:solidFill>
            </a:endParaRPr>
          </a:p>
          <a:p>
            <a:pPr marL="285728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20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28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000" dirty="0" smtClean="0">
                <a:solidFill>
                  <a:schemeClr val="accent5">
                    <a:lumMod val="75000"/>
                  </a:schemeClr>
                </a:solidFill>
              </a:rPr>
              <a:t>Surrounding the </a:t>
            </a:r>
            <a:r>
              <a:rPr lang="en-US" altLang="ko-KR" sz="2000" dirty="0" err="1" smtClean="0">
                <a:solidFill>
                  <a:schemeClr val="accent5">
                    <a:lumMod val="75000"/>
                  </a:schemeClr>
                </a:solidFill>
              </a:rPr>
              <a:t>Ulleungdo</a:t>
            </a:r>
            <a:r>
              <a:rPr lang="en-US" altLang="ko-KR" sz="2000" dirty="0" smtClean="0">
                <a:solidFill>
                  <a:schemeClr val="accent5">
                    <a:lumMod val="75000"/>
                  </a:schemeClr>
                </a:solidFill>
              </a:rPr>
              <a:t> in the East Sea</a:t>
            </a:r>
            <a:endParaRPr lang="en-US" altLang="ko-KR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6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84" y="3737587"/>
            <a:ext cx="2157840" cy="416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그룹 26"/>
          <p:cNvGrpSpPr/>
          <p:nvPr/>
        </p:nvGrpSpPr>
        <p:grpSpPr>
          <a:xfrm>
            <a:off x="3059832" y="3476625"/>
            <a:ext cx="1782983" cy="929183"/>
            <a:chOff x="4172356" y="3967814"/>
            <a:chExt cx="2112801" cy="1101064"/>
          </a:xfrm>
        </p:grpSpPr>
        <p:sp>
          <p:nvSpPr>
            <p:cNvPr id="28" name="모서리가 둥근 직사각형 27"/>
            <p:cNvSpPr/>
            <p:nvPr/>
          </p:nvSpPr>
          <p:spPr>
            <a:xfrm>
              <a:off x="4172356" y="3967814"/>
              <a:ext cx="2112801" cy="1081654"/>
            </a:xfrm>
            <a:prstGeom prst="roundRect">
              <a:avLst>
                <a:gd name="adj" fmla="val 10392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solidFill>
                  <a:schemeClr val="bg2"/>
                </a:solidFill>
              </a:endParaRPr>
            </a:p>
          </p:txBody>
        </p:sp>
        <p:grpSp>
          <p:nvGrpSpPr>
            <p:cNvPr id="29" name="그룹 28"/>
            <p:cNvGrpSpPr/>
            <p:nvPr/>
          </p:nvGrpSpPr>
          <p:grpSpPr>
            <a:xfrm>
              <a:off x="4172356" y="3996238"/>
              <a:ext cx="2099410" cy="1072640"/>
              <a:chOff x="4172356" y="3996238"/>
              <a:chExt cx="2099410" cy="1072640"/>
            </a:xfrm>
          </p:grpSpPr>
          <p:pic>
            <p:nvPicPr>
              <p:cNvPr id="30" name="Picture 3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2356" y="3996238"/>
                <a:ext cx="890588" cy="2619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2356" y="4203830"/>
                <a:ext cx="1639888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4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60939" y="4694229"/>
                <a:ext cx="158750" cy="109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" name="Picture 45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8107" y="4494786"/>
                <a:ext cx="182562" cy="1714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5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7379" y="4429115"/>
                <a:ext cx="2084387" cy="6397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6" name="모서리가 둥근 직사각형 35"/>
          <p:cNvSpPr/>
          <p:nvPr/>
        </p:nvSpPr>
        <p:spPr>
          <a:xfrm>
            <a:off x="323528" y="1593048"/>
            <a:ext cx="5040560" cy="42190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altLang="ko-KR" sz="1600" b="1" dirty="0" smtClean="0"/>
              <a:t>Maximum Diving Depth + Number of Multiple YOs</a:t>
            </a:r>
            <a:endParaRPr lang="ko-KR" altLang="en-US" sz="2000" b="1" dirty="0"/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912984"/>
            <a:ext cx="3960120" cy="12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6" name="그룹 45"/>
          <p:cNvGrpSpPr/>
          <p:nvPr/>
        </p:nvGrpSpPr>
        <p:grpSpPr>
          <a:xfrm>
            <a:off x="3779912" y="6093296"/>
            <a:ext cx="1059085" cy="423564"/>
            <a:chOff x="238331" y="5547420"/>
            <a:chExt cx="908422" cy="363309"/>
          </a:xfrm>
        </p:grpSpPr>
        <p:pic>
          <p:nvPicPr>
            <p:cNvPr id="47" name="Picture 8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2" b="58855"/>
            <a:stretch/>
          </p:blipFill>
          <p:spPr bwMode="auto">
            <a:xfrm>
              <a:off x="238331" y="5547420"/>
              <a:ext cx="908422" cy="204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Picture 8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576"/>
            <a:stretch/>
          </p:blipFill>
          <p:spPr bwMode="auto">
            <a:xfrm>
              <a:off x="238331" y="5751864"/>
              <a:ext cx="908422" cy="158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그룹 16"/>
          <p:cNvGrpSpPr/>
          <p:nvPr/>
        </p:nvGrpSpPr>
        <p:grpSpPr>
          <a:xfrm>
            <a:off x="5189540" y="4587945"/>
            <a:ext cx="3091149" cy="1793383"/>
            <a:chOff x="5189540" y="4681714"/>
            <a:chExt cx="3091149" cy="1793383"/>
          </a:xfrm>
        </p:grpSpPr>
        <p:grpSp>
          <p:nvGrpSpPr>
            <p:cNvPr id="14" name="그룹 13"/>
            <p:cNvGrpSpPr/>
            <p:nvPr/>
          </p:nvGrpSpPr>
          <p:grpSpPr>
            <a:xfrm>
              <a:off x="5189540" y="4681714"/>
              <a:ext cx="3091149" cy="1793383"/>
              <a:chOff x="5189540" y="4681714"/>
              <a:chExt cx="3091149" cy="1793383"/>
            </a:xfrm>
          </p:grpSpPr>
          <p:pic>
            <p:nvPicPr>
              <p:cNvPr id="6" name="Picture 5" descr="vtraj_hycom_wpt_5_400m_BGC_UD.png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4640" y="4725144"/>
                <a:ext cx="2815715" cy="1584000"/>
              </a:xfrm>
              <a:prstGeom prst="rect">
                <a:avLst/>
              </a:prstGeom>
            </p:spPr>
          </p:pic>
          <p:sp>
            <p:nvSpPr>
              <p:cNvPr id="50" name="TextBox 49"/>
              <p:cNvSpPr txBox="1"/>
              <p:nvPr/>
            </p:nvSpPr>
            <p:spPr>
              <a:xfrm>
                <a:off x="6998816" y="4725144"/>
                <a:ext cx="12673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/>
                  <a:t>5 multi-YOs</a:t>
                </a:r>
                <a:endParaRPr kumimoji="1" lang="ja-JP" alt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461481" y="4833941"/>
                <a:ext cx="7328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dirty="0" err="1" smtClean="0"/>
                  <a:t>Ulleungdo</a:t>
                </a:r>
                <a:endParaRPr lang="ko-KR" altLang="en-US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757789" y="5961796"/>
                <a:ext cx="52290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dirty="0" err="1" smtClean="0"/>
                  <a:t>Dokdo</a:t>
                </a:r>
                <a:endParaRPr lang="ko-KR" altLang="en-US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658478" y="6321209"/>
                <a:ext cx="344646" cy="1538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ko-KR" sz="1000" b="1" dirty="0" smtClean="0"/>
                  <a:t>X (km)</a:t>
                </a:r>
                <a:endParaRPr lang="ko-KR" altLang="en-US" sz="1200" b="1" dirty="0"/>
              </a:p>
            </p:txBody>
          </p:sp>
          <p:grpSp>
            <p:nvGrpSpPr>
              <p:cNvPr id="10" name="그룹 9"/>
              <p:cNvGrpSpPr/>
              <p:nvPr/>
            </p:nvGrpSpPr>
            <p:grpSpPr>
              <a:xfrm>
                <a:off x="5189540" y="4681714"/>
                <a:ext cx="312919" cy="1600438"/>
                <a:chOff x="5193166" y="4721703"/>
                <a:chExt cx="312919" cy="1600438"/>
              </a:xfrm>
            </p:grpSpPr>
            <p:sp>
              <p:nvSpPr>
                <p:cNvPr id="42" name="TextBox 41"/>
                <p:cNvSpPr txBox="1"/>
                <p:nvPr/>
              </p:nvSpPr>
              <p:spPr>
                <a:xfrm rot="16200000">
                  <a:off x="5099390" y="5387507"/>
                  <a:ext cx="341440" cy="15388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altLang="ko-KR" sz="1000" b="1" dirty="0" smtClean="0"/>
                    <a:t>Y (km)</a:t>
                  </a:r>
                  <a:endParaRPr lang="ko-KR" altLang="en-US" sz="1200" b="1" dirty="0"/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5371433" y="4721703"/>
                  <a:ext cx="134652" cy="160043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altLang="ko-KR" sz="800" dirty="0" smtClean="0"/>
                    <a:t>10</a:t>
                  </a:r>
                </a:p>
                <a:p>
                  <a:pPr algn="ctr"/>
                  <a:endParaRPr lang="en-US" altLang="ko-KR" sz="800" dirty="0" smtClean="0"/>
                </a:p>
                <a:p>
                  <a:pPr algn="ctr"/>
                  <a:endParaRPr lang="en-US" altLang="ko-KR" sz="800" dirty="0" smtClean="0"/>
                </a:p>
                <a:p>
                  <a:pPr algn="ctr"/>
                  <a:r>
                    <a:rPr lang="en-US" altLang="ko-KR" sz="800" dirty="0" smtClean="0"/>
                    <a:t>0</a:t>
                  </a:r>
                </a:p>
                <a:p>
                  <a:pPr algn="ctr"/>
                  <a:endParaRPr lang="en-US" altLang="ko-KR" sz="800" dirty="0" smtClean="0"/>
                </a:p>
                <a:p>
                  <a:pPr algn="ctr"/>
                  <a:endParaRPr lang="en-US" altLang="ko-KR" sz="800" dirty="0" smtClean="0"/>
                </a:p>
                <a:p>
                  <a:pPr algn="ctr"/>
                  <a:r>
                    <a:rPr lang="en-US" altLang="ko-KR" sz="800" dirty="0" smtClean="0"/>
                    <a:t>-10</a:t>
                  </a:r>
                </a:p>
                <a:p>
                  <a:pPr algn="ctr"/>
                  <a:endParaRPr lang="en-US" altLang="ko-KR" sz="800" dirty="0" smtClean="0"/>
                </a:p>
                <a:p>
                  <a:pPr algn="ctr"/>
                  <a:endParaRPr lang="en-US" altLang="ko-KR" sz="800" dirty="0" smtClean="0"/>
                </a:p>
                <a:p>
                  <a:pPr algn="ctr"/>
                  <a:r>
                    <a:rPr lang="en-US" altLang="ko-KR" sz="800" dirty="0" smtClean="0"/>
                    <a:t>-20</a:t>
                  </a:r>
                </a:p>
                <a:p>
                  <a:pPr algn="ctr"/>
                  <a:endParaRPr lang="en-US" altLang="ko-KR" sz="800" dirty="0" smtClean="0"/>
                </a:p>
                <a:p>
                  <a:pPr algn="ctr"/>
                  <a:endParaRPr lang="en-US" altLang="ko-KR" sz="800" dirty="0"/>
                </a:p>
                <a:p>
                  <a:pPr algn="ctr"/>
                  <a:r>
                    <a:rPr lang="en-US" altLang="ko-KR" sz="800" dirty="0" smtClean="0"/>
                    <a:t>-30</a:t>
                  </a:r>
                  <a:endParaRPr lang="ko-KR" altLang="en-US" sz="800" dirty="0"/>
                </a:p>
              </p:txBody>
            </p:sp>
          </p:grpSp>
        </p:grpSp>
        <p:sp>
          <p:nvSpPr>
            <p:cNvPr id="66" name="TextBox 65"/>
            <p:cNvSpPr txBox="1"/>
            <p:nvPr/>
          </p:nvSpPr>
          <p:spPr>
            <a:xfrm>
              <a:off x="5456683" y="6227011"/>
              <a:ext cx="2405005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800" dirty="0" smtClean="0"/>
                <a:t>0                              20</a:t>
              </a:r>
              <a:r>
                <a:rPr lang="en-US" altLang="ko-KR" sz="800" dirty="0"/>
                <a:t> </a:t>
              </a:r>
              <a:r>
                <a:rPr lang="en-US" altLang="ko-KR" sz="800" dirty="0" smtClean="0"/>
                <a:t>                            40                          60</a:t>
              </a:r>
              <a:r>
                <a:rPr lang="ko-KR" altLang="en-US" sz="800" dirty="0" smtClean="0"/>
                <a:t>  </a:t>
              </a:r>
              <a:endParaRPr lang="ko-KR" altLang="en-US" sz="800" dirty="0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868144" y="1340768"/>
            <a:ext cx="3275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&lt;Glider trajectory simulation</a:t>
            </a:r>
          </a:p>
          <a:p>
            <a:r>
              <a:rPr kumimoji="1" lang="ko-KR" altLang="en-US"/>
              <a:t>  </a:t>
            </a:r>
            <a:r>
              <a:rPr kumimoji="1" lang="en-US" altLang="ko-KR"/>
              <a:t>using HYCOM Reanalysis Data</a:t>
            </a:r>
            <a:r>
              <a:rPr kumimoji="1" lang="en-US" altLang="ja-JP"/>
              <a:t>&gt;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687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err="1" smtClean="0"/>
              <a:t>Ulleungdo</a:t>
            </a:r>
            <a:r>
              <a:rPr lang="en-US" altLang="ko-KR" dirty="0"/>
              <a:t> </a:t>
            </a:r>
            <a:r>
              <a:rPr lang="en-US" altLang="ko-KR" dirty="0" smtClean="0"/>
              <a:t>– </a:t>
            </a:r>
            <a:r>
              <a:rPr lang="en-US" altLang="ko-KR" dirty="0" err="1" smtClean="0"/>
              <a:t>Dokdo</a:t>
            </a:r>
            <a:r>
              <a:rPr lang="en-US" altLang="ko-KR" dirty="0" smtClean="0"/>
              <a:t> Field Test</a:t>
            </a:r>
            <a:endParaRPr lang="ko-KR" altLang="en-US" sz="2800" b="1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CA06-9C0D-4B0C-9B57-580004352A90}" type="slidenum">
              <a:rPr lang="ko-KR" altLang="en-US" smtClean="0"/>
              <a:t>9</a:t>
            </a:fld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3"/>
          </p:nvPr>
        </p:nvSpPr>
        <p:spPr>
          <a:xfrm>
            <a:off x="179388" y="1052736"/>
            <a:ext cx="7416800" cy="519113"/>
          </a:xfrm>
        </p:spPr>
        <p:txBody>
          <a:bodyPr/>
          <a:lstStyle/>
          <a:p>
            <a:r>
              <a:rPr lang="en-US" altLang="ko-KR" dirty="0" smtClean="0"/>
              <a:t> First Sea Trial of KUGON</a:t>
            </a:r>
            <a:endParaRPr lang="ko-KR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0768"/>
            <a:ext cx="3929241" cy="27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/>
          <p:nvPr/>
        </p:nvSpPr>
        <p:spPr>
          <a:xfrm>
            <a:off x="395536" y="1628800"/>
            <a:ext cx="4465212" cy="2472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0" indent="-152400" defTabSz="893186" fontAlgn="base" latinLnBrk="0">
              <a:lnSpc>
                <a:spcPct val="150000"/>
              </a:lnSpc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00000"/>
              <a:buBlip>
                <a:blip r:embed="rId4"/>
              </a:buBlip>
              <a:defRPr/>
            </a:pPr>
            <a:r>
              <a:rPr kumimoji="1" lang="ko-KR" altLang="en-US" sz="2000" b="1" kern="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prstClr val="black"/>
                </a:solidFill>
                <a:ea typeface="Rix모던고딕 M" pitchFamily="18" charset="-127"/>
              </a:rPr>
              <a:t>  </a:t>
            </a:r>
            <a:r>
              <a:rPr kumimoji="1" lang="en-US" altLang="ko-KR" sz="2000" b="1" kern="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prstClr val="black"/>
                </a:solidFill>
                <a:ea typeface="Rix모던고딕 M" pitchFamily="18" charset="-127"/>
              </a:rPr>
              <a:t>June</a:t>
            </a:r>
            <a:r>
              <a:rPr kumimoji="1" lang="ko-KR" altLang="en-US" sz="2000" b="1" kern="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prstClr val="black"/>
                </a:solidFill>
                <a:ea typeface="Rix모던고딕 M" pitchFamily="18" charset="-127"/>
              </a:rPr>
              <a:t> </a:t>
            </a:r>
            <a:r>
              <a:rPr kumimoji="1" lang="en-US" altLang="ko-KR" sz="2000" b="1" kern="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prstClr val="black"/>
                </a:solidFill>
                <a:ea typeface="Rix모던고딕 M" pitchFamily="18" charset="-127"/>
              </a:rPr>
              <a:t>24th</a:t>
            </a:r>
            <a:r>
              <a:rPr kumimoji="1" lang="ko-KR" altLang="en-US" sz="2000" b="1" kern="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prstClr val="black"/>
                </a:solidFill>
                <a:ea typeface="Rix모던고딕 M" pitchFamily="18" charset="-127"/>
              </a:rPr>
              <a:t> </a:t>
            </a:r>
            <a:r>
              <a:rPr kumimoji="1" lang="en-US" altLang="ko-KR" sz="2000" b="1" kern="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prstClr val="black"/>
                </a:solidFill>
                <a:ea typeface="Rix모던고딕 M" pitchFamily="18" charset="-127"/>
              </a:rPr>
              <a:t>- July</a:t>
            </a:r>
            <a:r>
              <a:rPr kumimoji="1" lang="ko-KR" altLang="en-US" sz="2000" b="1" kern="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prstClr val="black"/>
                </a:solidFill>
                <a:ea typeface="Rix모던고딕 M" pitchFamily="18" charset="-127"/>
              </a:rPr>
              <a:t> </a:t>
            </a:r>
            <a:r>
              <a:rPr kumimoji="1" lang="en-US" altLang="ko-KR" sz="2000" b="1" kern="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prstClr val="black"/>
                </a:solidFill>
                <a:ea typeface="Rix모던고딕 M" pitchFamily="18" charset="-127"/>
              </a:rPr>
              <a:t>18th</a:t>
            </a:r>
            <a:r>
              <a:rPr kumimoji="1" lang="ko-KR" altLang="en-US" sz="2000" b="1" kern="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prstClr val="black"/>
                </a:solidFill>
                <a:ea typeface="Rix모던고딕 M" pitchFamily="18" charset="-127"/>
              </a:rPr>
              <a:t> </a:t>
            </a:r>
            <a:r>
              <a:rPr kumimoji="1" lang="en-US" altLang="ko-KR" sz="2000" b="1" kern="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prstClr val="black"/>
                </a:solidFill>
                <a:ea typeface="Rix모던고딕 M" pitchFamily="18" charset="-127"/>
              </a:rPr>
              <a:t>(25 days)</a:t>
            </a:r>
            <a:endParaRPr kumimoji="1" lang="en-US" altLang="ko-KR" sz="1200" b="1" kern="0" dirty="0">
              <a:ln>
                <a:solidFill>
                  <a:schemeClr val="tx1">
                    <a:alpha val="0"/>
                  </a:schemeClr>
                </a:solidFill>
              </a:ln>
              <a:solidFill>
                <a:prstClr val="black"/>
              </a:solidFill>
              <a:ea typeface="Rix모던고딕 M" pitchFamily="18" charset="-127"/>
            </a:endParaRPr>
          </a:p>
          <a:p>
            <a:pPr marL="152400" indent="-152400" defTabSz="893186" fontAlgn="base" latinLnBrk="0">
              <a:lnSpc>
                <a:spcPct val="150000"/>
              </a:lnSpc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00000"/>
              <a:buBlip>
                <a:blip r:embed="rId4"/>
              </a:buBlip>
              <a:defRPr/>
            </a:pPr>
            <a:r>
              <a:rPr kumimoji="1" lang="en-US" altLang="ko-KR" sz="2000" b="1" kern="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prstClr val="black"/>
                </a:solidFill>
                <a:ea typeface="Rix모던고딕 M" pitchFamily="18" charset="-127"/>
              </a:rPr>
              <a:t>  Test List</a:t>
            </a:r>
          </a:p>
          <a:p>
            <a:pPr marL="800100" lvl="1" indent="-342900" defTabSz="893186" fontAlgn="base" latinLnBrk="0">
              <a:lnSpc>
                <a:spcPct val="150000"/>
              </a:lnSpc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맑은 고딕" panose="020B0503020000020004" pitchFamily="50" charset="-127"/>
              <a:buChar char="–"/>
              <a:defRPr/>
            </a:pPr>
            <a:r>
              <a:rPr kumimoji="1" lang="en-US" altLang="ko-KR" sz="1600" b="1" kern="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prstClr val="black"/>
                </a:solidFill>
                <a:ea typeface="Rix모던고딕 M" pitchFamily="18" charset="-127"/>
              </a:rPr>
              <a:t>Basic Flight Test</a:t>
            </a:r>
          </a:p>
          <a:p>
            <a:pPr marL="800100" lvl="1" indent="-342900" defTabSz="893186" fontAlgn="base" latinLnBrk="0">
              <a:lnSpc>
                <a:spcPct val="150000"/>
              </a:lnSpc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맑은 고딕" panose="020B0503020000020004" pitchFamily="50" charset="-127"/>
              <a:buChar char="–"/>
              <a:defRPr/>
            </a:pPr>
            <a:r>
              <a:rPr kumimoji="1" lang="en-US" altLang="ko-KR" sz="1600" b="1" kern="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prstClr val="black"/>
                </a:solidFill>
                <a:ea typeface="Rix모던고딕 M" pitchFamily="18" charset="-127"/>
              </a:rPr>
              <a:t>Butterfly Route Flight Test</a:t>
            </a:r>
          </a:p>
          <a:p>
            <a:pPr marL="800100" lvl="1" indent="-342900" defTabSz="893186" fontAlgn="base" latinLnBrk="0">
              <a:lnSpc>
                <a:spcPct val="150000"/>
              </a:lnSpc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맑은 고딕" panose="020B0503020000020004" pitchFamily="50" charset="-127"/>
              <a:buChar char="–"/>
              <a:defRPr/>
            </a:pPr>
            <a:r>
              <a:rPr kumimoji="1" lang="en-US" altLang="ko-KR" sz="1600" b="1" kern="0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prstClr val="black"/>
                </a:solidFill>
                <a:ea typeface="Rix모던고딕 M" pitchFamily="18" charset="-127"/>
              </a:rPr>
              <a:t>Ulleungdo-Dokdo</a:t>
            </a:r>
            <a:r>
              <a:rPr kumimoji="1" lang="en-US" altLang="ko-KR" sz="1600" b="1" kern="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prstClr val="black"/>
                </a:solidFill>
                <a:ea typeface="Rix모던고딕 M" pitchFamily="18" charset="-127"/>
              </a:rPr>
              <a:t> Round Trip </a:t>
            </a:r>
          </a:p>
          <a:p>
            <a:pPr lvl="1" defTabSz="893186" fontAlgn="base" latinLnBrk="0">
              <a:lnSpc>
                <a:spcPct val="150000"/>
              </a:lnSpc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00000"/>
              <a:defRPr/>
            </a:pPr>
            <a:r>
              <a:rPr kumimoji="1" lang="en-US" altLang="ko-KR" sz="1600" b="1" kern="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prstClr val="black"/>
                </a:solidFill>
                <a:ea typeface="Rix모던고딕 M" pitchFamily="18" charset="-127"/>
              </a:rPr>
              <a:t>       (Virtual Mooring Test)</a:t>
            </a:r>
            <a:endParaRPr kumimoji="1" lang="en-US" altLang="ko-KR" sz="1600" b="1" kern="0" dirty="0">
              <a:ln>
                <a:solidFill>
                  <a:schemeClr val="tx1">
                    <a:alpha val="0"/>
                  </a:schemeClr>
                </a:solidFill>
              </a:ln>
              <a:solidFill>
                <a:prstClr val="black"/>
              </a:solidFill>
              <a:ea typeface="Rix모던고딕 M" pitchFamily="18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35" y="4220057"/>
            <a:ext cx="3030537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231962"/>
            <a:ext cx="548005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24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테마1">
  <a:themeElements>
    <a:clrScheme name="파랑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파랑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사용자 지정 1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1600" b="1" dirty="0" smtClean="0"/>
        </a:defPPr>
      </a:lstStyle>
      <a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 name="3_테마1">
  <a:themeElements>
    <a:clrScheme name="파랑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테마1</Template>
  <TotalTime>11295</TotalTime>
  <Words>949</Words>
  <Application>Microsoft Office PowerPoint</Application>
  <PresentationFormat>화면 슬라이드 쇼(4:3)</PresentationFormat>
  <Paragraphs>308</Paragraphs>
  <Slides>18</Slides>
  <Notes>3</Notes>
  <HiddenSlides>0</HiddenSlides>
  <MMClips>0</MMClips>
  <ScaleCrop>false</ScaleCrop>
  <HeadingPairs>
    <vt:vector size="4" baseType="variant">
      <vt:variant>
        <vt:lpstr>테마</vt:lpstr>
      </vt:variant>
      <vt:variant>
        <vt:i4>3</vt:i4>
      </vt:variant>
      <vt:variant>
        <vt:lpstr>슬라이드 제목</vt:lpstr>
      </vt:variant>
      <vt:variant>
        <vt:i4>18</vt:i4>
      </vt:variant>
    </vt:vector>
  </HeadingPairs>
  <TitlesOfParts>
    <vt:vector size="21" baseType="lpstr">
      <vt:lpstr>테마1</vt:lpstr>
      <vt:lpstr>Office Theme</vt:lpstr>
      <vt:lpstr>3_테마1</vt:lpstr>
      <vt:lpstr>PowerPoint 프레젠테이션</vt:lpstr>
      <vt:lpstr>KUGON</vt:lpstr>
      <vt:lpstr>Needs of KUGON Project</vt:lpstr>
      <vt:lpstr>Operation Risk Management</vt:lpstr>
      <vt:lpstr>Glider-Ship Collision Probability Model</vt:lpstr>
      <vt:lpstr>Fisheries of the Korea Ocean</vt:lpstr>
      <vt:lpstr>Current of the East Sea</vt:lpstr>
      <vt:lpstr>Selecting glider YO pattern</vt:lpstr>
      <vt:lpstr>Ulleungdo – Dokdo Field Test</vt:lpstr>
      <vt:lpstr>Ulleungdo – Dokdo Field Test</vt:lpstr>
      <vt:lpstr>Ulleungdo – Dokdo Field Test</vt:lpstr>
      <vt:lpstr>Benefits to other major programs</vt:lpstr>
      <vt:lpstr>PowerPoint 프레젠테이션</vt:lpstr>
      <vt:lpstr>Possible Integration with Argo Floats</vt:lpstr>
      <vt:lpstr>Simulator</vt:lpstr>
      <vt:lpstr>Simulator</vt:lpstr>
      <vt:lpstr>Compass Calibration</vt:lpstr>
      <vt:lpstr>Compass Calibration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190</cp:revision>
  <dcterms:created xsi:type="dcterms:W3CDTF">2016-09-06T04:22:44Z</dcterms:created>
  <dcterms:modified xsi:type="dcterms:W3CDTF">2016-10-05T18:00:38Z</dcterms:modified>
</cp:coreProperties>
</file>