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9" r:id="rId2"/>
    <p:sldId id="312" r:id="rId3"/>
    <p:sldId id="280" r:id="rId4"/>
    <p:sldId id="282" r:id="rId5"/>
    <p:sldId id="283" r:id="rId6"/>
    <p:sldId id="299" r:id="rId7"/>
    <p:sldId id="305" r:id="rId8"/>
    <p:sldId id="285" r:id="rId9"/>
    <p:sldId id="288" r:id="rId10"/>
    <p:sldId id="289" r:id="rId11"/>
    <p:sldId id="304" r:id="rId12"/>
    <p:sldId id="290" r:id="rId13"/>
    <p:sldId id="291" r:id="rId14"/>
    <p:sldId id="306" r:id="rId15"/>
    <p:sldId id="292" r:id="rId16"/>
    <p:sldId id="298" r:id="rId17"/>
    <p:sldId id="293" r:id="rId18"/>
    <p:sldId id="294" r:id="rId19"/>
    <p:sldId id="295" r:id="rId20"/>
    <p:sldId id="296" r:id="rId21"/>
    <p:sldId id="302" r:id="rId22"/>
    <p:sldId id="303" r:id="rId23"/>
    <p:sldId id="301" r:id="rId24"/>
    <p:sldId id="313" r:id="rId25"/>
    <p:sldId id="309" r:id="rId26"/>
    <p:sldId id="284" r:id="rId27"/>
    <p:sldId id="310" r:id="rId28"/>
    <p:sldId id="311" r:id="rId29"/>
    <p:sldId id="29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2B7C1F-A1D7-48C5-92B6-3A7F036870F5}">
          <p14:sldIdLst>
            <p14:sldId id="279"/>
            <p14:sldId id="312"/>
            <p14:sldId id="280"/>
            <p14:sldId id="282"/>
            <p14:sldId id="283"/>
            <p14:sldId id="299"/>
            <p14:sldId id="305"/>
            <p14:sldId id="285"/>
            <p14:sldId id="288"/>
            <p14:sldId id="289"/>
            <p14:sldId id="304"/>
            <p14:sldId id="290"/>
            <p14:sldId id="291"/>
            <p14:sldId id="306"/>
            <p14:sldId id="292"/>
            <p14:sldId id="298"/>
            <p14:sldId id="293"/>
            <p14:sldId id="294"/>
            <p14:sldId id="295"/>
            <p14:sldId id="296"/>
            <p14:sldId id="302"/>
            <p14:sldId id="303"/>
            <p14:sldId id="301"/>
            <p14:sldId id="313"/>
            <p14:sldId id="309"/>
            <p14:sldId id="284"/>
            <p14:sldId id="310"/>
            <p14:sldId id="311"/>
            <p14:sldId id="29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46" autoAdjust="0"/>
    <p:restoredTop sz="98129" autoAdjust="0"/>
  </p:normalViewPr>
  <p:slideViewPr>
    <p:cSldViewPr>
      <p:cViewPr>
        <p:scale>
          <a:sx n="100" d="100"/>
          <a:sy n="100" d="100"/>
        </p:scale>
        <p:origin x="-1363" y="-691"/>
      </p:cViewPr>
      <p:guideLst>
        <p:guide orient="horz" pos="2160"/>
        <p:guide pos="2880"/>
      </p:guideLst>
    </p:cSldViewPr>
  </p:slideViewPr>
  <p:notesTextViewPr>
    <p:cViewPr>
      <p:scale>
        <a:sx n="1" d="1"/>
        <a:sy n="1" d="1"/>
      </p:scale>
      <p:origin x="0" y="0"/>
    </p:cViewPr>
  </p:notesTextViewPr>
  <p:sorterViewPr>
    <p:cViewPr>
      <p:scale>
        <a:sx n="100" d="100"/>
        <a:sy n="100" d="100"/>
      </p:scale>
      <p:origin x="0" y="10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DFFF61-3AB5-410D-B048-577061FBEEA1}" type="datetimeFigureOut">
              <a:rPr lang="en-US" smtClean="0"/>
              <a:t>9/28/2016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9177FC-2526-416A-A372-A61A6DE0ED93}" type="slidenum">
              <a:rPr lang="en-US" smtClean="0"/>
              <a:t>‹#›</a:t>
            </a:fld>
            <a:endParaRPr lang="en-US"/>
          </a:p>
        </p:txBody>
      </p:sp>
    </p:spTree>
    <p:extLst>
      <p:ext uri="{BB962C8B-B14F-4D97-AF65-F5344CB8AC3E}">
        <p14:creationId xmlns:p14="http://schemas.microsoft.com/office/powerpoint/2010/main" val="2090856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924CDB-FE1F-4E32-A6CD-3ADC8633CFDC}"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ACEC9-7059-4422-9BD9-FDB1C87A9C74}" type="slidenum">
              <a:rPr lang="en-US" smtClean="0"/>
              <a:t>‹#›</a:t>
            </a:fld>
            <a:endParaRPr lang="en-US"/>
          </a:p>
        </p:txBody>
      </p:sp>
      <p:pic>
        <p:nvPicPr>
          <p:cNvPr id="7" name="Picture 2" descr="E:\WD SmartWare.swstor\SDRMKLT02\Volume.17583b39.aa1d.11df.bfb4.806e6f6e6963\Users\mnewcombe\Documents\Teledyne Marine\PowerPoints\Templates\2015\telmar_powerpoint_a.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45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24CDB-FE1F-4E32-A6CD-3ADC8633CFDC}"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ACEC9-7059-4422-9BD9-FDB1C87A9C74}" type="slidenum">
              <a:rPr lang="en-US" smtClean="0"/>
              <a:t>‹#›</a:t>
            </a:fld>
            <a:endParaRPr lang="en-US"/>
          </a:p>
        </p:txBody>
      </p:sp>
    </p:spTree>
    <p:extLst>
      <p:ext uri="{BB962C8B-B14F-4D97-AF65-F5344CB8AC3E}">
        <p14:creationId xmlns:p14="http://schemas.microsoft.com/office/powerpoint/2010/main" val="1477085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24CDB-FE1F-4E32-A6CD-3ADC8633CFDC}"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ACEC9-7059-4422-9BD9-FDB1C87A9C74}" type="slidenum">
              <a:rPr lang="en-US" smtClean="0"/>
              <a:t>‹#›</a:t>
            </a:fld>
            <a:endParaRPr lang="en-US"/>
          </a:p>
        </p:txBody>
      </p:sp>
    </p:spTree>
    <p:extLst>
      <p:ext uri="{BB962C8B-B14F-4D97-AF65-F5344CB8AC3E}">
        <p14:creationId xmlns:p14="http://schemas.microsoft.com/office/powerpoint/2010/main" val="418271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24CDB-FE1F-4E32-A6CD-3ADC8633CFDC}"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ACEC9-7059-4422-9BD9-FDB1C87A9C74}" type="slidenum">
              <a:rPr lang="en-US" smtClean="0"/>
              <a:t>‹#›</a:t>
            </a:fld>
            <a:endParaRPr lang="en-US"/>
          </a:p>
        </p:txBody>
      </p:sp>
    </p:spTree>
    <p:extLst>
      <p:ext uri="{BB962C8B-B14F-4D97-AF65-F5344CB8AC3E}">
        <p14:creationId xmlns:p14="http://schemas.microsoft.com/office/powerpoint/2010/main" val="1314806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924CDB-FE1F-4E32-A6CD-3ADC8633CFDC}"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ACEC9-7059-4422-9BD9-FDB1C87A9C74}" type="slidenum">
              <a:rPr lang="en-US" smtClean="0"/>
              <a:t>‹#›</a:t>
            </a:fld>
            <a:endParaRPr lang="en-US"/>
          </a:p>
        </p:txBody>
      </p:sp>
    </p:spTree>
    <p:extLst>
      <p:ext uri="{BB962C8B-B14F-4D97-AF65-F5344CB8AC3E}">
        <p14:creationId xmlns:p14="http://schemas.microsoft.com/office/powerpoint/2010/main" val="320484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924CDB-FE1F-4E32-A6CD-3ADC8633CFDC}"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ACEC9-7059-4422-9BD9-FDB1C87A9C74}" type="slidenum">
              <a:rPr lang="en-US" smtClean="0"/>
              <a:t>‹#›</a:t>
            </a:fld>
            <a:endParaRPr lang="en-US"/>
          </a:p>
        </p:txBody>
      </p:sp>
    </p:spTree>
    <p:extLst>
      <p:ext uri="{BB962C8B-B14F-4D97-AF65-F5344CB8AC3E}">
        <p14:creationId xmlns:p14="http://schemas.microsoft.com/office/powerpoint/2010/main" val="3323510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924CDB-FE1F-4E32-A6CD-3ADC8633CFDC}" type="datetimeFigureOut">
              <a:rPr lang="en-US" smtClean="0"/>
              <a:t>9/28/2016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FACEC9-7059-4422-9BD9-FDB1C87A9C74}" type="slidenum">
              <a:rPr lang="en-US" smtClean="0"/>
              <a:t>‹#›</a:t>
            </a:fld>
            <a:endParaRPr lang="en-US"/>
          </a:p>
        </p:txBody>
      </p:sp>
    </p:spTree>
    <p:extLst>
      <p:ext uri="{BB962C8B-B14F-4D97-AF65-F5344CB8AC3E}">
        <p14:creationId xmlns:p14="http://schemas.microsoft.com/office/powerpoint/2010/main" val="312543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924CDB-FE1F-4E32-A6CD-3ADC8633CFDC}" type="datetimeFigureOut">
              <a:rPr lang="en-US" smtClean="0"/>
              <a:t>9/28/2016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FACEC9-7059-4422-9BD9-FDB1C87A9C74}" type="slidenum">
              <a:rPr lang="en-US" smtClean="0"/>
              <a:t>‹#›</a:t>
            </a:fld>
            <a:endParaRPr lang="en-US"/>
          </a:p>
        </p:txBody>
      </p:sp>
    </p:spTree>
    <p:extLst>
      <p:ext uri="{BB962C8B-B14F-4D97-AF65-F5344CB8AC3E}">
        <p14:creationId xmlns:p14="http://schemas.microsoft.com/office/powerpoint/2010/main" val="1400433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24CDB-FE1F-4E32-A6CD-3ADC8633CFDC}" type="datetimeFigureOut">
              <a:rPr lang="en-US" smtClean="0"/>
              <a:t>9/28/2016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FACEC9-7059-4422-9BD9-FDB1C87A9C74}" type="slidenum">
              <a:rPr lang="en-US" smtClean="0"/>
              <a:t>‹#›</a:t>
            </a:fld>
            <a:endParaRPr lang="en-US"/>
          </a:p>
        </p:txBody>
      </p:sp>
    </p:spTree>
    <p:extLst>
      <p:ext uri="{BB962C8B-B14F-4D97-AF65-F5344CB8AC3E}">
        <p14:creationId xmlns:p14="http://schemas.microsoft.com/office/powerpoint/2010/main" val="3974406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24CDB-FE1F-4E32-A6CD-3ADC8633CFDC}"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ACEC9-7059-4422-9BD9-FDB1C87A9C74}" type="slidenum">
              <a:rPr lang="en-US" smtClean="0"/>
              <a:t>‹#›</a:t>
            </a:fld>
            <a:endParaRPr lang="en-US"/>
          </a:p>
        </p:txBody>
      </p:sp>
    </p:spTree>
    <p:extLst>
      <p:ext uri="{BB962C8B-B14F-4D97-AF65-F5344CB8AC3E}">
        <p14:creationId xmlns:p14="http://schemas.microsoft.com/office/powerpoint/2010/main" val="58724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24CDB-FE1F-4E32-A6CD-3ADC8633CFDC}"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ACEC9-7059-4422-9BD9-FDB1C87A9C74}" type="slidenum">
              <a:rPr lang="en-US" smtClean="0"/>
              <a:t>‹#›</a:t>
            </a:fld>
            <a:endParaRPr lang="en-US"/>
          </a:p>
        </p:txBody>
      </p:sp>
    </p:spTree>
    <p:extLst>
      <p:ext uri="{BB962C8B-B14F-4D97-AF65-F5344CB8AC3E}">
        <p14:creationId xmlns:p14="http://schemas.microsoft.com/office/powerpoint/2010/main" val="80734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24CDB-FE1F-4E32-A6CD-3ADC8633CFDC}" type="datetimeFigureOut">
              <a:rPr lang="en-US" smtClean="0"/>
              <a:t>9/28/2016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ACEC9-7059-4422-9BD9-FDB1C87A9C74}" type="slidenum">
              <a:rPr lang="en-US" smtClean="0"/>
              <a:t>‹#›</a:t>
            </a:fld>
            <a:endParaRPr lang="en-US"/>
          </a:p>
        </p:txBody>
      </p:sp>
      <p:pic>
        <p:nvPicPr>
          <p:cNvPr id="7" name="Picture 2" descr="E:\WD SmartWare.swstor\SDRMKLT02\Volume.17583b39.aa1d.11df.bfb4.806e6f6e6963\Users\mnewcombe\Documents\Teledyne Marine\PowerPoints\Templates\2015\telmar_powerpoint_a.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655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Slocum Fleet Mission Control</a:t>
            </a:r>
            <a:br>
              <a:rPr lang="en-US" dirty="0" smtClean="0"/>
            </a:br>
            <a:r>
              <a:rPr lang="en-US" sz="3600" dirty="0" smtClean="0"/>
              <a:t>Advanced Glider Piloting Tools</a:t>
            </a:r>
            <a:endParaRPr lang="en-US" sz="3600" dirty="0"/>
          </a:p>
        </p:txBody>
      </p:sp>
      <p:sp>
        <p:nvSpPr>
          <p:cNvPr id="4" name="TextBox 3"/>
          <p:cNvSpPr txBox="1"/>
          <p:nvPr/>
        </p:nvSpPr>
        <p:spPr>
          <a:xfrm>
            <a:off x="957943" y="5486400"/>
            <a:ext cx="6934200" cy="523220"/>
          </a:xfrm>
          <a:prstGeom prst="rect">
            <a:avLst/>
          </a:prstGeom>
          <a:noFill/>
        </p:spPr>
        <p:txBody>
          <a:bodyPr wrap="square" rtlCol="0">
            <a:spAutoFit/>
          </a:bodyPr>
          <a:lstStyle/>
          <a:p>
            <a:pPr algn="ctr"/>
            <a:r>
              <a:rPr lang="en-US" sz="2800" dirty="0" smtClean="0"/>
              <a:t>Ben Allsup, Clayton Jones &amp; Chris DeCollibus</a:t>
            </a:r>
            <a:endParaRPr lang="en-US" sz="2800" dirty="0">
              <a:solidFill>
                <a:schemeClr val="bg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383157"/>
            <a:ext cx="6934200" cy="390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794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Dashboard : Deployment Status</a:t>
            </a:r>
            <a:endParaRPr lang="en-US" dirty="0"/>
          </a:p>
        </p:txBody>
      </p:sp>
      <p:sp>
        <p:nvSpPr>
          <p:cNvPr id="3" name="Content Placeholder 2"/>
          <p:cNvSpPr>
            <a:spLocks noGrp="1"/>
          </p:cNvSpPr>
          <p:nvPr>
            <p:ph idx="1"/>
          </p:nvPr>
        </p:nvSpPr>
        <p:spPr>
          <a:xfrm>
            <a:off x="457200" y="1600200"/>
            <a:ext cx="3505200" cy="4525963"/>
          </a:xfrm>
        </p:spPr>
        <p:txBody>
          <a:bodyPr>
            <a:normAutofit/>
          </a:bodyPr>
          <a:lstStyle/>
          <a:p>
            <a:pPr fontAlgn="ctr"/>
            <a:r>
              <a:rPr lang="en-US" sz="2000" dirty="0"/>
              <a:t>Connection status</a:t>
            </a:r>
          </a:p>
          <a:p>
            <a:pPr fontAlgn="ctr"/>
            <a:r>
              <a:rPr lang="en-US" sz="2000" dirty="0"/>
              <a:t>Time Connected</a:t>
            </a:r>
          </a:p>
          <a:p>
            <a:pPr fontAlgn="ctr"/>
            <a:r>
              <a:rPr lang="en-US" sz="2000" dirty="0"/>
              <a:t>Last connection time and date</a:t>
            </a:r>
          </a:p>
          <a:p>
            <a:pPr fontAlgn="ctr"/>
            <a:r>
              <a:rPr lang="en-US" sz="2000" dirty="0"/>
              <a:t>Speed over ground</a:t>
            </a:r>
          </a:p>
          <a:p>
            <a:pPr fontAlgn="ctr"/>
            <a:r>
              <a:rPr lang="en-US" sz="2000" dirty="0"/>
              <a:t>Next waypoint, and distance to </a:t>
            </a:r>
            <a:r>
              <a:rPr lang="en-US" sz="2000" dirty="0" smtClean="0"/>
              <a:t>waypoint.</a:t>
            </a:r>
            <a:endParaRPr lang="en-US" sz="2000" dirty="0"/>
          </a:p>
          <a:p>
            <a:pPr fontAlgn="ctr"/>
            <a:r>
              <a:rPr lang="en-US" sz="2000" dirty="0" err="1"/>
              <a:t>Dockserver</a:t>
            </a:r>
            <a:r>
              <a:rPr lang="en-US" sz="2000" dirty="0"/>
              <a:t> script </a:t>
            </a:r>
            <a:r>
              <a:rPr lang="en-US" sz="2000" dirty="0" smtClean="0"/>
              <a:t>status</a:t>
            </a:r>
          </a:p>
          <a:p>
            <a:pPr fontAlgn="ctr"/>
            <a:r>
              <a:rPr lang="en-US" sz="2000" dirty="0" smtClean="0"/>
              <a:t>Near real time updates</a:t>
            </a:r>
          </a:p>
          <a:p>
            <a:pPr fontAlgn="ctr"/>
            <a:r>
              <a:rPr lang="en-US" sz="2000" dirty="0" smtClean="0"/>
              <a:t>Direct link to terminal session with the glider</a:t>
            </a:r>
            <a:endParaRPr lang="en-US" sz="2000"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321435"/>
            <a:ext cx="5254625" cy="46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553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Dashboard: Alerts:</a:t>
            </a:r>
            <a:br>
              <a:rPr lang="en-US" dirty="0" smtClean="0"/>
            </a:br>
            <a:r>
              <a:rPr lang="en-US" sz="3600" dirty="0" smtClean="0"/>
              <a:t>New email notification capability on alerts</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16282"/>
            <a:ext cx="83820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4191000" cy="464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138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Dashboard: </a:t>
            </a:r>
            <a:r>
              <a:rPr lang="en-US" dirty="0" err="1" smtClean="0"/>
              <a:t>Comms</a:t>
            </a:r>
            <a:r>
              <a:rPr lang="en-US" dirty="0" smtClean="0"/>
              <a:t> Plot</a:t>
            </a:r>
            <a:endParaRPr lang="en-US" dirty="0"/>
          </a:p>
        </p:txBody>
      </p:sp>
      <p:sp>
        <p:nvSpPr>
          <p:cNvPr id="3" name="Content Placeholder 2"/>
          <p:cNvSpPr>
            <a:spLocks noGrp="1"/>
          </p:cNvSpPr>
          <p:nvPr>
            <p:ph idx="1"/>
          </p:nvPr>
        </p:nvSpPr>
        <p:spPr/>
        <p:txBody>
          <a:bodyPr/>
          <a:lstStyle/>
          <a:p>
            <a:pPr lvl="1" fontAlgn="ctr"/>
            <a:r>
              <a:rPr lang="en-US" sz="1800" dirty="0" smtClean="0"/>
              <a:t>Shows </a:t>
            </a:r>
            <a:r>
              <a:rPr lang="en-US" sz="1800" dirty="0"/>
              <a:t>the connection times of individual gliders</a:t>
            </a:r>
          </a:p>
          <a:p>
            <a:pPr lvl="1" fontAlgn="ctr"/>
            <a:r>
              <a:rPr lang="en-US" sz="1800" dirty="0"/>
              <a:t>Allows user to click on a particular surface event and download </a:t>
            </a:r>
            <a:r>
              <a:rPr lang="en-US" sz="1800" dirty="0" smtClean="0"/>
              <a:t>the corresponding  </a:t>
            </a:r>
            <a:r>
              <a:rPr lang="en-US" sz="1800" dirty="0"/>
              <a:t>surface log file.</a:t>
            </a:r>
          </a:p>
          <a:p>
            <a:pPr marL="457200" lvl="1" indent="0">
              <a:buNone/>
            </a:pPr>
            <a:endParaRPr lang="en-US" dirty="0"/>
          </a:p>
        </p:txBody>
      </p:sp>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72" t="35380" r="5742" b="20482"/>
          <a:stretch/>
        </p:blipFill>
        <p:spPr bwMode="auto">
          <a:xfrm>
            <a:off x="-30707" y="3200400"/>
            <a:ext cx="9210786" cy="2469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478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Dashboard: Maps</a:t>
            </a:r>
            <a:endParaRPr lang="en-US" dirty="0"/>
          </a:p>
        </p:txBody>
      </p:sp>
      <p:sp>
        <p:nvSpPr>
          <p:cNvPr id="3" name="Content Placeholder 2"/>
          <p:cNvSpPr>
            <a:spLocks noGrp="1"/>
          </p:cNvSpPr>
          <p:nvPr>
            <p:ph idx="1"/>
          </p:nvPr>
        </p:nvSpPr>
        <p:spPr>
          <a:xfrm>
            <a:off x="381000" y="1371600"/>
            <a:ext cx="4038600" cy="4525963"/>
          </a:xfrm>
        </p:spPr>
        <p:txBody>
          <a:bodyPr>
            <a:normAutofit fontScale="92500" lnSpcReduction="20000"/>
          </a:bodyPr>
          <a:lstStyle/>
          <a:p>
            <a:pPr lvl="1"/>
            <a:r>
              <a:rPr lang="en-US" dirty="0" smtClean="0"/>
              <a:t>Shows Multiple glider deployment</a:t>
            </a:r>
          </a:p>
          <a:p>
            <a:pPr lvl="1"/>
            <a:r>
              <a:rPr lang="en-US" dirty="0" smtClean="0"/>
              <a:t>Features:</a:t>
            </a:r>
          </a:p>
          <a:p>
            <a:pPr lvl="2"/>
            <a:r>
              <a:rPr lang="en-US" dirty="0" smtClean="0"/>
              <a:t>Zoom to selected deployment</a:t>
            </a:r>
          </a:p>
          <a:p>
            <a:pPr lvl="2"/>
            <a:r>
              <a:rPr lang="en-US" dirty="0" smtClean="0"/>
              <a:t>Full Screen</a:t>
            </a:r>
          </a:p>
          <a:p>
            <a:pPr lvl="2"/>
            <a:r>
              <a:rPr lang="en-US" dirty="0" smtClean="0"/>
              <a:t>Change track color</a:t>
            </a:r>
          </a:p>
          <a:p>
            <a:pPr lvl="2"/>
            <a:r>
              <a:rPr lang="en-US" dirty="0" smtClean="0"/>
              <a:t>Hide Glider icon overlay</a:t>
            </a:r>
          </a:p>
          <a:p>
            <a:pPr lvl="2"/>
            <a:r>
              <a:rPr lang="en-US" dirty="0" smtClean="0"/>
              <a:t>Time Slider</a:t>
            </a:r>
          </a:p>
          <a:p>
            <a:pPr lvl="2"/>
            <a:r>
              <a:rPr lang="en-US" dirty="0" smtClean="0"/>
              <a:t>Overlays</a:t>
            </a:r>
          </a:p>
          <a:p>
            <a:pPr lvl="3"/>
            <a:r>
              <a:rPr lang="en-US" dirty="0" smtClean="0"/>
              <a:t>Base Map </a:t>
            </a:r>
            <a:r>
              <a:rPr lang="en-US" dirty="0" err="1" smtClean="0"/>
              <a:t>cutomization</a:t>
            </a:r>
            <a:endParaRPr lang="en-US" dirty="0" smtClean="0"/>
          </a:p>
          <a:p>
            <a:pPr lvl="3"/>
            <a:r>
              <a:rPr lang="en-US" dirty="0" smtClean="0"/>
              <a:t>User overlays (WMS)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71600"/>
            <a:ext cx="4178487" cy="2949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672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9777"/>
            <a:ext cx="918210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0" y="1143936"/>
            <a:ext cx="9210676"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0" y="1162986"/>
            <a:ext cx="9172576"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83" y="1162986"/>
            <a:ext cx="9210676"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3" y="1071677"/>
            <a:ext cx="9201150"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3" y="1187291"/>
            <a:ext cx="920115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33" y="1224027"/>
            <a:ext cx="91821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90" y="1162986"/>
            <a:ext cx="908685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txBox="1">
            <a:spLocks/>
          </p:cNvSpPr>
          <p:nvPr/>
        </p:nvSpPr>
        <p:spPr>
          <a:xfrm>
            <a:off x="476250" y="9635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Dashboard: Maps</a:t>
            </a:r>
            <a:endParaRPr lang="en-US" dirty="0"/>
          </a:p>
        </p:txBody>
      </p:sp>
    </p:spTree>
    <p:extLst>
      <p:ext uri="{BB962C8B-B14F-4D97-AF65-F5344CB8AC3E}">
        <p14:creationId xmlns:p14="http://schemas.microsoft.com/office/powerpoint/2010/main" val="58278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500"/>
                                        <p:tgtEl>
                                          <p:spTgt spid="194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5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61"/>
                                        </p:tgtEl>
                                        <p:attrNameLst>
                                          <p:attrName>style.visibility</p:attrName>
                                        </p:attrNameLst>
                                      </p:cBhvr>
                                      <p:to>
                                        <p:strVal val="visible"/>
                                      </p:to>
                                    </p:set>
                                    <p:animEffect transition="in" filter="fade">
                                      <p:cBhvr>
                                        <p:cTn id="17" dur="500"/>
                                        <p:tgtEl>
                                          <p:spTgt spid="194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62"/>
                                        </p:tgtEl>
                                        <p:attrNameLst>
                                          <p:attrName>style.visibility</p:attrName>
                                        </p:attrNameLst>
                                      </p:cBhvr>
                                      <p:to>
                                        <p:strVal val="visible"/>
                                      </p:to>
                                    </p:set>
                                    <p:animEffect transition="in" filter="fade">
                                      <p:cBhvr>
                                        <p:cTn id="22" dur="500"/>
                                        <p:tgtEl>
                                          <p:spTgt spid="194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63"/>
                                        </p:tgtEl>
                                        <p:attrNameLst>
                                          <p:attrName>style.visibility</p:attrName>
                                        </p:attrNameLst>
                                      </p:cBhvr>
                                      <p:to>
                                        <p:strVal val="visible"/>
                                      </p:to>
                                    </p:set>
                                    <p:animEffect transition="in" filter="fade">
                                      <p:cBhvr>
                                        <p:cTn id="27" dur="500"/>
                                        <p:tgtEl>
                                          <p:spTgt spid="194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464"/>
                                        </p:tgtEl>
                                        <p:attrNameLst>
                                          <p:attrName>style.visibility</p:attrName>
                                        </p:attrNameLst>
                                      </p:cBhvr>
                                      <p:to>
                                        <p:strVal val="visible"/>
                                      </p:to>
                                    </p:set>
                                    <p:animEffect transition="in" filter="fade">
                                      <p:cBhvr>
                                        <p:cTn id="32" dur="500"/>
                                        <p:tgtEl>
                                          <p:spTgt spid="194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465"/>
                                        </p:tgtEl>
                                        <p:attrNameLst>
                                          <p:attrName>style.visibility</p:attrName>
                                        </p:attrNameLst>
                                      </p:cBhvr>
                                      <p:to>
                                        <p:strVal val="visible"/>
                                      </p:to>
                                    </p:set>
                                    <p:animEffect transition="in" filter="fade">
                                      <p:cBhvr>
                                        <p:cTn id="37"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Deployment View</a:t>
            </a:r>
            <a:endParaRPr lang="en-US" dirty="0"/>
          </a:p>
        </p:txBody>
      </p:sp>
      <p:sp>
        <p:nvSpPr>
          <p:cNvPr id="3" name="Content Placeholder 2"/>
          <p:cNvSpPr>
            <a:spLocks noGrp="1"/>
          </p:cNvSpPr>
          <p:nvPr>
            <p:ph idx="1"/>
          </p:nvPr>
        </p:nvSpPr>
        <p:spPr/>
        <p:txBody>
          <a:bodyPr/>
          <a:lstStyle/>
          <a:p>
            <a:r>
              <a:rPr lang="en-US" dirty="0" smtClean="0"/>
              <a:t>Summary: a status bar</a:t>
            </a:r>
          </a:p>
          <a:p>
            <a:r>
              <a:rPr lang="en-US" dirty="0" smtClean="0"/>
              <a:t>Map: single glider</a:t>
            </a:r>
          </a:p>
          <a:p>
            <a:r>
              <a:rPr lang="en-US" dirty="0" err="1" smtClean="0"/>
              <a:t>Surfacings</a:t>
            </a:r>
            <a:endParaRPr lang="en-US" dirty="0"/>
          </a:p>
          <a:p>
            <a:r>
              <a:rPr lang="en-US" dirty="0" smtClean="0"/>
              <a:t>Surface Sensor Values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812804"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2" y="1186543"/>
            <a:ext cx="9067800" cy="492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5534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AutoShape 2" descr="filesystem:chrome-extension://fdpohaocaechififmbbbbbknoalclacl/temporary/screencapture-sfmc-webbresearch-com-sfmc-deployments-archived-12-145702670620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filesystem:chrome-extension://fdpohaocaechififmbbbbbknoalclacl/temporary/screencapture-sfmc-webbresearch-com-sfmc-deployments-archived-12-145702670620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338" y="312738"/>
            <a:ext cx="7086474" cy="13866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895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6.69746E-7 L 0.00799 -1.03187 " pathEditMode="relative" rAng="0" ptsTypes="AA">
                                      <p:cBhvr>
                                        <p:cTn id="6" dur="2000" fill="hold"/>
                                        <p:tgtEl>
                                          <p:spTgt spid="8197"/>
                                        </p:tgtEl>
                                        <p:attrNameLst>
                                          <p:attrName>ppt_x</p:attrName>
                                          <p:attrName>ppt_y</p:attrName>
                                        </p:attrNameLst>
                                      </p:cBhvr>
                                      <p:rCtr x="399" y="-515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609" y="304800"/>
            <a:ext cx="8382000" cy="1143000"/>
          </a:xfrm>
        </p:spPr>
        <p:txBody>
          <a:bodyPr>
            <a:normAutofit fontScale="90000"/>
          </a:bodyPr>
          <a:lstStyle/>
          <a:p>
            <a:r>
              <a:rPr lang="en-US" dirty="0" smtClean="0"/>
              <a:t>Deployment View: Summary and Notes</a:t>
            </a:r>
            <a:endParaRPr lang="en-US" dirty="0"/>
          </a:p>
        </p:txBody>
      </p:sp>
      <p:sp>
        <p:nvSpPr>
          <p:cNvPr id="3" name="Content Placeholder 2"/>
          <p:cNvSpPr>
            <a:spLocks noGrp="1"/>
          </p:cNvSpPr>
          <p:nvPr>
            <p:ph idx="1"/>
          </p:nvPr>
        </p:nvSpPr>
        <p:spPr/>
        <p:txBody>
          <a:bodyPr/>
          <a:lstStyle/>
          <a:p>
            <a:r>
              <a:rPr lang="en-US" sz="1600" dirty="0" smtClean="0"/>
              <a:t>Summary:</a:t>
            </a:r>
          </a:p>
          <a:p>
            <a:pPr marL="0"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15" y="1447800"/>
            <a:ext cx="8863502" cy="147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19412"/>
            <a:ext cx="7924800" cy="291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878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Deployment View: </a:t>
            </a:r>
            <a:r>
              <a:rPr lang="en-US" dirty="0" err="1" smtClean="0"/>
              <a:t>Surfacings</a:t>
            </a: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16" y="1143000"/>
            <a:ext cx="8991116"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1347" y="5095875"/>
            <a:ext cx="7471854" cy="923330"/>
          </a:xfrm>
          <a:prstGeom prst="rect">
            <a:avLst/>
          </a:prstGeom>
          <a:noFill/>
        </p:spPr>
        <p:txBody>
          <a:bodyPr wrap="none" rtlCol="0">
            <a:spAutoFit/>
          </a:bodyPr>
          <a:lstStyle/>
          <a:p>
            <a:pPr marL="0" lvl="1"/>
            <a:r>
              <a:rPr lang="en-US" dirty="0" smtClean="0"/>
              <a:t>- Similar </a:t>
            </a:r>
            <a:r>
              <a:rPr lang="en-US" dirty="0"/>
              <a:t>to the Summary Bar, but includes information on all glider </a:t>
            </a:r>
            <a:r>
              <a:rPr lang="en-US" dirty="0" smtClean="0"/>
              <a:t>surfacing's</a:t>
            </a:r>
          </a:p>
          <a:p>
            <a:pPr marL="0" lvl="1"/>
            <a:r>
              <a:rPr lang="en-US" dirty="0" smtClean="0"/>
              <a:t>- Easily </a:t>
            </a:r>
            <a:r>
              <a:rPr lang="en-US" dirty="0"/>
              <a:t>search surfacing's by date</a:t>
            </a:r>
          </a:p>
          <a:p>
            <a:pPr marL="0" lvl="1"/>
            <a:r>
              <a:rPr lang="en-US" dirty="0" smtClean="0"/>
              <a:t>- Includes </a:t>
            </a:r>
            <a:r>
              <a:rPr lang="en-US" dirty="0"/>
              <a:t>link to download </a:t>
            </a:r>
            <a:r>
              <a:rPr lang="en-US" dirty="0" smtClean="0"/>
              <a:t>the </a:t>
            </a:r>
            <a:r>
              <a:rPr lang="en-US" dirty="0"/>
              <a:t>log </a:t>
            </a:r>
            <a:r>
              <a:rPr lang="en-US" dirty="0" smtClean="0"/>
              <a:t>files </a:t>
            </a:r>
            <a:r>
              <a:rPr lang="en-US" dirty="0"/>
              <a:t>from the </a:t>
            </a:r>
            <a:r>
              <a:rPr lang="en-US" dirty="0" err="1" smtClean="0"/>
              <a:t>indivual</a:t>
            </a:r>
            <a:r>
              <a:rPr lang="en-US" dirty="0" smtClean="0"/>
              <a:t> surfacing</a:t>
            </a:r>
            <a:r>
              <a:rPr lang="en-US" dirty="0"/>
              <a:t>. </a:t>
            </a:r>
          </a:p>
        </p:txBody>
      </p:sp>
    </p:spTree>
    <p:extLst>
      <p:ext uri="{BB962C8B-B14F-4D97-AF65-F5344CB8AC3E}">
        <p14:creationId xmlns:p14="http://schemas.microsoft.com/office/powerpoint/2010/main" val="884085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Deployment View: Surface Sensors</a:t>
            </a:r>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21" y="1143000"/>
            <a:ext cx="850371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9336" y="4419600"/>
            <a:ext cx="8736081" cy="2031325"/>
          </a:xfrm>
          <a:prstGeom prst="rect">
            <a:avLst/>
          </a:prstGeom>
          <a:noFill/>
        </p:spPr>
        <p:txBody>
          <a:bodyPr wrap="square" rtlCol="0">
            <a:spAutoFit/>
          </a:bodyPr>
          <a:lstStyle/>
          <a:p>
            <a:pPr marL="285750" lvl="1" indent="-285750">
              <a:buFont typeface="Arial" panose="020B0604020202020204" pitchFamily="34" charset="0"/>
              <a:buChar char="•"/>
            </a:pPr>
            <a:r>
              <a:rPr lang="en-US" dirty="0" smtClean="0"/>
              <a:t>Allows </a:t>
            </a:r>
            <a:r>
              <a:rPr lang="en-US" dirty="0"/>
              <a:t>user to easily track and monitor sensors that are included in their surface dialog</a:t>
            </a:r>
          </a:p>
          <a:p>
            <a:pPr marL="285750" lvl="1" indent="-285750">
              <a:buFont typeface="Arial" panose="020B0604020202020204" pitchFamily="34" charset="0"/>
              <a:buChar char="•"/>
            </a:pPr>
            <a:r>
              <a:rPr lang="en-US" dirty="0" smtClean="0"/>
              <a:t>Individual </a:t>
            </a:r>
            <a:r>
              <a:rPr lang="en-US" dirty="0"/>
              <a:t>users can set upper and lower limits for each sensor which can trigger alerts if they are </a:t>
            </a:r>
            <a:r>
              <a:rPr lang="en-US" dirty="0" smtClean="0"/>
              <a:t>exceeded.</a:t>
            </a:r>
          </a:p>
          <a:p>
            <a:pPr marL="285750" lvl="1" indent="-285750">
              <a:buFont typeface="Arial" panose="020B0604020202020204" pitchFamily="34" charset="0"/>
              <a:buChar char="•"/>
            </a:pPr>
            <a:r>
              <a:rPr lang="en-US" dirty="0" smtClean="0"/>
              <a:t>Sensor Plotting:</a:t>
            </a:r>
          </a:p>
          <a:p>
            <a:pPr marL="742950" lvl="2" indent="-285750">
              <a:buFont typeface="Arial" panose="020B0604020202020204" pitchFamily="34" charset="0"/>
              <a:buChar char="•"/>
            </a:pPr>
            <a:r>
              <a:rPr lang="en-US" dirty="0" smtClean="0"/>
              <a:t>Surface </a:t>
            </a:r>
            <a:r>
              <a:rPr lang="en-US" dirty="0"/>
              <a:t>sensors can quickly be plotted over time. </a:t>
            </a:r>
            <a:endParaRPr lang="en-US" dirty="0" smtClean="0"/>
          </a:p>
          <a:p>
            <a:pPr marL="742950" lvl="2" indent="-285750">
              <a:buFont typeface="Arial" panose="020B0604020202020204" pitchFamily="34" charset="0"/>
              <a:buChar char="•"/>
            </a:pPr>
            <a:r>
              <a:rPr lang="en-US" dirty="0" smtClean="0"/>
              <a:t>A </a:t>
            </a:r>
            <a:r>
              <a:rPr lang="en-US" dirty="0"/>
              <a:t>delta/</a:t>
            </a:r>
            <a:r>
              <a:rPr lang="en-US" dirty="0" err="1"/>
              <a:t>hr</a:t>
            </a:r>
            <a:r>
              <a:rPr lang="en-US" dirty="0"/>
              <a:t> can be applied to allow the user to see what their normal run rate is. </a:t>
            </a:r>
          </a:p>
          <a:p>
            <a:endParaRPr lang="en-US" dirty="0"/>
          </a:p>
        </p:txBody>
      </p:sp>
    </p:spTree>
    <p:extLst>
      <p:ext uri="{BB962C8B-B14F-4D97-AF65-F5344CB8AC3E}">
        <p14:creationId xmlns:p14="http://schemas.microsoft.com/office/powerpoint/2010/main" val="3994126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chor="ctr">
            <a:normAutofit/>
          </a:bodyPr>
          <a:lstStyle/>
          <a:p>
            <a:pPr marL="0" indent="0">
              <a:buNone/>
            </a:pPr>
            <a:r>
              <a:rPr lang="en-US" i="1" dirty="0"/>
              <a:t>There are the updated global pictures from the remote sensors on satellites, there the evolving maps of subsurface variables, there the charts that show the position and status of all our Slocum scientific platforms, and I am satisfied that we are looking at the ocean more intensely and more deeply than anyone anywhere else</a:t>
            </a:r>
            <a:r>
              <a:rPr lang="en-US" dirty="0" smtClean="0"/>
              <a:t>.  </a:t>
            </a:r>
          </a:p>
          <a:p>
            <a:pPr marL="0" indent="0">
              <a:buNone/>
            </a:pPr>
            <a:r>
              <a:rPr lang="en-US" dirty="0" smtClean="0"/>
              <a:t>   </a:t>
            </a:r>
          </a:p>
          <a:p>
            <a:pPr marL="0" indent="0">
              <a:buNone/>
            </a:pPr>
            <a:r>
              <a:rPr lang="en-US" sz="2400" dirty="0" smtClean="0"/>
              <a:t>- Dr. Henry </a:t>
            </a:r>
            <a:r>
              <a:rPr lang="en-US" sz="2400" dirty="0" err="1" smtClean="0"/>
              <a:t>Stommel</a:t>
            </a:r>
            <a:r>
              <a:rPr lang="en-US" sz="2400" dirty="0" smtClean="0"/>
              <a:t>      The Slocum Mission, 1989</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4419600"/>
            <a:ext cx="8763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472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406" y="114300"/>
            <a:ext cx="8229600" cy="1143000"/>
          </a:xfrm>
        </p:spPr>
        <p:txBody>
          <a:bodyPr/>
          <a:lstStyle/>
          <a:p>
            <a:r>
              <a:rPr lang="en-US" dirty="0" smtClean="0"/>
              <a:t>Terminal</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83361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descr="C:\Users\cdecollibus\Documents\PLM\SFMC\term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79" y="1066800"/>
            <a:ext cx="8820084" cy="8799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06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3.46901E-6 L 4.16667E-6 -0.34112 " pathEditMode="relative" rAng="0" ptsTypes="AA">
                                      <p:cBhvr>
                                        <p:cTn id="6" dur="2000" fill="hold"/>
                                        <p:tgtEl>
                                          <p:spTgt spid="9219"/>
                                        </p:tgtEl>
                                        <p:attrNameLst>
                                          <p:attrName>ppt_x</p:attrName>
                                          <p:attrName>ppt_y</p:attrName>
                                        </p:attrNameLst>
                                      </p:cBhvr>
                                      <p:rCtr x="0" y="-170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Terminal</a:t>
            </a:r>
            <a:endParaRPr lang="en-US" dirty="0"/>
          </a:p>
        </p:txBody>
      </p:sp>
      <p:sp>
        <p:nvSpPr>
          <p:cNvPr id="3" name="Content Placeholder 2"/>
          <p:cNvSpPr>
            <a:spLocks noGrp="1"/>
          </p:cNvSpPr>
          <p:nvPr>
            <p:ph idx="1"/>
          </p:nvPr>
        </p:nvSpPr>
        <p:spPr>
          <a:xfrm>
            <a:off x="457200" y="1600201"/>
            <a:ext cx="6096000" cy="4419600"/>
          </a:xfrm>
        </p:spPr>
        <p:txBody>
          <a:bodyPr>
            <a:normAutofit fontScale="85000" lnSpcReduction="20000"/>
          </a:bodyPr>
          <a:lstStyle/>
          <a:p>
            <a:r>
              <a:rPr lang="en-US" dirty="0"/>
              <a:t>Terminal Status </a:t>
            </a:r>
            <a:r>
              <a:rPr lang="en-US" dirty="0" smtClean="0"/>
              <a:t>Bar</a:t>
            </a:r>
          </a:p>
          <a:p>
            <a:pPr marL="0" indent="0">
              <a:buNone/>
            </a:pPr>
            <a:endParaRPr lang="en-US" dirty="0"/>
          </a:p>
          <a:p>
            <a:pPr marL="0" indent="0">
              <a:buNone/>
            </a:pPr>
            <a:r>
              <a:rPr lang="en-US" sz="1600" dirty="0"/>
              <a:t>        </a:t>
            </a:r>
          </a:p>
          <a:p>
            <a:pPr marL="0" indent="0">
              <a:buNone/>
            </a:pPr>
            <a:endParaRPr lang="en-US" sz="1600" dirty="0"/>
          </a:p>
          <a:p>
            <a:pPr marL="0" indent="0">
              <a:buNone/>
            </a:pPr>
            <a:endParaRPr lang="en-US" sz="2000" dirty="0"/>
          </a:p>
          <a:p>
            <a:pPr marL="0" indent="0">
              <a:buNone/>
            </a:pPr>
            <a:r>
              <a:rPr lang="en-US" sz="2000" dirty="0"/>
              <a:t> </a:t>
            </a:r>
            <a:r>
              <a:rPr lang="en-US" sz="2000" dirty="0" smtClean="0"/>
              <a:t>       Includes</a:t>
            </a:r>
            <a:r>
              <a:rPr lang="en-US" sz="2000" dirty="0"/>
              <a:t>:</a:t>
            </a:r>
          </a:p>
          <a:p>
            <a:pPr lvl="1"/>
            <a:r>
              <a:rPr lang="en-US" sz="1600" dirty="0"/>
              <a:t>Glider </a:t>
            </a:r>
            <a:r>
              <a:rPr lang="en-US" sz="1600" dirty="0" smtClean="0"/>
              <a:t>name</a:t>
            </a:r>
          </a:p>
          <a:p>
            <a:pPr lvl="1"/>
            <a:r>
              <a:rPr lang="en-US" sz="1600" dirty="0" smtClean="0"/>
              <a:t>The </a:t>
            </a:r>
            <a:r>
              <a:rPr lang="en-US" sz="1600" dirty="0"/>
              <a:t>script name, status and </a:t>
            </a:r>
            <a:r>
              <a:rPr lang="en-US" sz="1600" dirty="0" smtClean="0"/>
              <a:t>state</a:t>
            </a:r>
          </a:p>
          <a:p>
            <a:pPr lvl="1"/>
            <a:r>
              <a:rPr lang="en-US" sz="1600" dirty="0" smtClean="0"/>
              <a:t>Script controls</a:t>
            </a:r>
            <a:endParaRPr lang="en-US" sz="1600" dirty="0"/>
          </a:p>
          <a:p>
            <a:pPr lvl="1"/>
            <a:r>
              <a:rPr lang="en-US" sz="1600" dirty="0"/>
              <a:t>Connection type and port </a:t>
            </a:r>
            <a:r>
              <a:rPr lang="en-US" sz="1600" dirty="0" smtClean="0"/>
              <a:t>information</a:t>
            </a:r>
            <a:endParaRPr lang="en-US" sz="1600" dirty="0"/>
          </a:p>
          <a:p>
            <a:pPr lvl="1"/>
            <a:r>
              <a:rPr lang="en-US" sz="1600" dirty="0"/>
              <a:t>Other users who are viewing this </a:t>
            </a:r>
            <a:r>
              <a:rPr lang="en-US" sz="1600" dirty="0" smtClean="0"/>
              <a:t>terminal</a:t>
            </a:r>
            <a:endParaRPr lang="en-US" dirty="0" smtClean="0"/>
          </a:p>
          <a:p>
            <a:r>
              <a:rPr lang="en-US" dirty="0" smtClean="0"/>
              <a:t>Glider Connection Area:</a:t>
            </a:r>
          </a:p>
          <a:p>
            <a:pPr lvl="1"/>
            <a:r>
              <a:rPr lang="en-US" sz="1700" dirty="0"/>
              <a:t>Shows status of other gliders that are currently connected to this </a:t>
            </a:r>
            <a:r>
              <a:rPr lang="en-US" sz="1700" dirty="0" err="1"/>
              <a:t>Dockserver</a:t>
            </a:r>
            <a:endParaRPr lang="en-US" sz="1700" dirty="0"/>
          </a:p>
          <a:p>
            <a:pPr lvl="1"/>
            <a:r>
              <a:rPr lang="en-US" sz="1700" dirty="0"/>
              <a:t>Shows status of other gliders that have connected to this </a:t>
            </a:r>
            <a:r>
              <a:rPr lang="en-US" sz="1700" dirty="0" err="1"/>
              <a:t>Dockserver</a:t>
            </a:r>
            <a:r>
              <a:rPr lang="en-US" sz="1700" dirty="0"/>
              <a:t> in the </a:t>
            </a:r>
            <a:r>
              <a:rPr lang="en-US" sz="1700" dirty="0" smtClean="0"/>
              <a:t>past</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693" y="3701955"/>
            <a:ext cx="23907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51713"/>
            <a:ext cx="7616536" cy="967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552" t="20163" r="53871" b="65923"/>
          <a:stretch/>
        </p:blipFill>
        <p:spPr bwMode="auto">
          <a:xfrm>
            <a:off x="4343400" y="1659915"/>
            <a:ext cx="4326340" cy="13784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1963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Terminal: Command Entry</a:t>
            </a:r>
            <a:endParaRPr lang="en-US" dirty="0"/>
          </a:p>
        </p:txBody>
      </p:sp>
      <p:sp>
        <p:nvSpPr>
          <p:cNvPr id="3" name="Content Placeholder 2"/>
          <p:cNvSpPr>
            <a:spLocks noGrp="1"/>
          </p:cNvSpPr>
          <p:nvPr>
            <p:ph idx="1"/>
          </p:nvPr>
        </p:nvSpPr>
        <p:spPr>
          <a:xfrm>
            <a:off x="457200" y="1600200"/>
            <a:ext cx="8229600" cy="623455"/>
          </a:xfrm>
        </p:spPr>
        <p:txBody>
          <a:bodyPr>
            <a:normAutofit fontScale="55000" lnSpcReduction="20000"/>
          </a:bodyPr>
          <a:lstStyle/>
          <a:p>
            <a:r>
              <a:rPr lang="en-US" dirty="0" smtClean="0"/>
              <a:t>Shows Recent Commands. Includes Date and User Name</a:t>
            </a:r>
          </a:p>
          <a:p>
            <a:r>
              <a:rPr lang="en-US" dirty="0" smtClean="0"/>
              <a:t>Uses browser command recall </a:t>
            </a:r>
            <a:endParaRPr lang="en-US"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168"/>
          <a:stretch/>
        </p:blipFill>
        <p:spPr bwMode="auto">
          <a:xfrm>
            <a:off x="380999" y="2223655"/>
            <a:ext cx="841903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101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Transfer</a:t>
            </a:r>
            <a:endParaRPr lang="en-US" dirty="0"/>
          </a:p>
        </p:txBody>
      </p:sp>
      <p:sp>
        <p:nvSpPr>
          <p:cNvPr id="3" name="Content Placeholder 2"/>
          <p:cNvSpPr>
            <a:spLocks noGrp="1"/>
          </p:cNvSpPr>
          <p:nvPr>
            <p:ph idx="1"/>
          </p:nvPr>
        </p:nvSpPr>
        <p:spPr>
          <a:xfrm>
            <a:off x="457200" y="1600200"/>
            <a:ext cx="5867400" cy="4525963"/>
          </a:xfrm>
        </p:spPr>
        <p:txBody>
          <a:bodyPr>
            <a:normAutofit fontScale="85000" lnSpcReduction="10000"/>
          </a:bodyPr>
          <a:lstStyle/>
          <a:p>
            <a:r>
              <a:rPr lang="en-US" dirty="0" smtClean="0"/>
              <a:t>File transfers can now be done straight from the Terminal </a:t>
            </a:r>
            <a:r>
              <a:rPr lang="en-US" dirty="0"/>
              <a:t>P</a:t>
            </a:r>
            <a:r>
              <a:rPr lang="en-US" dirty="0" smtClean="0"/>
              <a:t>age (drag and drop)</a:t>
            </a:r>
          </a:p>
          <a:p>
            <a:r>
              <a:rPr lang="en-US" dirty="0" smtClean="0"/>
              <a:t>Easy access to the To-Glider, From-Glider, Logs, and Archive directories. </a:t>
            </a:r>
          </a:p>
          <a:p>
            <a:r>
              <a:rPr lang="en-US" dirty="0" smtClean="0"/>
              <a:t>Click on the title to open a search box which easily sorts through data.  </a:t>
            </a:r>
          </a:p>
          <a:p>
            <a:r>
              <a:rPr lang="en-US" dirty="0" smtClean="0"/>
              <a:t>Files can be individually downloaded right from this search or entire sets can be downloaded as a zip file. </a:t>
            </a:r>
          </a:p>
          <a:p>
            <a:r>
              <a:rPr lang="en-US" dirty="0" smtClean="0"/>
              <a:t>FTP no longer needed</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5" t="1449" r="345"/>
          <a:stretch/>
        </p:blipFill>
        <p:spPr bwMode="auto">
          <a:xfrm>
            <a:off x="304800" y="658650"/>
            <a:ext cx="5808518" cy="547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0" y="1138451"/>
            <a:ext cx="2381250"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24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Waypoint planning </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1963"/>
            <a:ext cx="9144000" cy="384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302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Iphone</a:t>
            </a:r>
            <a:r>
              <a:rPr lang="en-US" dirty="0" smtClean="0"/>
              <a:t> and Tablet</a:t>
            </a:r>
            <a:endParaRPr lang="en-US" dirty="0"/>
          </a:p>
        </p:txBody>
      </p:sp>
      <p:sp>
        <p:nvSpPr>
          <p:cNvPr id="3" name="Content Placeholder 2"/>
          <p:cNvSpPr>
            <a:spLocks noGrp="1"/>
          </p:cNvSpPr>
          <p:nvPr>
            <p:ph idx="1"/>
          </p:nvPr>
        </p:nvSpPr>
        <p:spPr/>
        <p:txBody>
          <a:bodyPr/>
          <a:lstStyle/>
          <a:p>
            <a:r>
              <a:rPr lang="en-US" dirty="0" smtClean="0"/>
              <a:t>shot here</a:t>
            </a:r>
          </a:p>
          <a:p>
            <a:endParaRPr lang="en-US" dirty="0"/>
          </a:p>
        </p:txBody>
      </p:sp>
      <p:pic>
        <p:nvPicPr>
          <p:cNvPr id="5122" name="Picture 2" descr="C:\Users\ballsup\AppData\Local\Microsoft\Windows\INetCache\Content.Outlook\ZW2JPDK7\IMG_44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083" y="1295400"/>
            <a:ext cx="257577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ballsup\AppData\Local\Microsoft\Windows\INetCache\Content.Outlook\ZW2JPDK7\IMG_44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295400"/>
            <a:ext cx="2575774"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ballsup\AppData\Local\Microsoft\Windows\INetCache\Content.Outlook\ZW2JPDK7\IMG_44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273629"/>
            <a:ext cx="2532846"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873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Specifications</a:t>
            </a:r>
            <a:endParaRPr lang="en-US" dirty="0"/>
          </a:p>
        </p:txBody>
      </p:sp>
      <p:sp>
        <p:nvSpPr>
          <p:cNvPr id="3" name="Content Placeholder 2"/>
          <p:cNvSpPr>
            <a:spLocks noGrp="1"/>
          </p:cNvSpPr>
          <p:nvPr>
            <p:ph idx="1"/>
          </p:nvPr>
        </p:nvSpPr>
        <p:spPr/>
        <p:txBody>
          <a:bodyPr>
            <a:normAutofit/>
          </a:bodyPr>
          <a:lstStyle/>
          <a:p>
            <a:r>
              <a:rPr lang="en-US" dirty="0" smtClean="0"/>
              <a:t>Web based tool </a:t>
            </a:r>
          </a:p>
          <a:p>
            <a:r>
              <a:rPr lang="en-US" dirty="0" smtClean="0"/>
              <a:t>Backend: developed with Java</a:t>
            </a:r>
          </a:p>
          <a:p>
            <a:r>
              <a:rPr lang="en-US" dirty="0" smtClean="0"/>
              <a:t>Frond-end: Developed using HTML5 and </a:t>
            </a:r>
            <a:r>
              <a:rPr lang="en-US" dirty="0" err="1" smtClean="0"/>
              <a:t>Javascript</a:t>
            </a:r>
            <a:r>
              <a:rPr lang="en-US" dirty="0" smtClean="0"/>
              <a:t>.</a:t>
            </a:r>
          </a:p>
          <a:p>
            <a:r>
              <a:rPr lang="en-US" dirty="0" smtClean="0"/>
              <a:t>There </a:t>
            </a:r>
            <a:r>
              <a:rPr lang="en-US" dirty="0"/>
              <a:t>is no </a:t>
            </a:r>
            <a:r>
              <a:rPr lang="en-US" dirty="0" smtClean="0"/>
              <a:t>Java </a:t>
            </a:r>
            <a:r>
              <a:rPr lang="en-US" dirty="0"/>
              <a:t>dependency for client usage. </a:t>
            </a:r>
            <a:endParaRPr lang="en-US" dirty="0" smtClean="0"/>
          </a:p>
          <a:p>
            <a:r>
              <a:rPr lang="en-US" dirty="0" smtClean="0"/>
              <a:t>Data base switched over from MySQL to </a:t>
            </a:r>
            <a:r>
              <a:rPr lang="en-US" dirty="0" err="1" smtClean="0"/>
              <a:t>PostgresQL</a:t>
            </a:r>
            <a:r>
              <a:rPr lang="en-US" dirty="0" smtClean="0"/>
              <a:t>.</a:t>
            </a:r>
          </a:p>
          <a:p>
            <a:r>
              <a:rPr lang="en-US" dirty="0" smtClean="0"/>
              <a:t>Compatible with existing </a:t>
            </a:r>
            <a:r>
              <a:rPr lang="en-US" dirty="0" err="1"/>
              <a:t>D</a:t>
            </a:r>
            <a:r>
              <a:rPr lang="en-US" dirty="0" err="1" smtClean="0"/>
              <a:t>ockserver</a:t>
            </a:r>
            <a:r>
              <a:rPr lang="en-US" dirty="0" smtClean="0"/>
              <a:t> hardware</a:t>
            </a:r>
            <a:endParaRPr lang="en-US" dirty="0"/>
          </a:p>
        </p:txBody>
      </p:sp>
    </p:spTree>
    <p:extLst>
      <p:ext uri="{BB962C8B-B14F-4D97-AF65-F5344CB8AC3E}">
        <p14:creationId xmlns:p14="http://schemas.microsoft.com/office/powerpoint/2010/main" val="10442923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Services - Hosting</a:t>
            </a:r>
            <a:endParaRPr lang="en-US" dirty="0"/>
          </a:p>
        </p:txBody>
      </p:sp>
      <p:sp>
        <p:nvSpPr>
          <p:cNvPr id="3" name="Content Placeholder 2"/>
          <p:cNvSpPr>
            <a:spLocks noGrp="1"/>
          </p:cNvSpPr>
          <p:nvPr>
            <p:ph idx="1"/>
          </p:nvPr>
        </p:nvSpPr>
        <p:spPr>
          <a:xfrm>
            <a:off x="457200" y="1066800"/>
            <a:ext cx="8229600" cy="5059363"/>
          </a:xfrm>
        </p:spPr>
        <p:txBody>
          <a:bodyPr>
            <a:normAutofit lnSpcReduction="10000"/>
          </a:bodyPr>
          <a:lstStyle/>
          <a:p>
            <a:r>
              <a:rPr lang="en-US" dirty="0" smtClean="0"/>
              <a:t>TWR Hosted SFMC Server  (Primary or Backup)</a:t>
            </a:r>
          </a:p>
          <a:p>
            <a:pPr lvl="1"/>
            <a:r>
              <a:rPr lang="en-US" sz="2400" dirty="0"/>
              <a:t>SSAE 16 Type II compliant facility located in Rockland, </a:t>
            </a:r>
            <a:r>
              <a:rPr lang="en-US" sz="2400" dirty="0" smtClean="0"/>
              <a:t>MA</a:t>
            </a:r>
            <a:endParaRPr lang="en-US" sz="2600" dirty="0" smtClean="0"/>
          </a:p>
          <a:p>
            <a:pPr lvl="1"/>
            <a:r>
              <a:rPr lang="en-US" sz="2400" dirty="0"/>
              <a:t>RUDICS capability</a:t>
            </a:r>
          </a:p>
          <a:p>
            <a:pPr lvl="1"/>
            <a:r>
              <a:rPr lang="en-US" sz="2400" dirty="0"/>
              <a:t>Redundant internet</a:t>
            </a:r>
          </a:p>
          <a:p>
            <a:pPr lvl="1"/>
            <a:r>
              <a:rPr lang="en-US" sz="2400" dirty="0"/>
              <a:t>Redundant power</a:t>
            </a:r>
          </a:p>
          <a:p>
            <a:pPr lvl="1"/>
            <a:r>
              <a:rPr lang="en-US" sz="2400" dirty="0"/>
              <a:t>- Multiple redundant phone lines and modems</a:t>
            </a:r>
            <a:br>
              <a:rPr lang="en-US" sz="2400" dirty="0"/>
            </a:br>
            <a:r>
              <a:rPr lang="en-US" sz="2400" dirty="0"/>
              <a:t>- reliable (99.9% uptime)</a:t>
            </a:r>
            <a:br>
              <a:rPr lang="en-US" sz="2400" dirty="0"/>
            </a:br>
            <a:r>
              <a:rPr lang="en-US" sz="2400" dirty="0"/>
              <a:t>- secure</a:t>
            </a:r>
            <a:br>
              <a:rPr lang="en-US" sz="2400" dirty="0"/>
            </a:br>
            <a:r>
              <a:rPr lang="en-US" sz="2400" dirty="0"/>
              <a:t>- fault-tolerant</a:t>
            </a:r>
          </a:p>
          <a:p>
            <a:pPr lvl="1"/>
            <a:r>
              <a:rPr lang="en-US" sz="2400" dirty="0"/>
              <a:t>Server has easy access from North Falmouth </a:t>
            </a:r>
            <a:r>
              <a:rPr lang="en-US" sz="2400" dirty="0" smtClean="0"/>
              <a:t>Facility however not </a:t>
            </a:r>
            <a:r>
              <a:rPr lang="en-US" sz="2400" dirty="0"/>
              <a:t>on Cape </a:t>
            </a:r>
            <a:r>
              <a:rPr lang="en-US" sz="2400" dirty="0" smtClean="0"/>
              <a:t>Cod  </a:t>
            </a:r>
            <a:endParaRPr lang="en-US" sz="2400" dirty="0"/>
          </a:p>
          <a:p>
            <a:pPr lvl="1"/>
            <a:r>
              <a:rPr lang="en-US" sz="2400" dirty="0"/>
              <a:t>- </a:t>
            </a:r>
            <a:r>
              <a:rPr lang="en-US" sz="2400" dirty="0" err="1"/>
              <a:t>rsync</a:t>
            </a:r>
            <a:r>
              <a:rPr lang="en-US" sz="2400" dirty="0"/>
              <a:t> capability upon request</a:t>
            </a:r>
          </a:p>
          <a:p>
            <a:pPr lvl="1"/>
            <a:endParaRPr lang="en-US" dirty="0"/>
          </a:p>
        </p:txBody>
      </p:sp>
    </p:spTree>
    <p:extLst>
      <p:ext uri="{BB962C8B-B14F-4D97-AF65-F5344CB8AC3E}">
        <p14:creationId xmlns:p14="http://schemas.microsoft.com/office/powerpoint/2010/main" val="31397786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103620"/>
          </a:xfrm>
          <a:prstGeom prst="rect">
            <a:avLst/>
          </a:prstGeom>
        </p:spPr>
      </p:pic>
      <p:sp>
        <p:nvSpPr>
          <p:cNvPr id="2" name="Title 1"/>
          <p:cNvSpPr>
            <a:spLocks noGrp="1"/>
          </p:cNvSpPr>
          <p:nvPr>
            <p:ph type="title"/>
          </p:nvPr>
        </p:nvSpPr>
        <p:spPr/>
        <p:txBody>
          <a:bodyPr>
            <a:normAutofit fontScale="90000"/>
          </a:bodyPr>
          <a:lstStyle/>
          <a:p>
            <a:r>
              <a:rPr lang="en-US" dirty="0" smtClean="0">
                <a:solidFill>
                  <a:schemeClr val="bg1"/>
                </a:solidFill>
              </a:rPr>
              <a:t>                </a:t>
            </a:r>
            <a:r>
              <a:rPr lang="en-US" dirty="0" smtClean="0">
                <a:solidFill>
                  <a:schemeClr val="bg1"/>
                </a:solidFill>
              </a:rPr>
              <a:t>    Services               Piloting 						   Training</a:t>
            </a:r>
            <a:endParaRPr lang="en-US" dirty="0">
              <a:solidFill>
                <a:schemeClr val="bg1"/>
              </a:solidFill>
            </a:endParaRPr>
          </a:p>
        </p:txBody>
      </p:sp>
      <p:sp>
        <p:nvSpPr>
          <p:cNvPr id="3" name="Content Placeholder 2"/>
          <p:cNvSpPr>
            <a:spLocks noGrp="1"/>
          </p:cNvSpPr>
          <p:nvPr>
            <p:ph idx="1"/>
          </p:nvPr>
        </p:nvSpPr>
        <p:spPr>
          <a:xfrm>
            <a:off x="152400" y="2667000"/>
            <a:ext cx="8229600" cy="4297363"/>
          </a:xfrm>
        </p:spPr>
        <p:txBody>
          <a:bodyPr/>
          <a:lstStyle/>
          <a:p>
            <a:r>
              <a:rPr lang="en-US" sz="2800" dirty="0" smtClean="0">
                <a:solidFill>
                  <a:schemeClr val="bg1"/>
                </a:solidFill>
              </a:rPr>
              <a:t>Primary, Emergency support and back up</a:t>
            </a:r>
          </a:p>
          <a:p>
            <a:r>
              <a:rPr lang="en-US" sz="2800" dirty="0">
                <a:solidFill>
                  <a:schemeClr val="bg1"/>
                </a:solidFill>
              </a:rPr>
              <a:t>Dedicated piloting </a:t>
            </a:r>
            <a:r>
              <a:rPr lang="en-US" sz="2800" dirty="0" smtClean="0">
                <a:solidFill>
                  <a:schemeClr val="bg1"/>
                </a:solidFill>
              </a:rPr>
              <a:t>room</a:t>
            </a:r>
          </a:p>
          <a:p>
            <a:r>
              <a:rPr lang="en-US" sz="2800" dirty="0" smtClean="0">
                <a:solidFill>
                  <a:schemeClr val="bg1"/>
                </a:solidFill>
              </a:rPr>
              <a:t>Training Center</a:t>
            </a:r>
            <a:endParaRPr lang="en-US" sz="2800" dirty="0" smtClean="0">
              <a:solidFill>
                <a:schemeClr val="bg1"/>
              </a:solidFill>
            </a:endParaRPr>
          </a:p>
          <a:p>
            <a:r>
              <a:rPr lang="en-US" sz="2800" dirty="0" smtClean="0">
                <a:solidFill>
                  <a:schemeClr val="bg1"/>
                </a:solidFill>
              </a:rPr>
              <a:t>Dedicated server(s)</a:t>
            </a:r>
          </a:p>
          <a:p>
            <a:r>
              <a:rPr lang="en-US" sz="2800" dirty="0" smtClean="0">
                <a:solidFill>
                  <a:schemeClr val="bg1"/>
                </a:solidFill>
              </a:rPr>
              <a:t>TWR has over 5 decades of Glider piloting experience on staff</a:t>
            </a:r>
          </a:p>
          <a:p>
            <a:r>
              <a:rPr lang="en-US" sz="2800" dirty="0" smtClean="0">
                <a:solidFill>
                  <a:schemeClr val="bg1"/>
                </a:solidFill>
              </a:rPr>
              <a:t>Over a year of “glider days” in 2016 to date</a:t>
            </a:r>
          </a:p>
          <a:p>
            <a:endParaRPr lang="en-US" dirty="0">
              <a:solidFill>
                <a:schemeClr val="bg1"/>
              </a:solidFill>
            </a:endParaRPr>
          </a:p>
        </p:txBody>
      </p:sp>
    </p:spTree>
    <p:extLst>
      <p:ext uri="{BB962C8B-B14F-4D97-AF65-F5344CB8AC3E}">
        <p14:creationId xmlns:p14="http://schemas.microsoft.com/office/powerpoint/2010/main" val="34826994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286000"/>
            <a:ext cx="9144000" cy="3746004"/>
          </a:xfrm>
          <a:prstGeom prst="rect">
            <a:avLst/>
          </a:prstGeom>
        </p:spPr>
      </p:pic>
      <p:sp>
        <p:nvSpPr>
          <p:cNvPr id="3" name="Content Placeholder 2"/>
          <p:cNvSpPr>
            <a:spLocks noGrp="1"/>
          </p:cNvSpPr>
          <p:nvPr>
            <p:ph idx="1"/>
          </p:nvPr>
        </p:nvSpPr>
        <p:spPr>
          <a:xfrm>
            <a:off x="457200" y="1219200"/>
            <a:ext cx="8229600" cy="4906963"/>
          </a:xfrm>
        </p:spPr>
        <p:txBody>
          <a:bodyPr>
            <a:normAutofit/>
          </a:bodyPr>
          <a:lstStyle/>
          <a:p>
            <a:r>
              <a:rPr lang="en-US" dirty="0"/>
              <a:t>Web based data visualizer </a:t>
            </a:r>
            <a:r>
              <a:rPr lang="en-US" dirty="0" smtClean="0"/>
              <a:t>replacement.</a:t>
            </a:r>
          </a:p>
          <a:p>
            <a:r>
              <a:rPr lang="en-US" dirty="0"/>
              <a:t>Mission </a:t>
            </a:r>
            <a:r>
              <a:rPr lang="en-US" dirty="0" smtClean="0"/>
              <a:t>Planning.</a:t>
            </a:r>
          </a:p>
          <a:p>
            <a:r>
              <a:rPr lang="en-US" dirty="0" smtClean="0"/>
              <a:t>And More!</a:t>
            </a:r>
          </a:p>
          <a:p>
            <a:endParaRPr lang="en-US" dirty="0"/>
          </a:p>
          <a:p>
            <a:endParaRPr lang="en-US" dirty="0" smtClean="0"/>
          </a:p>
          <a:p>
            <a:r>
              <a:rPr lang="en-US" dirty="0" smtClean="0"/>
              <a:t>Available for quote and shipping with new orders now.</a:t>
            </a:r>
          </a:p>
          <a:p>
            <a:r>
              <a:rPr lang="en-US" dirty="0" smtClean="0"/>
              <a:t>Looking for user feedback. </a:t>
            </a:r>
            <a:endParaRPr lang="en-US" dirty="0"/>
          </a:p>
        </p:txBody>
      </p:sp>
    </p:spTree>
    <p:extLst>
      <p:ext uri="{BB962C8B-B14F-4D97-AF65-F5344CB8AC3E}">
        <p14:creationId xmlns:p14="http://schemas.microsoft.com/office/powerpoint/2010/main" val="2334222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t>History</a:t>
            </a:r>
            <a:endParaRPr lang="en-US" dirty="0"/>
          </a:p>
        </p:txBody>
      </p:sp>
      <p:sp>
        <p:nvSpPr>
          <p:cNvPr id="3" name="TextBox 2"/>
          <p:cNvSpPr txBox="1"/>
          <p:nvPr/>
        </p:nvSpPr>
        <p:spPr>
          <a:xfrm>
            <a:off x="838199" y="1459468"/>
            <a:ext cx="7620001" cy="4801314"/>
          </a:xfrm>
          <a:prstGeom prst="rect">
            <a:avLst/>
          </a:prstGeom>
          <a:noFill/>
        </p:spPr>
        <p:txBody>
          <a:bodyPr wrap="square" rtlCol="0">
            <a:spAutoFit/>
          </a:bodyPr>
          <a:lstStyle/>
          <a:p>
            <a:r>
              <a:rPr lang="en-US" dirty="0" smtClean="0"/>
              <a:t>Gliders communicate to a server on shore through a satellite connection routed to either a static IP address or a landline.  A “</a:t>
            </a:r>
            <a:r>
              <a:rPr lang="en-US" dirty="0" err="1" smtClean="0"/>
              <a:t>Dockserver</a:t>
            </a:r>
            <a:r>
              <a:rPr lang="en-US" dirty="0" smtClean="0"/>
              <a:t>” application was created to allow pilots to interact with gliders when connected and in mission so the gliders can be monitored and controlled.  </a:t>
            </a:r>
          </a:p>
          <a:p>
            <a:endParaRPr lang="en-US" dirty="0"/>
          </a:p>
          <a:p>
            <a:r>
              <a:rPr lang="en-US" dirty="0" smtClean="0"/>
              <a:t>Traditional Java </a:t>
            </a:r>
            <a:r>
              <a:rPr lang="en-US" dirty="0" err="1" smtClean="0"/>
              <a:t>Dockserver</a:t>
            </a:r>
            <a:r>
              <a:rPr lang="en-US" dirty="0" smtClean="0"/>
              <a:t> tools:</a:t>
            </a:r>
          </a:p>
          <a:p>
            <a:endParaRPr lang="en-US" dirty="0" smtClean="0"/>
          </a:p>
          <a:p>
            <a:pPr marL="285750" indent="-285750">
              <a:buFont typeface="Arial" panose="020B0604020202020204" pitchFamily="34" charset="0"/>
              <a:buChar char="•"/>
            </a:pPr>
            <a:r>
              <a:rPr lang="en-US" b="1" dirty="0" smtClean="0"/>
              <a:t>Glider </a:t>
            </a:r>
            <a:r>
              <a:rPr lang="en-US" b="1" dirty="0"/>
              <a:t>Terminal</a:t>
            </a:r>
          </a:p>
          <a:p>
            <a:pPr lvl="1"/>
            <a:r>
              <a:rPr lang="en-US" dirty="0"/>
              <a:t>Text-based glider communication</a:t>
            </a:r>
          </a:p>
          <a:p>
            <a:pPr marL="285750" indent="-285750">
              <a:buFont typeface="Arial" panose="020B0604020202020204" pitchFamily="34" charset="0"/>
              <a:buChar char="•"/>
            </a:pPr>
            <a:r>
              <a:rPr lang="en-US" b="1" dirty="0"/>
              <a:t>Data </a:t>
            </a:r>
            <a:r>
              <a:rPr lang="en-US" b="1" dirty="0" smtClean="0"/>
              <a:t>Visualizer</a:t>
            </a:r>
          </a:p>
          <a:p>
            <a:pPr lvl="1"/>
            <a:r>
              <a:rPr lang="en-US" dirty="0" smtClean="0"/>
              <a:t>MySQL </a:t>
            </a:r>
            <a:r>
              <a:rPr lang="en-US" dirty="0"/>
              <a:t>database </a:t>
            </a:r>
          </a:p>
          <a:p>
            <a:pPr marL="285750" indent="-285750">
              <a:buFont typeface="Arial" panose="020B0604020202020204" pitchFamily="34" charset="0"/>
              <a:buChar char="•"/>
            </a:pPr>
            <a:r>
              <a:rPr lang="en-US" b="1" dirty="0" smtClean="0"/>
              <a:t>GLMPC Terminal</a:t>
            </a:r>
          </a:p>
          <a:p>
            <a:pPr lvl="1"/>
            <a:r>
              <a:rPr lang="en-US" dirty="0" smtClean="0"/>
              <a:t>Mapping and Waypoint tool</a:t>
            </a:r>
            <a:endParaRPr lang="en-US" dirty="0"/>
          </a:p>
          <a:p>
            <a:pPr marL="285750" indent="-285750">
              <a:buFont typeface="Arial" panose="020B0604020202020204" pitchFamily="34" charset="0"/>
              <a:buChar char="•"/>
            </a:pPr>
            <a:r>
              <a:rPr lang="en-US" b="1" dirty="0"/>
              <a:t>FTP </a:t>
            </a:r>
            <a:r>
              <a:rPr lang="en-US" b="1" dirty="0" smtClean="0"/>
              <a:t>client</a:t>
            </a:r>
          </a:p>
          <a:p>
            <a:pPr lvl="1"/>
            <a:r>
              <a:rPr lang="en-US" dirty="0" smtClean="0"/>
              <a:t>Used </a:t>
            </a:r>
            <a:r>
              <a:rPr lang="en-US" dirty="0"/>
              <a:t>to send files to/from </a:t>
            </a:r>
            <a:r>
              <a:rPr lang="en-US" dirty="0" smtClean="0"/>
              <a:t>glider</a:t>
            </a:r>
          </a:p>
          <a:p>
            <a:endParaRPr lang="en-US" dirty="0"/>
          </a:p>
          <a:p>
            <a:endParaRPr lang="en-US"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86400" y="2465105"/>
            <a:ext cx="2349499" cy="19670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0" y="3448616"/>
            <a:ext cx="2856314" cy="15620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055" descr="C:\Documents and Settings\ballsup\Desktop\glmpc.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01550" y="4032940"/>
            <a:ext cx="2487705" cy="19554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27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Existing Tools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All 4 tools require Java and are only compatible with Windows or Linux.</a:t>
            </a:r>
          </a:p>
          <a:p>
            <a:r>
              <a:rPr lang="en-US" dirty="0"/>
              <a:t>S</a:t>
            </a:r>
            <a:r>
              <a:rPr lang="en-US" dirty="0" smtClean="0"/>
              <a:t>ingle level of security </a:t>
            </a:r>
          </a:p>
          <a:p>
            <a:r>
              <a:rPr lang="en-US" dirty="0" smtClean="0"/>
              <a:t>Outdated </a:t>
            </a:r>
          </a:p>
          <a:p>
            <a:r>
              <a:rPr lang="en-US" dirty="0"/>
              <a:t>Lack rapid </a:t>
            </a:r>
            <a:r>
              <a:rPr lang="en-US" dirty="0" smtClean="0"/>
              <a:t>visibility to glider/fleet status </a:t>
            </a:r>
          </a:p>
          <a:p>
            <a:r>
              <a:rPr lang="en-US" dirty="0" smtClean="0"/>
              <a:t>No pilot note keeping system</a:t>
            </a:r>
          </a:p>
          <a:p>
            <a:r>
              <a:rPr lang="en-US" dirty="0" smtClean="0"/>
              <a:t>GLMPC Tool</a:t>
            </a:r>
          </a:p>
          <a:p>
            <a:pPr lvl="1"/>
            <a:r>
              <a:rPr lang="en-US" dirty="0" smtClean="0"/>
              <a:t>Allowed for a location plotting of a single vehicle only.</a:t>
            </a:r>
          </a:p>
          <a:p>
            <a:pPr lvl="1"/>
            <a:r>
              <a:rPr lang="en-US" dirty="0" smtClean="0"/>
              <a:t>Cut and paste map of .jpg images are hard to use and do not allow the user to zoom.</a:t>
            </a:r>
          </a:p>
          <a:p>
            <a:pPr lvl="1"/>
            <a:endParaRPr lang="en-US" dirty="0"/>
          </a:p>
        </p:txBody>
      </p:sp>
    </p:spTree>
    <p:extLst>
      <p:ext uri="{BB962C8B-B14F-4D97-AF65-F5344CB8AC3E}">
        <p14:creationId xmlns:p14="http://schemas.microsoft.com/office/powerpoint/2010/main" val="38958193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of New Tools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Ability to easily Pilot and Monitor Multiple Vehicles</a:t>
            </a:r>
          </a:p>
          <a:p>
            <a:r>
              <a:rPr lang="en-US" dirty="0" smtClean="0"/>
              <a:t>Access the tools from any platform (PC, MAC, tablet, smartphone)</a:t>
            </a:r>
          </a:p>
          <a:p>
            <a:r>
              <a:rPr lang="en-US" dirty="0" smtClean="0"/>
              <a:t>Increase security</a:t>
            </a:r>
          </a:p>
          <a:p>
            <a:r>
              <a:rPr lang="en-US" dirty="0" smtClean="0"/>
              <a:t>Allow for collaboration between multiple pilots.</a:t>
            </a:r>
          </a:p>
          <a:p>
            <a:r>
              <a:rPr lang="en-US" dirty="0" smtClean="0"/>
              <a:t>Allow for roles: Admin, pilot and viewer only accounts</a:t>
            </a:r>
          </a:p>
          <a:p>
            <a:r>
              <a:rPr lang="en-US" dirty="0" smtClean="0"/>
              <a:t>Combine the functionality of the old tools into a single application.</a:t>
            </a:r>
          </a:p>
          <a:p>
            <a:r>
              <a:rPr lang="en-US" dirty="0" smtClean="0"/>
              <a:t>Leverage and optimize existing tools and visualizations.</a:t>
            </a:r>
            <a:endParaRPr lang="en-US" dirty="0"/>
          </a:p>
        </p:txBody>
      </p:sp>
    </p:spTree>
    <p:extLst>
      <p:ext uri="{BB962C8B-B14F-4D97-AF65-F5344CB8AC3E}">
        <p14:creationId xmlns:p14="http://schemas.microsoft.com/office/powerpoint/2010/main" val="3114932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398"/>
            <a:ext cx="9165217"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38200" y="381000"/>
            <a:ext cx="7467600" cy="1077218"/>
          </a:xfrm>
          <a:prstGeom prst="rect">
            <a:avLst/>
          </a:prstGeom>
        </p:spPr>
        <p:txBody>
          <a:bodyPr wrap="square">
            <a:spAutoFit/>
          </a:bodyPr>
          <a:lstStyle/>
          <a:p>
            <a:pPr algn="ctr"/>
            <a:r>
              <a:rPr lang="en-US" sz="3200" dirty="0" smtClean="0"/>
              <a:t>Continuing to Partner with colleagues in Education and Industry</a:t>
            </a:r>
            <a:endParaRPr lang="en-US" sz="3200" dirty="0"/>
          </a:p>
        </p:txBody>
      </p:sp>
    </p:spTree>
    <p:extLst>
      <p:ext uri="{BB962C8B-B14F-4D97-AF65-F5344CB8AC3E}">
        <p14:creationId xmlns:p14="http://schemas.microsoft.com/office/powerpoint/2010/main" val="1026512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Slocum Fleet Mission Control (SFMC)</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1306286"/>
            <a:ext cx="910827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926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User Accounts</a:t>
            </a:r>
            <a:endParaRPr lang="en-US" dirty="0"/>
          </a:p>
        </p:txBody>
      </p:sp>
      <p:sp>
        <p:nvSpPr>
          <p:cNvPr id="3" name="Content Placeholder 2"/>
          <p:cNvSpPr>
            <a:spLocks noGrp="1"/>
          </p:cNvSpPr>
          <p:nvPr>
            <p:ph idx="1"/>
          </p:nvPr>
        </p:nvSpPr>
        <p:spPr>
          <a:xfrm>
            <a:off x="457200" y="1600200"/>
            <a:ext cx="3657601" cy="4525963"/>
          </a:xfrm>
        </p:spPr>
        <p:txBody>
          <a:bodyPr>
            <a:normAutofit fontScale="77500" lnSpcReduction="20000"/>
          </a:bodyPr>
          <a:lstStyle/>
          <a:p>
            <a:r>
              <a:rPr lang="en-US" dirty="0" smtClean="0"/>
              <a:t>Increased Access Control</a:t>
            </a:r>
          </a:p>
          <a:p>
            <a:r>
              <a:rPr lang="en-US" dirty="0" smtClean="0"/>
              <a:t>Individual user accounts</a:t>
            </a:r>
            <a:r>
              <a:rPr lang="en-US" dirty="0"/>
              <a:t> </a:t>
            </a:r>
            <a:r>
              <a:rPr lang="en-US" dirty="0" smtClean="0"/>
              <a:t>with different roles:</a:t>
            </a:r>
          </a:p>
          <a:p>
            <a:pPr lvl="1"/>
            <a:r>
              <a:rPr lang="en-US" dirty="0"/>
              <a:t>Admin</a:t>
            </a:r>
          </a:p>
          <a:p>
            <a:pPr lvl="1"/>
            <a:r>
              <a:rPr lang="en-US" dirty="0"/>
              <a:t>Group Admin</a:t>
            </a:r>
          </a:p>
          <a:p>
            <a:pPr lvl="1"/>
            <a:r>
              <a:rPr lang="en-US" dirty="0"/>
              <a:t>Pilot</a:t>
            </a:r>
          </a:p>
          <a:p>
            <a:pPr lvl="1"/>
            <a:r>
              <a:rPr lang="en-US" dirty="0" smtClean="0"/>
              <a:t>Viewer</a:t>
            </a:r>
          </a:p>
          <a:p>
            <a:r>
              <a:rPr lang="en-US" dirty="0" smtClean="0"/>
              <a:t>Customizable Group Assignments</a:t>
            </a:r>
          </a:p>
          <a:p>
            <a:pPr lvl="1"/>
            <a:r>
              <a:rPr lang="en-US" dirty="0" smtClean="0"/>
              <a:t>Gliders and User are linked to groups. </a:t>
            </a:r>
          </a:p>
          <a:p>
            <a:pPr lvl="1"/>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1" y="1352342"/>
            <a:ext cx="4419600" cy="474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901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81000"/>
            <a:ext cx="8229600" cy="914400"/>
          </a:xfrm>
        </p:spPr>
        <p:txBody>
          <a:bodyPr/>
          <a:lstStyle/>
          <a:p>
            <a:r>
              <a:rPr lang="en-US" dirty="0" smtClean="0"/>
              <a:t>Glider Monitoring :Dashboard</a:t>
            </a:r>
            <a:endParaRPr lang="en-US" dirty="0"/>
          </a:p>
        </p:txBody>
      </p:sp>
      <p:sp>
        <p:nvSpPr>
          <p:cNvPr id="4" name="AutoShape 4" descr="filesystem:chrome-extension://fdpohaocaechififmbbbbbknoalclacl/temporary/screencapture-test-dockserver-sfmc-dashboard-1457103097585.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6" y="1568451"/>
            <a:ext cx="9170015" cy="528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185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TM-White-Template-External Use-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TM-White-Template-External Use-2015</Template>
  <TotalTime>11267</TotalTime>
  <Words>885</Words>
  <Application>Microsoft Office PowerPoint</Application>
  <PresentationFormat>On-screen Show (4:3)</PresentationFormat>
  <Paragraphs>148</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TM-White-Template-External Use-2015</vt:lpstr>
      <vt:lpstr>Slocum Fleet Mission Control Advanced Glider Piloting Tools</vt:lpstr>
      <vt:lpstr>PowerPoint Presentation</vt:lpstr>
      <vt:lpstr>History</vt:lpstr>
      <vt:lpstr>Limitations of Existing Tools</vt:lpstr>
      <vt:lpstr>Objectives of New Tools</vt:lpstr>
      <vt:lpstr>PowerPoint Presentation</vt:lpstr>
      <vt:lpstr>Slocum Fleet Mission Control (SFMC)</vt:lpstr>
      <vt:lpstr>Features: User Accounts</vt:lpstr>
      <vt:lpstr>Glider Monitoring :Dashboard</vt:lpstr>
      <vt:lpstr>Dashboard : Deployment Status</vt:lpstr>
      <vt:lpstr>Dashboard: Alerts: New email notification capability on alerts</vt:lpstr>
      <vt:lpstr>Dashboard: Comms Plot</vt:lpstr>
      <vt:lpstr>Dashboard: Maps</vt:lpstr>
      <vt:lpstr>PowerPoint Presentation</vt:lpstr>
      <vt:lpstr>Deployment View</vt:lpstr>
      <vt:lpstr>PowerPoint Presentation</vt:lpstr>
      <vt:lpstr>Deployment View: Summary and Notes</vt:lpstr>
      <vt:lpstr>Deployment View: Surfacings</vt:lpstr>
      <vt:lpstr>Deployment View: Surface Sensors</vt:lpstr>
      <vt:lpstr>Terminal</vt:lpstr>
      <vt:lpstr>Terminal</vt:lpstr>
      <vt:lpstr>Terminal: Command Entry</vt:lpstr>
      <vt:lpstr>File Transfer</vt:lpstr>
      <vt:lpstr>Waypoint planning </vt:lpstr>
      <vt:lpstr>Iphone and Tablet</vt:lpstr>
      <vt:lpstr>System Specifications</vt:lpstr>
      <vt:lpstr>Services - Hosting</vt:lpstr>
      <vt:lpstr>                    Services               Piloting          Training</vt:lpstr>
      <vt:lpstr>Future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Margo Newcombe</dc:creator>
  <cp:lastModifiedBy>Ben Allsup</cp:lastModifiedBy>
  <cp:revision>103</cp:revision>
  <dcterms:created xsi:type="dcterms:W3CDTF">2015-11-04T12:24:36Z</dcterms:created>
  <dcterms:modified xsi:type="dcterms:W3CDTF">2016-09-28T11:52:47Z</dcterms:modified>
</cp:coreProperties>
</file>