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347" r:id="rId2"/>
    <p:sldId id="355" r:id="rId3"/>
    <p:sldId id="356" r:id="rId4"/>
    <p:sldId id="348" r:id="rId5"/>
    <p:sldId id="353" r:id="rId6"/>
    <p:sldId id="349" r:id="rId7"/>
    <p:sldId id="357" r:id="rId8"/>
    <p:sldId id="354" r:id="rId9"/>
    <p:sldId id="350" r:id="rId10"/>
    <p:sldId id="351" r:id="rId11"/>
    <p:sldId id="352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0DE3B13-7CC1-8140-A750-46C323FD52DE}">
          <p14:sldIdLst>
            <p14:sldId id="347"/>
            <p14:sldId id="355"/>
            <p14:sldId id="356"/>
            <p14:sldId id="348"/>
            <p14:sldId id="353"/>
            <p14:sldId id="349"/>
            <p14:sldId id="357"/>
            <p14:sldId id="354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A1C"/>
    <a:srgbClr val="1C2A5F"/>
    <a:srgbClr val="3879AA"/>
    <a:srgbClr val="1F204A"/>
    <a:srgbClr val="648FB8"/>
    <a:srgbClr val="6D8FB8"/>
    <a:srgbClr val="01225A"/>
    <a:srgbClr val="01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5944" autoAdjust="0"/>
  </p:normalViewPr>
  <p:slideViewPr>
    <p:cSldViewPr snapToGrid="0" snapToObjects="1">
      <p:cViewPr>
        <p:scale>
          <a:sx n="100" d="100"/>
          <a:sy n="100" d="100"/>
        </p:scale>
        <p:origin x="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C01C-A381-4F87-9085-B725257B2B47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D6402-95C2-47B5-AF74-92F00D038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6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5F93-3331-FC49-AD6A-9F1BADDFFD3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3B4A-6097-FB45-A0CD-0CBBE2D0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7487762-33C6-45EA-8AD1-5D4A190C8820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82" tIns="43841" rIns="87682" bIns="43841" anchor="b"/>
          <a:lstStyle>
            <a:lvl1pPr defTabSz="8778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395B336-9513-4AFB-AF0C-71470E7D3C28}" type="slidenum">
              <a:rPr lang="en-GB" altLang="en-US" sz="1100">
                <a:latin typeface="Times" pitchFamily="18" charset="0"/>
              </a:rPr>
              <a:pPr algn="r"/>
              <a:t>2</a:t>
            </a:fld>
            <a:endParaRPr lang="en-GB" altLang="en-US" sz="1100">
              <a:latin typeface="Times" pitchFamily="18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82" tIns="43841" rIns="87682" bIns="4384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57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88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0525"/>
            <a:ext cx="7219950" cy="550219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0325" y="1110555"/>
            <a:ext cx="4581525" cy="353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bg1">
                  <a:alpha val="2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EGO2016 </a:t>
            </a:r>
          </a:p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Gliders and Marine Law Surgery</a:t>
            </a:r>
          </a:p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J Rogers</a:t>
            </a:r>
          </a:p>
          <a:p>
            <a:pPr algn="ctr"/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rxr@noc.ac.uk</a:t>
            </a:r>
          </a:p>
        </p:txBody>
      </p:sp>
    </p:spTree>
    <p:extLst>
      <p:ext uri="{BB962C8B-B14F-4D97-AF65-F5344CB8AC3E}">
        <p14:creationId xmlns:p14="http://schemas.microsoft.com/office/powerpoint/2010/main" val="29025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- TMT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303338"/>
            <a:ext cx="9107487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750" y="733425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Potential legal benefits in building an international glider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247" y="723900"/>
            <a:ext cx="816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the EGO community do to ensure Glider Deployments do not get constrained by unnecessary legislation at State, Regional and International levels ?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075" y="1695450"/>
            <a:ext cx="8162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[1]	Use the EGO Website as a repository/library of applicable legislation </a:t>
            </a:r>
          </a:p>
          <a:p>
            <a:endParaRPr lang="en-GB" dirty="0"/>
          </a:p>
          <a:p>
            <a:r>
              <a:rPr lang="en-GB" dirty="0" smtClean="0"/>
              <a:t>[2]	Create a user group on the website base around Gliders and Marine Law. </a:t>
            </a:r>
          </a:p>
          <a:p>
            <a:endParaRPr lang="en-GB" dirty="0"/>
          </a:p>
          <a:p>
            <a:r>
              <a:rPr lang="en-GB" dirty="0" smtClean="0"/>
              <a:t>[3]	Use the network to collect lessons learnt from glider deployments that encounter legal problems.</a:t>
            </a:r>
          </a:p>
          <a:p>
            <a:endParaRPr lang="en-GB" dirty="0"/>
          </a:p>
          <a:p>
            <a:r>
              <a:rPr lang="en-GB" dirty="0" smtClean="0"/>
              <a:t>[4]	Use these collective lessons learnt to influence the law and also set legal precedence.</a:t>
            </a:r>
          </a:p>
          <a:p>
            <a:endParaRPr lang="en-GB" dirty="0"/>
          </a:p>
          <a:p>
            <a:r>
              <a:rPr lang="en-GB" dirty="0" smtClean="0"/>
              <a:t>[5] Develop common operational procedures for the deployment of gliders.</a:t>
            </a:r>
          </a:p>
          <a:p>
            <a:endParaRPr lang="en-GB" dirty="0"/>
          </a:p>
          <a:p>
            <a:r>
              <a:rPr lang="en-GB" b="1" dirty="0" smtClean="0"/>
              <a:t>The EGO community can shape, help evolve and lead on the development pf applicable marine legislation.  </a:t>
            </a:r>
            <a:r>
              <a:rPr lang="en-GB" b="1" dirty="0" smtClean="0">
                <a:solidFill>
                  <a:srgbClr val="FF0000"/>
                </a:solidFill>
              </a:rPr>
              <a:t>Lead do not </a:t>
            </a:r>
            <a:r>
              <a:rPr lang="en-GB" b="1" smtClean="0">
                <a:solidFill>
                  <a:srgbClr val="FF0000"/>
                </a:solidFill>
              </a:rPr>
              <a:t>be </a:t>
            </a:r>
            <a:r>
              <a:rPr lang="en-GB" b="1" smtClean="0">
                <a:solidFill>
                  <a:srgbClr val="FF0000"/>
                </a:solidFill>
              </a:rPr>
              <a:t>Led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84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188" y="1052513"/>
            <a:ext cx="78486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omic Sans MS" pitchFamily="66" charset="0"/>
              </a:rPr>
              <a:t>The scope of </a:t>
            </a:r>
            <a:r>
              <a:rPr lang="en-US" sz="2400" b="1" dirty="0" smtClean="0">
                <a:latin typeface="Comic Sans MS" pitchFamily="66" charset="0"/>
              </a:rPr>
              <a:t>applicable marine law cover three sources:</a:t>
            </a:r>
            <a:endParaRPr lang="en-GB" sz="2400" b="1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>
                <a:latin typeface="Comic Sans MS" pitchFamily="66" charset="0"/>
              </a:rPr>
              <a:t>	</a:t>
            </a:r>
          </a:p>
          <a:p>
            <a:pPr>
              <a:defRPr/>
            </a:pP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State				e.g. Italian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Regional			e.g. EU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International	e.g. UNCLOS or LDC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2400" b="1" dirty="0"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>
                <a:latin typeface="Comic Sans MS" pitchFamily="66" charset="0"/>
              </a:rPr>
              <a:t>and also the three </a:t>
            </a:r>
            <a:r>
              <a:rPr lang="en-US" sz="2400" b="1" dirty="0" smtClean="0">
                <a:latin typeface="Comic Sans MS" pitchFamily="66" charset="0"/>
              </a:rPr>
              <a:t>types </a:t>
            </a:r>
            <a:r>
              <a:rPr lang="en-US" sz="2400" b="1" dirty="0">
                <a:latin typeface="Comic Sans MS" pitchFamily="66" charset="0"/>
              </a:rPr>
              <a:t>of regulation:</a:t>
            </a:r>
            <a:endParaRPr lang="en-GB" sz="2400" b="1" dirty="0">
              <a:latin typeface="Comic Sans MS" pitchFamily="66" charset="0"/>
            </a:endParaRPr>
          </a:p>
          <a:p>
            <a:pPr>
              <a:defRPr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Legislation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	Case Law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	Customary Practice 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– Types and Sources 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085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6"/>
          <p:cNvSpPr txBox="1">
            <a:spLocks noChangeArrowheads="1"/>
          </p:cNvSpPr>
          <p:nvPr/>
        </p:nvSpPr>
        <p:spPr bwMode="auto">
          <a:xfrm>
            <a:off x="179388" y="488950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GB" altLang="en-US" sz="2800">
              <a:solidFill>
                <a:srgbClr val="000000"/>
              </a:solidFill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670050" y="3716338"/>
            <a:ext cx="56165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endParaRPr lang="en-US" sz="2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2773" name="Picture 11" descr="Description: NERC_all_white_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60325"/>
            <a:ext cx="18462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51QtD9ZnqQ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717550"/>
            <a:ext cx="31464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0175" y="717550"/>
            <a:ext cx="59055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The new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Sub Section 4.3 – Particulars of AUV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asks for the following information from the Researching State: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Name: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Manufacturer and make/model: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Nationality (Flag State):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Website for diagram and specifications: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Owner: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Operator: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Overall Length (meters):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Displacement/Gross Tonnage: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Cruising and Maximum Speed: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Range/Endurance: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Method and Capability of Communication (Including Emergency Frequencies):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Details of Sensor Packages:</a:t>
            </a:r>
          </a:p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Other Relevant Information</a:t>
            </a:r>
            <a:r>
              <a:rPr 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: </a:t>
            </a:r>
            <a:endParaRPr lang="en-GB" sz="20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613" y="5386388"/>
            <a:ext cx="32908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(source DOALOS)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– UNCLOS Part XIII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0882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MSR v OO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871" y="1400175"/>
            <a:ext cx="80676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Marine Scientific Research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OR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Operational Oceanography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4135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– Novel Ops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7" y="701676"/>
            <a:ext cx="6829716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– Legal Process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12788"/>
            <a:ext cx="3683035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38" y="1017588"/>
            <a:ext cx="4491999" cy="4104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6"/>
          <p:cNvSpPr txBox="1">
            <a:spLocks noChangeArrowheads="1"/>
          </p:cNvSpPr>
          <p:nvPr/>
        </p:nvSpPr>
        <p:spPr bwMode="auto">
          <a:xfrm>
            <a:off x="179388" y="488950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  <a:endParaRPr lang="en-GB" altLang="en-US" sz="2800">
              <a:solidFill>
                <a:srgbClr val="000000"/>
              </a:solidFill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670050" y="3716338"/>
            <a:ext cx="56165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endParaRPr lang="en-US" sz="2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8917" name="Picture 11" descr="Description: NERC_all_white_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60325"/>
            <a:ext cx="18462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012825"/>
            <a:ext cx="71993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789238"/>
            <a:ext cx="71993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420" y="144779"/>
            <a:ext cx="8450579" cy="707886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Guidelines and COC/COP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2508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" y="144779"/>
            <a:ext cx="8450579" cy="400110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075" y="1381125"/>
            <a:ext cx="8162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the EGO community do to ensure Glider Deployments do not get constrained by unnecessary legislation at State, Regional and International levels 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4"/>
          <a:stretch/>
        </p:blipFill>
        <p:spPr bwMode="auto">
          <a:xfrm>
            <a:off x="661994" y="1002059"/>
            <a:ext cx="3401314" cy="486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23" y="954434"/>
            <a:ext cx="3100930" cy="504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" y="144779"/>
            <a:ext cx="8450579" cy="707886"/>
          </a:xfrm>
          <a:prstGeom prst="rect">
            <a:avLst/>
          </a:prstGeom>
          <a:solidFill>
            <a:srgbClr val="E6DA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 2016 – Gliders and Marine Law Surgery Guidelines and COC/COP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276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in Calibri bold</dc:title>
  <dc:creator>Dan</dc:creator>
  <cp:lastModifiedBy>Smeed D.A.</cp:lastModifiedBy>
  <cp:revision>161</cp:revision>
  <cp:lastPrinted>2016-09-28T11:31:24Z</cp:lastPrinted>
  <dcterms:created xsi:type="dcterms:W3CDTF">2014-08-15T14:28:23Z</dcterms:created>
  <dcterms:modified xsi:type="dcterms:W3CDTF">2016-09-28T12:21:42Z</dcterms:modified>
</cp:coreProperties>
</file>