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80" r:id="rId3"/>
    <p:sldId id="265" r:id="rId4"/>
    <p:sldId id="288" r:id="rId5"/>
    <p:sldId id="266" r:id="rId6"/>
    <p:sldId id="283" r:id="rId7"/>
    <p:sldId id="284" r:id="rId8"/>
    <p:sldId id="285" r:id="rId9"/>
    <p:sldId id="290" r:id="rId10"/>
    <p:sldId id="291" r:id="rId11"/>
    <p:sldId id="293" r:id="rId12"/>
    <p:sldId id="296" r:id="rId13"/>
    <p:sldId id="278" r:id="rId14"/>
    <p:sldId id="261" r:id="rId15"/>
    <p:sldId id="282" r:id="rId16"/>
    <p:sldId id="269" r:id="rId17"/>
    <p:sldId id="286" r:id="rId18"/>
    <p:sldId id="295" r:id="rId19"/>
    <p:sldId id="289" r:id="rId20"/>
    <p:sldId id="274" r:id="rId21"/>
    <p:sldId id="277" r:id="rId22"/>
    <p:sldId id="263" r:id="rId23"/>
    <p:sldId id="276" r:id="rId24"/>
    <p:sldId id="268" r:id="rId25"/>
    <p:sldId id="279" r:id="rId26"/>
    <p:sldId id="267" r:id="rId27"/>
    <p:sldId id="29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93"/>
    <p:restoredTop sz="78827"/>
  </p:normalViewPr>
  <p:slideViewPr>
    <p:cSldViewPr snapToGrid="0" snapToObjects="1">
      <p:cViewPr varScale="1">
        <p:scale>
          <a:sx n="122" d="100"/>
          <a:sy n="122" d="100"/>
        </p:scale>
        <p:origin x="1616" y="200"/>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30FC0C-94D9-CC43-B384-B649D17C3E3A}" type="datetimeFigureOut">
              <a:rPr lang="en-US" smtClean="0"/>
              <a:t>9/26/16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FDD2ED-F77A-694A-B8E6-0B185C5C442A}" type="slidenum">
              <a:rPr lang="en-US" smtClean="0"/>
              <a:t>‹#›</a:t>
            </a:fld>
            <a:endParaRPr lang="en-US"/>
          </a:p>
        </p:txBody>
      </p:sp>
    </p:spTree>
    <p:extLst>
      <p:ext uri="{BB962C8B-B14F-4D97-AF65-F5344CB8AC3E}">
        <p14:creationId xmlns:p14="http://schemas.microsoft.com/office/powerpoint/2010/main" val="5490791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this </a:t>
            </a:r>
            <a:r>
              <a:rPr lang="en-US" dirty="0" err="1" smtClean="0"/>
              <a:t>colormap</a:t>
            </a:r>
            <a:r>
              <a:rPr lang="en-US" dirty="0" smtClean="0"/>
              <a:t> looks better?</a:t>
            </a:r>
          </a:p>
          <a:p>
            <a:endParaRPr lang="en-US" dirty="0"/>
          </a:p>
        </p:txBody>
      </p:sp>
      <p:sp>
        <p:nvSpPr>
          <p:cNvPr id="4" name="Slide Number Placeholder 3"/>
          <p:cNvSpPr>
            <a:spLocks noGrp="1"/>
          </p:cNvSpPr>
          <p:nvPr>
            <p:ph type="sldNum" sz="quarter" idx="10"/>
          </p:nvPr>
        </p:nvSpPr>
        <p:spPr/>
        <p:txBody>
          <a:bodyPr/>
          <a:lstStyle/>
          <a:p>
            <a:fld id="{3EFB1DC6-676D-4285-86BA-237AEB386FBF}" type="slidenum">
              <a:rPr lang="en-US" smtClean="0"/>
              <a:pPr/>
              <a:t>4</a:t>
            </a:fld>
            <a:endParaRPr lang="en-US"/>
          </a:p>
        </p:txBody>
      </p:sp>
    </p:spTree>
    <p:extLst>
      <p:ext uri="{BB962C8B-B14F-4D97-AF65-F5344CB8AC3E}">
        <p14:creationId xmlns:p14="http://schemas.microsoft.com/office/powerpoint/2010/main" val="151233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 </a:t>
            </a:r>
            <a:r>
              <a:rPr lang="en-US" dirty="0" err="1" smtClean="0"/>
              <a:t>meridional</a:t>
            </a:r>
            <a:r>
              <a:rPr lang="en-US" dirty="0" smtClean="0"/>
              <a:t> current</a:t>
            </a:r>
            <a:r>
              <a:rPr lang="en-US" baseline="0" dirty="0" smtClean="0"/>
              <a:t> at t</a:t>
            </a:r>
            <a:r>
              <a:rPr lang="en-US" dirty="0" smtClean="0"/>
              <a:t>op 200-m</a:t>
            </a:r>
            <a:r>
              <a:rPr lang="en-US" baseline="0" dirty="0" smtClean="0"/>
              <a:t> for 16 </a:t>
            </a:r>
            <a:r>
              <a:rPr lang="en-US" baseline="0" dirty="0" err="1" smtClean="0"/>
              <a:t>Seaglider</a:t>
            </a:r>
            <a:r>
              <a:rPr lang="en-US" baseline="0" dirty="0" smtClean="0"/>
              <a:t> along ‘M’ section (black line) and RC’s mooring (red line). The gray shade and red vertical bar indicated the 1 standard deviation.  </a:t>
            </a:r>
            <a:endParaRPr lang="en-US" dirty="0"/>
          </a:p>
        </p:txBody>
      </p:sp>
      <p:sp>
        <p:nvSpPr>
          <p:cNvPr id="4" name="Slide Number Placeholder 3"/>
          <p:cNvSpPr>
            <a:spLocks noGrp="1"/>
          </p:cNvSpPr>
          <p:nvPr>
            <p:ph type="sldNum" sz="quarter" idx="10"/>
          </p:nvPr>
        </p:nvSpPr>
        <p:spPr/>
        <p:txBody>
          <a:bodyPr/>
          <a:lstStyle/>
          <a:p>
            <a:fld id="{10145F4A-3BA2-4BEB-B5D1-FD662277B9F3}" type="slidenum">
              <a:rPr lang="en-US" smtClean="0"/>
              <a:pPr/>
              <a:t>8</a:t>
            </a:fld>
            <a:endParaRPr lang="en-US"/>
          </a:p>
        </p:txBody>
      </p:sp>
    </p:spTree>
    <p:extLst>
      <p:ext uri="{BB962C8B-B14F-4D97-AF65-F5344CB8AC3E}">
        <p14:creationId xmlns:p14="http://schemas.microsoft.com/office/powerpoint/2010/main" val="75346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Figure 5. The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transect on S1 and S2 line and corresponding satellite altimeter data. (a)–(d) and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)–(l) show the </a:t>
            </a:r>
            <a:r>
              <a:rPr lang="en-US" sz="1200" i="1" kern="1200" dirty="0" err="1" smtClean="0">
                <a:solidFill>
                  <a:schemeClr val="tx1"/>
                </a:solidFill>
                <a:latin typeface="+mn-lt"/>
                <a:ea typeface="+mn-ea"/>
                <a:cs typeface="+mn-cs"/>
              </a:rPr>
              <a:t>V</a:t>
            </a:r>
            <a:r>
              <a:rPr lang="en-US" sz="1200" i="1" kern="1200" baseline="-25000" dirty="0" err="1" smtClean="0">
                <a:solidFill>
                  <a:schemeClr val="tx1"/>
                </a:solidFill>
                <a:latin typeface="+mn-lt"/>
                <a:ea typeface="+mn-ea"/>
                <a:cs typeface="+mn-cs"/>
              </a:rPr>
              <a:t>abs</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for S1 and S2 line respectively. The interval of black contour line is 0.2 m 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The magenta contour is 0.5 m 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The vertical black line marks the eastern boundary for KC transport calculation. The start and end time are shown on the bottom of each panel. (e)–(h) and (m)–(p) show the corresponding AVISO sea level anomalies and absolute </a:t>
            </a:r>
            <a:r>
              <a:rPr lang="en-US" sz="1200" kern="1200" dirty="0" err="1" smtClean="0">
                <a:solidFill>
                  <a:schemeClr val="tx1"/>
                </a:solidFill>
                <a:latin typeface="+mn-lt"/>
                <a:ea typeface="+mn-ea"/>
                <a:cs typeface="+mn-cs"/>
              </a:rPr>
              <a:t>geostrophic</a:t>
            </a:r>
            <a:r>
              <a:rPr lang="en-US" sz="1200" kern="1200" dirty="0" smtClean="0">
                <a:solidFill>
                  <a:schemeClr val="tx1"/>
                </a:solidFill>
                <a:latin typeface="+mn-lt"/>
                <a:ea typeface="+mn-ea"/>
                <a:cs typeface="+mn-cs"/>
              </a:rPr>
              <a:t> velocities. The green line marks the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track. </a:t>
            </a:r>
            <a:endParaRPr lang="en-US" dirty="0"/>
          </a:p>
        </p:txBody>
      </p:sp>
      <p:sp>
        <p:nvSpPr>
          <p:cNvPr id="4" name="Slide Number Placeholder 3"/>
          <p:cNvSpPr>
            <a:spLocks noGrp="1"/>
          </p:cNvSpPr>
          <p:nvPr>
            <p:ph type="sldNum" sz="quarter" idx="10"/>
          </p:nvPr>
        </p:nvSpPr>
        <p:spPr/>
        <p:txBody>
          <a:bodyPr/>
          <a:lstStyle/>
          <a:p>
            <a:fld id="{87F7D0F7-F50E-485E-9864-5BF99237AFE0}" type="slidenum">
              <a:rPr lang="en-US" smtClean="0"/>
              <a:pPr/>
              <a:t>9</a:t>
            </a:fld>
            <a:endParaRPr lang="en-US"/>
          </a:p>
        </p:txBody>
      </p:sp>
    </p:spTree>
    <p:extLst>
      <p:ext uri="{BB962C8B-B14F-4D97-AF65-F5344CB8AC3E}">
        <p14:creationId xmlns:p14="http://schemas.microsoft.com/office/powerpoint/2010/main" val="191154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Figure 6. The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transect on N1 and N2 line and corresponding satellite altimeter data. (a)–(d) and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)–(l) show the absolution </a:t>
            </a:r>
            <a:r>
              <a:rPr lang="en-US" sz="1200" kern="1200" dirty="0" err="1" smtClean="0">
                <a:solidFill>
                  <a:schemeClr val="tx1"/>
                </a:solidFill>
                <a:latin typeface="+mn-lt"/>
                <a:ea typeface="+mn-ea"/>
                <a:cs typeface="+mn-cs"/>
              </a:rPr>
              <a:t>geostrophic</a:t>
            </a:r>
            <a:r>
              <a:rPr lang="en-US" sz="1200" kern="1200" dirty="0" smtClean="0">
                <a:solidFill>
                  <a:schemeClr val="tx1"/>
                </a:solidFill>
                <a:latin typeface="+mn-lt"/>
                <a:ea typeface="+mn-ea"/>
                <a:cs typeface="+mn-cs"/>
              </a:rPr>
              <a:t> current for N1 and N2 line respectively. The interval of black contour line is 0.2 m 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The magenta contour is 0.5 m 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The vertical black line marks the eastern boundary for KC transport calculation. The start and end time are shown on the bottom of each panel. (e)–(h) and (m)–(p) show the corresponding AVISO sea level anomalies and absolute </a:t>
            </a:r>
            <a:r>
              <a:rPr lang="en-US" sz="1200" kern="1200" dirty="0" err="1" smtClean="0">
                <a:solidFill>
                  <a:schemeClr val="tx1"/>
                </a:solidFill>
                <a:latin typeface="+mn-lt"/>
                <a:ea typeface="+mn-ea"/>
                <a:cs typeface="+mn-cs"/>
              </a:rPr>
              <a:t>geostrophic</a:t>
            </a:r>
            <a:r>
              <a:rPr lang="en-US" sz="1200" kern="1200" dirty="0" smtClean="0">
                <a:solidFill>
                  <a:schemeClr val="tx1"/>
                </a:solidFill>
                <a:latin typeface="+mn-lt"/>
                <a:ea typeface="+mn-ea"/>
                <a:cs typeface="+mn-cs"/>
              </a:rPr>
              <a:t> velocities. The green line marks the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track. </a:t>
            </a:r>
            <a:endParaRPr lang="en-US" dirty="0"/>
          </a:p>
        </p:txBody>
      </p:sp>
      <p:sp>
        <p:nvSpPr>
          <p:cNvPr id="4" name="Slide Number Placeholder 3"/>
          <p:cNvSpPr>
            <a:spLocks noGrp="1"/>
          </p:cNvSpPr>
          <p:nvPr>
            <p:ph type="sldNum" sz="quarter" idx="10"/>
          </p:nvPr>
        </p:nvSpPr>
        <p:spPr/>
        <p:txBody>
          <a:bodyPr/>
          <a:lstStyle/>
          <a:p>
            <a:fld id="{87F7D0F7-F50E-485E-9864-5BF99237AFE0}" type="slidenum">
              <a:rPr lang="en-US" smtClean="0"/>
              <a:pPr/>
              <a:t>10</a:t>
            </a:fld>
            <a:endParaRPr lang="en-US"/>
          </a:p>
        </p:txBody>
      </p:sp>
    </p:spTree>
    <p:extLst>
      <p:ext uri="{BB962C8B-B14F-4D97-AF65-F5344CB8AC3E}">
        <p14:creationId xmlns:p14="http://schemas.microsoft.com/office/powerpoint/2010/main" val="999170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Figure 7. The combined transport and NECBL. (a) the N1 and N2 section represent the KC transport at 23°N. The red line is the NECBL with 2-month lag. The blue triangle is the transport calculated using the eastern boundary defined in Figure 6a (dash line). The thick black line is 2-month interval with 6-month running mean. The thin vertical bar is one standard deviation. The thin black line is the same 2-month interval with 6-month running mean using the blue triangle. The black-filled squares are the transports including western boundary fitting with QG solution. (b) the W line section is the net transport at upper 600m  from 20°N – 21.7°N. (c) the S1 and S2 section represent the KC transport at 18.7°N. (d) The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M line (purple circle) and mooring array (magenta line). (e) The bifurcation latitude is calculated using SSH anomaly value in the 12°–14°N and 127°–130° box (</a:t>
            </a:r>
            <a:r>
              <a:rPr lang="en-US" sz="1200" i="1" kern="1200" dirty="0" err="1" smtClean="0">
                <a:solidFill>
                  <a:schemeClr val="tx1"/>
                </a:solidFill>
                <a:latin typeface="+mn-lt"/>
                <a:ea typeface="+mn-ea"/>
                <a:cs typeface="+mn-cs"/>
              </a:rPr>
              <a:t>Qiu</a:t>
            </a:r>
            <a:r>
              <a:rPr lang="en-US" sz="1200" i="1" kern="1200" dirty="0" smtClean="0">
                <a:solidFill>
                  <a:schemeClr val="tx1"/>
                </a:solidFill>
                <a:latin typeface="+mn-lt"/>
                <a:ea typeface="+mn-ea"/>
                <a:cs typeface="+mn-cs"/>
              </a:rPr>
              <a:t> and Chen 2010</a:t>
            </a:r>
            <a:r>
              <a:rPr lang="en-US" sz="1200" kern="1200" dirty="0" smtClean="0">
                <a:solidFill>
                  <a:schemeClr val="tx1"/>
                </a:solidFill>
                <a:latin typeface="+mn-lt"/>
                <a:ea typeface="+mn-ea"/>
                <a:cs typeface="+mn-cs"/>
              </a:rPr>
              <a:t>, equation 2). The thin black is monthly data. The thick black line is 6-month low-pass data. </a:t>
            </a:r>
            <a:endParaRPr lang="en-US" dirty="0"/>
          </a:p>
        </p:txBody>
      </p:sp>
      <p:sp>
        <p:nvSpPr>
          <p:cNvPr id="4" name="Slide Number Placeholder 3"/>
          <p:cNvSpPr>
            <a:spLocks noGrp="1"/>
          </p:cNvSpPr>
          <p:nvPr>
            <p:ph type="sldNum" sz="quarter" idx="10"/>
          </p:nvPr>
        </p:nvSpPr>
        <p:spPr/>
        <p:txBody>
          <a:bodyPr/>
          <a:lstStyle/>
          <a:p>
            <a:fld id="{DBFDD2ED-F77A-694A-B8E6-0B185C5C442A}" type="slidenum">
              <a:rPr lang="en-US" smtClean="0"/>
              <a:t>11</a:t>
            </a:fld>
            <a:endParaRPr lang="en-US"/>
          </a:p>
        </p:txBody>
      </p:sp>
    </p:spTree>
    <p:extLst>
      <p:ext uri="{BB962C8B-B14F-4D97-AF65-F5344CB8AC3E}">
        <p14:creationId xmlns:p14="http://schemas.microsoft.com/office/powerpoint/2010/main" val="861872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Positions of six moorings at the entrance to the Luzon Strait (red dots), </a:t>
            </a:r>
            <a:r>
              <a:rPr lang="en-US" sz="1200" kern="1200" dirty="0" err="1" smtClean="0">
                <a:solidFill>
                  <a:schemeClr val="tx1"/>
                </a:solidFill>
                <a:latin typeface="+mn-lt"/>
                <a:ea typeface="+mn-ea"/>
                <a:cs typeface="+mn-cs"/>
              </a:rPr>
              <a:t>Aviso</a:t>
            </a:r>
            <a:r>
              <a:rPr lang="en-US" sz="1200" kern="1200" dirty="0" smtClean="0">
                <a:solidFill>
                  <a:schemeClr val="tx1"/>
                </a:solidFill>
                <a:latin typeface="+mn-lt"/>
                <a:ea typeface="+mn-ea"/>
                <a:cs typeface="+mn-cs"/>
              </a:rPr>
              <a:t> sea level anomaly (SLA) (color shading), and </a:t>
            </a:r>
            <a:r>
              <a:rPr lang="en-US" sz="1200" kern="1200" dirty="0" err="1" smtClean="0">
                <a:solidFill>
                  <a:schemeClr val="tx1"/>
                </a:solidFill>
                <a:latin typeface="+mn-lt"/>
                <a:ea typeface="+mn-ea"/>
                <a:cs typeface="+mn-cs"/>
              </a:rPr>
              <a:t>Aviso</a:t>
            </a:r>
            <a:r>
              <a:rPr lang="en-US" sz="1200" kern="1200" dirty="0" smtClean="0">
                <a:solidFill>
                  <a:schemeClr val="tx1"/>
                </a:solidFill>
                <a:latin typeface="+mn-lt"/>
                <a:ea typeface="+mn-ea"/>
                <a:cs typeface="+mn-cs"/>
              </a:rPr>
              <a:t> surface current anomaly (vectors) on 10 May 2013 (a) and 5 June 2013 (b). Velocity reference scale of 0.5 m 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is labeled in panel (a). Two eddies leading to </a:t>
            </a:r>
            <a:r>
              <a:rPr lang="en-US" sz="1200" kern="1200" dirty="0" err="1" smtClean="0">
                <a:solidFill>
                  <a:schemeClr val="tx1"/>
                </a:solidFill>
                <a:latin typeface="+mn-lt"/>
                <a:ea typeface="+mn-ea"/>
                <a:cs typeface="+mn-cs"/>
              </a:rPr>
              <a:t>Kuroshio</a:t>
            </a:r>
            <a:r>
              <a:rPr lang="en-US" sz="1200" kern="1200" dirty="0" smtClean="0">
                <a:solidFill>
                  <a:schemeClr val="tx1"/>
                </a:solidFill>
                <a:latin typeface="+mn-lt"/>
                <a:ea typeface="+mn-ea"/>
                <a:cs typeface="+mn-cs"/>
              </a:rPr>
              <a:t> transport anomaly events 7 and 8 are labeled in panel (b). Blue curves northeast of Luzon represent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tracks. Panel (c) shows the map of absolute dynamic topography (MADT) and </a:t>
            </a:r>
            <a:r>
              <a:rPr lang="en-US" sz="1200" kern="1200" dirty="0" err="1" smtClean="0">
                <a:solidFill>
                  <a:schemeClr val="tx1"/>
                </a:solidFill>
                <a:latin typeface="+mn-lt"/>
                <a:ea typeface="+mn-ea"/>
                <a:cs typeface="+mn-cs"/>
              </a:rPr>
              <a:t>Aviso</a:t>
            </a:r>
            <a:r>
              <a:rPr lang="en-US" sz="1200" kern="1200" dirty="0" smtClean="0">
                <a:solidFill>
                  <a:schemeClr val="tx1"/>
                </a:solidFill>
                <a:latin typeface="+mn-lt"/>
                <a:ea typeface="+mn-ea"/>
                <a:cs typeface="+mn-cs"/>
              </a:rPr>
              <a:t> surface current.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7EDDF5-839B-4C6E-B699-5D72B31EDE34}" type="slidenum">
              <a:rPr lang="en-US" smtClean="0"/>
              <a:pPr/>
              <a:t>17</a:t>
            </a:fld>
            <a:endParaRPr lang="en-US"/>
          </a:p>
        </p:txBody>
      </p:sp>
    </p:spTree>
    <p:extLst>
      <p:ext uri="{BB962C8B-B14F-4D97-AF65-F5344CB8AC3E}">
        <p14:creationId xmlns:p14="http://schemas.microsoft.com/office/powerpoint/2010/main" val="5006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Figure 4. The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transect on M line and corresponding satellite altimeter data. (a)–(d) show the absolution </a:t>
            </a:r>
            <a:r>
              <a:rPr lang="en-US" sz="1200" kern="1200" dirty="0" err="1" smtClean="0">
                <a:solidFill>
                  <a:schemeClr val="tx1"/>
                </a:solidFill>
                <a:latin typeface="+mn-lt"/>
                <a:ea typeface="+mn-ea"/>
                <a:cs typeface="+mn-cs"/>
              </a:rPr>
              <a:t>geostrophic</a:t>
            </a:r>
            <a:r>
              <a:rPr lang="en-US" sz="1200" kern="1200" dirty="0" smtClean="0">
                <a:solidFill>
                  <a:schemeClr val="tx1"/>
                </a:solidFill>
                <a:latin typeface="+mn-lt"/>
                <a:ea typeface="+mn-ea"/>
                <a:cs typeface="+mn-cs"/>
              </a:rPr>
              <a:t> current (</a:t>
            </a:r>
            <a:r>
              <a:rPr lang="en-US" sz="1200" i="1" kern="1200" dirty="0" err="1" smtClean="0">
                <a:solidFill>
                  <a:schemeClr val="tx1"/>
                </a:solidFill>
                <a:latin typeface="+mn-lt"/>
                <a:ea typeface="+mn-ea"/>
                <a:cs typeface="+mn-cs"/>
              </a:rPr>
              <a:t>V</a:t>
            </a:r>
            <a:r>
              <a:rPr lang="en-US" sz="1200" i="1" kern="1200" baseline="-25000" dirty="0" err="1" smtClean="0">
                <a:solidFill>
                  <a:schemeClr val="tx1"/>
                </a:solidFill>
                <a:latin typeface="+mn-lt"/>
                <a:ea typeface="+mn-ea"/>
                <a:cs typeface="+mn-cs"/>
              </a:rPr>
              <a:t>abs</a:t>
            </a:r>
            <a:r>
              <a:rPr lang="en-US" sz="1200" kern="1200" dirty="0" smtClean="0">
                <a:solidFill>
                  <a:schemeClr val="tx1"/>
                </a:solidFill>
                <a:latin typeface="+mn-lt"/>
                <a:ea typeface="+mn-ea"/>
                <a:cs typeface="+mn-cs"/>
              </a:rPr>
              <a:t>) of M line. The interval for black contour line is 0.2 m 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The magenta contour is 0.5 m 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The vertical black line marks the eastern boundary for KC transport calculation. The start and end time are shown on the bottom of each panel. (e)–(h) show the corresponding AVISO SLAs (color contours) and </a:t>
            </a:r>
            <a:r>
              <a:rPr lang="en-US" sz="1200" kern="1200" dirty="0" err="1" smtClean="0">
                <a:solidFill>
                  <a:schemeClr val="tx1"/>
                </a:solidFill>
                <a:latin typeface="+mn-lt"/>
                <a:ea typeface="+mn-ea"/>
                <a:cs typeface="+mn-cs"/>
              </a:rPr>
              <a:t>MADT</a:t>
            </a:r>
            <a:r>
              <a:rPr lang="en-US" sz="1200" i="1" kern="1200" baseline="-25000" dirty="0" err="1" smtClean="0">
                <a:solidFill>
                  <a:schemeClr val="tx1"/>
                </a:solidFill>
                <a:latin typeface="+mn-lt"/>
                <a:ea typeface="+mn-ea"/>
                <a:cs typeface="+mn-cs"/>
              </a:rPr>
              <a:t>u,v</a:t>
            </a:r>
            <a:r>
              <a:rPr lang="en-US" sz="1200" kern="1200" dirty="0" smtClean="0">
                <a:solidFill>
                  <a:schemeClr val="tx1"/>
                </a:solidFill>
                <a:latin typeface="+mn-lt"/>
                <a:ea typeface="+mn-ea"/>
                <a:cs typeface="+mn-cs"/>
              </a:rPr>
              <a:t> (grey velocity vectors) with 7-day interval delay-time product. The closest time within each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transect is selected to represent the spatial condition of the eddy field. Eddy detection and tracking algorithm were used to identify the eddy (see section 4.1). Blue contours show the cyclonic (cold) eddies and magenta contours show the anti-cyclonic (warm) eddies detected by the detection and tracking algorithm. The green line marks the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track. Only 4 out of 15 M line transects are shown in here. </a:t>
            </a:r>
          </a:p>
          <a:p>
            <a:endParaRPr lang="en-US" dirty="0"/>
          </a:p>
        </p:txBody>
      </p:sp>
      <p:sp>
        <p:nvSpPr>
          <p:cNvPr id="4" name="Slide Number Placeholder 3"/>
          <p:cNvSpPr>
            <a:spLocks noGrp="1"/>
          </p:cNvSpPr>
          <p:nvPr>
            <p:ph type="sldNum" sz="quarter" idx="10"/>
          </p:nvPr>
        </p:nvSpPr>
        <p:spPr/>
        <p:txBody>
          <a:bodyPr/>
          <a:lstStyle/>
          <a:p>
            <a:fld id="{87F7D0F7-F50E-485E-9864-5BF99237AFE0}" type="slidenum">
              <a:rPr lang="en-US" smtClean="0"/>
              <a:pPr/>
              <a:t>19</a:t>
            </a:fld>
            <a:endParaRPr lang="en-US"/>
          </a:p>
        </p:txBody>
      </p:sp>
    </p:spTree>
    <p:extLst>
      <p:ext uri="{BB962C8B-B14F-4D97-AF65-F5344CB8AC3E}">
        <p14:creationId xmlns:p14="http://schemas.microsoft.com/office/powerpoint/2010/main" val="181429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DD2ED-F77A-694A-B8E6-0B185C5C442A}" type="slidenum">
              <a:rPr lang="en-US" smtClean="0"/>
              <a:t>26</a:t>
            </a:fld>
            <a:endParaRPr lang="en-US"/>
          </a:p>
        </p:txBody>
      </p:sp>
    </p:spTree>
    <p:extLst>
      <p:ext uri="{BB962C8B-B14F-4D97-AF65-F5344CB8AC3E}">
        <p14:creationId xmlns:p14="http://schemas.microsoft.com/office/powerpoint/2010/main" val="220808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Positions of six moorings at the entrance to the Luzon Strait (red dots), </a:t>
            </a:r>
            <a:r>
              <a:rPr lang="en-US" sz="1200" kern="1200" dirty="0" err="1" smtClean="0">
                <a:solidFill>
                  <a:schemeClr val="tx1"/>
                </a:solidFill>
                <a:latin typeface="+mn-lt"/>
                <a:ea typeface="+mn-ea"/>
                <a:cs typeface="+mn-cs"/>
              </a:rPr>
              <a:t>Aviso</a:t>
            </a:r>
            <a:r>
              <a:rPr lang="en-US" sz="1200" kern="1200" dirty="0" smtClean="0">
                <a:solidFill>
                  <a:schemeClr val="tx1"/>
                </a:solidFill>
                <a:latin typeface="+mn-lt"/>
                <a:ea typeface="+mn-ea"/>
                <a:cs typeface="+mn-cs"/>
              </a:rPr>
              <a:t> sea level anomaly (SLA) (color shading), and </a:t>
            </a:r>
            <a:r>
              <a:rPr lang="en-US" sz="1200" kern="1200" dirty="0" err="1" smtClean="0">
                <a:solidFill>
                  <a:schemeClr val="tx1"/>
                </a:solidFill>
                <a:latin typeface="+mn-lt"/>
                <a:ea typeface="+mn-ea"/>
                <a:cs typeface="+mn-cs"/>
              </a:rPr>
              <a:t>Aviso</a:t>
            </a:r>
            <a:r>
              <a:rPr lang="en-US" sz="1200" kern="1200" dirty="0" smtClean="0">
                <a:solidFill>
                  <a:schemeClr val="tx1"/>
                </a:solidFill>
                <a:latin typeface="+mn-lt"/>
                <a:ea typeface="+mn-ea"/>
                <a:cs typeface="+mn-cs"/>
              </a:rPr>
              <a:t> surface current anomaly (vectors) on 10 May 2013 (a) and 5 June 2013 (b). Velocity reference scale of 0.5 m s</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is labeled in panel (a). Two eddies leading to </a:t>
            </a:r>
            <a:r>
              <a:rPr lang="en-US" sz="1200" kern="1200" dirty="0" err="1" smtClean="0">
                <a:solidFill>
                  <a:schemeClr val="tx1"/>
                </a:solidFill>
                <a:latin typeface="+mn-lt"/>
                <a:ea typeface="+mn-ea"/>
                <a:cs typeface="+mn-cs"/>
              </a:rPr>
              <a:t>Kuroshio</a:t>
            </a:r>
            <a:r>
              <a:rPr lang="en-US" sz="1200" kern="1200" dirty="0" smtClean="0">
                <a:solidFill>
                  <a:schemeClr val="tx1"/>
                </a:solidFill>
                <a:latin typeface="+mn-lt"/>
                <a:ea typeface="+mn-ea"/>
                <a:cs typeface="+mn-cs"/>
              </a:rPr>
              <a:t> transport anomaly events 7 and 8 are labeled in panel (b). Blue curves northeast of Luzon represent </a:t>
            </a:r>
            <a:r>
              <a:rPr lang="en-US" sz="1200" kern="1200" dirty="0" err="1" smtClean="0">
                <a:solidFill>
                  <a:schemeClr val="tx1"/>
                </a:solidFill>
                <a:latin typeface="+mn-lt"/>
                <a:ea typeface="+mn-ea"/>
                <a:cs typeface="+mn-cs"/>
              </a:rPr>
              <a:t>seaglider</a:t>
            </a:r>
            <a:r>
              <a:rPr lang="en-US" sz="1200" kern="1200" dirty="0" smtClean="0">
                <a:solidFill>
                  <a:schemeClr val="tx1"/>
                </a:solidFill>
                <a:latin typeface="+mn-lt"/>
                <a:ea typeface="+mn-ea"/>
                <a:cs typeface="+mn-cs"/>
              </a:rPr>
              <a:t> tracks. Panel (c) shows the map of absolute dynamic topography (MADT) and </a:t>
            </a:r>
            <a:r>
              <a:rPr lang="en-US" sz="1200" kern="1200" dirty="0" err="1" smtClean="0">
                <a:solidFill>
                  <a:schemeClr val="tx1"/>
                </a:solidFill>
                <a:latin typeface="+mn-lt"/>
                <a:ea typeface="+mn-ea"/>
                <a:cs typeface="+mn-cs"/>
              </a:rPr>
              <a:t>Aviso</a:t>
            </a:r>
            <a:r>
              <a:rPr lang="en-US" sz="1200" kern="1200" dirty="0" smtClean="0">
                <a:solidFill>
                  <a:schemeClr val="tx1"/>
                </a:solidFill>
                <a:latin typeface="+mn-lt"/>
                <a:ea typeface="+mn-ea"/>
                <a:cs typeface="+mn-cs"/>
              </a:rPr>
              <a:t> surface current.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7EDDF5-839B-4C6E-B699-5D72B31EDE34}" type="slidenum">
              <a:rPr lang="en-US" smtClean="0"/>
              <a:pPr/>
              <a:t>27</a:t>
            </a:fld>
            <a:endParaRPr lang="en-US"/>
          </a:p>
        </p:txBody>
      </p:sp>
    </p:spTree>
    <p:extLst>
      <p:ext uri="{BB962C8B-B14F-4D97-AF65-F5344CB8AC3E}">
        <p14:creationId xmlns:p14="http://schemas.microsoft.com/office/powerpoint/2010/main" val="1315359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373F89-0FE6-4245-B042-2B8A7B2A2405}" type="datetimeFigureOut">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420996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73F89-0FE6-4245-B042-2B8A7B2A2405}" type="datetimeFigureOut">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198531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73F89-0FE6-4245-B042-2B8A7B2A2405}" type="datetimeFigureOut">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3911854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73F89-0FE6-4245-B042-2B8A7B2A2405}" type="datetimeFigureOut">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411163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373F89-0FE6-4245-B042-2B8A7B2A2405}" type="datetimeFigureOut">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262756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373F89-0FE6-4245-B042-2B8A7B2A2405}" type="datetimeFigureOut">
              <a:rPr lang="en-US" smtClean="0"/>
              <a:t>9/26/16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217132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373F89-0FE6-4245-B042-2B8A7B2A2405}" type="datetimeFigureOut">
              <a:rPr lang="en-US" smtClean="0"/>
              <a:t>9/26/16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3669594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373F89-0FE6-4245-B042-2B8A7B2A2405}" type="datetimeFigureOut">
              <a:rPr lang="en-US" smtClean="0"/>
              <a:t>9/26/16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27232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373F89-0FE6-4245-B042-2B8A7B2A2405}" type="datetimeFigureOut">
              <a:rPr lang="en-US" smtClean="0"/>
              <a:t>9/26/16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100175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73F89-0FE6-4245-B042-2B8A7B2A2405}" type="datetimeFigureOut">
              <a:rPr lang="en-US" smtClean="0"/>
              <a:t>9/26/16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116700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73F89-0FE6-4245-B042-2B8A7B2A2405}" type="datetimeFigureOut">
              <a:rPr lang="en-US" smtClean="0"/>
              <a:t>9/26/16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EAC96-66CB-D040-8A95-E252D0D62CA8}" type="slidenum">
              <a:rPr lang="en-US" smtClean="0"/>
              <a:t>‹#›</a:t>
            </a:fld>
            <a:endParaRPr lang="en-US"/>
          </a:p>
        </p:txBody>
      </p:sp>
    </p:spTree>
    <p:extLst>
      <p:ext uri="{BB962C8B-B14F-4D97-AF65-F5344CB8AC3E}">
        <p14:creationId xmlns:p14="http://schemas.microsoft.com/office/powerpoint/2010/main" val="41031819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73F89-0FE6-4245-B042-2B8A7B2A2405}" type="datetimeFigureOut">
              <a:rPr lang="en-US" smtClean="0"/>
              <a:t>9/26/16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EAC96-66CB-D040-8A95-E252D0D62CA8}" type="slidenum">
              <a:rPr lang="en-US" smtClean="0"/>
              <a:t>‹#›</a:t>
            </a:fld>
            <a:endParaRPr lang="en-US"/>
          </a:p>
        </p:txBody>
      </p:sp>
    </p:spTree>
    <p:extLst>
      <p:ext uri="{BB962C8B-B14F-4D97-AF65-F5344CB8AC3E}">
        <p14:creationId xmlns:p14="http://schemas.microsoft.com/office/powerpoint/2010/main" val="402218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2.png"/><Relationship Id="rId5" Type="http://schemas.openxmlformats.org/officeDocument/2006/relationships/image" Target="../media/image43.jpg"/><Relationship Id="rId6" Type="http://schemas.openxmlformats.org/officeDocument/2006/relationships/image" Target="../media/image44.jpg"/><Relationship Id="rId7" Type="http://schemas.openxmlformats.org/officeDocument/2006/relationships/oleObject" Target="../embeddings/oleObject1.bin"/><Relationship Id="rId8" Type="http://schemas.openxmlformats.org/officeDocument/2006/relationships/image" Target="../media/image41.emf"/><Relationship Id="rId9" Type="http://schemas.openxmlformats.org/officeDocument/2006/relationships/image" Target="../media/image45.jpg"/><Relationship Id="rId10"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emf"/><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82843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dirty="0">
              <a:solidFill>
                <a:schemeClr val="bg1"/>
              </a:solidFill>
            </a:endParaRPr>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298" y="64951"/>
            <a:ext cx="1221421" cy="549541"/>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6830"/>
            <a:ext cx="1878437" cy="472649"/>
          </a:xfrm>
          <a:prstGeom prst="rect">
            <a:avLst/>
          </a:prstGeom>
        </p:spPr>
      </p:pic>
      <p:sp>
        <p:nvSpPr>
          <p:cNvPr id="32" name="TextBox 31"/>
          <p:cNvSpPr txBox="1"/>
          <p:nvPr/>
        </p:nvSpPr>
        <p:spPr>
          <a:xfrm>
            <a:off x="1433587" y="-76643"/>
            <a:ext cx="6522142" cy="954107"/>
          </a:xfrm>
          <a:prstGeom prst="rect">
            <a:avLst/>
          </a:prstGeom>
          <a:noFill/>
        </p:spPr>
        <p:txBody>
          <a:bodyPr wrap="square" rtlCol="0">
            <a:spAutoFit/>
          </a:bodyPr>
          <a:lstStyle/>
          <a:p>
            <a:pPr algn="ctr"/>
            <a:r>
              <a:rPr lang="en-US" sz="2800" dirty="0" err="1"/>
              <a:t>Kuroshio</a:t>
            </a:r>
            <a:r>
              <a:rPr lang="en-US" sz="2800" dirty="0"/>
              <a:t> Transport and Water Mass Modification in the Vicinity of Luzon Strait </a:t>
            </a:r>
          </a:p>
        </p:txBody>
      </p:sp>
      <p:sp>
        <p:nvSpPr>
          <p:cNvPr id="2" name="TextBox 1"/>
          <p:cNvSpPr txBox="1"/>
          <p:nvPr/>
        </p:nvSpPr>
        <p:spPr>
          <a:xfrm>
            <a:off x="1703269" y="738237"/>
            <a:ext cx="5858067" cy="1354217"/>
          </a:xfrm>
          <a:prstGeom prst="rect">
            <a:avLst/>
          </a:prstGeom>
          <a:noFill/>
        </p:spPr>
        <p:txBody>
          <a:bodyPr wrap="square" rtlCol="0">
            <a:spAutoFit/>
          </a:bodyPr>
          <a:lstStyle/>
          <a:p>
            <a:pPr algn="ctr"/>
            <a:r>
              <a:rPr lang="en-US" sz="1600" dirty="0">
                <a:solidFill>
                  <a:schemeClr val="bg1"/>
                </a:solidFill>
              </a:rPr>
              <a:t>Craig M. Lee, Barry Ma, </a:t>
            </a:r>
            <a:r>
              <a:rPr lang="en-US" sz="1600" dirty="0" err="1">
                <a:solidFill>
                  <a:schemeClr val="bg1"/>
                </a:solidFill>
              </a:rPr>
              <a:t>Ren-Chieh</a:t>
            </a:r>
            <a:r>
              <a:rPr lang="en-US" sz="1600" dirty="0">
                <a:solidFill>
                  <a:schemeClr val="bg1"/>
                </a:solidFill>
              </a:rPr>
              <a:t> Lien, Luc </a:t>
            </a:r>
            <a:r>
              <a:rPr lang="en-US" sz="1600" dirty="0" err="1">
                <a:solidFill>
                  <a:schemeClr val="bg1"/>
                </a:solidFill>
              </a:rPr>
              <a:t>Rainville</a:t>
            </a:r>
            <a:endParaRPr lang="en-US" sz="1600" dirty="0">
              <a:solidFill>
                <a:schemeClr val="bg1"/>
              </a:solidFill>
            </a:endParaRPr>
          </a:p>
          <a:p>
            <a:pPr algn="ctr"/>
            <a:r>
              <a:rPr lang="en-US" sz="1600" i="1" dirty="0">
                <a:solidFill>
                  <a:schemeClr val="bg1"/>
                </a:solidFill>
              </a:rPr>
              <a:t>Applied Physics Laboratory, University of Washington</a:t>
            </a:r>
          </a:p>
          <a:p>
            <a:pPr algn="ctr"/>
            <a:r>
              <a:rPr lang="en-US" sz="1600" dirty="0">
                <a:solidFill>
                  <a:schemeClr val="bg1"/>
                </a:solidFill>
              </a:rPr>
              <a:t>Kai-</a:t>
            </a:r>
            <a:r>
              <a:rPr lang="en-US" sz="1600" dirty="0" err="1">
                <a:solidFill>
                  <a:schemeClr val="bg1"/>
                </a:solidFill>
              </a:rPr>
              <a:t>Chieh</a:t>
            </a:r>
            <a:r>
              <a:rPr lang="en-US" sz="1600" dirty="0">
                <a:solidFill>
                  <a:schemeClr val="bg1"/>
                </a:solidFill>
              </a:rPr>
              <a:t> Yang, </a:t>
            </a:r>
            <a:r>
              <a:rPr lang="en-US" sz="1600" dirty="0" err="1" smtClean="0">
                <a:solidFill>
                  <a:schemeClr val="bg1"/>
                </a:solidFill>
              </a:rPr>
              <a:t>Sen</a:t>
            </a:r>
            <a:r>
              <a:rPr lang="en-US" sz="1600" dirty="0" smtClean="0">
                <a:solidFill>
                  <a:schemeClr val="bg1"/>
                </a:solidFill>
              </a:rPr>
              <a:t> Jan, David </a:t>
            </a:r>
            <a:r>
              <a:rPr lang="en-US" sz="1600" dirty="0">
                <a:solidFill>
                  <a:schemeClr val="bg1"/>
                </a:solidFill>
              </a:rPr>
              <a:t>Tang</a:t>
            </a:r>
            <a:br>
              <a:rPr lang="en-US" sz="1600" dirty="0">
                <a:solidFill>
                  <a:schemeClr val="bg1"/>
                </a:solidFill>
              </a:rPr>
            </a:br>
            <a:r>
              <a:rPr lang="en-US" sz="1600" i="1" dirty="0">
                <a:solidFill>
                  <a:schemeClr val="bg1"/>
                </a:solidFill>
              </a:rPr>
              <a:t>National Taiwan University</a:t>
            </a:r>
          </a:p>
          <a:p>
            <a:pPr algn="ctr"/>
            <a:endParaRPr lang="en-US" dirty="0"/>
          </a:p>
        </p:txBody>
      </p:sp>
      <p:pic>
        <p:nvPicPr>
          <p:cNvPr id="7" name="Picture 3" descr="luzon_topo_Jan2008_redone.png"/>
          <p:cNvPicPr>
            <a:picLocks noChangeAspect="1"/>
          </p:cNvPicPr>
          <p:nvPr/>
        </p:nvPicPr>
        <p:blipFill rotWithShape="1">
          <a:blip r:embed="rId4">
            <a:extLst>
              <a:ext uri="{28A0092B-C50C-407E-A947-70E740481C1C}">
                <a14:useLocalDpi xmlns:a14="http://schemas.microsoft.com/office/drawing/2010/main" val="0"/>
              </a:ext>
            </a:extLst>
          </a:blip>
          <a:srcRect l="6163" b="29459"/>
          <a:stretch/>
        </p:blipFill>
        <p:spPr bwMode="auto">
          <a:xfrm>
            <a:off x="245811" y="1984424"/>
            <a:ext cx="4786635" cy="3457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5150895" y="1973475"/>
            <a:ext cx="3922235" cy="344613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lvl="1" indent="-342900" algn="l">
              <a:buFont typeface="Arial"/>
              <a:buChar char="•"/>
            </a:pPr>
            <a:r>
              <a:rPr lang="en-US" altLang="zh-TW" sz="2000" dirty="0" smtClean="0">
                <a:solidFill>
                  <a:srgbClr val="000000"/>
                </a:solidFill>
                <a:ea typeface="新細明體" charset="0"/>
                <a:cs typeface="新細明體" charset="0"/>
              </a:rPr>
              <a:t>Western boundary current- heat, freshwater transport.</a:t>
            </a:r>
          </a:p>
          <a:p>
            <a:pPr marL="342900" lvl="1" indent="-342900" algn="l">
              <a:buFont typeface="Arial"/>
              <a:buChar char="•"/>
            </a:pPr>
            <a:r>
              <a:rPr lang="en-US" sz="2000" dirty="0" smtClean="0">
                <a:solidFill>
                  <a:srgbClr val="000000"/>
                </a:solidFill>
                <a:ea typeface="ＭＳ Ｐゴシック" charset="0"/>
              </a:rPr>
              <a:t>Impact of eddies on </a:t>
            </a:r>
            <a:r>
              <a:rPr lang="en-US" sz="2000" dirty="0" err="1" smtClean="0">
                <a:solidFill>
                  <a:srgbClr val="000000"/>
                </a:solidFill>
                <a:ea typeface="ＭＳ Ｐゴシック" charset="0"/>
              </a:rPr>
              <a:t>Kuroshio</a:t>
            </a:r>
            <a:r>
              <a:rPr lang="en-US" sz="2000" dirty="0" smtClean="0">
                <a:solidFill>
                  <a:srgbClr val="000000"/>
                </a:solidFill>
                <a:ea typeface="ＭＳ Ｐゴシック" charset="0"/>
              </a:rPr>
              <a:t> transport &amp; intrusion into South China Sea (Lien et al., 2014).</a:t>
            </a:r>
            <a:endParaRPr lang="en-US" sz="2000" dirty="0">
              <a:solidFill>
                <a:srgbClr val="000000"/>
              </a:solidFill>
              <a:ea typeface="ＭＳ Ｐゴシック" charset="0"/>
            </a:endParaRPr>
          </a:p>
          <a:p>
            <a:pPr marL="342900" lvl="1" indent="-342900" algn="l">
              <a:buFont typeface="Arial"/>
              <a:buChar char="•"/>
            </a:pPr>
            <a:r>
              <a:rPr lang="en-US" sz="2000" dirty="0" err="1" smtClean="0">
                <a:solidFill>
                  <a:srgbClr val="000000"/>
                </a:solidFill>
                <a:ea typeface="ＭＳ Ｐゴシック" charset="0"/>
              </a:rPr>
              <a:t>Kuroshio</a:t>
            </a:r>
            <a:r>
              <a:rPr lang="en-US" sz="2000" dirty="0" smtClean="0">
                <a:solidFill>
                  <a:srgbClr val="000000"/>
                </a:solidFill>
                <a:ea typeface="ＭＳ Ｐゴシック" charset="0"/>
              </a:rPr>
              <a:t> modification by pathway mixing and stirring.</a:t>
            </a:r>
          </a:p>
          <a:p>
            <a:pPr marL="342900" lvl="1" indent="-342900" algn="l">
              <a:buFont typeface="Arial"/>
              <a:buChar char="•"/>
            </a:pPr>
            <a:r>
              <a:rPr lang="en-US" sz="2000" dirty="0" err="1" smtClean="0">
                <a:solidFill>
                  <a:srgbClr val="000000"/>
                </a:solidFill>
                <a:ea typeface="ＭＳ Ｐゴシック" charset="0"/>
                <a:cs typeface="新細明體" charset="0"/>
              </a:rPr>
              <a:t>Kuroshio</a:t>
            </a:r>
            <a:r>
              <a:rPr lang="en-US" sz="2000" dirty="0" smtClean="0">
                <a:solidFill>
                  <a:srgbClr val="000000"/>
                </a:solidFill>
                <a:ea typeface="ＭＳ Ｐゴシック" charset="0"/>
                <a:cs typeface="新細明體" charset="0"/>
              </a:rPr>
              <a:t> impact on internal wave generation, propagation (</a:t>
            </a:r>
            <a:r>
              <a:rPr lang="en-US" sz="2000" dirty="0" err="1" smtClean="0">
                <a:solidFill>
                  <a:srgbClr val="000000"/>
                </a:solidFill>
                <a:ea typeface="ＭＳ Ｐゴシック" charset="0"/>
                <a:cs typeface="新細明體" charset="0"/>
              </a:rPr>
              <a:t>Rainville</a:t>
            </a:r>
            <a:r>
              <a:rPr lang="en-US" sz="2000" dirty="0" smtClean="0">
                <a:solidFill>
                  <a:srgbClr val="000000"/>
                </a:solidFill>
                <a:ea typeface="ＭＳ Ｐゴシック" charset="0"/>
                <a:cs typeface="新細明體" charset="0"/>
              </a:rPr>
              <a:t> et al, 2014).</a:t>
            </a:r>
          </a:p>
        </p:txBody>
      </p:sp>
      <p:sp>
        <p:nvSpPr>
          <p:cNvPr id="9" name="TextBox 4"/>
          <p:cNvSpPr txBox="1">
            <a:spLocks noChangeArrowheads="1"/>
          </p:cNvSpPr>
          <p:nvPr/>
        </p:nvSpPr>
        <p:spPr bwMode="auto">
          <a:xfrm>
            <a:off x="3475109" y="5441510"/>
            <a:ext cx="15573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00"/>
                </a:solidFill>
                <a:latin typeface="Calibri" charset="0"/>
              </a:rPr>
              <a:t>(Jan </a:t>
            </a:r>
            <a:r>
              <a:rPr lang="en-US" sz="1600" i="1" dirty="0">
                <a:solidFill>
                  <a:srgbClr val="000000"/>
                </a:solidFill>
                <a:latin typeface="Calibri" charset="0"/>
              </a:rPr>
              <a:t>et al.</a:t>
            </a:r>
            <a:r>
              <a:rPr lang="en-US" sz="1600" dirty="0">
                <a:solidFill>
                  <a:srgbClr val="000000"/>
                </a:solidFill>
                <a:latin typeface="Calibri" charset="0"/>
              </a:rPr>
              <a:t>, 2008)</a:t>
            </a:r>
          </a:p>
        </p:txBody>
      </p:sp>
      <p:pic>
        <p:nvPicPr>
          <p:cNvPr id="11" name="Picture 10" descr="NTU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6409" y="1409356"/>
            <a:ext cx="1956721" cy="310881"/>
          </a:xfrm>
          <a:prstGeom prst="rect">
            <a:avLst/>
          </a:prstGeom>
        </p:spPr>
      </p:pic>
      <p:pic>
        <p:nvPicPr>
          <p:cNvPr id="12" name="Picture 5" descr="apl_logo_bl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4336" y="831892"/>
            <a:ext cx="748794" cy="49662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54390" y="5822168"/>
            <a:ext cx="8567023" cy="646331"/>
          </a:xfrm>
          <a:prstGeom prst="rect">
            <a:avLst/>
          </a:prstGeom>
          <a:noFill/>
        </p:spPr>
        <p:txBody>
          <a:bodyPr wrap="square" rtlCol="0">
            <a:spAutoFit/>
          </a:bodyPr>
          <a:lstStyle/>
          <a:p>
            <a:r>
              <a:rPr lang="en-US" dirty="0" smtClean="0"/>
              <a:t>With thanks to Jason Gobat, Adam </a:t>
            </a:r>
            <a:r>
              <a:rPr lang="en-US" dirty="0" err="1" smtClean="0"/>
              <a:t>Huxtable</a:t>
            </a:r>
            <a:r>
              <a:rPr lang="en-US" dirty="0" smtClean="0"/>
              <a:t>, Geoff Shilling, Ben </a:t>
            </a:r>
            <a:r>
              <a:rPr lang="en-US" dirty="0" err="1" smtClean="0"/>
              <a:t>Jokinen</a:t>
            </a:r>
            <a:r>
              <a:rPr lang="en-US" dirty="0" smtClean="0"/>
              <a:t>, Ming-</a:t>
            </a:r>
            <a:r>
              <a:rPr lang="en-US" dirty="0" err="1" smtClean="0"/>
              <a:t>Huei</a:t>
            </a:r>
            <a:r>
              <a:rPr lang="en-US" dirty="0" smtClean="0"/>
              <a:t> Chang, Ying Jang Yang and the Captains and crews of OR1, OR2, OR3 and OR5.</a:t>
            </a:r>
            <a:endParaRPr lang="en-US" dirty="0"/>
          </a:p>
        </p:txBody>
      </p:sp>
    </p:spTree>
    <p:extLst>
      <p:ext uri="{BB962C8B-B14F-4D97-AF65-F5344CB8AC3E}">
        <p14:creationId xmlns:p14="http://schemas.microsoft.com/office/powerpoint/2010/main" val="20484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965090" y="654153"/>
            <a:ext cx="5347608" cy="6152361"/>
          </a:xfrm>
          <a:prstGeom prst="rect">
            <a:avLst/>
          </a:prstGeom>
          <a:noFill/>
          <a:ln w="9525">
            <a:noFill/>
            <a:miter lim="800000"/>
            <a:headEnd/>
            <a:tailEnd/>
          </a:ln>
        </p:spPr>
      </p:pic>
      <p:sp>
        <p:nvSpPr>
          <p:cNvPr id="6" name="Rectangle 5"/>
          <p:cNvSpPr/>
          <p:nvPr/>
        </p:nvSpPr>
        <p:spPr>
          <a:xfrm>
            <a:off x="0" y="1"/>
            <a:ext cx="9152581" cy="56458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OKMC_log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 y="141602"/>
            <a:ext cx="1427734" cy="359244"/>
          </a:xfrm>
          <a:prstGeom prst="rect">
            <a:avLst/>
          </a:prstGeom>
        </p:spPr>
      </p:pic>
      <p:sp>
        <p:nvSpPr>
          <p:cNvPr id="9" name="TextBox 8"/>
          <p:cNvSpPr txBox="1"/>
          <p:nvPr/>
        </p:nvSpPr>
        <p:spPr>
          <a:xfrm>
            <a:off x="1355779" y="-81750"/>
            <a:ext cx="6719230" cy="646331"/>
          </a:xfrm>
          <a:prstGeom prst="rect">
            <a:avLst/>
          </a:prstGeom>
          <a:noFill/>
        </p:spPr>
        <p:txBody>
          <a:bodyPr wrap="square" rtlCol="0">
            <a:spAutoFit/>
          </a:bodyPr>
          <a:lstStyle/>
          <a:p>
            <a:pPr algn="ctr"/>
            <a:r>
              <a:rPr lang="en-US" sz="3600" dirty="0" smtClean="0"/>
              <a:t>Example N (Taiwan) Sections</a:t>
            </a:r>
            <a:endParaRPr lang="en-US" sz="3600" dirty="0"/>
          </a:p>
        </p:txBody>
      </p:sp>
      <p:pic>
        <p:nvPicPr>
          <p:cNvPr id="10" name="Picture 9" descr="plot_transects_DAC_v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60" y="779910"/>
            <a:ext cx="1883201" cy="1784754"/>
          </a:xfrm>
          <a:prstGeom prst="rect">
            <a:avLst/>
          </a:prstGeom>
        </p:spPr>
      </p:pic>
      <p:cxnSp>
        <p:nvCxnSpPr>
          <p:cNvPr id="11" name="Straight Connector 10"/>
          <p:cNvCxnSpPr/>
          <p:nvPr/>
        </p:nvCxnSpPr>
        <p:spPr>
          <a:xfrm flipV="1">
            <a:off x="1085429" y="1028747"/>
            <a:ext cx="416882" cy="16303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85429" y="1200357"/>
            <a:ext cx="400170" cy="30890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05010" y="1849098"/>
            <a:ext cx="849507" cy="707886"/>
          </a:xfrm>
          <a:prstGeom prst="rect">
            <a:avLst/>
          </a:prstGeom>
          <a:noFill/>
        </p:spPr>
        <p:txBody>
          <a:bodyPr wrap="square" rtlCol="0">
            <a:spAutoFit/>
          </a:bodyPr>
          <a:lstStyle/>
          <a:p>
            <a:r>
              <a:rPr lang="en-US" sz="4000" dirty="0">
                <a:solidFill>
                  <a:srgbClr val="0000FF"/>
                </a:solidFill>
              </a:rPr>
              <a:t>N</a:t>
            </a:r>
            <a:r>
              <a:rPr lang="en-US" sz="4000" dirty="0" smtClean="0">
                <a:solidFill>
                  <a:srgbClr val="0000FF"/>
                </a:solidFill>
              </a:rPr>
              <a:t>1</a:t>
            </a:r>
            <a:endParaRPr lang="en-US" sz="4000" dirty="0">
              <a:solidFill>
                <a:srgbClr val="0000FF"/>
              </a:solidFill>
            </a:endParaRPr>
          </a:p>
        </p:txBody>
      </p:sp>
      <p:sp>
        <p:nvSpPr>
          <p:cNvPr id="16" name="TextBox 15"/>
          <p:cNvSpPr txBox="1"/>
          <p:nvPr/>
        </p:nvSpPr>
        <p:spPr>
          <a:xfrm>
            <a:off x="2109303" y="4901722"/>
            <a:ext cx="849507" cy="707886"/>
          </a:xfrm>
          <a:prstGeom prst="rect">
            <a:avLst/>
          </a:prstGeom>
          <a:noFill/>
        </p:spPr>
        <p:txBody>
          <a:bodyPr wrap="square" rtlCol="0">
            <a:spAutoFit/>
          </a:bodyPr>
          <a:lstStyle/>
          <a:p>
            <a:r>
              <a:rPr lang="en-US" sz="4000" dirty="0">
                <a:solidFill>
                  <a:srgbClr val="FF0000"/>
                </a:solidFill>
              </a:rPr>
              <a:t>N</a:t>
            </a:r>
            <a:r>
              <a:rPr lang="en-US" sz="4000" dirty="0" smtClean="0">
                <a:solidFill>
                  <a:srgbClr val="FF0000"/>
                </a:solidFill>
              </a:rPr>
              <a:t>2</a:t>
            </a:r>
            <a:endParaRPr lang="en-US" sz="4000" dirty="0">
              <a:solidFill>
                <a:srgbClr val="FF0000"/>
              </a:solidFill>
            </a:endParaRPr>
          </a:p>
        </p:txBody>
      </p:sp>
      <p:sp>
        <p:nvSpPr>
          <p:cNvPr id="20" name="TextBox 19"/>
          <p:cNvSpPr txBox="1"/>
          <p:nvPr/>
        </p:nvSpPr>
        <p:spPr>
          <a:xfrm>
            <a:off x="4537109" y="1615799"/>
            <a:ext cx="2205285" cy="369332"/>
          </a:xfrm>
          <a:prstGeom prst="rect">
            <a:avLst/>
          </a:prstGeom>
          <a:noFill/>
        </p:spPr>
        <p:txBody>
          <a:bodyPr wrap="square" rtlCol="0">
            <a:spAutoFit/>
          </a:bodyPr>
          <a:lstStyle/>
          <a:p>
            <a:r>
              <a:rPr lang="en-US" dirty="0" smtClean="0"/>
              <a:t>Dual </a:t>
            </a:r>
            <a:r>
              <a:rPr lang="en-US" smtClean="0"/>
              <a:t>velocity </a:t>
            </a:r>
            <a:r>
              <a:rPr lang="en-US" smtClean="0"/>
              <a:t>maxima</a:t>
            </a:r>
            <a:endParaRPr lang="en-US" dirty="0"/>
          </a:p>
        </p:txBody>
      </p:sp>
      <p:sp>
        <p:nvSpPr>
          <p:cNvPr id="21" name="TextBox 20"/>
          <p:cNvSpPr txBox="1"/>
          <p:nvPr/>
        </p:nvSpPr>
        <p:spPr>
          <a:xfrm>
            <a:off x="4052293" y="4578556"/>
            <a:ext cx="2449838" cy="646331"/>
          </a:xfrm>
          <a:prstGeom prst="rect">
            <a:avLst/>
          </a:prstGeom>
          <a:noFill/>
        </p:spPr>
        <p:txBody>
          <a:bodyPr wrap="square" rtlCol="0">
            <a:spAutoFit/>
          </a:bodyPr>
          <a:lstStyle/>
          <a:p>
            <a:r>
              <a:rPr lang="en-US" dirty="0" err="1" smtClean="0"/>
              <a:t>Kuroshio</a:t>
            </a:r>
            <a:r>
              <a:rPr lang="en-US" dirty="0" smtClean="0"/>
              <a:t> broadens,</a:t>
            </a:r>
            <a:br>
              <a:rPr lang="en-US" dirty="0" smtClean="0"/>
            </a:br>
            <a:r>
              <a:rPr lang="en-US" dirty="0" smtClean="0"/>
              <a:t>branches recombine?</a:t>
            </a:r>
            <a:endParaRPr lang="en-US" dirty="0"/>
          </a:p>
        </p:txBody>
      </p:sp>
    </p:spTree>
    <p:extLst>
      <p:ext uri="{BB962C8B-B14F-4D97-AF65-F5344CB8AC3E}">
        <p14:creationId xmlns:p14="http://schemas.microsoft.com/office/powerpoint/2010/main" val="164924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0921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 y="148094"/>
            <a:ext cx="1427734" cy="359244"/>
          </a:xfrm>
          <a:prstGeom prst="rect">
            <a:avLst/>
          </a:prstGeom>
        </p:spPr>
      </p:pic>
      <p:sp>
        <p:nvSpPr>
          <p:cNvPr id="32" name="TextBox 31"/>
          <p:cNvSpPr txBox="1"/>
          <p:nvPr/>
        </p:nvSpPr>
        <p:spPr>
          <a:xfrm>
            <a:off x="1355780" y="0"/>
            <a:ext cx="6664308" cy="523220"/>
          </a:xfrm>
          <a:prstGeom prst="rect">
            <a:avLst/>
          </a:prstGeom>
          <a:noFill/>
        </p:spPr>
        <p:txBody>
          <a:bodyPr wrap="square" rtlCol="0">
            <a:spAutoFit/>
          </a:bodyPr>
          <a:lstStyle/>
          <a:p>
            <a:pPr algn="ctr"/>
            <a:r>
              <a:rPr lang="en-US" sz="2800" dirty="0" smtClean="0"/>
              <a:t>Seasonal Variation in </a:t>
            </a:r>
            <a:r>
              <a:rPr lang="en-US" sz="2800" dirty="0" err="1" smtClean="0"/>
              <a:t>Kuroshio</a:t>
            </a:r>
            <a:r>
              <a:rPr lang="en-US" sz="2800" dirty="0" smtClean="0"/>
              <a:t> Transport</a:t>
            </a:r>
            <a:endParaRPr lang="en-US" sz="2800" dirty="0"/>
          </a:p>
        </p:txBody>
      </p:sp>
      <p:pic>
        <p:nvPicPr>
          <p:cNvPr id="13" name="Picture 12"/>
          <p:cNvPicPr/>
          <p:nvPr/>
        </p:nvPicPr>
        <p:blipFill>
          <a:blip r:embed="rId4" cstate="print"/>
          <a:srcRect/>
          <a:stretch>
            <a:fillRect/>
          </a:stretch>
        </p:blipFill>
        <p:spPr bwMode="auto">
          <a:xfrm>
            <a:off x="102970" y="678051"/>
            <a:ext cx="4539285" cy="6157638"/>
          </a:xfrm>
          <a:prstGeom prst="rect">
            <a:avLst/>
          </a:prstGeom>
          <a:noFill/>
          <a:ln w="9525">
            <a:noFill/>
            <a:miter lim="800000"/>
            <a:headEnd/>
            <a:tailEnd/>
          </a:ln>
        </p:spPr>
      </p:pic>
      <p:sp>
        <p:nvSpPr>
          <p:cNvPr id="14" name="TextBox 13"/>
          <p:cNvSpPr txBox="1"/>
          <p:nvPr/>
        </p:nvSpPr>
        <p:spPr>
          <a:xfrm>
            <a:off x="4642255" y="5804741"/>
            <a:ext cx="3323283" cy="954107"/>
          </a:xfrm>
          <a:prstGeom prst="rect">
            <a:avLst/>
          </a:prstGeom>
          <a:noFill/>
        </p:spPr>
        <p:txBody>
          <a:bodyPr wrap="square" rtlCol="0">
            <a:spAutoFit/>
          </a:bodyPr>
          <a:lstStyle/>
          <a:p>
            <a:r>
              <a:rPr lang="en-US" sz="1400" dirty="0" smtClean="0">
                <a:latin typeface="Times New Roman" pitchFamily="18" charset="0"/>
                <a:cs typeface="Times New Roman" pitchFamily="18" charset="0"/>
              </a:rPr>
              <a:t>Bifurcation Latitude </a:t>
            </a:r>
            <a:r>
              <a:rPr lang="en-US" sz="1400" dirty="0">
                <a:latin typeface="Times New Roman" pitchFamily="18" charset="0"/>
                <a:cs typeface="Times New Roman" pitchFamily="18" charset="0"/>
              </a:rPr>
              <a:t>(</a:t>
            </a:r>
            <a:r>
              <a:rPr lang="en-US" sz="1400" dirty="0" err="1">
                <a:latin typeface="Times New Roman" pitchFamily="18" charset="0"/>
                <a:cs typeface="Times New Roman" pitchFamily="18" charset="0"/>
              </a:rPr>
              <a:t>Qiu</a:t>
            </a:r>
            <a:r>
              <a:rPr lang="en-US" sz="1400" dirty="0">
                <a:latin typeface="Times New Roman" pitchFamily="18" charset="0"/>
                <a:cs typeface="Times New Roman" pitchFamily="18" charset="0"/>
              </a:rPr>
              <a:t> and Chen, 2010)</a:t>
            </a:r>
            <a:endParaRPr lang="en-US" sz="1400" dirty="0" smtClean="0">
              <a:latin typeface="Times New Roman" pitchFamily="18" charset="0"/>
              <a:cs typeface="Times New Roman" pitchFamily="18" charset="0"/>
            </a:endParaRPr>
          </a:p>
          <a:p>
            <a:r>
              <a:rPr lang="en-US" sz="1400" dirty="0" err="1" smtClean="0">
                <a:cs typeface="Times New Roman" pitchFamily="18" charset="0"/>
              </a:rPr>
              <a:t>Y</a:t>
            </a:r>
            <a:r>
              <a:rPr lang="en-US" sz="1400" baseline="-25000" dirty="0" err="1" smtClean="0">
                <a:cs typeface="Times New Roman" pitchFamily="18" charset="0"/>
              </a:rPr>
              <a:t>p</a:t>
            </a:r>
            <a:r>
              <a:rPr lang="en-US" sz="1400" dirty="0" smtClean="0">
                <a:cs typeface="Times New Roman" pitchFamily="18" charset="0"/>
              </a:rPr>
              <a:t>(t) = 11.9 - 0.13  </a:t>
            </a:r>
            <a:r>
              <a:rPr lang="en-US" sz="1400" i="1" dirty="0" err="1" smtClean="0">
                <a:cs typeface="Times New Roman" pitchFamily="18" charset="0"/>
              </a:rPr>
              <a:t>h’</a:t>
            </a:r>
            <a:r>
              <a:rPr lang="en-US" sz="1400" dirty="0" smtClean="0">
                <a:cs typeface="Times New Roman" pitchFamily="18" charset="0"/>
              </a:rPr>
              <a:t>(t) (</a:t>
            </a:r>
            <a:r>
              <a:rPr lang="en-US" sz="1400" baseline="30000" dirty="0" err="1" smtClean="0">
                <a:cs typeface="Times New Roman" pitchFamily="18" charset="0"/>
              </a:rPr>
              <a:t>o</a:t>
            </a:r>
            <a:r>
              <a:rPr lang="en-US" sz="1400" dirty="0" err="1" smtClean="0">
                <a:cs typeface="Times New Roman" pitchFamily="18" charset="0"/>
              </a:rPr>
              <a:t>N</a:t>
            </a:r>
            <a:r>
              <a:rPr lang="en-US" sz="1400" dirty="0" smtClean="0">
                <a:cs typeface="Times New Roman" pitchFamily="18" charset="0"/>
              </a:rPr>
              <a:t>)</a:t>
            </a:r>
          </a:p>
          <a:p>
            <a:r>
              <a:rPr lang="en-US" sz="1400" dirty="0" smtClean="0">
                <a:latin typeface="+mj-lt"/>
                <a:cs typeface="Times New Roman" pitchFamily="18" charset="0"/>
              </a:rPr>
              <a:t>h’(t) </a:t>
            </a:r>
            <a:r>
              <a:rPr lang="en-US" sz="1400" dirty="0" smtClean="0">
                <a:latin typeface="Times New Roman" pitchFamily="18" charset="0"/>
                <a:cs typeface="Times New Roman" pitchFamily="18" charset="0"/>
              </a:rPr>
              <a:t>SSH anomaly (in cm)</a:t>
            </a:r>
          </a:p>
          <a:p>
            <a:r>
              <a:rPr lang="en-US" sz="1400" dirty="0" smtClean="0">
                <a:latin typeface="Times New Roman" pitchFamily="18" charset="0"/>
                <a:cs typeface="Times New Roman" pitchFamily="18" charset="0"/>
              </a:rPr>
              <a:t>12</a:t>
            </a:r>
            <a:r>
              <a:rPr lang="en-US" sz="1400" dirty="0">
                <a:latin typeface="Times New Roman" pitchFamily="18" charset="0"/>
                <a:cs typeface="Times New Roman" pitchFamily="18" charset="0"/>
              </a:rPr>
              <a:t>-</a:t>
            </a:r>
            <a:r>
              <a:rPr lang="en-US" sz="1400" dirty="0" smtClean="0">
                <a:latin typeface="Times New Roman" pitchFamily="18" charset="0"/>
                <a:cs typeface="Times New Roman" pitchFamily="18" charset="0"/>
              </a:rPr>
              <a:t>14 °N and 127-130</a:t>
            </a:r>
            <a:r>
              <a:rPr lang="en-US" sz="1400" baseline="30000" dirty="0">
                <a:latin typeface="Times New Roman" pitchFamily="18" charset="0"/>
                <a:cs typeface="Times New Roman" pitchFamily="18" charset="0"/>
              </a:rPr>
              <a:t> </a:t>
            </a:r>
            <a:r>
              <a:rPr lang="en-US" sz="1400" baseline="30000"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E average</a:t>
            </a:r>
            <a:endParaRPr lang="en-US" sz="1400" dirty="0">
              <a:latin typeface="Times New Roman" pitchFamily="18" charset="0"/>
              <a:cs typeface="Times New Roman" pitchFamily="18" charset="0"/>
            </a:endParaRPr>
          </a:p>
        </p:txBody>
      </p:sp>
      <p:sp>
        <p:nvSpPr>
          <p:cNvPr id="5" name="TextBox 4"/>
          <p:cNvSpPr txBox="1"/>
          <p:nvPr/>
        </p:nvSpPr>
        <p:spPr>
          <a:xfrm>
            <a:off x="4773448" y="777099"/>
            <a:ext cx="4212323" cy="4239622"/>
          </a:xfrm>
          <a:prstGeom prst="rect">
            <a:avLst/>
          </a:prstGeom>
          <a:noFill/>
        </p:spPr>
        <p:txBody>
          <a:bodyPr wrap="square" rtlCol="0">
            <a:spAutoFit/>
          </a:bodyPr>
          <a:lstStyle/>
          <a:p>
            <a:pPr marL="285750" indent="-285750">
              <a:spcAft>
                <a:spcPts val="300"/>
              </a:spcAft>
              <a:buFont typeface="Arial"/>
              <a:buChar char="•"/>
            </a:pPr>
            <a:r>
              <a:rPr lang="en-US" dirty="0" smtClean="0"/>
              <a:t>Extrapolation to western (inshore) boundary by fitting QG model (solid symbols, 1-14% correction).</a:t>
            </a:r>
          </a:p>
          <a:p>
            <a:pPr marL="285750" indent="-285750">
              <a:spcAft>
                <a:spcPts val="300"/>
              </a:spcAft>
              <a:buFont typeface="Arial"/>
              <a:buChar char="•"/>
            </a:pPr>
            <a:r>
              <a:rPr lang="en-US" dirty="0" smtClean="0"/>
              <a:t>Mean transports: N	25 ± 12 </a:t>
            </a:r>
            <a:r>
              <a:rPr lang="en-US" dirty="0" err="1" smtClean="0"/>
              <a:t>Sv</a:t>
            </a:r>
            <a:endParaRPr lang="en-US" dirty="0" smtClean="0"/>
          </a:p>
          <a:p>
            <a:pPr lvl="2">
              <a:spcAft>
                <a:spcPts val="300"/>
              </a:spcAft>
            </a:pPr>
            <a:r>
              <a:rPr lang="en-US" dirty="0" smtClean="0"/>
              <a:t>		   S	20 ± 7 </a:t>
            </a:r>
            <a:r>
              <a:rPr lang="en-US" dirty="0" err="1" smtClean="0"/>
              <a:t>Sv</a:t>
            </a:r>
            <a:endParaRPr lang="en-US" dirty="0" smtClean="0"/>
          </a:p>
          <a:p>
            <a:pPr lvl="2">
              <a:spcAft>
                <a:spcPts val="300"/>
              </a:spcAft>
            </a:pPr>
            <a:r>
              <a:rPr lang="en-US" dirty="0" smtClean="0"/>
              <a:t>		  M	17 ± 4 </a:t>
            </a:r>
            <a:r>
              <a:rPr lang="en-US" dirty="0" err="1" smtClean="0"/>
              <a:t>Sv</a:t>
            </a:r>
            <a:endParaRPr lang="en-US" dirty="0" smtClean="0"/>
          </a:p>
          <a:p>
            <a:pPr marL="285750" indent="-285750">
              <a:spcAft>
                <a:spcPts val="300"/>
              </a:spcAft>
              <a:buFont typeface="Arial"/>
              <a:buChar char="•"/>
            </a:pPr>
            <a:r>
              <a:rPr lang="en-US" dirty="0" smtClean="0"/>
              <a:t>Large variation in N transports driven by greater eddy influence.</a:t>
            </a:r>
          </a:p>
          <a:p>
            <a:pPr marL="285750" indent="-285750">
              <a:spcAft>
                <a:spcPts val="300"/>
              </a:spcAft>
              <a:buFont typeface="Arial"/>
              <a:buChar char="•"/>
            </a:pPr>
            <a:r>
              <a:rPr lang="en-US" dirty="0" smtClean="0"/>
              <a:t>M/S difference due to restricted eastern extent of M sections.</a:t>
            </a:r>
          </a:p>
          <a:p>
            <a:pPr marL="285750" indent="-285750">
              <a:spcAft>
                <a:spcPts val="300"/>
              </a:spcAft>
              <a:buFont typeface="Arial"/>
              <a:buChar char="•"/>
            </a:pPr>
            <a:r>
              <a:rPr lang="en-US" dirty="0"/>
              <a:t>r = -0.34 (-0.60/0.00) between NECBL and </a:t>
            </a:r>
            <a:r>
              <a:rPr lang="en-US" dirty="0" smtClean="0"/>
              <a:t>N (Taiwan) transport.</a:t>
            </a:r>
            <a:endParaRPr lang="en-US" dirty="0"/>
          </a:p>
          <a:p>
            <a:pPr marL="285750" indent="-285750">
              <a:spcAft>
                <a:spcPts val="300"/>
              </a:spcAft>
              <a:buFont typeface="Arial"/>
              <a:buChar char="•"/>
            </a:pPr>
            <a:r>
              <a:rPr lang="en-US" dirty="0" smtClean="0"/>
              <a:t>r = -0.61 (-0.83/-0.23) between NECBL and S (Luzon) transport</a:t>
            </a:r>
            <a:r>
              <a:rPr lang="en-US" dirty="0" smtClean="0"/>
              <a:t>.</a:t>
            </a:r>
            <a:endParaRPr lang="en-US" dirty="0" smtClean="0"/>
          </a:p>
        </p:txBody>
      </p:sp>
      <p:sp>
        <p:nvSpPr>
          <p:cNvPr id="16" name="Rounded Rectangular Callout 15"/>
          <p:cNvSpPr/>
          <p:nvPr/>
        </p:nvSpPr>
        <p:spPr>
          <a:xfrm>
            <a:off x="753230" y="3584578"/>
            <a:ext cx="1086365" cy="269220"/>
          </a:xfrm>
          <a:prstGeom prst="wedgeRoundRectCallout">
            <a:avLst>
              <a:gd name="adj1" fmla="val 55613"/>
              <a:gd name="adj2" fmla="val 7521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0000"/>
                </a:solidFill>
              </a:rPr>
              <a:t>2-month lag</a:t>
            </a:r>
            <a:endParaRPr lang="en-US" sz="1400" dirty="0">
              <a:solidFill>
                <a:srgbClr val="FF0000"/>
              </a:solidFill>
            </a:endParaRPr>
          </a:p>
        </p:txBody>
      </p:sp>
    </p:spTree>
    <p:extLst>
      <p:ext uri="{BB962C8B-B14F-4D97-AF65-F5344CB8AC3E}">
        <p14:creationId xmlns:p14="http://schemas.microsoft.com/office/powerpoint/2010/main" val="4207286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99527" y="942680"/>
            <a:ext cx="2892912" cy="3120832"/>
            <a:chOff x="402162" y="980706"/>
            <a:chExt cx="5401571" cy="5827137"/>
          </a:xfrm>
        </p:grpSpPr>
        <p:grpSp>
          <p:nvGrpSpPr>
            <p:cNvPr id="14" name="Group 13"/>
            <p:cNvGrpSpPr/>
            <p:nvPr/>
          </p:nvGrpSpPr>
          <p:grpSpPr>
            <a:xfrm>
              <a:off x="402162" y="980706"/>
              <a:ext cx="4923366" cy="5827137"/>
              <a:chOff x="1917700" y="443854"/>
              <a:chExt cx="5299175" cy="6271933"/>
            </a:xfrm>
          </p:grpSpPr>
          <p:pic>
            <p:nvPicPr>
              <p:cNvPr id="22" name="Picture 21" descr="TS_S2M1_annual_mean123-30.png"/>
              <p:cNvPicPr>
                <a:picLocks noChangeAspect="1"/>
              </p:cNvPicPr>
              <p:nvPr/>
            </p:nvPicPr>
            <p:blipFill rotWithShape="1">
              <a:blip r:embed="rId2">
                <a:extLst>
                  <a:ext uri="{28A0092B-C50C-407E-A947-70E740481C1C}">
                    <a14:useLocalDpi xmlns:a14="http://schemas.microsoft.com/office/drawing/2010/main" val="0"/>
                  </a:ext>
                </a:extLst>
              </a:blip>
              <a:srcRect t="6472" b="2073"/>
              <a:stretch/>
            </p:blipFill>
            <p:spPr>
              <a:xfrm>
                <a:off x="1917700" y="443854"/>
                <a:ext cx="5299175" cy="6271933"/>
              </a:xfrm>
              <a:prstGeom prst="rect">
                <a:avLst/>
              </a:prstGeom>
            </p:spPr>
          </p:pic>
          <p:sp>
            <p:nvSpPr>
              <p:cNvPr id="23" name="TextBox 22"/>
              <p:cNvSpPr txBox="1"/>
              <p:nvPr/>
            </p:nvSpPr>
            <p:spPr>
              <a:xfrm>
                <a:off x="2539750" y="1449805"/>
                <a:ext cx="1079749" cy="556685"/>
              </a:xfrm>
              <a:prstGeom prst="rect">
                <a:avLst/>
              </a:prstGeom>
              <a:noFill/>
            </p:spPr>
            <p:txBody>
              <a:bodyPr wrap="square" rtlCol="0">
                <a:spAutoFit/>
              </a:bodyPr>
              <a:lstStyle/>
              <a:p>
                <a:r>
                  <a:rPr lang="en-US" sz="1200" dirty="0" smtClean="0">
                    <a:solidFill>
                      <a:schemeClr val="accent6">
                        <a:lumMod val="50000"/>
                      </a:schemeClr>
                    </a:solidFill>
                  </a:rPr>
                  <a:t>south</a:t>
                </a:r>
                <a:endParaRPr lang="en-US" sz="1200" dirty="0">
                  <a:solidFill>
                    <a:schemeClr val="accent6">
                      <a:lumMod val="50000"/>
                    </a:schemeClr>
                  </a:solidFill>
                </a:endParaRPr>
              </a:p>
            </p:txBody>
          </p:sp>
          <p:sp>
            <p:nvSpPr>
              <p:cNvPr id="24" name="TextBox 23"/>
              <p:cNvSpPr txBox="1"/>
              <p:nvPr/>
            </p:nvSpPr>
            <p:spPr>
              <a:xfrm>
                <a:off x="2959100" y="1989554"/>
                <a:ext cx="1060450" cy="556685"/>
              </a:xfrm>
              <a:prstGeom prst="rect">
                <a:avLst/>
              </a:prstGeom>
              <a:noFill/>
            </p:spPr>
            <p:txBody>
              <a:bodyPr wrap="square" rtlCol="0">
                <a:spAutoFit/>
              </a:bodyPr>
              <a:lstStyle/>
              <a:p>
                <a:r>
                  <a:rPr lang="en-US" sz="1200" dirty="0" smtClean="0">
                    <a:solidFill>
                      <a:schemeClr val="tx1">
                        <a:lumMod val="65000"/>
                        <a:lumOff val="35000"/>
                      </a:schemeClr>
                    </a:solidFill>
                  </a:rPr>
                  <a:t>north</a:t>
                </a:r>
                <a:endParaRPr lang="en-US" sz="1200" dirty="0">
                  <a:solidFill>
                    <a:schemeClr val="tx1">
                      <a:lumMod val="65000"/>
                      <a:lumOff val="35000"/>
                    </a:schemeClr>
                  </a:solidFill>
                </a:endParaRPr>
              </a:p>
            </p:txBody>
          </p:sp>
        </p:grpSp>
        <p:sp>
          <p:nvSpPr>
            <p:cNvPr id="17" name="TextBox 16"/>
            <p:cNvSpPr txBox="1"/>
            <p:nvPr/>
          </p:nvSpPr>
          <p:spPr>
            <a:xfrm>
              <a:off x="4283730" y="2260348"/>
              <a:ext cx="1520003" cy="862009"/>
            </a:xfrm>
            <a:prstGeom prst="rect">
              <a:avLst/>
            </a:prstGeom>
            <a:noFill/>
          </p:spPr>
          <p:txBody>
            <a:bodyPr wrap="square" rtlCol="0">
              <a:spAutoFit/>
            </a:bodyPr>
            <a:lstStyle/>
            <a:p>
              <a:r>
                <a:rPr lang="en-US" sz="1200" dirty="0" smtClean="0">
                  <a:solidFill>
                    <a:srgbClr val="FF0000"/>
                  </a:solidFill>
                </a:rPr>
                <a:t>NPTW Kuroshio</a:t>
              </a:r>
              <a:endParaRPr lang="en-US" sz="1200" dirty="0">
                <a:solidFill>
                  <a:srgbClr val="FF0000"/>
                </a:solidFill>
              </a:endParaRPr>
            </a:p>
          </p:txBody>
        </p:sp>
        <p:sp>
          <p:nvSpPr>
            <p:cNvPr id="18" name="TextBox 17"/>
            <p:cNvSpPr txBox="1"/>
            <p:nvPr/>
          </p:nvSpPr>
          <p:spPr>
            <a:xfrm>
              <a:off x="1714924" y="3082937"/>
              <a:ext cx="1460076" cy="862009"/>
            </a:xfrm>
            <a:prstGeom prst="rect">
              <a:avLst/>
            </a:prstGeom>
            <a:noFill/>
          </p:spPr>
          <p:txBody>
            <a:bodyPr wrap="square" rtlCol="0">
              <a:spAutoFit/>
            </a:bodyPr>
            <a:lstStyle/>
            <a:p>
              <a:r>
                <a:rPr lang="en-US" sz="1200" dirty="0" smtClean="0">
                  <a:solidFill>
                    <a:srgbClr val="3366FF"/>
                  </a:solidFill>
                </a:rPr>
                <a:t>South China Sea</a:t>
              </a:r>
              <a:endParaRPr lang="en-US" sz="1200" dirty="0">
                <a:solidFill>
                  <a:srgbClr val="3366FF"/>
                </a:solidFill>
              </a:endParaRPr>
            </a:p>
          </p:txBody>
        </p:sp>
        <p:sp>
          <p:nvSpPr>
            <p:cNvPr id="19" name="TextBox 18"/>
            <p:cNvSpPr txBox="1"/>
            <p:nvPr/>
          </p:nvSpPr>
          <p:spPr>
            <a:xfrm>
              <a:off x="1714924" y="5137282"/>
              <a:ext cx="1460076" cy="862009"/>
            </a:xfrm>
            <a:prstGeom prst="rect">
              <a:avLst/>
            </a:prstGeom>
            <a:noFill/>
          </p:spPr>
          <p:txBody>
            <a:bodyPr wrap="square" rtlCol="0">
              <a:spAutoFit/>
            </a:bodyPr>
            <a:lstStyle/>
            <a:p>
              <a:r>
                <a:rPr lang="en-US" sz="1200" dirty="0" smtClean="0">
                  <a:solidFill>
                    <a:srgbClr val="FF0000"/>
                  </a:solidFill>
                </a:rPr>
                <a:t>NPIW</a:t>
              </a:r>
              <a:br>
                <a:rPr lang="en-US" sz="1200" dirty="0" smtClean="0">
                  <a:solidFill>
                    <a:srgbClr val="FF0000"/>
                  </a:solidFill>
                </a:rPr>
              </a:br>
              <a:r>
                <a:rPr lang="en-US" sz="1200" dirty="0" smtClean="0">
                  <a:solidFill>
                    <a:srgbClr val="FF0000"/>
                  </a:solidFill>
                </a:rPr>
                <a:t>Kuroshio</a:t>
              </a:r>
              <a:endParaRPr lang="en-US" sz="1200" dirty="0">
                <a:solidFill>
                  <a:srgbClr val="FF0000"/>
                </a:solidFill>
              </a:endParaRPr>
            </a:p>
          </p:txBody>
        </p:sp>
        <p:sp>
          <p:nvSpPr>
            <p:cNvPr id="20" name="TextBox 19"/>
            <p:cNvSpPr txBox="1"/>
            <p:nvPr/>
          </p:nvSpPr>
          <p:spPr>
            <a:xfrm>
              <a:off x="4021665" y="4875672"/>
              <a:ext cx="1169820" cy="1206813"/>
            </a:xfrm>
            <a:prstGeom prst="rect">
              <a:avLst/>
            </a:prstGeom>
            <a:noFill/>
          </p:spPr>
          <p:txBody>
            <a:bodyPr wrap="square" rtlCol="0">
              <a:spAutoFit/>
            </a:bodyPr>
            <a:lstStyle/>
            <a:p>
              <a:r>
                <a:rPr lang="en-US" sz="1200" dirty="0" smtClean="0">
                  <a:solidFill>
                    <a:srgbClr val="3366FF"/>
                  </a:solidFill>
                </a:rPr>
                <a:t>South China Sea</a:t>
              </a:r>
              <a:endParaRPr lang="en-US" sz="1200" dirty="0">
                <a:solidFill>
                  <a:srgbClr val="3366FF"/>
                </a:solidFill>
              </a:endParaRPr>
            </a:p>
          </p:txBody>
        </p:sp>
        <p:cxnSp>
          <p:nvCxnSpPr>
            <p:cNvPr id="21" name="Straight Connector 20"/>
            <p:cNvCxnSpPr/>
            <p:nvPr/>
          </p:nvCxnSpPr>
          <p:spPr>
            <a:xfrm flipV="1">
              <a:off x="3039534" y="5037667"/>
              <a:ext cx="857250" cy="431800"/>
            </a:xfrm>
            <a:prstGeom prst="line">
              <a:avLst/>
            </a:prstGeom>
            <a:ln>
              <a:solidFill>
                <a:srgbClr val="FF6600"/>
              </a:solidFill>
              <a:prstDash val="sysDash"/>
            </a:ln>
          </p:spPr>
          <p:style>
            <a:lnRef idx="2">
              <a:schemeClr val="accent1"/>
            </a:lnRef>
            <a:fillRef idx="0">
              <a:schemeClr val="accent1"/>
            </a:fillRef>
            <a:effectRef idx="1">
              <a:schemeClr val="accent1"/>
            </a:effectRef>
            <a:fontRef idx="minor">
              <a:schemeClr val="tx1"/>
            </a:fontRef>
          </p:style>
        </p:cxnSp>
      </p:grpSp>
      <p:pic>
        <p:nvPicPr>
          <p:cNvPr id="35" name="Picture 3"/>
          <p:cNvPicPr>
            <a:picLocks noChangeAspect="1" noChangeArrowheads="1"/>
          </p:cNvPicPr>
          <p:nvPr/>
        </p:nvPicPr>
        <p:blipFill>
          <a:blip r:embed="rId3" cstate="print"/>
          <a:srcRect l="2510" t="12121" r="22196" b="33091"/>
          <a:stretch>
            <a:fillRect/>
          </a:stretch>
        </p:blipFill>
        <p:spPr bwMode="auto">
          <a:xfrm>
            <a:off x="6064924" y="4048195"/>
            <a:ext cx="3079076" cy="2899463"/>
          </a:xfrm>
          <a:prstGeom prst="rect">
            <a:avLst/>
          </a:prstGeom>
          <a:noFill/>
          <a:ln w="9525">
            <a:noFill/>
            <a:miter lim="800000"/>
            <a:headEnd/>
            <a:tailEnd/>
          </a:ln>
        </p:spPr>
      </p:pic>
      <p:pic>
        <p:nvPicPr>
          <p:cNvPr id="8" name="Picture 8" descr="http://kirin.apl.uw.edu/~barry/Seaglider/plot35_TS_3d_transport/N1_2_TS.png"/>
          <p:cNvPicPr>
            <a:picLocks noChangeAspect="1" noChangeArrowheads="1"/>
          </p:cNvPicPr>
          <p:nvPr/>
        </p:nvPicPr>
        <p:blipFill>
          <a:blip r:embed="rId4" cstate="print"/>
          <a:srcRect l="2484" t="11879" r="21595" b="32606"/>
          <a:stretch>
            <a:fillRect/>
          </a:stretch>
        </p:blipFill>
        <p:spPr bwMode="auto">
          <a:xfrm>
            <a:off x="-2288" y="951460"/>
            <a:ext cx="3245270" cy="3070952"/>
          </a:xfrm>
          <a:prstGeom prst="rect">
            <a:avLst/>
          </a:prstGeom>
          <a:noFill/>
        </p:spPr>
      </p:pic>
      <p:sp>
        <p:nvSpPr>
          <p:cNvPr id="4" name="Rectangle 3"/>
          <p:cNvSpPr/>
          <p:nvPr/>
        </p:nvSpPr>
        <p:spPr>
          <a:xfrm>
            <a:off x="0" y="1"/>
            <a:ext cx="9144000" cy="73739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KMC_logo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3" y="244574"/>
            <a:ext cx="1427734" cy="359244"/>
          </a:xfrm>
          <a:prstGeom prst="rect">
            <a:avLst/>
          </a:prstGeom>
        </p:spPr>
      </p:pic>
      <p:sp>
        <p:nvSpPr>
          <p:cNvPr id="32" name="TextBox 31"/>
          <p:cNvSpPr txBox="1"/>
          <p:nvPr/>
        </p:nvSpPr>
        <p:spPr>
          <a:xfrm>
            <a:off x="1494334" y="80598"/>
            <a:ext cx="7630668" cy="523220"/>
          </a:xfrm>
          <a:prstGeom prst="rect">
            <a:avLst/>
          </a:prstGeom>
          <a:noFill/>
        </p:spPr>
        <p:txBody>
          <a:bodyPr wrap="square" rtlCol="0">
            <a:spAutoFit/>
          </a:bodyPr>
          <a:lstStyle/>
          <a:p>
            <a:r>
              <a:rPr lang="en-US" sz="2800" dirty="0"/>
              <a:t>Mixing during Transit </a:t>
            </a:r>
            <a:r>
              <a:rPr lang="en-US" sz="2800" dirty="0" smtClean="0"/>
              <a:t>Through the </a:t>
            </a:r>
            <a:r>
              <a:rPr lang="en-US" sz="2800" dirty="0"/>
              <a:t>South China Sea</a:t>
            </a:r>
          </a:p>
        </p:txBody>
      </p:sp>
      <p:pic>
        <p:nvPicPr>
          <p:cNvPr id="9" name="Picture 5"/>
          <p:cNvPicPr>
            <a:picLocks noChangeAspect="1" noChangeArrowheads="1"/>
          </p:cNvPicPr>
          <p:nvPr/>
        </p:nvPicPr>
        <p:blipFill>
          <a:blip r:embed="rId6" cstate="print"/>
          <a:srcRect t="11785" r="21676" b="30972"/>
          <a:stretch>
            <a:fillRect/>
          </a:stretch>
        </p:blipFill>
        <p:spPr bwMode="auto">
          <a:xfrm>
            <a:off x="3177854" y="2693607"/>
            <a:ext cx="2980968" cy="2819400"/>
          </a:xfrm>
          <a:prstGeom prst="rect">
            <a:avLst/>
          </a:prstGeom>
          <a:noFill/>
          <a:ln w="9525">
            <a:noFill/>
            <a:miter lim="800000"/>
            <a:headEnd/>
            <a:tailEnd/>
          </a:ln>
        </p:spPr>
      </p:pic>
      <p:sp>
        <p:nvSpPr>
          <p:cNvPr id="2" name="TextBox 1"/>
          <p:cNvSpPr txBox="1"/>
          <p:nvPr/>
        </p:nvSpPr>
        <p:spPr>
          <a:xfrm>
            <a:off x="8278685" y="4292213"/>
            <a:ext cx="657488" cy="369332"/>
          </a:xfrm>
          <a:prstGeom prst="rect">
            <a:avLst/>
          </a:prstGeom>
          <a:solidFill>
            <a:schemeClr val="bg1"/>
          </a:solidFill>
        </p:spPr>
        <p:txBody>
          <a:bodyPr wrap="square" rtlCol="0">
            <a:spAutoFit/>
          </a:bodyPr>
          <a:lstStyle/>
          <a:p>
            <a:r>
              <a:rPr lang="en-US" dirty="0" smtClean="0"/>
              <a:t>S2-</a:t>
            </a:r>
            <a:r>
              <a:rPr lang="en-US" dirty="0"/>
              <a:t>7</a:t>
            </a:r>
          </a:p>
        </p:txBody>
      </p:sp>
      <p:sp>
        <p:nvSpPr>
          <p:cNvPr id="11" name="TextBox 10"/>
          <p:cNvSpPr txBox="1"/>
          <p:nvPr/>
        </p:nvSpPr>
        <p:spPr>
          <a:xfrm>
            <a:off x="2280931" y="1233191"/>
            <a:ext cx="657488" cy="369332"/>
          </a:xfrm>
          <a:prstGeom prst="rect">
            <a:avLst/>
          </a:prstGeom>
          <a:solidFill>
            <a:schemeClr val="bg1"/>
          </a:solidFill>
        </p:spPr>
        <p:txBody>
          <a:bodyPr wrap="square" rtlCol="0">
            <a:spAutoFit/>
          </a:bodyPr>
          <a:lstStyle/>
          <a:p>
            <a:r>
              <a:rPr lang="en-US" dirty="0"/>
              <a:t>N</a:t>
            </a:r>
            <a:r>
              <a:rPr lang="en-US" dirty="0" smtClean="0"/>
              <a:t>1-2</a:t>
            </a:r>
            <a:endParaRPr lang="en-US" dirty="0"/>
          </a:p>
        </p:txBody>
      </p:sp>
      <p:sp>
        <p:nvSpPr>
          <p:cNvPr id="12" name="TextBox 11"/>
          <p:cNvSpPr txBox="1"/>
          <p:nvPr/>
        </p:nvSpPr>
        <p:spPr>
          <a:xfrm>
            <a:off x="5422627" y="2913603"/>
            <a:ext cx="657488" cy="369332"/>
          </a:xfrm>
          <a:prstGeom prst="rect">
            <a:avLst/>
          </a:prstGeom>
          <a:solidFill>
            <a:schemeClr val="bg1"/>
          </a:solidFill>
        </p:spPr>
        <p:txBody>
          <a:bodyPr wrap="square" rtlCol="0">
            <a:spAutoFit/>
          </a:bodyPr>
          <a:lstStyle/>
          <a:p>
            <a:r>
              <a:rPr lang="en-US" dirty="0" smtClean="0"/>
              <a:t>N1-7</a:t>
            </a:r>
            <a:endParaRPr lang="en-US" dirty="0"/>
          </a:p>
        </p:txBody>
      </p:sp>
      <p:sp>
        <p:nvSpPr>
          <p:cNvPr id="25" name="TextBox 24"/>
          <p:cNvSpPr txBox="1"/>
          <p:nvPr/>
        </p:nvSpPr>
        <p:spPr>
          <a:xfrm>
            <a:off x="97689" y="4292213"/>
            <a:ext cx="3850533" cy="2539157"/>
          </a:xfrm>
          <a:prstGeom prst="rect">
            <a:avLst/>
          </a:prstGeom>
          <a:noFill/>
        </p:spPr>
        <p:txBody>
          <a:bodyPr wrap="square" rtlCol="0">
            <a:spAutoFit/>
          </a:bodyPr>
          <a:lstStyle/>
          <a:p>
            <a:pPr marL="173038" indent="-173038">
              <a:spcAft>
                <a:spcPts val="600"/>
              </a:spcAft>
              <a:buFont typeface="Arial"/>
              <a:buChar char="•"/>
            </a:pPr>
            <a:r>
              <a:rPr lang="en-US" dirty="0" smtClean="0"/>
              <a:t>Shifts in </a:t>
            </a:r>
            <a:r>
              <a:rPr lang="en-US" dirty="0" err="1" smtClean="0"/>
              <a:t>θ</a:t>
            </a:r>
            <a:r>
              <a:rPr lang="en-US" dirty="0" smtClean="0"/>
              <a:t>-S suggest mixing and entrainment during transit though SCS.</a:t>
            </a:r>
          </a:p>
          <a:p>
            <a:pPr marL="173038" indent="-173038">
              <a:spcAft>
                <a:spcPts val="600"/>
              </a:spcAft>
              <a:buFont typeface="Arial"/>
              <a:buChar char="•"/>
            </a:pPr>
            <a:r>
              <a:rPr lang="en-US" dirty="0" smtClean="0"/>
              <a:t>Clear shifts in NPTW.</a:t>
            </a:r>
          </a:p>
          <a:p>
            <a:pPr marL="173038" indent="-173038">
              <a:spcAft>
                <a:spcPts val="600"/>
              </a:spcAft>
              <a:buFont typeface="Arial"/>
              <a:buChar char="•"/>
            </a:pPr>
            <a:r>
              <a:rPr lang="en-US" dirty="0" smtClean="0"/>
              <a:t>NPIW shows small, but consistent, shift above 26.6, within Kuroshio.</a:t>
            </a:r>
          </a:p>
          <a:p>
            <a:pPr marL="173038" indent="-173038">
              <a:spcAft>
                <a:spcPts val="600"/>
              </a:spcAft>
              <a:buFont typeface="Arial"/>
              <a:buChar char="•"/>
            </a:pPr>
            <a:r>
              <a:rPr lang="en-US" dirty="0" smtClean="0"/>
              <a:t>Consistent with observed elevated 'spiciness' on these </a:t>
            </a:r>
            <a:r>
              <a:rPr lang="en-US" dirty="0" err="1" smtClean="0"/>
              <a:t>isopycnals</a:t>
            </a:r>
            <a:r>
              <a:rPr lang="en-US" dirty="0" smtClean="0"/>
              <a:t>.</a:t>
            </a:r>
            <a:endParaRPr lang="en-US" dirty="0"/>
          </a:p>
        </p:txBody>
      </p:sp>
      <p:grpSp>
        <p:nvGrpSpPr>
          <p:cNvPr id="3" name="Group 2"/>
          <p:cNvGrpSpPr/>
          <p:nvPr/>
        </p:nvGrpSpPr>
        <p:grpSpPr>
          <a:xfrm>
            <a:off x="3530163" y="1047676"/>
            <a:ext cx="2580487" cy="1394144"/>
            <a:chOff x="6212535" y="1073588"/>
            <a:chExt cx="2580487" cy="1394144"/>
          </a:xfrm>
        </p:grpSpPr>
        <p:grpSp>
          <p:nvGrpSpPr>
            <p:cNvPr id="26" name="Group 25"/>
            <p:cNvGrpSpPr/>
            <p:nvPr/>
          </p:nvGrpSpPr>
          <p:grpSpPr>
            <a:xfrm>
              <a:off x="6212535" y="1073588"/>
              <a:ext cx="1426905" cy="1394144"/>
              <a:chOff x="6452623" y="1085850"/>
              <a:chExt cx="1503106" cy="1468595"/>
            </a:xfrm>
          </p:grpSpPr>
          <p:grpSp>
            <p:nvGrpSpPr>
              <p:cNvPr id="27" name="Group 26"/>
              <p:cNvGrpSpPr/>
              <p:nvPr/>
            </p:nvGrpSpPr>
            <p:grpSpPr>
              <a:xfrm>
                <a:off x="6452623" y="1085850"/>
                <a:ext cx="1503106" cy="1468595"/>
                <a:chOff x="7251700" y="57150"/>
                <a:chExt cx="1796340" cy="1755097"/>
              </a:xfrm>
            </p:grpSpPr>
            <p:pic>
              <p:nvPicPr>
                <p:cNvPr id="29" name="Picture 6"/>
                <p:cNvPicPr>
                  <a:picLocks noChangeAspect="1" noChangeArrowheads="1"/>
                </p:cNvPicPr>
                <p:nvPr/>
              </p:nvPicPr>
              <p:blipFill>
                <a:blip r:embed="rId7" cstate="print"/>
                <a:srcRect/>
                <a:stretch>
                  <a:fillRect/>
                </a:stretch>
              </p:blipFill>
              <p:spPr bwMode="auto">
                <a:xfrm>
                  <a:off x="7251700" y="57150"/>
                  <a:ext cx="1796340" cy="1755097"/>
                </a:xfrm>
                <a:prstGeom prst="rect">
                  <a:avLst/>
                </a:prstGeom>
                <a:noFill/>
                <a:ln w="9525">
                  <a:noFill/>
                  <a:miter lim="800000"/>
                  <a:headEnd/>
                  <a:tailEnd/>
                </a:ln>
              </p:spPr>
            </p:pic>
            <p:cxnSp>
              <p:nvCxnSpPr>
                <p:cNvPr id="30" name="Straight Connector 29"/>
                <p:cNvCxnSpPr/>
                <p:nvPr/>
              </p:nvCxnSpPr>
              <p:spPr>
                <a:xfrm>
                  <a:off x="8229600" y="431800"/>
                  <a:ext cx="412750" cy="323850"/>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cxnSp>
            <p:nvCxnSpPr>
              <p:cNvPr id="28" name="Straight Connector 27"/>
              <p:cNvCxnSpPr/>
              <p:nvPr/>
            </p:nvCxnSpPr>
            <p:spPr>
              <a:xfrm flipV="1">
                <a:off x="7340600" y="1828800"/>
                <a:ext cx="275664" cy="23707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7608136" y="1837267"/>
              <a:ext cx="1184886" cy="338554"/>
            </a:xfrm>
            <a:prstGeom prst="rect">
              <a:avLst/>
            </a:prstGeom>
            <a:noFill/>
          </p:spPr>
          <p:txBody>
            <a:bodyPr wrap="square" rtlCol="0">
              <a:spAutoFit/>
            </a:bodyPr>
            <a:lstStyle/>
            <a:p>
              <a:r>
                <a:rPr lang="en-US" sz="1600" dirty="0" smtClean="0">
                  <a:solidFill>
                    <a:schemeClr val="accent6">
                      <a:lumMod val="50000"/>
                    </a:schemeClr>
                  </a:solidFill>
                </a:rPr>
                <a:t>south (S2)</a:t>
              </a:r>
              <a:endParaRPr lang="en-US" sz="1600" dirty="0">
                <a:solidFill>
                  <a:schemeClr val="accent6">
                    <a:lumMod val="50000"/>
                  </a:schemeClr>
                </a:solidFill>
              </a:endParaRPr>
            </a:p>
          </p:txBody>
        </p:sp>
        <p:sp>
          <p:nvSpPr>
            <p:cNvPr id="33" name="TextBox 32"/>
            <p:cNvSpPr txBox="1"/>
            <p:nvPr/>
          </p:nvSpPr>
          <p:spPr>
            <a:xfrm>
              <a:off x="7609700" y="1292133"/>
              <a:ext cx="1152787" cy="338554"/>
            </a:xfrm>
            <a:prstGeom prst="rect">
              <a:avLst/>
            </a:prstGeom>
            <a:noFill/>
          </p:spPr>
          <p:txBody>
            <a:bodyPr wrap="square" rtlCol="0">
              <a:spAutoFit/>
            </a:bodyPr>
            <a:lstStyle/>
            <a:p>
              <a:r>
                <a:rPr lang="en-US" sz="1600" dirty="0" smtClean="0">
                  <a:solidFill>
                    <a:schemeClr val="tx1">
                      <a:lumMod val="65000"/>
                      <a:lumOff val="35000"/>
                    </a:schemeClr>
                  </a:solidFill>
                </a:rPr>
                <a:t>north (N1)</a:t>
              </a:r>
              <a:endParaRPr lang="en-US" sz="1600" dirty="0">
                <a:solidFill>
                  <a:schemeClr val="tx1">
                    <a:lumMod val="65000"/>
                    <a:lumOff val="35000"/>
                  </a:schemeClr>
                </a:solidFill>
              </a:endParaRPr>
            </a:p>
          </p:txBody>
        </p:sp>
      </p:grpSp>
    </p:spTree>
    <p:extLst>
      <p:ext uri="{BB962C8B-B14F-4D97-AF65-F5344CB8AC3E}">
        <p14:creationId xmlns:p14="http://schemas.microsoft.com/office/powerpoint/2010/main" val="831222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690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6880" y="64952"/>
            <a:ext cx="1181740" cy="531688"/>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 y="132551"/>
            <a:ext cx="1885121" cy="474331"/>
          </a:xfrm>
          <a:prstGeom prst="rect">
            <a:avLst/>
          </a:prstGeom>
        </p:spPr>
      </p:pic>
      <p:sp>
        <p:nvSpPr>
          <p:cNvPr id="32" name="TextBox 31"/>
          <p:cNvSpPr txBox="1"/>
          <p:nvPr/>
        </p:nvSpPr>
        <p:spPr>
          <a:xfrm>
            <a:off x="5852" y="-49793"/>
            <a:ext cx="9138148" cy="707886"/>
          </a:xfrm>
          <a:prstGeom prst="rect">
            <a:avLst/>
          </a:prstGeom>
          <a:noFill/>
        </p:spPr>
        <p:txBody>
          <a:bodyPr wrap="square" rtlCol="0">
            <a:spAutoFit/>
          </a:bodyPr>
          <a:lstStyle/>
          <a:p>
            <a:pPr algn="ctr"/>
            <a:r>
              <a:rPr lang="en-US" sz="4000" dirty="0" smtClean="0"/>
              <a:t>Summary</a:t>
            </a:r>
            <a:endParaRPr lang="en-US" sz="4000" dirty="0"/>
          </a:p>
        </p:txBody>
      </p:sp>
      <p:sp>
        <p:nvSpPr>
          <p:cNvPr id="9" name="Content Placeholder 2"/>
          <p:cNvSpPr txBox="1">
            <a:spLocks/>
          </p:cNvSpPr>
          <p:nvPr/>
        </p:nvSpPr>
        <p:spPr>
          <a:xfrm>
            <a:off x="457199" y="794408"/>
            <a:ext cx="8441267" cy="566741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3038" indent="-173038" algn="l">
              <a:lnSpc>
                <a:spcPct val="90000"/>
              </a:lnSpc>
              <a:spcBef>
                <a:spcPts val="0"/>
              </a:spcBef>
              <a:spcAft>
                <a:spcPts val="600"/>
              </a:spcAft>
              <a:buFont typeface="Arial"/>
              <a:buChar char="•"/>
            </a:pPr>
            <a:r>
              <a:rPr lang="en-US" sz="2400" dirty="0" smtClean="0">
                <a:solidFill>
                  <a:srgbClr val="000000"/>
                </a:solidFill>
              </a:rPr>
              <a:t>Gliders maintained a persistent presence to repeatedly survey strong boundary current.</a:t>
            </a:r>
          </a:p>
          <a:p>
            <a:pPr marL="630238" lvl="2" indent="-173038" algn="l">
              <a:lnSpc>
                <a:spcPct val="90000"/>
              </a:lnSpc>
              <a:spcBef>
                <a:spcPts val="0"/>
              </a:spcBef>
              <a:spcAft>
                <a:spcPts val="600"/>
              </a:spcAft>
              <a:buFont typeface="Arial"/>
              <a:buChar char="•"/>
            </a:pPr>
            <a:r>
              <a:rPr lang="en-US" sz="2000" dirty="0" smtClean="0">
                <a:solidFill>
                  <a:srgbClr val="000000"/>
                </a:solidFill>
              </a:rPr>
              <a:t>Local logistics critical to maintaining continuous operations.</a:t>
            </a:r>
          </a:p>
          <a:p>
            <a:pPr marL="630238" lvl="2" indent="-173038" algn="l">
              <a:lnSpc>
                <a:spcPct val="90000"/>
              </a:lnSpc>
              <a:spcBef>
                <a:spcPts val="0"/>
              </a:spcBef>
              <a:spcAft>
                <a:spcPts val="600"/>
              </a:spcAft>
              <a:buFont typeface="Arial"/>
              <a:buChar char="•"/>
            </a:pPr>
            <a:r>
              <a:rPr lang="en-US" sz="2000" dirty="0" smtClean="0">
                <a:solidFill>
                  <a:srgbClr val="000000"/>
                </a:solidFill>
              </a:rPr>
              <a:t>Densely inhabited regions offer unique hazards.</a:t>
            </a:r>
          </a:p>
          <a:p>
            <a:pPr marL="630238" lvl="2" indent="-173038" algn="l">
              <a:lnSpc>
                <a:spcPct val="90000"/>
              </a:lnSpc>
              <a:spcBef>
                <a:spcPts val="0"/>
              </a:spcBef>
              <a:spcAft>
                <a:spcPts val="1200"/>
              </a:spcAft>
              <a:buFont typeface="Arial"/>
              <a:buChar char="•"/>
            </a:pPr>
            <a:r>
              <a:rPr lang="en-US" sz="2000" dirty="0" smtClean="0">
                <a:solidFill>
                  <a:srgbClr val="000000"/>
                </a:solidFill>
              </a:rPr>
              <a:t>Improve repeat cycle (more gliders).</a:t>
            </a:r>
          </a:p>
          <a:p>
            <a:pPr marL="173038" indent="-173038" algn="l">
              <a:lnSpc>
                <a:spcPct val="90000"/>
              </a:lnSpc>
              <a:spcBef>
                <a:spcPts val="0"/>
              </a:spcBef>
              <a:spcAft>
                <a:spcPts val="1200"/>
              </a:spcAft>
              <a:buFont typeface="Arial"/>
              <a:buChar char="•"/>
            </a:pPr>
            <a:r>
              <a:rPr lang="en-US" sz="2400" dirty="0" smtClean="0">
                <a:solidFill>
                  <a:srgbClr val="000000"/>
                </a:solidFill>
              </a:rPr>
              <a:t>Transport estimates consistent with expectations.</a:t>
            </a:r>
          </a:p>
          <a:p>
            <a:pPr marL="173038" indent="-173038" algn="l">
              <a:lnSpc>
                <a:spcPct val="90000"/>
              </a:lnSpc>
              <a:spcBef>
                <a:spcPts val="0"/>
              </a:spcBef>
              <a:spcAft>
                <a:spcPts val="1200"/>
              </a:spcAft>
              <a:buFont typeface="Arial"/>
              <a:buChar char="•"/>
            </a:pPr>
            <a:r>
              <a:rPr lang="en-US" sz="2400" dirty="0" smtClean="0">
                <a:solidFill>
                  <a:srgbClr val="000000"/>
                </a:solidFill>
              </a:rPr>
              <a:t>Eddy interactions contribute to Kuroshio transport variability.</a:t>
            </a:r>
          </a:p>
          <a:p>
            <a:pPr marL="173038" indent="-173038" algn="l">
              <a:lnSpc>
                <a:spcPct val="90000"/>
              </a:lnSpc>
              <a:spcBef>
                <a:spcPts val="0"/>
              </a:spcBef>
              <a:spcAft>
                <a:spcPts val="1200"/>
              </a:spcAft>
              <a:buFont typeface="Arial"/>
              <a:buChar char="•"/>
            </a:pPr>
            <a:r>
              <a:rPr lang="en-US" sz="2400" dirty="0" smtClean="0">
                <a:solidFill>
                  <a:srgbClr val="000000"/>
                </a:solidFill>
              </a:rPr>
              <a:t>Transports east of Luzon inversely correlated with NEC bifurcation latitude (2 month lag).</a:t>
            </a:r>
          </a:p>
          <a:p>
            <a:pPr marL="173038" indent="-173038" algn="l">
              <a:lnSpc>
                <a:spcPct val="90000"/>
              </a:lnSpc>
              <a:spcBef>
                <a:spcPts val="0"/>
              </a:spcBef>
              <a:spcAft>
                <a:spcPts val="1200"/>
              </a:spcAft>
              <a:buFont typeface="Arial"/>
              <a:buChar char="•"/>
            </a:pPr>
            <a:r>
              <a:rPr lang="en-US" sz="2400" dirty="0" err="1" smtClean="0">
                <a:solidFill>
                  <a:srgbClr val="000000"/>
                </a:solidFill>
              </a:rPr>
              <a:t>Finestructure</a:t>
            </a:r>
            <a:r>
              <a:rPr lang="en-US" sz="2400" dirty="0" smtClean="0">
                <a:solidFill>
                  <a:srgbClr val="000000"/>
                </a:solidFill>
              </a:rPr>
              <a:t> suggests lateral stirring at salinity </a:t>
            </a:r>
            <a:r>
              <a:rPr lang="en-US" sz="2400" dirty="0" err="1" smtClean="0">
                <a:solidFill>
                  <a:srgbClr val="000000"/>
                </a:solidFill>
              </a:rPr>
              <a:t>extrema</a:t>
            </a:r>
            <a:r>
              <a:rPr lang="en-US" sz="2400" dirty="0" smtClean="0">
                <a:solidFill>
                  <a:srgbClr val="000000"/>
                </a:solidFill>
              </a:rPr>
              <a:t>. </a:t>
            </a:r>
          </a:p>
          <a:p>
            <a:pPr marL="173038" indent="-173038" algn="l">
              <a:lnSpc>
                <a:spcPct val="90000"/>
              </a:lnSpc>
              <a:spcBef>
                <a:spcPts val="0"/>
              </a:spcBef>
              <a:spcAft>
                <a:spcPts val="1200"/>
              </a:spcAft>
              <a:buFont typeface="Arial"/>
              <a:buChar char="•"/>
            </a:pPr>
            <a:r>
              <a:rPr lang="en-US" sz="2400" dirty="0" smtClean="0">
                <a:solidFill>
                  <a:srgbClr val="000000"/>
                </a:solidFill>
              </a:rPr>
              <a:t>Shifts in </a:t>
            </a:r>
            <a:r>
              <a:rPr lang="en-US" sz="2400" dirty="0" err="1" smtClean="0">
                <a:solidFill>
                  <a:srgbClr val="000000"/>
                </a:solidFill>
              </a:rPr>
              <a:t>θ</a:t>
            </a:r>
            <a:r>
              <a:rPr lang="en-US" sz="2400" dirty="0" smtClean="0">
                <a:solidFill>
                  <a:srgbClr val="000000"/>
                </a:solidFill>
              </a:rPr>
              <a:t>-S suggest mixing and entrainment during the </a:t>
            </a:r>
            <a:r>
              <a:rPr lang="en-US" sz="2400" dirty="0" err="1" smtClean="0">
                <a:solidFill>
                  <a:srgbClr val="000000"/>
                </a:solidFill>
              </a:rPr>
              <a:t>Kuroshio's</a:t>
            </a:r>
            <a:r>
              <a:rPr lang="en-US" sz="2400" dirty="0" smtClean="0">
                <a:solidFill>
                  <a:srgbClr val="000000"/>
                </a:solidFill>
              </a:rPr>
              <a:t> passage through the South China Sea. </a:t>
            </a:r>
          </a:p>
          <a:p>
            <a:pPr marL="173038" indent="-173038" algn="l">
              <a:lnSpc>
                <a:spcPct val="90000"/>
              </a:lnSpc>
              <a:spcBef>
                <a:spcPts val="0"/>
              </a:spcBef>
              <a:spcAft>
                <a:spcPts val="1200"/>
              </a:spcAft>
              <a:buFont typeface="Arial"/>
              <a:buChar char="•"/>
            </a:pPr>
            <a:r>
              <a:rPr lang="en-US" sz="2400" dirty="0" smtClean="0">
                <a:solidFill>
                  <a:srgbClr val="000000"/>
                </a:solidFill>
              </a:rPr>
              <a:t>Real-time data to NAVO throughout experiment. Processed data ready for OKMC modeling &amp; state estimation efforts. Collaborate to investigate sources and mixing pathways.</a:t>
            </a:r>
          </a:p>
        </p:txBody>
      </p:sp>
    </p:spTree>
    <p:extLst>
      <p:ext uri="{BB962C8B-B14F-4D97-AF65-F5344CB8AC3E}">
        <p14:creationId xmlns:p14="http://schemas.microsoft.com/office/powerpoint/2010/main" val="2475724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99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52581" cy="72076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735" y="112817"/>
            <a:ext cx="965684" cy="434480"/>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 y="188053"/>
            <a:ext cx="1427734" cy="359244"/>
          </a:xfrm>
          <a:prstGeom prst="rect">
            <a:avLst/>
          </a:prstGeom>
        </p:spPr>
      </p:pic>
      <p:sp>
        <p:nvSpPr>
          <p:cNvPr id="32" name="TextBox 31"/>
          <p:cNvSpPr txBox="1"/>
          <p:nvPr/>
        </p:nvSpPr>
        <p:spPr>
          <a:xfrm>
            <a:off x="1330034" y="1264"/>
            <a:ext cx="6758701" cy="584776"/>
          </a:xfrm>
          <a:prstGeom prst="rect">
            <a:avLst/>
          </a:prstGeom>
          <a:noFill/>
        </p:spPr>
        <p:txBody>
          <a:bodyPr wrap="square" rtlCol="0">
            <a:spAutoFit/>
          </a:bodyPr>
          <a:lstStyle/>
          <a:p>
            <a:pPr algn="ctr"/>
            <a:r>
              <a:rPr lang="en-US" sz="3200" dirty="0" err="1" smtClean="0"/>
              <a:t>Kuroshio</a:t>
            </a:r>
            <a:r>
              <a:rPr lang="en-US" sz="3200" dirty="0" smtClean="0"/>
              <a:t> Axis &amp; Section Orientation</a:t>
            </a:r>
            <a:endParaRPr lang="en-US" sz="3200" dirty="0"/>
          </a:p>
        </p:txBody>
      </p:sp>
      <p:pic>
        <p:nvPicPr>
          <p:cNvPr id="2" name="Picture 1" descr="plot_transects_map_large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51" y="916313"/>
            <a:ext cx="3988974" cy="3635953"/>
          </a:xfrm>
          <a:prstGeom prst="rect">
            <a:avLst/>
          </a:prstGeom>
        </p:spPr>
      </p:pic>
      <p:pic>
        <p:nvPicPr>
          <p:cNvPr id="25" name="Picture 4"/>
          <p:cNvPicPr>
            <a:picLocks noChangeAspect="1" noChangeArrowheads="1"/>
          </p:cNvPicPr>
          <p:nvPr/>
        </p:nvPicPr>
        <p:blipFill>
          <a:blip r:embed="rId5" cstate="print"/>
          <a:srcRect t="4527"/>
          <a:stretch>
            <a:fillRect/>
          </a:stretch>
        </p:blipFill>
        <p:spPr bwMode="auto">
          <a:xfrm>
            <a:off x="4583303" y="767975"/>
            <a:ext cx="4319364" cy="4419600"/>
          </a:xfrm>
          <a:prstGeom prst="rect">
            <a:avLst/>
          </a:prstGeom>
          <a:noFill/>
          <a:ln w="9525">
            <a:noFill/>
            <a:miter lim="800000"/>
            <a:headEnd/>
            <a:tailEnd/>
          </a:ln>
        </p:spPr>
      </p:pic>
      <p:sp>
        <p:nvSpPr>
          <p:cNvPr id="26" name="TextBox 25"/>
          <p:cNvSpPr txBox="1"/>
          <p:nvPr/>
        </p:nvSpPr>
        <p:spPr>
          <a:xfrm>
            <a:off x="6178450" y="777157"/>
            <a:ext cx="1090864" cy="461665"/>
          </a:xfrm>
          <a:prstGeom prst="rect">
            <a:avLst/>
          </a:prstGeom>
          <a:noFill/>
          <a:effectLst/>
        </p:spPr>
        <p:txBody>
          <a:bodyPr wrap="none" rtlCol="0">
            <a:spAutoFit/>
          </a:bodyPr>
          <a:lstStyle/>
          <a:p>
            <a:r>
              <a:rPr lang="en-US" sz="2400" b="1" dirty="0" smtClean="0">
                <a:solidFill>
                  <a:srgbClr val="7030A0"/>
                </a:solidFill>
                <a:cs typeface="Times New Roman" pitchFamily="18" charset="0"/>
              </a:rPr>
              <a:t>N1, N2</a:t>
            </a:r>
            <a:endParaRPr lang="en-US" sz="2400" b="1" dirty="0">
              <a:solidFill>
                <a:srgbClr val="7030A0"/>
              </a:solidFill>
              <a:cs typeface="Times New Roman" pitchFamily="18" charset="0"/>
            </a:endParaRPr>
          </a:p>
        </p:txBody>
      </p:sp>
      <p:sp>
        <p:nvSpPr>
          <p:cNvPr id="27" name="TextBox 26"/>
          <p:cNvSpPr txBox="1"/>
          <p:nvPr/>
        </p:nvSpPr>
        <p:spPr>
          <a:xfrm>
            <a:off x="6097528" y="2960102"/>
            <a:ext cx="1354457" cy="461665"/>
          </a:xfrm>
          <a:prstGeom prst="rect">
            <a:avLst/>
          </a:prstGeom>
          <a:noFill/>
          <a:effectLst>
            <a:glow rad="63500">
              <a:schemeClr val="accent2">
                <a:satMod val="175000"/>
                <a:alpha val="40000"/>
              </a:schemeClr>
            </a:glow>
          </a:effectLst>
        </p:spPr>
        <p:txBody>
          <a:bodyPr wrap="none" rtlCol="0">
            <a:spAutoFit/>
          </a:bodyPr>
          <a:lstStyle/>
          <a:p>
            <a:r>
              <a:rPr lang="en-US" sz="2400" b="1" dirty="0" smtClean="0">
                <a:solidFill>
                  <a:srgbClr val="FFC000"/>
                </a:solidFill>
                <a:cs typeface="Times New Roman" pitchFamily="18" charset="0"/>
              </a:rPr>
              <a:t>S1, S2, M</a:t>
            </a:r>
            <a:endParaRPr lang="en-US" sz="2400" b="1" dirty="0">
              <a:solidFill>
                <a:srgbClr val="FFC000"/>
              </a:solidFill>
              <a:cs typeface="Times New Roman" pitchFamily="18"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3014266194"/>
              </p:ext>
            </p:extLst>
          </p:nvPr>
        </p:nvGraphicFramePr>
        <p:xfrm>
          <a:off x="318053" y="5304772"/>
          <a:ext cx="7770682" cy="1379600"/>
        </p:xfrm>
        <a:graphic>
          <a:graphicData uri="http://schemas.openxmlformats.org/drawingml/2006/table">
            <a:tbl>
              <a:tblPr/>
              <a:tblGrid>
                <a:gridCol w="1531953"/>
                <a:gridCol w="1248892"/>
                <a:gridCol w="1349007"/>
                <a:gridCol w="1243933"/>
                <a:gridCol w="1208721"/>
                <a:gridCol w="1188176"/>
              </a:tblGrid>
              <a:tr h="289674">
                <a:tc>
                  <a:txBody>
                    <a:bodyPr/>
                    <a:lstStyle/>
                    <a:p>
                      <a:pPr marL="0" marR="0" algn="ctr">
                        <a:spcBef>
                          <a:spcPts val="0"/>
                        </a:spcBef>
                        <a:spcAft>
                          <a:spcPts val="0"/>
                        </a:spcAft>
                      </a:pPr>
                      <a:endParaRPr lang="en-US" sz="1200" dirty="0">
                        <a:latin typeface="Times New Roman"/>
                        <a:ea typeface="Calibri"/>
                      </a:endParaRPr>
                    </a:p>
                  </a:txBody>
                  <a:tcPr marL="70362" marR="70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latin typeface="Times New Roman"/>
                          <a:ea typeface="Calibri"/>
                        </a:rPr>
                        <a:t>M</a:t>
                      </a:r>
                    </a:p>
                  </a:txBody>
                  <a:tcPr marL="70362" marR="70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Times New Roman"/>
                          <a:ea typeface="Calibri"/>
                        </a:rPr>
                        <a:t>S1</a:t>
                      </a:r>
                    </a:p>
                  </a:txBody>
                  <a:tcPr marL="70362" marR="70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latin typeface="Times New Roman"/>
                          <a:ea typeface="Calibri"/>
                        </a:rPr>
                        <a:t>S2</a:t>
                      </a:r>
                    </a:p>
                  </a:txBody>
                  <a:tcPr marL="70362" marR="70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800" dirty="0">
                          <a:latin typeface="Times New Roman"/>
                          <a:ea typeface="Calibri"/>
                        </a:rPr>
                        <a:t>N1</a:t>
                      </a:r>
                    </a:p>
                  </a:txBody>
                  <a:tcPr marL="70362" marR="70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a:spcBef>
                          <a:spcPts val="0"/>
                        </a:spcBef>
                        <a:spcAft>
                          <a:spcPts val="0"/>
                        </a:spcAft>
                      </a:pPr>
                      <a:r>
                        <a:rPr lang="en-US" sz="1800" dirty="0">
                          <a:latin typeface="Times New Roman"/>
                          <a:ea typeface="Calibri"/>
                        </a:rPr>
                        <a:t>N2</a:t>
                      </a:r>
                    </a:p>
                  </a:txBody>
                  <a:tcPr marL="70362" marR="70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674">
                <a:tc>
                  <a:txBody>
                    <a:bodyPr/>
                    <a:lstStyle/>
                    <a:p>
                      <a:pPr marL="0" marR="0" algn="ctr">
                        <a:spcBef>
                          <a:spcPts val="0"/>
                        </a:spcBef>
                        <a:spcAft>
                          <a:spcPts val="0"/>
                        </a:spcAft>
                      </a:pPr>
                      <a:r>
                        <a:rPr lang="en-US" sz="1800" i="1" dirty="0" err="1" smtClean="0">
                          <a:latin typeface="Times New Roman"/>
                          <a:ea typeface="Calibri"/>
                        </a:rPr>
                        <a:t>V</a:t>
                      </a:r>
                      <a:r>
                        <a:rPr lang="en-US" sz="1800" i="1" baseline="-25000" dirty="0" err="1" smtClean="0">
                          <a:latin typeface="Times New Roman"/>
                          <a:ea typeface="Calibri"/>
                        </a:rPr>
                        <a:t>geo</a:t>
                      </a:r>
                      <a:r>
                        <a:rPr lang="en-US" sz="1800" dirty="0" smtClean="0">
                          <a:latin typeface="Times New Roman"/>
                          <a:ea typeface="Calibri"/>
                        </a:rPr>
                        <a:t> (section)</a:t>
                      </a:r>
                      <a:endParaRPr lang="en-US" sz="1800" dirty="0">
                        <a:latin typeface="Times New Roman"/>
                        <a:ea typeface="Calibri"/>
                      </a:endParaRP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0°T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20°T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321°T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400" b="1" dirty="0">
                          <a:latin typeface="Times New Roman"/>
                          <a:ea typeface="Calibri"/>
                        </a:rPr>
                        <a:t>032°T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a:spcBef>
                          <a:spcPts val="0"/>
                        </a:spcBef>
                        <a:spcAft>
                          <a:spcPts val="0"/>
                        </a:spcAft>
                      </a:pPr>
                      <a:r>
                        <a:rPr lang="en-US" sz="1400" b="1" dirty="0">
                          <a:latin typeface="Times New Roman"/>
                          <a:ea typeface="Calibri"/>
                        </a:rPr>
                        <a:t>340°T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126">
                <a:tc>
                  <a:txBody>
                    <a:bodyPr/>
                    <a:lstStyle/>
                    <a:p>
                      <a:pPr marL="0" marR="0" algn="ctr">
                        <a:spcBef>
                          <a:spcPts val="0"/>
                        </a:spcBef>
                        <a:spcAft>
                          <a:spcPts val="0"/>
                        </a:spcAft>
                      </a:pPr>
                      <a:r>
                        <a:rPr lang="en-US" sz="1800" i="1" dirty="0" smtClean="0">
                          <a:latin typeface="Times New Roman"/>
                          <a:ea typeface="Calibri"/>
                        </a:rPr>
                        <a:t>V</a:t>
                      </a:r>
                      <a:r>
                        <a:rPr lang="en-US" sz="1800" i="1" baseline="-25000" dirty="0" smtClean="0">
                          <a:latin typeface="Times New Roman"/>
                          <a:ea typeface="Calibri"/>
                        </a:rPr>
                        <a:t>MADT </a:t>
                      </a:r>
                      <a:r>
                        <a:rPr lang="en-US" sz="1800" i="1" dirty="0" smtClean="0">
                          <a:latin typeface="Times New Roman"/>
                          <a:ea typeface="Calibri"/>
                        </a:rPr>
                        <a:t> </a:t>
                      </a:r>
                      <a:endParaRPr lang="en-US" sz="1800" dirty="0">
                        <a:latin typeface="Times New Roman"/>
                        <a:ea typeface="Calibri"/>
                      </a:endParaRP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332 ± 9 °T </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340 ± 7 °T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328 ± 4 °T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400" b="1" dirty="0">
                          <a:latin typeface="Times New Roman"/>
                          <a:ea typeface="Calibri"/>
                        </a:rPr>
                        <a:t>025 ± 8 °T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a:spcBef>
                          <a:spcPts val="0"/>
                        </a:spcBef>
                        <a:spcAft>
                          <a:spcPts val="0"/>
                        </a:spcAft>
                      </a:pPr>
                      <a:r>
                        <a:rPr lang="en-US" sz="1400" b="1" dirty="0">
                          <a:latin typeface="Times New Roman"/>
                          <a:ea typeface="Calibri"/>
                        </a:rPr>
                        <a:t>017 </a:t>
                      </a:r>
                      <a:r>
                        <a:rPr lang="en-US" sz="1400" b="1" dirty="0" smtClean="0">
                          <a:latin typeface="Times New Roman"/>
                          <a:ea typeface="Calibri"/>
                        </a:rPr>
                        <a:t>± </a:t>
                      </a:r>
                      <a:r>
                        <a:rPr lang="en-US" sz="1400" b="1" dirty="0">
                          <a:latin typeface="Times New Roman"/>
                          <a:ea typeface="Calibri"/>
                        </a:rPr>
                        <a:t>10 °T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126">
                <a:tc>
                  <a:txBody>
                    <a:bodyPr/>
                    <a:lstStyle/>
                    <a:p>
                      <a:pPr marL="0" marR="0" algn="ctr">
                        <a:spcBef>
                          <a:spcPts val="0"/>
                        </a:spcBef>
                        <a:spcAft>
                          <a:spcPts val="0"/>
                        </a:spcAft>
                      </a:pPr>
                      <a:r>
                        <a:rPr lang="en-US" sz="1800" i="1" dirty="0" err="1" smtClean="0">
                          <a:latin typeface="Times New Roman"/>
                          <a:ea typeface="Calibri"/>
                        </a:rPr>
                        <a:t>V</a:t>
                      </a:r>
                      <a:r>
                        <a:rPr lang="en-US" sz="1800" i="1" baseline="-25000" dirty="0" err="1" smtClean="0">
                          <a:latin typeface="Times New Roman"/>
                          <a:ea typeface="Calibri"/>
                        </a:rPr>
                        <a:t>dac</a:t>
                      </a:r>
                      <a:r>
                        <a:rPr lang="en-US" sz="1800" dirty="0" smtClean="0">
                          <a:latin typeface="Times New Roman"/>
                          <a:ea typeface="Calibri"/>
                        </a:rPr>
                        <a:t> </a:t>
                      </a:r>
                      <a:endParaRPr lang="en-US" sz="1800" dirty="0">
                        <a:latin typeface="Times New Roman"/>
                        <a:ea typeface="Calibri"/>
                      </a:endParaRP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317 ± 26°T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328 ± 13 °T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Calibri"/>
                        </a:rPr>
                        <a:t>328 ± 8 °T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400" b="1" dirty="0">
                          <a:latin typeface="Times New Roman"/>
                          <a:ea typeface="Calibri"/>
                        </a:rPr>
                        <a:t>032 ± 27 °T</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a:spcBef>
                          <a:spcPts val="0"/>
                        </a:spcBef>
                        <a:spcAft>
                          <a:spcPts val="0"/>
                        </a:spcAft>
                      </a:pPr>
                      <a:r>
                        <a:rPr lang="en-US" sz="1400" b="1" dirty="0">
                          <a:latin typeface="Times New Roman"/>
                          <a:ea typeface="Calibri"/>
                        </a:rPr>
                        <a:t>023 </a:t>
                      </a:r>
                      <a:r>
                        <a:rPr lang="en-US" sz="1400" b="1" dirty="0" smtClean="0">
                          <a:latin typeface="Times New Roman"/>
                          <a:ea typeface="Calibri"/>
                        </a:rPr>
                        <a:t>± </a:t>
                      </a:r>
                      <a:r>
                        <a:rPr lang="en-US" sz="1400" b="1" dirty="0">
                          <a:latin typeface="Times New Roman"/>
                          <a:ea typeface="Calibri"/>
                        </a:rPr>
                        <a:t>22 °T </a:t>
                      </a:r>
                    </a:p>
                  </a:txBody>
                  <a:tcPr marL="70362" marR="70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9" name="TextBox 28"/>
          <p:cNvSpPr txBox="1"/>
          <p:nvPr/>
        </p:nvSpPr>
        <p:spPr>
          <a:xfrm>
            <a:off x="5326826" y="2258812"/>
            <a:ext cx="583325" cy="369332"/>
          </a:xfrm>
          <a:prstGeom prst="rect">
            <a:avLst/>
          </a:prstGeom>
          <a:noFill/>
        </p:spPr>
        <p:txBody>
          <a:bodyPr wrap="none" rtlCol="0">
            <a:spAutoFit/>
          </a:bodyPr>
          <a:lstStyle/>
          <a:p>
            <a:r>
              <a:rPr lang="en-US" dirty="0" smtClean="0">
                <a:cs typeface="Times New Roman" pitchFamily="18" charset="0"/>
              </a:rPr>
              <a:t>DAC</a:t>
            </a:r>
            <a:endParaRPr lang="en-US" dirty="0">
              <a:cs typeface="Times New Roman" pitchFamily="18" charset="0"/>
            </a:endParaRPr>
          </a:p>
        </p:txBody>
      </p:sp>
      <p:sp>
        <p:nvSpPr>
          <p:cNvPr id="31" name="TextBox 30"/>
          <p:cNvSpPr txBox="1"/>
          <p:nvPr/>
        </p:nvSpPr>
        <p:spPr>
          <a:xfrm>
            <a:off x="7527188" y="2273996"/>
            <a:ext cx="766255" cy="369332"/>
          </a:xfrm>
          <a:prstGeom prst="rect">
            <a:avLst/>
          </a:prstGeom>
          <a:noFill/>
        </p:spPr>
        <p:txBody>
          <a:bodyPr wrap="none" rtlCol="0">
            <a:spAutoFit/>
          </a:bodyPr>
          <a:lstStyle/>
          <a:p>
            <a:r>
              <a:rPr lang="en-US" dirty="0" smtClean="0">
                <a:cs typeface="Times New Roman" pitchFamily="18" charset="0"/>
              </a:rPr>
              <a:t>AVISO</a:t>
            </a:r>
            <a:endParaRPr lang="en-US" dirty="0">
              <a:cs typeface="Times New Roman" pitchFamily="18" charset="0"/>
            </a:endParaRPr>
          </a:p>
        </p:txBody>
      </p:sp>
      <p:sp>
        <p:nvSpPr>
          <p:cNvPr id="34" name="TextBox 33"/>
          <p:cNvSpPr txBox="1"/>
          <p:nvPr/>
        </p:nvSpPr>
        <p:spPr>
          <a:xfrm>
            <a:off x="318053" y="4818243"/>
            <a:ext cx="3364773"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Kuroshio</a:t>
            </a:r>
            <a:r>
              <a:rPr lang="en-US" sz="2400" dirty="0" smtClean="0">
                <a:latin typeface="Times New Roman" pitchFamily="18" charset="0"/>
                <a:cs typeface="Times New Roman" pitchFamily="18" charset="0"/>
              </a:rPr>
              <a:t> Horizontal Axis</a:t>
            </a:r>
            <a:endParaRPr lang="en-US" sz="2400" dirty="0">
              <a:latin typeface="Times New Roman" pitchFamily="18" charset="0"/>
              <a:cs typeface="Times New Roman" pitchFamily="18" charset="0"/>
            </a:endParaRPr>
          </a:p>
        </p:txBody>
      </p:sp>
      <p:sp>
        <p:nvSpPr>
          <p:cNvPr id="35" name="TextBox 34"/>
          <p:cNvSpPr txBox="1"/>
          <p:nvPr/>
        </p:nvSpPr>
        <p:spPr>
          <a:xfrm>
            <a:off x="5301083" y="4633577"/>
            <a:ext cx="583325" cy="369332"/>
          </a:xfrm>
          <a:prstGeom prst="rect">
            <a:avLst/>
          </a:prstGeom>
          <a:noFill/>
        </p:spPr>
        <p:txBody>
          <a:bodyPr wrap="none" rtlCol="0">
            <a:spAutoFit/>
          </a:bodyPr>
          <a:lstStyle/>
          <a:p>
            <a:r>
              <a:rPr lang="en-US" dirty="0" smtClean="0">
                <a:cs typeface="Times New Roman" pitchFamily="18" charset="0"/>
              </a:rPr>
              <a:t>DAC</a:t>
            </a:r>
            <a:endParaRPr lang="en-US" dirty="0">
              <a:cs typeface="Times New Roman" pitchFamily="18" charset="0"/>
            </a:endParaRPr>
          </a:p>
        </p:txBody>
      </p:sp>
      <p:sp>
        <p:nvSpPr>
          <p:cNvPr id="36" name="TextBox 35"/>
          <p:cNvSpPr txBox="1"/>
          <p:nvPr/>
        </p:nvSpPr>
        <p:spPr>
          <a:xfrm>
            <a:off x="5335407" y="2258812"/>
            <a:ext cx="592229" cy="369332"/>
          </a:xfrm>
          <a:prstGeom prst="rect">
            <a:avLst/>
          </a:prstGeom>
          <a:noFill/>
        </p:spPr>
        <p:txBody>
          <a:bodyPr wrap="none" rtlCol="0">
            <a:spAutoFit/>
          </a:bodyPr>
          <a:lstStyle/>
          <a:p>
            <a:r>
              <a:rPr lang="en-US" dirty="0" smtClean="0">
                <a:cs typeface="Times New Roman" pitchFamily="18" charset="0"/>
              </a:rPr>
              <a:t>DAC</a:t>
            </a:r>
            <a:endParaRPr lang="en-US" dirty="0">
              <a:cs typeface="Times New Roman" pitchFamily="18" charset="0"/>
            </a:endParaRPr>
          </a:p>
        </p:txBody>
      </p:sp>
      <p:sp>
        <p:nvSpPr>
          <p:cNvPr id="38" name="TextBox 37"/>
          <p:cNvSpPr txBox="1"/>
          <p:nvPr/>
        </p:nvSpPr>
        <p:spPr>
          <a:xfrm>
            <a:off x="7527188" y="4623466"/>
            <a:ext cx="766255" cy="369332"/>
          </a:xfrm>
          <a:prstGeom prst="rect">
            <a:avLst/>
          </a:prstGeom>
          <a:noFill/>
        </p:spPr>
        <p:txBody>
          <a:bodyPr wrap="none" rtlCol="0">
            <a:spAutoFit/>
          </a:bodyPr>
          <a:lstStyle/>
          <a:p>
            <a:r>
              <a:rPr lang="en-US" dirty="0" smtClean="0">
                <a:cs typeface="Times New Roman" pitchFamily="18" charset="0"/>
              </a:rPr>
              <a:t>AVISO</a:t>
            </a:r>
            <a:endParaRPr lang="en-US" dirty="0">
              <a:cs typeface="Times New Roman" pitchFamily="18" charset="0"/>
            </a:endParaRPr>
          </a:p>
        </p:txBody>
      </p:sp>
    </p:spTree>
    <p:extLst>
      <p:ext uri="{BB962C8B-B14F-4D97-AF65-F5344CB8AC3E}">
        <p14:creationId xmlns:p14="http://schemas.microsoft.com/office/powerpoint/2010/main" val="743058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3792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7826" y="141038"/>
            <a:ext cx="965684" cy="434480"/>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 y="244574"/>
            <a:ext cx="1427734" cy="359244"/>
          </a:xfrm>
          <a:prstGeom prst="rect">
            <a:avLst/>
          </a:prstGeom>
        </p:spPr>
      </p:pic>
      <p:sp>
        <p:nvSpPr>
          <p:cNvPr id="32" name="TextBox 31"/>
          <p:cNvSpPr txBox="1"/>
          <p:nvPr/>
        </p:nvSpPr>
        <p:spPr>
          <a:xfrm>
            <a:off x="1364361" y="44785"/>
            <a:ext cx="6664050" cy="584776"/>
          </a:xfrm>
          <a:prstGeom prst="rect">
            <a:avLst/>
          </a:prstGeom>
          <a:noFill/>
        </p:spPr>
        <p:txBody>
          <a:bodyPr wrap="square" rtlCol="0">
            <a:spAutoFit/>
          </a:bodyPr>
          <a:lstStyle/>
          <a:p>
            <a:pPr algn="ctr"/>
            <a:r>
              <a:rPr lang="en-US" sz="3200" dirty="0" err="1" smtClean="0"/>
              <a:t>Watermass</a:t>
            </a:r>
            <a:r>
              <a:rPr lang="en-US" sz="3200" dirty="0" smtClean="0"/>
              <a:t> Properties &amp; </a:t>
            </a:r>
            <a:r>
              <a:rPr lang="en-US" sz="3200" dirty="0" err="1" smtClean="0"/>
              <a:t>Finestructure</a:t>
            </a:r>
            <a:endParaRPr lang="en-US" sz="3200" dirty="0"/>
          </a:p>
        </p:txBody>
      </p:sp>
      <p:grpSp>
        <p:nvGrpSpPr>
          <p:cNvPr id="5" name="Group 4"/>
          <p:cNvGrpSpPr/>
          <p:nvPr/>
        </p:nvGrpSpPr>
        <p:grpSpPr>
          <a:xfrm>
            <a:off x="66834" y="1977257"/>
            <a:ext cx="8906548" cy="4105531"/>
            <a:chOff x="178259" y="2186662"/>
            <a:chExt cx="8906548" cy="4105531"/>
          </a:xfrm>
        </p:grpSpPr>
        <p:pic>
          <p:nvPicPr>
            <p:cNvPr id="2" name="Picture 1" descr="N1_1_T_sigm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59" y="2241621"/>
              <a:ext cx="4604954" cy="4050572"/>
            </a:xfrm>
            <a:prstGeom prst="rect">
              <a:avLst/>
            </a:prstGeom>
          </p:spPr>
        </p:pic>
        <p:pic>
          <p:nvPicPr>
            <p:cNvPr id="3" name="Picture 2" descr="N2_1_TS_diagram.f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576" y="2186662"/>
              <a:ext cx="4413231" cy="3993774"/>
            </a:xfrm>
            <a:prstGeom prst="rect">
              <a:avLst/>
            </a:prstGeom>
          </p:spPr>
        </p:pic>
      </p:grpSp>
      <p:grpSp>
        <p:nvGrpSpPr>
          <p:cNvPr id="12" name="Group 11"/>
          <p:cNvGrpSpPr/>
          <p:nvPr/>
        </p:nvGrpSpPr>
        <p:grpSpPr>
          <a:xfrm>
            <a:off x="7891956" y="1085850"/>
            <a:ext cx="1081426" cy="1056597"/>
            <a:chOff x="7251700" y="57150"/>
            <a:chExt cx="1796340" cy="1755097"/>
          </a:xfrm>
        </p:grpSpPr>
        <p:pic>
          <p:nvPicPr>
            <p:cNvPr id="13" name="Picture 6"/>
            <p:cNvPicPr>
              <a:picLocks noChangeAspect="1" noChangeArrowheads="1"/>
            </p:cNvPicPr>
            <p:nvPr/>
          </p:nvPicPr>
          <p:blipFill>
            <a:blip r:embed="rId6" cstate="print"/>
            <a:srcRect/>
            <a:stretch>
              <a:fillRect/>
            </a:stretch>
          </p:blipFill>
          <p:spPr bwMode="auto">
            <a:xfrm>
              <a:off x="7251700" y="57150"/>
              <a:ext cx="1796340" cy="1755097"/>
            </a:xfrm>
            <a:prstGeom prst="rect">
              <a:avLst/>
            </a:prstGeom>
            <a:noFill/>
            <a:ln w="9525">
              <a:noFill/>
              <a:miter lim="800000"/>
              <a:headEnd/>
              <a:tailEnd/>
            </a:ln>
          </p:spPr>
        </p:pic>
        <p:cxnSp>
          <p:nvCxnSpPr>
            <p:cNvPr id="14" name="Straight Connector 13"/>
            <p:cNvCxnSpPr/>
            <p:nvPr/>
          </p:nvCxnSpPr>
          <p:spPr>
            <a:xfrm>
              <a:off x="8229600" y="431800"/>
              <a:ext cx="412750" cy="32385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431800" y="1085850"/>
            <a:ext cx="7392423" cy="1000274"/>
          </a:xfrm>
          <a:prstGeom prst="rect">
            <a:avLst/>
          </a:prstGeom>
          <a:noFill/>
        </p:spPr>
        <p:txBody>
          <a:bodyPr wrap="square" rtlCol="0">
            <a:spAutoFit/>
          </a:bodyPr>
          <a:lstStyle/>
          <a:p>
            <a:pPr marL="173038" indent="-173038">
              <a:spcAft>
                <a:spcPts val="600"/>
              </a:spcAft>
              <a:buFont typeface="Arial"/>
              <a:buChar char="•"/>
            </a:pPr>
            <a:r>
              <a:rPr lang="en-US" dirty="0" smtClean="0"/>
              <a:t>NPTW and NPIW signature strongest to the east (outside the Kuroshio)</a:t>
            </a:r>
          </a:p>
          <a:p>
            <a:pPr marL="173038" indent="-173038">
              <a:spcAft>
                <a:spcPts val="600"/>
              </a:spcAft>
              <a:buFont typeface="Arial"/>
              <a:buChar char="•"/>
            </a:pPr>
            <a:r>
              <a:rPr lang="en-US" dirty="0" smtClean="0"/>
              <a:t>Elevated </a:t>
            </a:r>
            <a:r>
              <a:rPr lang="en-US" dirty="0" err="1" smtClean="0"/>
              <a:t>finestructure</a:t>
            </a:r>
            <a:r>
              <a:rPr lang="en-US" dirty="0" smtClean="0"/>
              <a:t> ('spiciness') associated with salinity extremes (NPTW &amp; NPIW)- indicative of </a:t>
            </a:r>
            <a:r>
              <a:rPr lang="en-US" dirty="0" err="1" smtClean="0"/>
              <a:t>isopycnal</a:t>
            </a:r>
            <a:r>
              <a:rPr lang="en-US" dirty="0" smtClean="0"/>
              <a:t> stirring.</a:t>
            </a:r>
            <a:endParaRPr lang="en-US" dirty="0"/>
          </a:p>
        </p:txBody>
      </p:sp>
    </p:spTree>
    <p:extLst>
      <p:ext uri="{BB962C8B-B14F-4D97-AF65-F5344CB8AC3E}">
        <p14:creationId xmlns:p14="http://schemas.microsoft.com/office/powerpoint/2010/main" val="434928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b="49170"/>
          <a:stretch>
            <a:fillRect/>
          </a:stretch>
        </p:blipFill>
        <p:spPr>
          <a:xfrm>
            <a:off x="588926" y="808574"/>
            <a:ext cx="5728743" cy="3093119"/>
          </a:xfrm>
          <a:prstGeom prst="rect">
            <a:avLst/>
          </a:prstGeom>
        </p:spPr>
      </p:pic>
      <p:sp>
        <p:nvSpPr>
          <p:cNvPr id="9" name="TextBox 8"/>
          <p:cNvSpPr txBox="1"/>
          <p:nvPr/>
        </p:nvSpPr>
        <p:spPr>
          <a:xfrm>
            <a:off x="6540139" y="1423298"/>
            <a:ext cx="2603861" cy="1938992"/>
          </a:xfrm>
          <a:prstGeom prst="rect">
            <a:avLst/>
          </a:prstGeom>
          <a:noFill/>
          <a:effectLst/>
        </p:spPr>
        <p:txBody>
          <a:bodyPr wrap="square" rtlCol="0">
            <a:spAutoFit/>
          </a:bodyPr>
          <a:lstStyle/>
          <a:p>
            <a:r>
              <a:rPr lang="en-US" sz="2400" b="1" dirty="0" smtClean="0"/>
              <a:t>MSLA:</a:t>
            </a:r>
          </a:p>
          <a:p>
            <a:r>
              <a:rPr lang="en-US" sz="2400" dirty="0" smtClean="0"/>
              <a:t>Maps of Sea Level Anomalies &amp; </a:t>
            </a:r>
            <a:r>
              <a:rPr lang="en-US" sz="2400" dirty="0" err="1" smtClean="0"/>
              <a:t>geostrophic</a:t>
            </a:r>
            <a:r>
              <a:rPr lang="en-US" sz="2400" dirty="0" smtClean="0"/>
              <a:t> velocity anomalies</a:t>
            </a:r>
            <a:endParaRPr lang="en-US" sz="2400" b="1" dirty="0" smtClean="0"/>
          </a:p>
        </p:txBody>
      </p:sp>
      <p:sp>
        <p:nvSpPr>
          <p:cNvPr id="11" name="Rectangle 10"/>
          <p:cNvSpPr/>
          <p:nvPr/>
        </p:nvSpPr>
        <p:spPr>
          <a:xfrm>
            <a:off x="0" y="1"/>
            <a:ext cx="9144000" cy="73792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ONRlogo_mask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826" y="141038"/>
            <a:ext cx="965684" cy="434480"/>
          </a:xfrm>
          <a:prstGeom prst="rect">
            <a:avLst/>
          </a:prstGeom>
        </p:spPr>
      </p:pic>
      <p:pic>
        <p:nvPicPr>
          <p:cNvPr id="13" name="Picture 12" descr="OKMC_logo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3" y="244574"/>
            <a:ext cx="1427734" cy="359244"/>
          </a:xfrm>
          <a:prstGeom prst="rect">
            <a:avLst/>
          </a:prstGeom>
        </p:spPr>
      </p:pic>
      <p:sp>
        <p:nvSpPr>
          <p:cNvPr id="15" name="TextBox 14"/>
          <p:cNvSpPr txBox="1"/>
          <p:nvPr/>
        </p:nvSpPr>
        <p:spPr>
          <a:xfrm>
            <a:off x="1364361" y="44785"/>
            <a:ext cx="6664050" cy="584776"/>
          </a:xfrm>
          <a:prstGeom prst="rect">
            <a:avLst/>
          </a:prstGeom>
          <a:noFill/>
        </p:spPr>
        <p:txBody>
          <a:bodyPr wrap="square" rtlCol="0">
            <a:spAutoFit/>
          </a:bodyPr>
          <a:lstStyle/>
          <a:p>
            <a:pPr algn="ctr"/>
            <a:r>
              <a:rPr lang="en-US" sz="3200" dirty="0" smtClean="0"/>
              <a:t>AVISO Satellite SSH and Eddy Tracking</a:t>
            </a:r>
            <a:endParaRPr lang="en-US" sz="3200" dirty="0"/>
          </a:p>
        </p:txBody>
      </p:sp>
      <p:pic>
        <p:nvPicPr>
          <p:cNvPr id="16" name="Picture 4"/>
          <p:cNvPicPr>
            <a:picLocks noChangeAspect="1" noChangeArrowheads="1"/>
          </p:cNvPicPr>
          <p:nvPr/>
        </p:nvPicPr>
        <p:blipFill>
          <a:blip r:embed="rId6" cstate="print"/>
          <a:srcRect/>
          <a:stretch>
            <a:fillRect/>
          </a:stretch>
        </p:blipFill>
        <p:spPr bwMode="auto">
          <a:xfrm>
            <a:off x="3926712" y="3901693"/>
            <a:ext cx="4784784" cy="1881352"/>
          </a:xfrm>
          <a:prstGeom prst="rect">
            <a:avLst/>
          </a:prstGeom>
          <a:noFill/>
          <a:ln w="9525">
            <a:noFill/>
            <a:miter lim="800000"/>
            <a:headEnd/>
            <a:tailEnd/>
          </a:ln>
        </p:spPr>
      </p:pic>
      <p:pic>
        <p:nvPicPr>
          <p:cNvPr id="17" name="Picture 5"/>
          <p:cNvPicPr>
            <a:picLocks noChangeAspect="1" noChangeArrowheads="1"/>
          </p:cNvPicPr>
          <p:nvPr/>
        </p:nvPicPr>
        <p:blipFill>
          <a:blip r:embed="rId7" cstate="print"/>
          <a:srcRect/>
          <a:stretch>
            <a:fillRect/>
          </a:stretch>
        </p:blipFill>
        <p:spPr bwMode="auto">
          <a:xfrm>
            <a:off x="648993" y="3847854"/>
            <a:ext cx="3083426" cy="2889681"/>
          </a:xfrm>
          <a:prstGeom prst="rect">
            <a:avLst/>
          </a:prstGeom>
          <a:noFill/>
          <a:ln w="9525">
            <a:noFill/>
            <a:miter lim="800000"/>
            <a:headEnd/>
            <a:tailEnd/>
          </a:ln>
        </p:spPr>
      </p:pic>
      <p:sp>
        <p:nvSpPr>
          <p:cNvPr id="18" name="Rectangle 17"/>
          <p:cNvSpPr/>
          <p:nvPr/>
        </p:nvSpPr>
        <p:spPr>
          <a:xfrm>
            <a:off x="4325876" y="5834618"/>
            <a:ext cx="4342715" cy="646331"/>
          </a:xfrm>
          <a:prstGeom prst="rect">
            <a:avLst/>
          </a:prstGeom>
        </p:spPr>
        <p:txBody>
          <a:bodyPr wrap="square">
            <a:spAutoFit/>
          </a:bodyPr>
          <a:lstStyle/>
          <a:p>
            <a:r>
              <a:rPr lang="en-US" dirty="0" smtClean="0">
                <a:cs typeface="Arial" pitchFamily="34" charset="0"/>
              </a:rPr>
              <a:t>Detection and Tracking Algorithm </a:t>
            </a:r>
          </a:p>
          <a:p>
            <a:r>
              <a:rPr lang="en-US" dirty="0" err="1" smtClean="0">
                <a:cs typeface="Arial" pitchFamily="34" charset="0"/>
              </a:rPr>
              <a:t>Nencioli</a:t>
            </a:r>
            <a:r>
              <a:rPr lang="en-US" dirty="0" smtClean="0">
                <a:cs typeface="Arial" pitchFamily="34" charset="0"/>
              </a:rPr>
              <a:t> et al. 2010 &amp; Cheng et al. 2014</a:t>
            </a:r>
            <a:r>
              <a:rPr lang="en-US" dirty="0" smtClean="0">
                <a:latin typeface="Arial" pitchFamily="34" charset="0"/>
                <a:cs typeface="Arial" pitchFamily="34" charset="0"/>
              </a:rPr>
              <a:t> </a:t>
            </a:r>
            <a:endParaRPr lang="en-US" dirty="0"/>
          </a:p>
        </p:txBody>
      </p:sp>
      <p:sp>
        <p:nvSpPr>
          <p:cNvPr id="2" name="TextBox 1"/>
          <p:cNvSpPr txBox="1"/>
          <p:nvPr/>
        </p:nvSpPr>
        <p:spPr>
          <a:xfrm>
            <a:off x="1927687" y="4057012"/>
            <a:ext cx="1068928" cy="369332"/>
          </a:xfrm>
          <a:prstGeom prst="rect">
            <a:avLst/>
          </a:prstGeom>
          <a:noFill/>
        </p:spPr>
        <p:txBody>
          <a:bodyPr wrap="square" rtlCol="0">
            <a:spAutoFit/>
          </a:bodyPr>
          <a:lstStyle/>
          <a:p>
            <a:r>
              <a:rPr lang="en-US" dirty="0" smtClean="0">
                <a:solidFill>
                  <a:srgbClr val="0000FF"/>
                </a:solidFill>
              </a:rPr>
              <a:t>cyclonic</a:t>
            </a:r>
            <a:endParaRPr lang="en-US" dirty="0">
              <a:solidFill>
                <a:srgbClr val="0000FF"/>
              </a:solidFill>
            </a:endParaRPr>
          </a:p>
        </p:txBody>
      </p:sp>
      <p:sp>
        <p:nvSpPr>
          <p:cNvPr id="19" name="TextBox 18"/>
          <p:cNvSpPr txBox="1"/>
          <p:nvPr/>
        </p:nvSpPr>
        <p:spPr>
          <a:xfrm>
            <a:off x="1927687" y="4304654"/>
            <a:ext cx="1462282" cy="369332"/>
          </a:xfrm>
          <a:prstGeom prst="rect">
            <a:avLst/>
          </a:prstGeom>
          <a:noFill/>
        </p:spPr>
        <p:txBody>
          <a:bodyPr wrap="square" rtlCol="0">
            <a:spAutoFit/>
          </a:bodyPr>
          <a:lstStyle/>
          <a:p>
            <a:r>
              <a:rPr lang="en-US" dirty="0" err="1" smtClean="0">
                <a:solidFill>
                  <a:srgbClr val="FF00FF"/>
                </a:solidFill>
              </a:rPr>
              <a:t>anticyclonic</a:t>
            </a:r>
            <a:endParaRPr lang="en-US" dirty="0">
              <a:solidFill>
                <a:srgbClr val="FF00FF"/>
              </a:solidFill>
            </a:endParaRPr>
          </a:p>
        </p:txBody>
      </p:sp>
    </p:spTree>
    <p:extLst>
      <p:ext uri="{BB962C8B-B14F-4D97-AF65-F5344CB8AC3E}">
        <p14:creationId xmlns:p14="http://schemas.microsoft.com/office/powerpoint/2010/main" val="1917849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96710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11" y="424196"/>
            <a:ext cx="965684" cy="434480"/>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 y="64952"/>
            <a:ext cx="1427734" cy="359244"/>
          </a:xfrm>
          <a:prstGeom prst="rect">
            <a:avLst/>
          </a:prstGeom>
        </p:spPr>
      </p:pic>
      <p:sp>
        <p:nvSpPr>
          <p:cNvPr id="32" name="TextBox 31"/>
          <p:cNvSpPr txBox="1"/>
          <p:nvPr/>
        </p:nvSpPr>
        <p:spPr>
          <a:xfrm>
            <a:off x="1433587" y="131808"/>
            <a:ext cx="7615370" cy="584776"/>
          </a:xfrm>
          <a:prstGeom prst="rect">
            <a:avLst/>
          </a:prstGeom>
          <a:noFill/>
        </p:spPr>
        <p:txBody>
          <a:bodyPr wrap="square" rtlCol="0">
            <a:spAutoFit/>
          </a:bodyPr>
          <a:lstStyle/>
          <a:p>
            <a:r>
              <a:rPr lang="en-US" sz="3200" dirty="0" err="1" smtClean="0"/>
              <a:t>Watermass</a:t>
            </a:r>
            <a:r>
              <a:rPr lang="en-US" sz="3200" dirty="0" smtClean="0"/>
              <a:t> Properties and Pathway Mixing</a:t>
            </a:r>
            <a:endParaRPr lang="en-US" sz="3200" dirty="0"/>
          </a:p>
        </p:txBody>
      </p:sp>
      <p:pic>
        <p:nvPicPr>
          <p:cNvPr id="16" name="Picture 2" descr="http://kirin.apl.uw.edu/~barry/Seaglider/plot35_TS_3d_all/S1_1_TS_view-0_90.png"/>
          <p:cNvPicPr>
            <a:picLocks noChangeAspect="1" noChangeArrowheads="1"/>
          </p:cNvPicPr>
          <p:nvPr/>
        </p:nvPicPr>
        <p:blipFill>
          <a:blip r:embed="rId4" cstate="print"/>
          <a:srcRect/>
          <a:stretch>
            <a:fillRect/>
          </a:stretch>
        </p:blipFill>
        <p:spPr bwMode="auto">
          <a:xfrm>
            <a:off x="113968" y="1310744"/>
            <a:ext cx="8873806" cy="4844054"/>
          </a:xfrm>
          <a:prstGeom prst="rect">
            <a:avLst/>
          </a:prstGeom>
          <a:noFill/>
        </p:spPr>
      </p:pic>
      <p:sp>
        <p:nvSpPr>
          <p:cNvPr id="2" name="TextBox 1"/>
          <p:cNvSpPr txBox="1"/>
          <p:nvPr/>
        </p:nvSpPr>
        <p:spPr>
          <a:xfrm>
            <a:off x="6841752" y="5591121"/>
            <a:ext cx="1905044" cy="1077218"/>
          </a:xfrm>
          <a:prstGeom prst="rect">
            <a:avLst/>
          </a:prstGeom>
          <a:noFill/>
          <a:ln>
            <a:noFill/>
          </a:ln>
        </p:spPr>
        <p:txBody>
          <a:bodyPr wrap="square" rtlCol="0">
            <a:spAutoFit/>
          </a:bodyPr>
          <a:lstStyle/>
          <a:p>
            <a:r>
              <a:rPr lang="en-US" sz="1600" dirty="0" smtClean="0"/>
              <a:t>Reference Curves (</a:t>
            </a:r>
            <a:r>
              <a:rPr lang="en-US" sz="1600" dirty="0" err="1" smtClean="0"/>
              <a:t>Mensah</a:t>
            </a:r>
            <a:r>
              <a:rPr lang="en-US" sz="1600" dirty="0" smtClean="0"/>
              <a:t> </a:t>
            </a:r>
            <a:r>
              <a:rPr lang="en-US" sz="1600" dirty="0"/>
              <a:t>et al. </a:t>
            </a:r>
            <a:r>
              <a:rPr lang="en-US" sz="1600" dirty="0" smtClean="0"/>
              <a:t>2014)</a:t>
            </a:r>
          </a:p>
          <a:p>
            <a:pPr marL="285750" indent="-285750">
              <a:buFont typeface="Arial"/>
              <a:buChar char="•"/>
            </a:pPr>
            <a:r>
              <a:rPr lang="en-US" sz="1600" dirty="0" err="1" smtClean="0">
                <a:solidFill>
                  <a:srgbClr val="FF00FF"/>
                </a:solidFill>
              </a:rPr>
              <a:t>Kuroshio</a:t>
            </a:r>
            <a:endParaRPr lang="en-US" sz="1600" dirty="0" smtClean="0">
              <a:solidFill>
                <a:srgbClr val="FF00FF"/>
              </a:solidFill>
            </a:endParaRPr>
          </a:p>
          <a:p>
            <a:pPr marL="285750" indent="-285750">
              <a:buFont typeface="Arial"/>
              <a:buChar char="•"/>
            </a:pPr>
            <a:r>
              <a:rPr lang="en-US" sz="1600" dirty="0" smtClean="0">
                <a:solidFill>
                  <a:schemeClr val="bg1">
                    <a:lumMod val="50000"/>
                  </a:schemeClr>
                </a:solidFill>
              </a:rPr>
              <a:t>South China Sea</a:t>
            </a:r>
            <a:endParaRPr lang="en-US" sz="1600" dirty="0">
              <a:solidFill>
                <a:schemeClr val="bg1">
                  <a:lumMod val="50000"/>
                </a:schemeClr>
              </a:solidFill>
            </a:endParaRPr>
          </a:p>
        </p:txBody>
      </p:sp>
      <p:sp>
        <p:nvSpPr>
          <p:cNvPr id="3" name="TextBox 2"/>
          <p:cNvSpPr txBox="1"/>
          <p:nvPr/>
        </p:nvSpPr>
        <p:spPr>
          <a:xfrm>
            <a:off x="2772341" y="5668065"/>
            <a:ext cx="3743244" cy="461665"/>
          </a:xfrm>
          <a:prstGeom prst="rect">
            <a:avLst/>
          </a:prstGeom>
          <a:solidFill>
            <a:schemeClr val="bg1"/>
          </a:solidFill>
        </p:spPr>
        <p:txBody>
          <a:bodyPr wrap="square" rtlCol="0">
            <a:spAutoFit/>
          </a:bodyPr>
          <a:lstStyle/>
          <a:p>
            <a:r>
              <a:rPr lang="en-US" sz="2400" dirty="0" smtClean="0"/>
              <a:t>Section S1 (5-25 July 2011)</a:t>
            </a:r>
            <a:endParaRPr lang="en-US" sz="2400" dirty="0"/>
          </a:p>
        </p:txBody>
      </p:sp>
      <p:grpSp>
        <p:nvGrpSpPr>
          <p:cNvPr id="9" name="Group 8"/>
          <p:cNvGrpSpPr/>
          <p:nvPr/>
        </p:nvGrpSpPr>
        <p:grpSpPr>
          <a:xfrm>
            <a:off x="582781" y="5523164"/>
            <a:ext cx="1081426" cy="1056597"/>
            <a:chOff x="7067633" y="127935"/>
            <a:chExt cx="1796340" cy="1755097"/>
          </a:xfrm>
        </p:grpSpPr>
        <p:pic>
          <p:nvPicPr>
            <p:cNvPr id="11" name="Picture 6"/>
            <p:cNvPicPr>
              <a:picLocks noChangeAspect="1" noChangeArrowheads="1"/>
            </p:cNvPicPr>
            <p:nvPr/>
          </p:nvPicPr>
          <p:blipFill>
            <a:blip r:embed="rId5" cstate="print"/>
            <a:srcRect/>
            <a:stretch>
              <a:fillRect/>
            </a:stretch>
          </p:blipFill>
          <p:spPr bwMode="auto">
            <a:xfrm>
              <a:off x="7067633" y="127935"/>
              <a:ext cx="1796340" cy="1755097"/>
            </a:xfrm>
            <a:prstGeom prst="rect">
              <a:avLst/>
            </a:prstGeom>
            <a:noFill/>
            <a:ln w="9525">
              <a:noFill/>
              <a:miter lim="800000"/>
              <a:headEnd/>
              <a:tailEnd/>
            </a:ln>
          </p:spPr>
        </p:pic>
        <p:cxnSp>
          <p:nvCxnSpPr>
            <p:cNvPr id="12" name="Straight Connector 11"/>
            <p:cNvCxnSpPr/>
            <p:nvPr/>
          </p:nvCxnSpPr>
          <p:spPr>
            <a:xfrm>
              <a:off x="8142687" y="1279844"/>
              <a:ext cx="454891" cy="237357"/>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5255580" y="3125898"/>
            <a:ext cx="1102920" cy="369332"/>
          </a:xfrm>
          <a:prstGeom prst="rect">
            <a:avLst/>
          </a:prstGeom>
          <a:noFill/>
        </p:spPr>
        <p:txBody>
          <a:bodyPr wrap="square" rtlCol="0">
            <a:spAutoFit/>
          </a:bodyPr>
          <a:lstStyle/>
          <a:p>
            <a:r>
              <a:rPr lang="en-US" dirty="0" err="1" smtClean="0">
                <a:solidFill>
                  <a:srgbClr val="FF00FF"/>
                </a:solidFill>
              </a:rPr>
              <a:t>Kuroshio</a:t>
            </a:r>
            <a:endParaRPr lang="en-US" dirty="0">
              <a:solidFill>
                <a:srgbClr val="FF00FF"/>
              </a:solidFill>
            </a:endParaRPr>
          </a:p>
        </p:txBody>
      </p:sp>
      <p:sp>
        <p:nvSpPr>
          <p:cNvPr id="13" name="TextBox 12"/>
          <p:cNvSpPr txBox="1"/>
          <p:nvPr/>
        </p:nvSpPr>
        <p:spPr>
          <a:xfrm>
            <a:off x="3375603" y="2815475"/>
            <a:ext cx="760345" cy="923330"/>
          </a:xfrm>
          <a:prstGeom prst="rect">
            <a:avLst/>
          </a:prstGeom>
          <a:noFill/>
        </p:spPr>
        <p:txBody>
          <a:bodyPr wrap="square" rtlCol="0">
            <a:spAutoFit/>
          </a:bodyPr>
          <a:lstStyle/>
          <a:p>
            <a:r>
              <a:rPr lang="en-US" dirty="0">
                <a:solidFill>
                  <a:schemeClr val="bg1">
                    <a:lumMod val="50000"/>
                  </a:schemeClr>
                </a:solidFill>
              </a:rPr>
              <a:t>South </a:t>
            </a:r>
            <a:r>
              <a:rPr lang="en-US" dirty="0" smtClean="0">
                <a:solidFill>
                  <a:schemeClr val="bg1">
                    <a:lumMod val="50000"/>
                  </a:schemeClr>
                </a:solidFill>
              </a:rPr>
              <a:t>China</a:t>
            </a:r>
            <a:br>
              <a:rPr lang="en-US" dirty="0" smtClean="0">
                <a:solidFill>
                  <a:schemeClr val="bg1">
                    <a:lumMod val="50000"/>
                  </a:schemeClr>
                </a:solidFill>
              </a:rPr>
            </a:br>
            <a:r>
              <a:rPr lang="en-US" dirty="0" smtClean="0">
                <a:solidFill>
                  <a:schemeClr val="bg1">
                    <a:lumMod val="50000"/>
                  </a:schemeClr>
                </a:solidFill>
              </a:rPr>
              <a:t>Sea</a:t>
            </a:r>
            <a:endParaRPr lang="en-US" dirty="0">
              <a:solidFill>
                <a:schemeClr val="bg1">
                  <a:lumMod val="50000"/>
                </a:schemeClr>
              </a:solidFill>
            </a:endParaRPr>
          </a:p>
        </p:txBody>
      </p:sp>
    </p:spTree>
    <p:extLst>
      <p:ext uri="{BB962C8B-B14F-4D97-AF65-F5344CB8AC3E}">
        <p14:creationId xmlns:p14="http://schemas.microsoft.com/office/powerpoint/2010/main" val="2601246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013940" y="1601369"/>
            <a:ext cx="6637733" cy="4258009"/>
          </a:xfrm>
          <a:prstGeom prst="rect">
            <a:avLst/>
          </a:prstGeom>
          <a:noFill/>
          <a:ln w="9525">
            <a:noFill/>
            <a:miter lim="800000"/>
            <a:headEnd/>
            <a:tailEnd/>
          </a:ln>
        </p:spPr>
      </p:pic>
      <p:sp>
        <p:nvSpPr>
          <p:cNvPr id="6" name="Rectangle 5"/>
          <p:cNvSpPr/>
          <p:nvPr/>
        </p:nvSpPr>
        <p:spPr>
          <a:xfrm>
            <a:off x="0" y="1"/>
            <a:ext cx="9152581" cy="79799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ONRlogo_mask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009" y="169338"/>
            <a:ext cx="965684" cy="434480"/>
          </a:xfrm>
          <a:prstGeom prst="rect">
            <a:avLst/>
          </a:prstGeom>
        </p:spPr>
      </p:pic>
      <p:pic>
        <p:nvPicPr>
          <p:cNvPr id="8" name="Picture 7" descr="OKMC_logo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3" y="244574"/>
            <a:ext cx="1427734" cy="359244"/>
          </a:xfrm>
          <a:prstGeom prst="rect">
            <a:avLst/>
          </a:prstGeom>
        </p:spPr>
      </p:pic>
      <p:sp>
        <p:nvSpPr>
          <p:cNvPr id="9" name="TextBox 8"/>
          <p:cNvSpPr txBox="1"/>
          <p:nvPr/>
        </p:nvSpPr>
        <p:spPr>
          <a:xfrm>
            <a:off x="1355779" y="21222"/>
            <a:ext cx="6719230" cy="646331"/>
          </a:xfrm>
          <a:prstGeom prst="rect">
            <a:avLst/>
          </a:prstGeom>
          <a:noFill/>
        </p:spPr>
        <p:txBody>
          <a:bodyPr wrap="square" rtlCol="0">
            <a:spAutoFit/>
          </a:bodyPr>
          <a:lstStyle/>
          <a:p>
            <a:pPr algn="ctr"/>
            <a:r>
              <a:rPr lang="en-US" sz="3600" dirty="0" smtClean="0"/>
              <a:t>Example Mooring Line Sections</a:t>
            </a:r>
            <a:endParaRPr lang="en-US" sz="3600" dirty="0"/>
          </a:p>
        </p:txBody>
      </p:sp>
      <p:pic>
        <p:nvPicPr>
          <p:cNvPr id="10" name="Picture 9" descr="plot_transects_DAC_v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39" y="866635"/>
            <a:ext cx="1883201" cy="1784754"/>
          </a:xfrm>
          <a:prstGeom prst="rect">
            <a:avLst/>
          </a:prstGeom>
        </p:spPr>
      </p:pic>
      <p:cxnSp>
        <p:nvCxnSpPr>
          <p:cNvPr id="3" name="Straight Connector 2"/>
          <p:cNvCxnSpPr/>
          <p:nvPr/>
        </p:nvCxnSpPr>
        <p:spPr>
          <a:xfrm>
            <a:off x="1046867" y="2016428"/>
            <a:ext cx="308912"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9972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57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KMC_log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1" y="256449"/>
            <a:ext cx="1427734" cy="359244"/>
          </a:xfrm>
          <a:prstGeom prst="rect">
            <a:avLst/>
          </a:prstGeom>
        </p:spPr>
      </p:pic>
      <p:sp>
        <p:nvSpPr>
          <p:cNvPr id="32" name="TextBox 31"/>
          <p:cNvSpPr txBox="1"/>
          <p:nvPr/>
        </p:nvSpPr>
        <p:spPr>
          <a:xfrm>
            <a:off x="1441587" y="1"/>
            <a:ext cx="6552757" cy="707886"/>
          </a:xfrm>
          <a:prstGeom prst="rect">
            <a:avLst/>
          </a:prstGeom>
          <a:noFill/>
        </p:spPr>
        <p:txBody>
          <a:bodyPr wrap="square" rtlCol="0">
            <a:spAutoFit/>
          </a:bodyPr>
          <a:lstStyle/>
          <a:p>
            <a:pPr algn="ctr"/>
            <a:r>
              <a:rPr lang="en-US" sz="4000" dirty="0" smtClean="0"/>
              <a:t>OKMC </a:t>
            </a:r>
            <a:r>
              <a:rPr lang="en-US" sz="4000" dirty="0" err="1" smtClean="0"/>
              <a:t>Kuroshio</a:t>
            </a:r>
            <a:r>
              <a:rPr lang="en-US" sz="4000" dirty="0"/>
              <a:t> </a:t>
            </a:r>
            <a:r>
              <a:rPr lang="en-US" sz="4000" dirty="0" smtClean="0"/>
              <a:t>Objectives</a:t>
            </a:r>
            <a:endParaRPr lang="en-US" sz="4000" dirty="0"/>
          </a:p>
        </p:txBody>
      </p:sp>
      <p:sp>
        <p:nvSpPr>
          <p:cNvPr id="9" name="Content Placeholder 2"/>
          <p:cNvSpPr txBox="1">
            <a:spLocks/>
          </p:cNvSpPr>
          <p:nvPr/>
        </p:nvSpPr>
        <p:spPr>
          <a:xfrm>
            <a:off x="585032" y="963061"/>
            <a:ext cx="8229600" cy="5552154"/>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100" b="1" u="sng" dirty="0" smtClean="0">
                <a:solidFill>
                  <a:srgbClr val="000000"/>
                </a:solidFill>
              </a:rPr>
              <a:t>Technical</a:t>
            </a:r>
          </a:p>
          <a:p>
            <a:pPr marL="457200" indent="-457200" algn="l">
              <a:buFont typeface="Arial"/>
              <a:buChar char="•"/>
            </a:pPr>
            <a:r>
              <a:rPr lang="en-US" sz="3100" dirty="0" smtClean="0">
                <a:solidFill>
                  <a:srgbClr val="000000"/>
                </a:solidFill>
              </a:rPr>
              <a:t>Refine approaches for persistent,</a:t>
            </a:r>
            <a:br>
              <a:rPr lang="en-US" sz="3100" dirty="0" smtClean="0">
                <a:solidFill>
                  <a:srgbClr val="000000"/>
                </a:solidFill>
              </a:rPr>
            </a:br>
            <a:r>
              <a:rPr lang="en-US" sz="3100" dirty="0" smtClean="0">
                <a:solidFill>
                  <a:srgbClr val="000000"/>
                </a:solidFill>
              </a:rPr>
              <a:t>autonomous characterization of </a:t>
            </a:r>
            <a:br>
              <a:rPr lang="en-US" sz="3100" dirty="0" smtClean="0">
                <a:solidFill>
                  <a:srgbClr val="000000"/>
                </a:solidFill>
              </a:rPr>
            </a:br>
            <a:r>
              <a:rPr lang="en-US" sz="3100" dirty="0" smtClean="0">
                <a:solidFill>
                  <a:srgbClr val="000000"/>
                </a:solidFill>
              </a:rPr>
              <a:t>strong boundary currents.</a:t>
            </a:r>
          </a:p>
          <a:p>
            <a:pPr marL="457200" indent="-457200" algn="l">
              <a:buFont typeface="Arial"/>
              <a:buChar char="•"/>
            </a:pPr>
            <a:r>
              <a:rPr lang="en-US" sz="3100" dirty="0" smtClean="0">
                <a:solidFill>
                  <a:srgbClr val="000000"/>
                </a:solidFill>
              </a:rPr>
              <a:t>Develop methodologies for using </a:t>
            </a:r>
            <a:br>
              <a:rPr lang="en-US" sz="3100" dirty="0" smtClean="0">
                <a:solidFill>
                  <a:srgbClr val="000000"/>
                </a:solidFill>
              </a:rPr>
            </a:br>
            <a:r>
              <a:rPr lang="en-US" sz="3100" dirty="0" smtClean="0">
                <a:solidFill>
                  <a:srgbClr val="000000"/>
                </a:solidFill>
              </a:rPr>
              <a:t>gliders to characterize internal </a:t>
            </a:r>
            <a:br>
              <a:rPr lang="en-US" sz="3100" dirty="0" smtClean="0">
                <a:solidFill>
                  <a:srgbClr val="000000"/>
                </a:solidFill>
              </a:rPr>
            </a:br>
            <a:r>
              <a:rPr lang="en-US" sz="3100" dirty="0" smtClean="0">
                <a:solidFill>
                  <a:srgbClr val="000000"/>
                </a:solidFill>
              </a:rPr>
              <a:t>waves</a:t>
            </a:r>
            <a:r>
              <a:rPr lang="en-US" sz="3100" dirty="0">
                <a:solidFill>
                  <a:srgbClr val="000000"/>
                </a:solidFill>
              </a:rPr>
              <a:t> </a:t>
            </a:r>
            <a:r>
              <a:rPr lang="en-US" sz="3100" dirty="0" smtClean="0">
                <a:solidFill>
                  <a:srgbClr val="000000"/>
                </a:solidFill>
              </a:rPr>
              <a:t>(</a:t>
            </a:r>
            <a:r>
              <a:rPr lang="en-US" sz="3100" dirty="0" err="1" smtClean="0">
                <a:solidFill>
                  <a:srgbClr val="000000"/>
                </a:solidFill>
              </a:rPr>
              <a:t>Rainville</a:t>
            </a:r>
            <a:r>
              <a:rPr lang="en-US" sz="3100" dirty="0" smtClean="0">
                <a:solidFill>
                  <a:srgbClr val="000000"/>
                </a:solidFill>
              </a:rPr>
              <a:t> et al.).</a:t>
            </a:r>
          </a:p>
          <a:p>
            <a:pPr algn="l"/>
            <a:r>
              <a:rPr lang="en-US" sz="3100" b="1" u="sng" dirty="0" smtClean="0">
                <a:solidFill>
                  <a:srgbClr val="000000"/>
                </a:solidFill>
              </a:rPr>
              <a:t>Scientific</a:t>
            </a:r>
          </a:p>
          <a:p>
            <a:pPr marL="457200" indent="-457200" algn="l">
              <a:buFont typeface="Arial"/>
              <a:buChar char="•"/>
            </a:pPr>
            <a:r>
              <a:rPr lang="en-US" sz="3100" dirty="0" smtClean="0">
                <a:solidFill>
                  <a:srgbClr val="000000"/>
                </a:solidFill>
              </a:rPr>
              <a:t>Characterize </a:t>
            </a:r>
            <a:r>
              <a:rPr lang="en-US" sz="3100" dirty="0" err="1" smtClean="0">
                <a:solidFill>
                  <a:srgbClr val="000000"/>
                </a:solidFill>
              </a:rPr>
              <a:t>Kuroshio</a:t>
            </a:r>
            <a:r>
              <a:rPr lang="en-US" sz="3100" dirty="0" smtClean="0">
                <a:solidFill>
                  <a:srgbClr val="000000"/>
                </a:solidFill>
              </a:rPr>
              <a:t> transport- mean, variability, seasonality, </a:t>
            </a:r>
            <a:r>
              <a:rPr lang="en-US" sz="3100" dirty="0" err="1" smtClean="0">
                <a:solidFill>
                  <a:srgbClr val="000000"/>
                </a:solidFill>
              </a:rPr>
              <a:t>watermass</a:t>
            </a:r>
            <a:r>
              <a:rPr lang="en-US" sz="3100" dirty="0" smtClean="0">
                <a:solidFill>
                  <a:srgbClr val="000000"/>
                </a:solidFill>
              </a:rPr>
              <a:t> structure.</a:t>
            </a:r>
          </a:p>
          <a:p>
            <a:pPr marL="457200" indent="-457200" algn="l">
              <a:buFont typeface="Arial"/>
              <a:buChar char="•"/>
            </a:pPr>
            <a:r>
              <a:rPr lang="en-US" sz="3100" dirty="0" smtClean="0">
                <a:solidFill>
                  <a:srgbClr val="000000"/>
                </a:solidFill>
              </a:rPr>
              <a:t>Investigate the processes governing </a:t>
            </a:r>
            <a:r>
              <a:rPr lang="en-US" sz="3100" dirty="0" err="1" smtClean="0">
                <a:solidFill>
                  <a:srgbClr val="000000"/>
                </a:solidFill>
              </a:rPr>
              <a:t>Kuroshio</a:t>
            </a:r>
            <a:r>
              <a:rPr lang="en-US" sz="3100" dirty="0" smtClean="0">
                <a:solidFill>
                  <a:srgbClr val="000000"/>
                </a:solidFill>
              </a:rPr>
              <a:t> evolution during transit off Luzon and Taiwan- pathway modification, role of eddies.</a:t>
            </a:r>
          </a:p>
          <a:p>
            <a:pPr marL="457200" indent="-457200" algn="l">
              <a:buFont typeface="Arial"/>
              <a:buChar char="•"/>
            </a:pPr>
            <a:r>
              <a:rPr lang="en-US" sz="3100" dirty="0" smtClean="0">
                <a:solidFill>
                  <a:srgbClr val="000000"/>
                </a:solidFill>
              </a:rPr>
              <a:t>Investigate impact of Luzon Strait/South China Sea on </a:t>
            </a:r>
            <a:r>
              <a:rPr lang="en-US" sz="3100" dirty="0" err="1" smtClean="0">
                <a:solidFill>
                  <a:srgbClr val="000000"/>
                </a:solidFill>
              </a:rPr>
              <a:t>Kuroshio</a:t>
            </a:r>
            <a:r>
              <a:rPr lang="en-US" sz="3100" dirty="0" smtClean="0">
                <a:solidFill>
                  <a:srgbClr val="000000"/>
                </a:solidFill>
              </a:rPr>
              <a:t> structure.</a:t>
            </a:r>
            <a:endParaRPr lang="en-US" sz="2800" dirty="0">
              <a:solidFill>
                <a:srgbClr val="000000"/>
              </a:solidFill>
            </a:endParaRPr>
          </a:p>
        </p:txBody>
      </p:sp>
      <p:pic>
        <p:nvPicPr>
          <p:cNvPr id="7" name="Picture 6" descr="070719_KuroshioJuly2007_0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842" y="1172680"/>
            <a:ext cx="3251623" cy="2167748"/>
          </a:xfrm>
          <a:prstGeom prst="rect">
            <a:avLst/>
          </a:prstGeom>
        </p:spPr>
      </p:pic>
    </p:spTree>
    <p:extLst>
      <p:ext uri="{BB962C8B-B14F-4D97-AF65-F5344CB8AC3E}">
        <p14:creationId xmlns:p14="http://schemas.microsoft.com/office/powerpoint/2010/main" val="3869840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8637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45" y="159343"/>
            <a:ext cx="965684" cy="434480"/>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 y="202248"/>
            <a:ext cx="1427734" cy="359244"/>
          </a:xfrm>
          <a:prstGeom prst="rect">
            <a:avLst/>
          </a:prstGeom>
        </p:spPr>
      </p:pic>
      <p:sp>
        <p:nvSpPr>
          <p:cNvPr id="32" name="TextBox 31"/>
          <p:cNvSpPr txBox="1"/>
          <p:nvPr/>
        </p:nvSpPr>
        <p:spPr>
          <a:xfrm>
            <a:off x="1369708" y="-67736"/>
            <a:ext cx="6624637" cy="954107"/>
          </a:xfrm>
          <a:prstGeom prst="rect">
            <a:avLst/>
          </a:prstGeom>
          <a:noFill/>
        </p:spPr>
        <p:txBody>
          <a:bodyPr wrap="square" rtlCol="0">
            <a:spAutoFit/>
          </a:bodyPr>
          <a:lstStyle/>
          <a:p>
            <a:pPr algn="ctr"/>
            <a:r>
              <a:rPr lang="en-US" sz="2800" dirty="0" smtClean="0"/>
              <a:t>Mixing during Transit Through </a:t>
            </a:r>
            <a:br>
              <a:rPr lang="en-US" sz="2800" dirty="0" smtClean="0"/>
            </a:br>
            <a:r>
              <a:rPr lang="en-US" sz="2800" dirty="0" smtClean="0"/>
              <a:t>the  South China Sea</a:t>
            </a:r>
            <a:endParaRPr lang="en-US" sz="2800" dirty="0"/>
          </a:p>
        </p:txBody>
      </p:sp>
      <p:grpSp>
        <p:nvGrpSpPr>
          <p:cNvPr id="9" name="Group 8"/>
          <p:cNvGrpSpPr/>
          <p:nvPr/>
        </p:nvGrpSpPr>
        <p:grpSpPr>
          <a:xfrm>
            <a:off x="402162" y="980706"/>
            <a:ext cx="4923366" cy="5827137"/>
            <a:chOff x="1917700" y="443854"/>
            <a:chExt cx="5299175" cy="6271933"/>
          </a:xfrm>
        </p:grpSpPr>
        <p:pic>
          <p:nvPicPr>
            <p:cNvPr id="11" name="Picture 10" descr="TS_S2M1_annual_mean123-30.png"/>
            <p:cNvPicPr>
              <a:picLocks noChangeAspect="1"/>
            </p:cNvPicPr>
            <p:nvPr/>
          </p:nvPicPr>
          <p:blipFill rotWithShape="1">
            <a:blip r:embed="rId4">
              <a:extLst>
                <a:ext uri="{28A0092B-C50C-407E-A947-70E740481C1C}">
                  <a14:useLocalDpi xmlns:a14="http://schemas.microsoft.com/office/drawing/2010/main" val="0"/>
                </a:ext>
              </a:extLst>
            </a:blip>
            <a:srcRect t="6472" b="2073"/>
            <a:stretch/>
          </p:blipFill>
          <p:spPr>
            <a:xfrm>
              <a:off x="1917700" y="443854"/>
              <a:ext cx="5299175" cy="6271933"/>
            </a:xfrm>
            <a:prstGeom prst="rect">
              <a:avLst/>
            </a:prstGeom>
          </p:spPr>
        </p:pic>
        <p:sp>
          <p:nvSpPr>
            <p:cNvPr id="12" name="TextBox 11"/>
            <p:cNvSpPr txBox="1"/>
            <p:nvPr/>
          </p:nvSpPr>
          <p:spPr>
            <a:xfrm>
              <a:off x="2539751" y="1449804"/>
              <a:ext cx="1079749" cy="411138"/>
            </a:xfrm>
            <a:prstGeom prst="rect">
              <a:avLst/>
            </a:prstGeom>
            <a:noFill/>
          </p:spPr>
          <p:txBody>
            <a:bodyPr wrap="square" rtlCol="0">
              <a:spAutoFit/>
            </a:bodyPr>
            <a:lstStyle/>
            <a:p>
              <a:r>
                <a:rPr lang="en-US" sz="1600" dirty="0" smtClean="0">
                  <a:solidFill>
                    <a:schemeClr val="accent6">
                      <a:lumMod val="50000"/>
                    </a:schemeClr>
                  </a:solidFill>
                </a:rPr>
                <a:t>south</a:t>
              </a:r>
              <a:endParaRPr lang="en-US" sz="1600" dirty="0">
                <a:solidFill>
                  <a:schemeClr val="accent6">
                    <a:lumMod val="50000"/>
                  </a:schemeClr>
                </a:solidFill>
              </a:endParaRPr>
            </a:p>
          </p:txBody>
        </p:sp>
        <p:sp>
          <p:nvSpPr>
            <p:cNvPr id="13" name="TextBox 12"/>
            <p:cNvSpPr txBox="1"/>
            <p:nvPr/>
          </p:nvSpPr>
          <p:spPr>
            <a:xfrm>
              <a:off x="2959100" y="1989554"/>
              <a:ext cx="1060450" cy="411138"/>
            </a:xfrm>
            <a:prstGeom prst="rect">
              <a:avLst/>
            </a:prstGeom>
            <a:noFill/>
          </p:spPr>
          <p:txBody>
            <a:bodyPr wrap="square" rtlCol="0">
              <a:spAutoFit/>
            </a:bodyPr>
            <a:lstStyle/>
            <a:p>
              <a:r>
                <a:rPr lang="en-US" sz="1600" dirty="0" smtClean="0">
                  <a:solidFill>
                    <a:schemeClr val="tx1">
                      <a:lumMod val="65000"/>
                      <a:lumOff val="35000"/>
                    </a:schemeClr>
                  </a:solidFill>
                </a:rPr>
                <a:t>north</a:t>
              </a:r>
              <a:endParaRPr lang="en-US" sz="1600" dirty="0">
                <a:solidFill>
                  <a:schemeClr val="tx1">
                    <a:lumMod val="65000"/>
                    <a:lumOff val="35000"/>
                  </a:schemeClr>
                </a:solidFill>
              </a:endParaRPr>
            </a:p>
          </p:txBody>
        </p:sp>
      </p:grpSp>
      <p:sp>
        <p:nvSpPr>
          <p:cNvPr id="2" name="TextBox 1"/>
          <p:cNvSpPr txBox="1"/>
          <p:nvPr/>
        </p:nvSpPr>
        <p:spPr>
          <a:xfrm>
            <a:off x="4673600" y="2275548"/>
            <a:ext cx="905934" cy="523220"/>
          </a:xfrm>
          <a:prstGeom prst="rect">
            <a:avLst/>
          </a:prstGeom>
          <a:noFill/>
        </p:spPr>
        <p:txBody>
          <a:bodyPr wrap="square" rtlCol="0">
            <a:spAutoFit/>
          </a:bodyPr>
          <a:lstStyle/>
          <a:p>
            <a:r>
              <a:rPr lang="en-US" sz="1400" dirty="0" smtClean="0">
                <a:solidFill>
                  <a:srgbClr val="FF0000"/>
                </a:solidFill>
              </a:rPr>
              <a:t>NPTW Kuroshio</a:t>
            </a:r>
            <a:endParaRPr lang="en-US" sz="1400" dirty="0">
              <a:solidFill>
                <a:srgbClr val="FF0000"/>
              </a:solidFill>
            </a:endParaRPr>
          </a:p>
        </p:txBody>
      </p:sp>
      <p:sp>
        <p:nvSpPr>
          <p:cNvPr id="14" name="TextBox 13"/>
          <p:cNvSpPr txBox="1"/>
          <p:nvPr/>
        </p:nvSpPr>
        <p:spPr>
          <a:xfrm>
            <a:off x="2269066" y="3082937"/>
            <a:ext cx="905934" cy="523220"/>
          </a:xfrm>
          <a:prstGeom prst="rect">
            <a:avLst/>
          </a:prstGeom>
          <a:noFill/>
        </p:spPr>
        <p:txBody>
          <a:bodyPr wrap="square" rtlCol="0">
            <a:spAutoFit/>
          </a:bodyPr>
          <a:lstStyle/>
          <a:p>
            <a:r>
              <a:rPr lang="en-US" sz="1400" dirty="0" smtClean="0">
                <a:solidFill>
                  <a:srgbClr val="3366FF"/>
                </a:solidFill>
              </a:rPr>
              <a:t>South China Sea</a:t>
            </a:r>
            <a:endParaRPr lang="en-US" sz="1400" dirty="0">
              <a:solidFill>
                <a:srgbClr val="3366FF"/>
              </a:solidFill>
            </a:endParaRPr>
          </a:p>
        </p:txBody>
      </p:sp>
      <p:sp>
        <p:nvSpPr>
          <p:cNvPr id="16" name="TextBox 15"/>
          <p:cNvSpPr txBox="1"/>
          <p:nvPr/>
        </p:nvSpPr>
        <p:spPr>
          <a:xfrm>
            <a:off x="2133600" y="5137282"/>
            <a:ext cx="905934" cy="523220"/>
          </a:xfrm>
          <a:prstGeom prst="rect">
            <a:avLst/>
          </a:prstGeom>
          <a:noFill/>
        </p:spPr>
        <p:txBody>
          <a:bodyPr wrap="square" rtlCol="0">
            <a:spAutoFit/>
          </a:bodyPr>
          <a:lstStyle/>
          <a:p>
            <a:r>
              <a:rPr lang="en-US" sz="1400" dirty="0" smtClean="0">
                <a:solidFill>
                  <a:srgbClr val="FF0000"/>
                </a:solidFill>
              </a:rPr>
              <a:t>NPIW</a:t>
            </a:r>
            <a:br>
              <a:rPr lang="en-US" sz="1400" dirty="0" smtClean="0">
                <a:solidFill>
                  <a:srgbClr val="FF0000"/>
                </a:solidFill>
              </a:rPr>
            </a:br>
            <a:r>
              <a:rPr lang="en-US" sz="1400" dirty="0" smtClean="0">
                <a:solidFill>
                  <a:srgbClr val="FF0000"/>
                </a:solidFill>
              </a:rPr>
              <a:t>Kuroshio</a:t>
            </a:r>
            <a:endParaRPr lang="en-US" sz="1400" dirty="0">
              <a:solidFill>
                <a:srgbClr val="FF0000"/>
              </a:solidFill>
            </a:endParaRPr>
          </a:p>
        </p:txBody>
      </p:sp>
      <p:sp>
        <p:nvSpPr>
          <p:cNvPr id="17" name="TextBox 16"/>
          <p:cNvSpPr txBox="1"/>
          <p:nvPr/>
        </p:nvSpPr>
        <p:spPr>
          <a:xfrm>
            <a:off x="4021666" y="4875672"/>
            <a:ext cx="905934" cy="523220"/>
          </a:xfrm>
          <a:prstGeom prst="rect">
            <a:avLst/>
          </a:prstGeom>
          <a:noFill/>
        </p:spPr>
        <p:txBody>
          <a:bodyPr wrap="square" rtlCol="0">
            <a:spAutoFit/>
          </a:bodyPr>
          <a:lstStyle/>
          <a:p>
            <a:r>
              <a:rPr lang="en-US" sz="1400" dirty="0" smtClean="0">
                <a:solidFill>
                  <a:srgbClr val="3366FF"/>
                </a:solidFill>
              </a:rPr>
              <a:t>South China Sea</a:t>
            </a:r>
            <a:endParaRPr lang="en-US" sz="1400" dirty="0">
              <a:solidFill>
                <a:srgbClr val="3366FF"/>
              </a:solidFill>
            </a:endParaRPr>
          </a:p>
        </p:txBody>
      </p:sp>
      <p:cxnSp>
        <p:nvCxnSpPr>
          <p:cNvPr id="18" name="Straight Connector 17"/>
          <p:cNvCxnSpPr/>
          <p:nvPr/>
        </p:nvCxnSpPr>
        <p:spPr>
          <a:xfrm flipV="1">
            <a:off x="3039534" y="5037667"/>
            <a:ext cx="857250" cy="431800"/>
          </a:xfrm>
          <a:prstGeom prst="line">
            <a:avLst/>
          </a:prstGeom>
          <a:ln>
            <a:solidFill>
              <a:srgbClr val="FF6600"/>
            </a:solidFill>
            <a:prstDash val="sysDash"/>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906796" y="2483582"/>
            <a:ext cx="2873315" cy="4016484"/>
          </a:xfrm>
          <a:prstGeom prst="rect">
            <a:avLst/>
          </a:prstGeom>
          <a:noFill/>
        </p:spPr>
        <p:txBody>
          <a:bodyPr wrap="square" rtlCol="0">
            <a:spAutoFit/>
          </a:bodyPr>
          <a:lstStyle/>
          <a:p>
            <a:pPr marL="173038" indent="-173038">
              <a:spcAft>
                <a:spcPts val="600"/>
              </a:spcAft>
              <a:buFont typeface="Arial"/>
              <a:buChar char="•"/>
            </a:pPr>
            <a:r>
              <a:rPr lang="en-US" sz="2000" dirty="0" smtClean="0"/>
              <a:t>Shifts in </a:t>
            </a:r>
            <a:r>
              <a:rPr lang="en-US" sz="2000" dirty="0" err="1" smtClean="0"/>
              <a:t>θ</a:t>
            </a:r>
            <a:r>
              <a:rPr lang="en-US" sz="2000" dirty="0" smtClean="0"/>
              <a:t>-S suggest mixing and entrainment during transit though SCS.</a:t>
            </a:r>
          </a:p>
          <a:p>
            <a:pPr marL="173038" indent="-173038">
              <a:spcAft>
                <a:spcPts val="600"/>
              </a:spcAft>
              <a:buFont typeface="Arial"/>
              <a:buChar char="•"/>
            </a:pPr>
            <a:r>
              <a:rPr lang="en-US" sz="2000" dirty="0" smtClean="0"/>
              <a:t>Clear shifts in NPTW.</a:t>
            </a:r>
          </a:p>
          <a:p>
            <a:pPr marL="173038" indent="-173038">
              <a:spcAft>
                <a:spcPts val="600"/>
              </a:spcAft>
              <a:buFont typeface="Arial"/>
              <a:buChar char="•"/>
            </a:pPr>
            <a:r>
              <a:rPr lang="en-US" sz="2000" dirty="0" smtClean="0"/>
              <a:t>NPIW shows small, but consistent, shift above 26.6, within Kuroshio.</a:t>
            </a:r>
          </a:p>
          <a:p>
            <a:pPr marL="173038" indent="-173038">
              <a:spcAft>
                <a:spcPts val="600"/>
              </a:spcAft>
              <a:buFont typeface="Arial"/>
              <a:buChar char="•"/>
            </a:pPr>
            <a:r>
              <a:rPr lang="en-US" sz="2000" dirty="0" smtClean="0"/>
              <a:t>Consistent with observed elevated 'spiciness' on these </a:t>
            </a:r>
            <a:r>
              <a:rPr lang="en-US" sz="2000" dirty="0" err="1" smtClean="0"/>
              <a:t>isopycnals</a:t>
            </a:r>
            <a:r>
              <a:rPr lang="en-US" sz="2000" dirty="0" smtClean="0"/>
              <a:t>.</a:t>
            </a:r>
            <a:endParaRPr lang="en-US" sz="2000" dirty="0"/>
          </a:p>
        </p:txBody>
      </p:sp>
      <p:grpSp>
        <p:nvGrpSpPr>
          <p:cNvPr id="25" name="Group 24"/>
          <p:cNvGrpSpPr/>
          <p:nvPr/>
        </p:nvGrpSpPr>
        <p:grpSpPr>
          <a:xfrm>
            <a:off x="6212535" y="1073588"/>
            <a:ext cx="1426905" cy="1394144"/>
            <a:chOff x="6452623" y="1085850"/>
            <a:chExt cx="1503106" cy="1468595"/>
          </a:xfrm>
        </p:grpSpPr>
        <p:grpSp>
          <p:nvGrpSpPr>
            <p:cNvPr id="19" name="Group 18"/>
            <p:cNvGrpSpPr/>
            <p:nvPr/>
          </p:nvGrpSpPr>
          <p:grpSpPr>
            <a:xfrm>
              <a:off x="6452623" y="1085850"/>
              <a:ext cx="1503106" cy="1468595"/>
              <a:chOff x="7251700" y="57150"/>
              <a:chExt cx="1796340" cy="1755097"/>
            </a:xfrm>
          </p:grpSpPr>
          <p:pic>
            <p:nvPicPr>
              <p:cNvPr id="20" name="Picture 6"/>
              <p:cNvPicPr>
                <a:picLocks noChangeAspect="1" noChangeArrowheads="1"/>
              </p:cNvPicPr>
              <p:nvPr/>
            </p:nvPicPr>
            <p:blipFill>
              <a:blip r:embed="rId5" cstate="print"/>
              <a:srcRect/>
              <a:stretch>
                <a:fillRect/>
              </a:stretch>
            </p:blipFill>
            <p:spPr bwMode="auto">
              <a:xfrm>
                <a:off x="7251700" y="57150"/>
                <a:ext cx="1796340" cy="1755097"/>
              </a:xfrm>
              <a:prstGeom prst="rect">
                <a:avLst/>
              </a:prstGeom>
              <a:noFill/>
              <a:ln w="9525">
                <a:noFill/>
                <a:miter lim="800000"/>
                <a:headEnd/>
                <a:tailEnd/>
              </a:ln>
            </p:spPr>
          </p:pic>
          <p:cxnSp>
            <p:nvCxnSpPr>
              <p:cNvPr id="21" name="Straight Connector 20"/>
              <p:cNvCxnSpPr/>
              <p:nvPr/>
            </p:nvCxnSpPr>
            <p:spPr>
              <a:xfrm>
                <a:off x="8229600" y="431800"/>
                <a:ext cx="412750" cy="323850"/>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cxnSp>
          <p:nvCxnSpPr>
            <p:cNvPr id="22" name="Straight Connector 21"/>
            <p:cNvCxnSpPr/>
            <p:nvPr/>
          </p:nvCxnSpPr>
          <p:spPr>
            <a:xfrm flipV="1">
              <a:off x="7340600" y="1828800"/>
              <a:ext cx="275664" cy="23707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7624418" y="1837267"/>
            <a:ext cx="667550" cy="338554"/>
          </a:xfrm>
          <a:prstGeom prst="rect">
            <a:avLst/>
          </a:prstGeom>
          <a:noFill/>
        </p:spPr>
        <p:txBody>
          <a:bodyPr wrap="square" rtlCol="0">
            <a:spAutoFit/>
          </a:bodyPr>
          <a:lstStyle/>
          <a:p>
            <a:r>
              <a:rPr lang="en-US" sz="1600" dirty="0" smtClean="0">
                <a:solidFill>
                  <a:schemeClr val="accent6">
                    <a:lumMod val="50000"/>
                  </a:schemeClr>
                </a:solidFill>
              </a:rPr>
              <a:t>south</a:t>
            </a:r>
            <a:endParaRPr lang="en-US" sz="1600" dirty="0">
              <a:solidFill>
                <a:schemeClr val="accent6">
                  <a:lumMod val="50000"/>
                </a:schemeClr>
              </a:solidFill>
            </a:endParaRPr>
          </a:p>
        </p:txBody>
      </p:sp>
      <p:sp>
        <p:nvSpPr>
          <p:cNvPr id="34" name="TextBox 33"/>
          <p:cNvSpPr txBox="1"/>
          <p:nvPr/>
        </p:nvSpPr>
        <p:spPr>
          <a:xfrm>
            <a:off x="7609701" y="1292133"/>
            <a:ext cx="682268" cy="338554"/>
          </a:xfrm>
          <a:prstGeom prst="rect">
            <a:avLst/>
          </a:prstGeom>
          <a:noFill/>
        </p:spPr>
        <p:txBody>
          <a:bodyPr wrap="square" rtlCol="0">
            <a:spAutoFit/>
          </a:bodyPr>
          <a:lstStyle/>
          <a:p>
            <a:r>
              <a:rPr lang="en-US" sz="1600" dirty="0" smtClean="0">
                <a:solidFill>
                  <a:schemeClr val="tx1">
                    <a:lumMod val="65000"/>
                    <a:lumOff val="35000"/>
                  </a:schemeClr>
                </a:solidFill>
              </a:rPr>
              <a:t>north</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3997559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Rainville_JC9063_f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889" y="2491198"/>
            <a:ext cx="3461065" cy="4016299"/>
          </a:xfrm>
          <a:prstGeom prst="rect">
            <a:avLst/>
          </a:prstGeom>
        </p:spPr>
      </p:pic>
      <p:sp>
        <p:nvSpPr>
          <p:cNvPr id="4" name="Rectangle 3"/>
          <p:cNvSpPr/>
          <p:nvPr/>
        </p:nvSpPr>
        <p:spPr>
          <a:xfrm>
            <a:off x="0" y="1"/>
            <a:ext cx="9144000" cy="74891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KMC_log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 y="64952"/>
            <a:ext cx="1427734" cy="359244"/>
          </a:xfrm>
          <a:prstGeom prst="rect">
            <a:avLst/>
          </a:prstGeom>
        </p:spPr>
      </p:pic>
      <p:sp>
        <p:nvSpPr>
          <p:cNvPr id="8" name="TextBox 7"/>
          <p:cNvSpPr txBox="1"/>
          <p:nvPr/>
        </p:nvSpPr>
        <p:spPr>
          <a:xfrm>
            <a:off x="96978" y="984037"/>
            <a:ext cx="8857531" cy="707886"/>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4763" lvl="1"/>
            <a:r>
              <a:rPr lang="en-US" sz="2000" dirty="0" smtClean="0">
                <a:solidFill>
                  <a:schemeClr val="tx1"/>
                </a:solidFill>
              </a:rPr>
              <a:t>Over 23,000 glider profiles are used to estimate isopycnal displacements consistent with diurnal and semidiurnal internal waves. </a:t>
            </a:r>
            <a:endParaRPr lang="en-US" sz="2000" dirty="0">
              <a:solidFill>
                <a:schemeClr val="tx1"/>
              </a:solidFill>
            </a:endParaRPr>
          </a:p>
        </p:txBody>
      </p:sp>
      <p:pic>
        <p:nvPicPr>
          <p:cNvPr id="12" name="Picture 11" descr="Mode_1_di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678" y="4822121"/>
            <a:ext cx="2413655" cy="1949491"/>
          </a:xfrm>
          <a:prstGeom prst="rect">
            <a:avLst/>
          </a:prstGeom>
        </p:spPr>
      </p:pic>
      <p:sp>
        <p:nvSpPr>
          <p:cNvPr id="13" name="Left Arrow 12"/>
          <p:cNvSpPr/>
          <p:nvPr/>
        </p:nvSpPr>
        <p:spPr>
          <a:xfrm rot="12518052">
            <a:off x="2913227" y="4545909"/>
            <a:ext cx="460257" cy="176739"/>
          </a:xfrm>
          <a:prstGeom prst="lef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stCxn id="18" idx="1"/>
          </p:cNvCxnSpPr>
          <p:nvPr/>
        </p:nvCxnSpPr>
        <p:spPr>
          <a:xfrm flipH="1" flipV="1">
            <a:off x="3769360" y="5618480"/>
            <a:ext cx="591854" cy="732146"/>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7" idx="1"/>
          </p:cNvCxnSpPr>
          <p:nvPr/>
        </p:nvCxnSpPr>
        <p:spPr>
          <a:xfrm flipH="1" flipV="1">
            <a:off x="3594281" y="6159832"/>
            <a:ext cx="766933" cy="517334"/>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666430" y="1586885"/>
            <a:ext cx="3288080" cy="911019"/>
          </a:xfrm>
          <a:prstGeom prst="rect">
            <a:avLst/>
          </a:prstGeom>
          <a:noFill/>
        </p:spPr>
        <p:txBody>
          <a:bodyPr wrap="none" rtlCol="0">
            <a:spAutoFit/>
          </a:bodyPr>
          <a:lstStyle/>
          <a:p>
            <a:pPr algn="ctr"/>
            <a:r>
              <a:rPr lang="en-US" b="1" dirty="0" smtClean="0"/>
              <a:t>M</a:t>
            </a:r>
            <a:r>
              <a:rPr lang="en-US" b="1" baseline="-25000" dirty="0" smtClean="0"/>
              <a:t>2</a:t>
            </a:r>
            <a:r>
              <a:rPr lang="en-US" b="1" dirty="0" smtClean="0"/>
              <a:t> depth-integrated energy flux</a:t>
            </a:r>
          </a:p>
          <a:p>
            <a:pPr algn="ctr">
              <a:lnSpc>
                <a:spcPct val="120000"/>
              </a:lnSpc>
            </a:pPr>
            <a:r>
              <a:rPr lang="en-US" sz="1600" dirty="0" smtClean="0"/>
              <a:t>Solely based on observations</a:t>
            </a:r>
          </a:p>
          <a:p>
            <a:pPr algn="ctr"/>
            <a:r>
              <a:rPr lang="en-US" sz="1600" dirty="0" smtClean="0"/>
              <a:t>800 x 600 km region</a:t>
            </a:r>
          </a:p>
        </p:txBody>
      </p:sp>
      <p:pic>
        <p:nvPicPr>
          <p:cNvPr id="23" name="Picture 22" descr="sg121_fit_exampl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67" y="1834674"/>
            <a:ext cx="2778080" cy="1675284"/>
          </a:xfrm>
          <a:prstGeom prst="rect">
            <a:avLst/>
          </a:prstGeom>
        </p:spPr>
      </p:pic>
      <p:sp>
        <p:nvSpPr>
          <p:cNvPr id="24" name="TextBox 23"/>
          <p:cNvSpPr txBox="1"/>
          <p:nvPr/>
        </p:nvSpPr>
        <p:spPr>
          <a:xfrm>
            <a:off x="3070648" y="2789846"/>
            <a:ext cx="1454244" cy="276999"/>
          </a:xfrm>
          <a:prstGeom prst="rect">
            <a:avLst/>
          </a:prstGeom>
          <a:noFill/>
        </p:spPr>
        <p:txBody>
          <a:bodyPr wrap="none" rtlCol="0">
            <a:spAutoFit/>
          </a:bodyPr>
          <a:lstStyle/>
          <a:p>
            <a:r>
              <a:rPr lang="en-US" sz="1200" dirty="0" smtClean="0">
                <a:solidFill>
                  <a:schemeClr val="bg1">
                    <a:lumMod val="50000"/>
                  </a:schemeClr>
                </a:solidFill>
              </a:rPr>
              <a:t>Glider depth </a:t>
            </a:r>
            <a:r>
              <a:rPr lang="en-US" sz="1200" dirty="0" err="1" smtClean="0">
                <a:solidFill>
                  <a:schemeClr val="bg1">
                    <a:lumMod val="50000"/>
                  </a:schemeClr>
                </a:solidFill>
              </a:rPr>
              <a:t>vs</a:t>
            </a:r>
            <a:r>
              <a:rPr lang="en-US" sz="1200" dirty="0" smtClean="0">
                <a:solidFill>
                  <a:schemeClr val="bg1">
                    <a:lumMod val="50000"/>
                  </a:schemeClr>
                </a:solidFill>
              </a:rPr>
              <a:t> time</a:t>
            </a:r>
            <a:endParaRPr lang="en-US" sz="1200" dirty="0">
              <a:solidFill>
                <a:schemeClr val="bg1">
                  <a:lumMod val="50000"/>
                </a:schemeClr>
              </a:solidFill>
            </a:endParaRPr>
          </a:p>
        </p:txBody>
      </p:sp>
      <p:sp>
        <p:nvSpPr>
          <p:cNvPr id="25" name="TextBox 24"/>
          <p:cNvSpPr txBox="1"/>
          <p:nvPr/>
        </p:nvSpPr>
        <p:spPr>
          <a:xfrm>
            <a:off x="2968890" y="1911113"/>
            <a:ext cx="1660205" cy="276999"/>
          </a:xfrm>
          <a:prstGeom prst="rect">
            <a:avLst/>
          </a:prstGeom>
          <a:noFill/>
        </p:spPr>
        <p:txBody>
          <a:bodyPr wrap="none" rtlCol="0">
            <a:spAutoFit/>
          </a:bodyPr>
          <a:lstStyle/>
          <a:p>
            <a:r>
              <a:rPr lang="en-US" sz="1200" dirty="0" smtClean="0"/>
              <a:t>Isopycnal depth </a:t>
            </a:r>
            <a:r>
              <a:rPr lang="en-US" sz="1200" dirty="0" err="1" smtClean="0"/>
              <a:t>vs</a:t>
            </a:r>
            <a:r>
              <a:rPr lang="en-US" sz="1200" dirty="0" smtClean="0"/>
              <a:t> time</a:t>
            </a:r>
            <a:endParaRPr lang="en-US" sz="1200" dirty="0"/>
          </a:p>
        </p:txBody>
      </p:sp>
      <p:cxnSp>
        <p:nvCxnSpPr>
          <p:cNvPr id="26" name="Straight Arrow Connector 25"/>
          <p:cNvCxnSpPr/>
          <p:nvPr/>
        </p:nvCxnSpPr>
        <p:spPr>
          <a:xfrm flipH="1">
            <a:off x="2636309" y="2052757"/>
            <a:ext cx="391376" cy="99299"/>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017525" y="2188112"/>
            <a:ext cx="1817249" cy="276999"/>
          </a:xfrm>
          <a:prstGeom prst="rect">
            <a:avLst/>
          </a:prstGeom>
          <a:noFill/>
        </p:spPr>
        <p:txBody>
          <a:bodyPr wrap="none" rtlCol="0">
            <a:spAutoFit/>
          </a:bodyPr>
          <a:lstStyle/>
          <a:p>
            <a:r>
              <a:rPr lang="en-US" sz="1200" dirty="0" smtClean="0">
                <a:solidFill>
                  <a:srgbClr val="FF0000"/>
                </a:solidFill>
              </a:rPr>
              <a:t>Diurnal fit (3-day window)</a:t>
            </a:r>
            <a:endParaRPr lang="en-US" sz="1200" dirty="0">
              <a:solidFill>
                <a:srgbClr val="FF0000"/>
              </a:solidFill>
            </a:endParaRPr>
          </a:p>
        </p:txBody>
      </p:sp>
      <p:sp>
        <p:nvSpPr>
          <p:cNvPr id="28" name="TextBox 27"/>
          <p:cNvSpPr txBox="1"/>
          <p:nvPr/>
        </p:nvSpPr>
        <p:spPr>
          <a:xfrm>
            <a:off x="3026771" y="2489895"/>
            <a:ext cx="2108946" cy="276999"/>
          </a:xfrm>
          <a:prstGeom prst="rect">
            <a:avLst/>
          </a:prstGeom>
          <a:noFill/>
        </p:spPr>
        <p:txBody>
          <a:bodyPr wrap="none" rtlCol="0">
            <a:spAutoFit/>
          </a:bodyPr>
          <a:lstStyle/>
          <a:p>
            <a:r>
              <a:rPr lang="en-US" sz="1200" dirty="0" smtClean="0">
                <a:solidFill>
                  <a:srgbClr val="0000FF"/>
                </a:solidFill>
              </a:rPr>
              <a:t>Semidiurnal fit (3-day window)</a:t>
            </a:r>
            <a:endParaRPr lang="en-US" sz="1200" dirty="0">
              <a:solidFill>
                <a:srgbClr val="0000FF"/>
              </a:solidFill>
            </a:endParaRPr>
          </a:p>
        </p:txBody>
      </p:sp>
      <p:cxnSp>
        <p:nvCxnSpPr>
          <p:cNvPr id="29" name="Straight Arrow Connector 28"/>
          <p:cNvCxnSpPr/>
          <p:nvPr/>
        </p:nvCxnSpPr>
        <p:spPr>
          <a:xfrm flipH="1">
            <a:off x="2673350" y="2349716"/>
            <a:ext cx="418042" cy="15509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722889" y="2582638"/>
            <a:ext cx="368503" cy="56251"/>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2571045" y="2697098"/>
            <a:ext cx="520347" cy="220590"/>
          </a:xfrm>
          <a:prstGeom prst="straightConnector1">
            <a:avLst/>
          </a:prstGeom>
          <a:ln w="12700" cmpd="sng">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387687" y="4323399"/>
            <a:ext cx="1097251" cy="523220"/>
          </a:xfrm>
          <a:prstGeom prst="rect">
            <a:avLst/>
          </a:prstGeom>
          <a:noFill/>
        </p:spPr>
        <p:txBody>
          <a:bodyPr wrap="none" rtlCol="0">
            <a:spAutoFit/>
          </a:bodyPr>
          <a:lstStyle/>
          <a:p>
            <a:r>
              <a:rPr lang="en-US" sz="1400" b="1" dirty="0" smtClean="0">
                <a:solidFill>
                  <a:schemeClr val="tx1">
                    <a:lumMod val="50000"/>
                    <a:lumOff val="50000"/>
                  </a:schemeClr>
                </a:solidFill>
              </a:rPr>
              <a:t>Propagation</a:t>
            </a:r>
          </a:p>
          <a:p>
            <a:r>
              <a:rPr lang="en-US" sz="1400" b="1" dirty="0" smtClean="0">
                <a:solidFill>
                  <a:schemeClr val="tx1">
                    <a:lumMod val="50000"/>
                    <a:lumOff val="50000"/>
                  </a:schemeClr>
                </a:solidFill>
              </a:rPr>
              <a:t>direction</a:t>
            </a:r>
            <a:endParaRPr lang="en-US" sz="1400" b="1" dirty="0">
              <a:solidFill>
                <a:schemeClr val="tx1">
                  <a:lumMod val="50000"/>
                  <a:lumOff val="50000"/>
                </a:schemeClr>
              </a:solidFill>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1011659008"/>
              </p:ext>
            </p:extLst>
          </p:nvPr>
        </p:nvGraphicFramePr>
        <p:xfrm>
          <a:off x="5792768" y="5207563"/>
          <a:ext cx="947737" cy="317500"/>
        </p:xfrm>
        <a:graphic>
          <a:graphicData uri="http://schemas.openxmlformats.org/presentationml/2006/ole">
            <mc:AlternateContent xmlns:mc="http://schemas.openxmlformats.org/markup-compatibility/2006">
              <mc:Choice xmlns:v="urn:schemas-microsoft-com:vml" Requires="v">
                <p:oleObj spid="_x0000_s1099" name="Equation" r:id="rId7" imgW="635000" imgH="241300" progId="Equation.3">
                  <p:embed/>
                </p:oleObj>
              </mc:Choice>
              <mc:Fallback>
                <p:oleObj name="Equation" r:id="rId7" imgW="635000" imgH="241300" progId="Equation.3">
                  <p:embed/>
                  <p:pic>
                    <p:nvPicPr>
                      <p:cNvPr id="0" name=""/>
                      <p:cNvPicPr/>
                      <p:nvPr/>
                    </p:nvPicPr>
                    <p:blipFill>
                      <a:blip r:embed="rId8"/>
                      <a:stretch>
                        <a:fillRect/>
                      </a:stretch>
                    </p:blipFill>
                    <p:spPr>
                      <a:xfrm>
                        <a:off x="5792768" y="5207563"/>
                        <a:ext cx="947737" cy="317500"/>
                      </a:xfrm>
                      <a:prstGeom prst="rect">
                        <a:avLst/>
                      </a:prstGeom>
                    </p:spPr>
                  </p:pic>
                </p:oleObj>
              </mc:Fallback>
            </mc:AlternateContent>
          </a:graphicData>
        </a:graphic>
      </p:graphicFrame>
      <p:sp>
        <p:nvSpPr>
          <p:cNvPr id="18" name="TextBox 17"/>
          <p:cNvSpPr txBox="1"/>
          <p:nvPr/>
        </p:nvSpPr>
        <p:spPr>
          <a:xfrm>
            <a:off x="4361214" y="6119793"/>
            <a:ext cx="1171565" cy="461665"/>
          </a:xfrm>
          <a:prstGeom prst="rect">
            <a:avLst/>
          </a:prstGeom>
          <a:noFill/>
        </p:spPr>
        <p:txBody>
          <a:bodyPr wrap="none" rtlCol="0">
            <a:spAutoFit/>
          </a:bodyPr>
          <a:lstStyle/>
          <a:p>
            <a:r>
              <a:rPr lang="en-US" sz="1200" dirty="0" smtClean="0"/>
              <a:t>Data</a:t>
            </a:r>
          </a:p>
          <a:p>
            <a:r>
              <a:rPr lang="en-US" sz="1200" dirty="0" smtClean="0"/>
              <a:t>(mode-1 phase)</a:t>
            </a:r>
            <a:endParaRPr lang="en-US" sz="1200" dirty="0"/>
          </a:p>
        </p:txBody>
      </p:sp>
      <p:pic>
        <p:nvPicPr>
          <p:cNvPr id="9" name="Picture 8" descr="Phases_500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79" y="4196929"/>
            <a:ext cx="1758785" cy="2657434"/>
          </a:xfrm>
          <a:prstGeom prst="rect">
            <a:avLst/>
          </a:prstGeom>
        </p:spPr>
      </p:pic>
      <p:sp>
        <p:nvSpPr>
          <p:cNvPr id="17" name="TextBox 16"/>
          <p:cNvSpPr txBox="1"/>
          <p:nvPr/>
        </p:nvSpPr>
        <p:spPr>
          <a:xfrm>
            <a:off x="4361214" y="6538666"/>
            <a:ext cx="928459" cy="276999"/>
          </a:xfrm>
          <a:prstGeom prst="rect">
            <a:avLst/>
          </a:prstGeom>
          <a:noFill/>
        </p:spPr>
        <p:txBody>
          <a:bodyPr wrap="none" rtlCol="0">
            <a:spAutoFit/>
          </a:bodyPr>
          <a:lstStyle/>
          <a:p>
            <a:r>
              <a:rPr lang="en-US" sz="1200" dirty="0" smtClean="0"/>
              <a:t>Fitted plane</a:t>
            </a:r>
            <a:endParaRPr lang="en-US" sz="1200" dirty="0"/>
          </a:p>
        </p:txBody>
      </p:sp>
      <p:sp>
        <p:nvSpPr>
          <p:cNvPr id="49" name="Rectangle 48"/>
          <p:cNvSpPr/>
          <p:nvPr/>
        </p:nvSpPr>
        <p:spPr>
          <a:xfrm>
            <a:off x="1316653" y="5074816"/>
            <a:ext cx="116934" cy="116934"/>
          </a:xfrm>
          <a:prstGeom prst="rect">
            <a:avLst/>
          </a:prstGeom>
          <a:noFill/>
          <a:ln w="127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1" name="TextBox 50"/>
          <p:cNvSpPr txBox="1"/>
          <p:nvPr/>
        </p:nvSpPr>
        <p:spPr>
          <a:xfrm>
            <a:off x="96979" y="3509958"/>
            <a:ext cx="5290644" cy="646331"/>
          </a:xfrm>
          <a:prstGeom prst="rect">
            <a:avLst/>
          </a:prstGeom>
          <a:noFill/>
        </p:spPr>
        <p:txBody>
          <a:bodyPr wrap="square" rtlCol="0">
            <a:spAutoFit/>
          </a:bodyPr>
          <a:lstStyle/>
          <a:p>
            <a:r>
              <a:rPr lang="en-US" dirty="0" smtClean="0"/>
              <a:t>The direction of propagation is inferred from spatial variations of the phase.</a:t>
            </a:r>
            <a:endParaRPr lang="en-US" dirty="0"/>
          </a:p>
        </p:txBody>
      </p:sp>
      <p:sp>
        <p:nvSpPr>
          <p:cNvPr id="52" name="TextBox 51"/>
          <p:cNvSpPr txBox="1"/>
          <p:nvPr/>
        </p:nvSpPr>
        <p:spPr>
          <a:xfrm>
            <a:off x="6926927" y="6507497"/>
            <a:ext cx="2263460" cy="338554"/>
          </a:xfrm>
          <a:prstGeom prst="rect">
            <a:avLst/>
          </a:prstGeom>
          <a:noFill/>
        </p:spPr>
        <p:txBody>
          <a:bodyPr wrap="none" rtlCol="0">
            <a:spAutoFit/>
          </a:bodyPr>
          <a:lstStyle/>
          <a:p>
            <a:r>
              <a:rPr lang="en-US" sz="1600" dirty="0" smtClean="0"/>
              <a:t>Rainville et al., 2013, JGR</a:t>
            </a:r>
            <a:endParaRPr lang="en-US" sz="1600" dirty="0"/>
          </a:p>
        </p:txBody>
      </p:sp>
      <p:pic>
        <p:nvPicPr>
          <p:cNvPr id="53" name="Picture 52" descr="ONRlogo_masked.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1967" y="107931"/>
            <a:ext cx="965684" cy="434480"/>
          </a:xfrm>
          <a:prstGeom prst="rect">
            <a:avLst/>
          </a:prstGeom>
        </p:spPr>
      </p:pic>
      <p:sp>
        <p:nvSpPr>
          <p:cNvPr id="54" name="TextBox 53"/>
          <p:cNvSpPr txBox="1"/>
          <p:nvPr/>
        </p:nvSpPr>
        <p:spPr>
          <a:xfrm>
            <a:off x="287735" y="287255"/>
            <a:ext cx="1082348" cy="461665"/>
          </a:xfrm>
          <a:prstGeom prst="rect">
            <a:avLst/>
          </a:prstGeom>
          <a:noFill/>
        </p:spPr>
        <p:txBody>
          <a:bodyPr wrap="none" rtlCol="0">
            <a:spAutoFit/>
          </a:bodyPr>
          <a:lstStyle/>
          <a:p>
            <a:r>
              <a:rPr lang="en-US" sz="2400" dirty="0" smtClean="0">
                <a:solidFill>
                  <a:schemeClr val="tx1">
                    <a:lumMod val="85000"/>
                    <a:lumOff val="15000"/>
                  </a:schemeClr>
                </a:solidFill>
                <a:latin typeface="Baskerville Old Face"/>
                <a:cs typeface="Baskerville Old Face"/>
              </a:rPr>
              <a:t>IWISE</a:t>
            </a:r>
            <a:endParaRPr lang="en-US" sz="2400" dirty="0">
              <a:solidFill>
                <a:schemeClr val="tx1">
                  <a:lumMod val="85000"/>
                  <a:lumOff val="15000"/>
                </a:schemeClr>
              </a:solidFill>
              <a:latin typeface="Baskerville Old Face"/>
              <a:cs typeface="Baskerville Old Face"/>
            </a:endParaRPr>
          </a:p>
        </p:txBody>
      </p:sp>
      <p:sp>
        <p:nvSpPr>
          <p:cNvPr id="55" name="TextBox 54"/>
          <p:cNvSpPr txBox="1"/>
          <p:nvPr/>
        </p:nvSpPr>
        <p:spPr>
          <a:xfrm>
            <a:off x="1370083" y="8697"/>
            <a:ext cx="6651884" cy="707886"/>
          </a:xfrm>
          <a:prstGeom prst="rect">
            <a:avLst/>
          </a:prstGeom>
          <a:noFill/>
        </p:spPr>
        <p:txBody>
          <a:bodyPr wrap="square" rtlCol="0">
            <a:spAutoFit/>
          </a:bodyPr>
          <a:lstStyle/>
          <a:p>
            <a:pPr algn="ctr"/>
            <a:r>
              <a:rPr lang="en-US" sz="4000" dirty="0" smtClean="0"/>
              <a:t>Internal Tides</a:t>
            </a:r>
            <a:endParaRPr lang="en-US" sz="4000" dirty="0"/>
          </a:p>
        </p:txBody>
      </p:sp>
    </p:spTree>
    <p:extLst>
      <p:ext uri="{BB962C8B-B14F-4D97-AF65-F5344CB8AC3E}">
        <p14:creationId xmlns:p14="http://schemas.microsoft.com/office/powerpoint/2010/main" val="1785835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7224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8044" y="206956"/>
            <a:ext cx="965684" cy="434480"/>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 y="282192"/>
            <a:ext cx="1427734" cy="359244"/>
          </a:xfrm>
          <a:prstGeom prst="rect">
            <a:avLst/>
          </a:prstGeom>
        </p:spPr>
      </p:pic>
      <p:sp>
        <p:nvSpPr>
          <p:cNvPr id="32" name="TextBox 31"/>
          <p:cNvSpPr txBox="1"/>
          <p:nvPr/>
        </p:nvSpPr>
        <p:spPr>
          <a:xfrm>
            <a:off x="1355780" y="0"/>
            <a:ext cx="6839904" cy="707886"/>
          </a:xfrm>
          <a:prstGeom prst="rect">
            <a:avLst/>
          </a:prstGeom>
          <a:noFill/>
        </p:spPr>
        <p:txBody>
          <a:bodyPr wrap="square" rtlCol="0">
            <a:spAutoFit/>
          </a:bodyPr>
          <a:lstStyle/>
          <a:p>
            <a:pPr algn="ctr"/>
            <a:r>
              <a:rPr lang="en-US" sz="4000" dirty="0" smtClean="0"/>
              <a:t>Kuroshio and Luzon Strait</a:t>
            </a:r>
            <a:endParaRPr lang="en-US" sz="4000" dirty="0"/>
          </a:p>
        </p:txBody>
      </p:sp>
      <p:grpSp>
        <p:nvGrpSpPr>
          <p:cNvPr id="9" name="Group 8"/>
          <p:cNvGrpSpPr/>
          <p:nvPr/>
        </p:nvGrpSpPr>
        <p:grpSpPr>
          <a:xfrm>
            <a:off x="211964" y="1045288"/>
            <a:ext cx="8655357" cy="5747224"/>
            <a:chOff x="207708" y="82062"/>
            <a:chExt cx="8919248" cy="5922450"/>
          </a:xfrm>
        </p:grpSpPr>
        <p:pic>
          <p:nvPicPr>
            <p:cNvPr id="11" name="Picture 2" descr="jo1996_farris_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08" y="82062"/>
              <a:ext cx="8919248" cy="5916245"/>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3"/>
            <p:cNvSpPr txBox="1">
              <a:spLocks noChangeArrowheads="1"/>
            </p:cNvSpPr>
            <p:nvPr/>
          </p:nvSpPr>
          <p:spPr bwMode="auto">
            <a:xfrm>
              <a:off x="3573525" y="5690530"/>
              <a:ext cx="212969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400" dirty="0"/>
                <a:t>(Farris &amp;</a:t>
              </a:r>
              <a:r>
                <a:rPr lang="en-US" sz="1400" dirty="0" smtClean="0"/>
                <a:t> </a:t>
              </a:r>
              <a:r>
                <a:rPr lang="en-US" sz="1400" dirty="0" err="1"/>
                <a:t>Wimbush</a:t>
              </a:r>
              <a:r>
                <a:rPr lang="en-US" sz="1400" dirty="0"/>
                <a:t>, 1996)</a:t>
              </a:r>
            </a:p>
          </p:txBody>
        </p:sp>
        <p:sp>
          <p:nvSpPr>
            <p:cNvPr id="13" name="TextBox 12"/>
            <p:cNvSpPr txBox="1"/>
            <p:nvPr/>
          </p:nvSpPr>
          <p:spPr>
            <a:xfrm>
              <a:off x="1953845" y="5541054"/>
              <a:ext cx="1348156" cy="461665"/>
            </a:xfrm>
            <a:prstGeom prst="rect">
              <a:avLst/>
            </a:prstGeom>
            <a:solidFill>
              <a:schemeClr val="bg1"/>
            </a:solidFill>
          </p:spPr>
          <p:txBody>
            <a:bodyPr wrap="square" rtlCol="0">
              <a:spAutoFit/>
            </a:bodyPr>
            <a:lstStyle/>
            <a:p>
              <a:r>
                <a:rPr lang="en-US" sz="2400" dirty="0" smtClean="0"/>
                <a:t>Summer</a:t>
              </a:r>
              <a:endParaRPr lang="en-US" sz="2400" dirty="0"/>
            </a:p>
          </p:txBody>
        </p:sp>
        <p:sp>
          <p:nvSpPr>
            <p:cNvPr id="14" name="TextBox 13"/>
            <p:cNvSpPr txBox="1"/>
            <p:nvPr/>
          </p:nvSpPr>
          <p:spPr>
            <a:xfrm>
              <a:off x="6336319" y="5528771"/>
              <a:ext cx="1146911" cy="475741"/>
            </a:xfrm>
            <a:prstGeom prst="rect">
              <a:avLst/>
            </a:prstGeom>
            <a:solidFill>
              <a:schemeClr val="bg1"/>
            </a:solidFill>
          </p:spPr>
          <p:txBody>
            <a:bodyPr wrap="square" rtlCol="0">
              <a:spAutoFit/>
            </a:bodyPr>
            <a:lstStyle/>
            <a:p>
              <a:r>
                <a:rPr lang="en-US" sz="2400" dirty="0" smtClean="0"/>
                <a:t>Winter</a:t>
              </a:r>
              <a:endParaRPr lang="en-US" sz="2400" dirty="0"/>
            </a:p>
          </p:txBody>
        </p:sp>
        <p:cxnSp>
          <p:nvCxnSpPr>
            <p:cNvPr id="16" name="Straight Arrow Connector 15"/>
            <p:cNvCxnSpPr/>
            <p:nvPr/>
          </p:nvCxnSpPr>
          <p:spPr>
            <a:xfrm flipH="1">
              <a:off x="6682154" y="2266462"/>
              <a:ext cx="371231" cy="0"/>
            </a:xfrm>
            <a:prstGeom prst="straightConnector1">
              <a:avLst/>
            </a:prstGeom>
            <a:ln w="57150" cmpd="sng">
              <a:solidFill>
                <a:srgbClr val="3366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551728" y="2266462"/>
              <a:ext cx="394675" cy="0"/>
            </a:xfrm>
            <a:prstGeom prst="straightConnector1">
              <a:avLst/>
            </a:prstGeom>
            <a:ln w="57150" cmpd="sng">
              <a:solidFill>
                <a:srgbClr val="3366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946403" y="2061308"/>
              <a:ext cx="1143000" cy="584776"/>
            </a:xfrm>
            <a:prstGeom prst="rect">
              <a:avLst/>
            </a:prstGeom>
            <a:noFill/>
          </p:spPr>
          <p:txBody>
            <a:bodyPr wrap="square" rtlCol="0">
              <a:spAutoFit/>
            </a:bodyPr>
            <a:lstStyle/>
            <a:p>
              <a:r>
                <a:rPr lang="en-US" sz="1600" dirty="0" smtClean="0">
                  <a:solidFill>
                    <a:srgbClr val="3366FF"/>
                  </a:solidFill>
                </a:rPr>
                <a:t>Ekman Transport</a:t>
              </a:r>
              <a:endParaRPr lang="en-US" sz="1600" dirty="0">
                <a:solidFill>
                  <a:srgbClr val="3366FF"/>
                </a:solidFill>
              </a:endParaRPr>
            </a:p>
          </p:txBody>
        </p:sp>
        <p:sp>
          <p:nvSpPr>
            <p:cNvPr id="19" name="TextBox 18"/>
            <p:cNvSpPr txBox="1"/>
            <p:nvPr/>
          </p:nvSpPr>
          <p:spPr>
            <a:xfrm>
              <a:off x="7065113" y="2086708"/>
              <a:ext cx="1143000" cy="584776"/>
            </a:xfrm>
            <a:prstGeom prst="rect">
              <a:avLst/>
            </a:prstGeom>
            <a:noFill/>
          </p:spPr>
          <p:txBody>
            <a:bodyPr wrap="square" rtlCol="0">
              <a:spAutoFit/>
            </a:bodyPr>
            <a:lstStyle/>
            <a:p>
              <a:r>
                <a:rPr lang="en-US" sz="1600" dirty="0" smtClean="0">
                  <a:solidFill>
                    <a:srgbClr val="3366FF"/>
                  </a:solidFill>
                </a:rPr>
                <a:t>Ekman Transport</a:t>
              </a:r>
              <a:endParaRPr lang="en-US" sz="1600" dirty="0">
                <a:solidFill>
                  <a:srgbClr val="3366FF"/>
                </a:solidFill>
              </a:endParaRPr>
            </a:p>
          </p:txBody>
        </p:sp>
        <p:sp>
          <p:nvSpPr>
            <p:cNvPr id="20" name="TextBox 19"/>
            <p:cNvSpPr txBox="1"/>
            <p:nvPr/>
          </p:nvSpPr>
          <p:spPr>
            <a:xfrm>
              <a:off x="7483230" y="3516923"/>
              <a:ext cx="830385" cy="369332"/>
            </a:xfrm>
            <a:prstGeom prst="rect">
              <a:avLst/>
            </a:prstGeom>
            <a:noFill/>
          </p:spPr>
          <p:txBody>
            <a:bodyPr wrap="square" rtlCol="0">
              <a:spAutoFit/>
            </a:bodyPr>
            <a:lstStyle/>
            <a:p>
              <a:r>
                <a:rPr lang="en-US" dirty="0" smtClean="0">
                  <a:solidFill>
                    <a:srgbClr val="FF0000"/>
                  </a:solidFill>
                </a:rPr>
                <a:t>OKMC</a:t>
              </a:r>
              <a:endParaRPr lang="en-US" dirty="0">
                <a:solidFill>
                  <a:srgbClr val="FF0000"/>
                </a:solidFill>
              </a:endParaRPr>
            </a:p>
          </p:txBody>
        </p:sp>
        <p:sp>
          <p:nvSpPr>
            <p:cNvPr id="21" name="TextBox 20"/>
            <p:cNvSpPr txBox="1"/>
            <p:nvPr/>
          </p:nvSpPr>
          <p:spPr>
            <a:xfrm>
              <a:off x="6038358" y="4316774"/>
              <a:ext cx="810846" cy="369332"/>
            </a:xfrm>
            <a:prstGeom prst="rect">
              <a:avLst/>
            </a:prstGeom>
            <a:noFill/>
          </p:spPr>
          <p:txBody>
            <a:bodyPr wrap="square" rtlCol="0">
              <a:spAutoFit/>
            </a:bodyPr>
            <a:lstStyle/>
            <a:p>
              <a:r>
                <a:rPr lang="en-US" dirty="0" err="1" smtClean="0">
                  <a:solidFill>
                    <a:srgbClr val="FF0000"/>
                  </a:solidFill>
                </a:rPr>
                <a:t>PhilEx</a:t>
              </a:r>
              <a:endParaRPr lang="en-US" dirty="0">
                <a:solidFill>
                  <a:srgbClr val="FF0000"/>
                </a:solidFill>
              </a:endParaRPr>
            </a:p>
          </p:txBody>
        </p:sp>
        <p:sp>
          <p:nvSpPr>
            <p:cNvPr id="22" name="TextBox 21"/>
            <p:cNvSpPr txBox="1"/>
            <p:nvPr/>
          </p:nvSpPr>
          <p:spPr>
            <a:xfrm>
              <a:off x="5788276" y="2106246"/>
              <a:ext cx="893878" cy="646331"/>
            </a:xfrm>
            <a:prstGeom prst="rect">
              <a:avLst/>
            </a:prstGeom>
            <a:noFill/>
          </p:spPr>
          <p:txBody>
            <a:bodyPr wrap="square" rtlCol="0">
              <a:spAutoFit/>
            </a:bodyPr>
            <a:lstStyle/>
            <a:p>
              <a:r>
                <a:rPr lang="en-US" dirty="0" smtClean="0">
                  <a:solidFill>
                    <a:srgbClr val="FF0000"/>
                  </a:solidFill>
                </a:rPr>
                <a:t>ASIAEX</a:t>
              </a:r>
              <a:br>
                <a:rPr lang="en-US" dirty="0" smtClean="0">
                  <a:solidFill>
                    <a:srgbClr val="FF0000"/>
                  </a:solidFill>
                </a:rPr>
              </a:br>
              <a:r>
                <a:rPr lang="en-US" dirty="0" smtClean="0">
                  <a:solidFill>
                    <a:srgbClr val="FF0000"/>
                  </a:solidFill>
                </a:rPr>
                <a:t>IWISE</a:t>
              </a:r>
              <a:endParaRPr lang="en-US" dirty="0">
                <a:solidFill>
                  <a:srgbClr val="FF0000"/>
                </a:solidFill>
              </a:endParaRPr>
            </a:p>
          </p:txBody>
        </p:sp>
        <p:sp>
          <p:nvSpPr>
            <p:cNvPr id="23" name="TextBox 22"/>
            <p:cNvSpPr txBox="1"/>
            <p:nvPr/>
          </p:nvSpPr>
          <p:spPr>
            <a:xfrm>
              <a:off x="6482858" y="762000"/>
              <a:ext cx="732692" cy="369332"/>
            </a:xfrm>
            <a:prstGeom prst="rect">
              <a:avLst/>
            </a:prstGeom>
            <a:noFill/>
          </p:spPr>
          <p:txBody>
            <a:bodyPr wrap="square" rtlCol="0">
              <a:spAutoFit/>
            </a:bodyPr>
            <a:lstStyle/>
            <a:p>
              <a:r>
                <a:rPr lang="en-US" dirty="0" smtClean="0">
                  <a:solidFill>
                    <a:srgbClr val="FF0000"/>
                  </a:solidFill>
                </a:rPr>
                <a:t>QPEU</a:t>
              </a:r>
              <a:endParaRPr lang="en-US" dirty="0">
                <a:solidFill>
                  <a:srgbClr val="FF0000"/>
                </a:solidFill>
              </a:endParaRPr>
            </a:p>
          </p:txBody>
        </p:sp>
        <p:sp>
          <p:nvSpPr>
            <p:cNvPr id="24" name="TextBox 23"/>
            <p:cNvSpPr txBox="1"/>
            <p:nvPr/>
          </p:nvSpPr>
          <p:spPr>
            <a:xfrm>
              <a:off x="6812610" y="2756064"/>
              <a:ext cx="1633956" cy="369332"/>
            </a:xfrm>
            <a:prstGeom prst="rect">
              <a:avLst/>
            </a:prstGeom>
            <a:noFill/>
          </p:spPr>
          <p:txBody>
            <a:bodyPr wrap="square" rtlCol="0">
              <a:spAutoFit/>
            </a:bodyPr>
            <a:lstStyle/>
            <a:p>
              <a:r>
                <a:rPr lang="en-US" dirty="0" smtClean="0">
                  <a:solidFill>
                    <a:srgbClr val="FF0000"/>
                  </a:solidFill>
                </a:rPr>
                <a:t>Kuroshio 07/08</a:t>
              </a:r>
              <a:endParaRPr lang="en-US" dirty="0">
                <a:solidFill>
                  <a:srgbClr val="FF0000"/>
                </a:solidFill>
              </a:endParaRPr>
            </a:p>
          </p:txBody>
        </p:sp>
        <p:sp>
          <p:nvSpPr>
            <p:cNvPr id="25" name="TextBox 24"/>
            <p:cNvSpPr txBox="1"/>
            <p:nvPr/>
          </p:nvSpPr>
          <p:spPr>
            <a:xfrm>
              <a:off x="6682154" y="1809914"/>
              <a:ext cx="801076" cy="369332"/>
            </a:xfrm>
            <a:prstGeom prst="rect">
              <a:avLst/>
            </a:prstGeom>
            <a:noFill/>
          </p:spPr>
          <p:txBody>
            <a:bodyPr wrap="square" rtlCol="0">
              <a:spAutoFit/>
            </a:bodyPr>
            <a:lstStyle/>
            <a:p>
              <a:r>
                <a:rPr lang="en-US" dirty="0" smtClean="0">
                  <a:solidFill>
                    <a:srgbClr val="FF0000"/>
                  </a:solidFill>
                </a:rPr>
                <a:t>ITOP</a:t>
              </a:r>
              <a:endParaRPr lang="en-US" dirty="0">
                <a:solidFill>
                  <a:srgbClr val="FF0000"/>
                </a:solidFill>
              </a:endParaRPr>
            </a:p>
          </p:txBody>
        </p:sp>
      </p:grpSp>
    </p:spTree>
    <p:extLst>
      <p:ext uri="{BB962C8B-B14F-4D97-AF65-F5344CB8AC3E}">
        <p14:creationId xmlns:p14="http://schemas.microsoft.com/office/powerpoint/2010/main" val="740713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96710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11" y="424196"/>
            <a:ext cx="965684" cy="434480"/>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 y="64952"/>
            <a:ext cx="1427734" cy="359244"/>
          </a:xfrm>
          <a:prstGeom prst="rect">
            <a:avLst/>
          </a:prstGeom>
        </p:spPr>
      </p:pic>
      <p:sp>
        <p:nvSpPr>
          <p:cNvPr id="32" name="TextBox 31"/>
          <p:cNvSpPr txBox="1"/>
          <p:nvPr/>
        </p:nvSpPr>
        <p:spPr>
          <a:xfrm>
            <a:off x="1549474" y="44360"/>
            <a:ext cx="7535333" cy="584776"/>
          </a:xfrm>
          <a:prstGeom prst="rect">
            <a:avLst/>
          </a:prstGeom>
          <a:noFill/>
        </p:spPr>
        <p:txBody>
          <a:bodyPr wrap="square" rtlCol="0">
            <a:spAutoFit/>
          </a:bodyPr>
          <a:lstStyle/>
          <a:p>
            <a:r>
              <a:rPr lang="en-US" sz="3200" dirty="0" smtClean="0"/>
              <a:t>Glider-based Surveys of the Kuroshio 07/08</a:t>
            </a:r>
            <a:endParaRPr lang="en-US" sz="3200" dirty="0"/>
          </a:p>
        </p:txBody>
      </p:sp>
      <p:pic>
        <p:nvPicPr>
          <p:cNvPr id="9" name="Picture 7" descr="time_chart_all.png"/>
          <p:cNvPicPr>
            <a:picLocks noChangeAspect="1"/>
          </p:cNvPicPr>
          <p:nvPr/>
        </p:nvPicPr>
        <p:blipFill>
          <a:blip r:embed="rId4"/>
          <a:srcRect/>
          <a:stretch>
            <a:fillRect/>
          </a:stretch>
        </p:blipFill>
        <p:spPr bwMode="auto">
          <a:xfrm>
            <a:off x="245811" y="1170303"/>
            <a:ext cx="5210341" cy="2851364"/>
          </a:xfrm>
          <a:prstGeom prst="rect">
            <a:avLst/>
          </a:prstGeom>
          <a:noFill/>
          <a:ln w="9525">
            <a:noFill/>
            <a:miter lim="800000"/>
            <a:headEnd/>
            <a:tailEnd/>
          </a:ln>
        </p:spPr>
      </p:pic>
      <p:pic>
        <p:nvPicPr>
          <p:cNvPr id="11" name="Picture 10" descr="GliderTrack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345" y="2675465"/>
            <a:ext cx="3568195" cy="4044576"/>
          </a:xfrm>
          <a:prstGeom prst="rect">
            <a:avLst/>
          </a:prstGeom>
        </p:spPr>
      </p:pic>
      <p:sp>
        <p:nvSpPr>
          <p:cNvPr id="12" name="Content Placeholder 2"/>
          <p:cNvSpPr txBox="1">
            <a:spLocks/>
          </p:cNvSpPr>
          <p:nvPr/>
        </p:nvSpPr>
        <p:spPr>
          <a:xfrm>
            <a:off x="245811" y="4062769"/>
            <a:ext cx="5334000" cy="290699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3038" indent="-173038" algn="l">
              <a:buFont typeface="Arial"/>
              <a:buChar char="•"/>
            </a:pPr>
            <a:r>
              <a:rPr lang="en-US" sz="2000" dirty="0" smtClean="0">
                <a:solidFill>
                  <a:schemeClr val="tx1"/>
                </a:solidFill>
                <a:ea typeface="ＭＳ Ｐゴシック" charset="0"/>
                <a:cs typeface="ＭＳ Ｐゴシック" charset="0"/>
              </a:rPr>
              <a:t>Gliders launched in cohorts at southern end, recover to north.</a:t>
            </a:r>
          </a:p>
          <a:p>
            <a:pPr marL="173038" indent="-173038" algn="l">
              <a:buFont typeface="Arial"/>
              <a:buChar char="•"/>
            </a:pPr>
            <a:r>
              <a:rPr lang="en-US" sz="2000" dirty="0" smtClean="0">
                <a:solidFill>
                  <a:schemeClr val="tx1"/>
                </a:solidFill>
                <a:ea typeface="ＭＳ Ｐゴシック" charset="0"/>
                <a:cs typeface="ＭＳ Ｐゴシック" charset="0"/>
              </a:rPr>
              <a:t>Surveyed across Kuroshio while moving downstream.</a:t>
            </a:r>
          </a:p>
          <a:p>
            <a:pPr marL="173038" indent="-173038" algn="l">
              <a:buFont typeface="Arial"/>
              <a:buChar char="•"/>
            </a:pPr>
            <a:r>
              <a:rPr lang="en-US" sz="2000" dirty="0" smtClean="0">
                <a:solidFill>
                  <a:schemeClr val="tx1"/>
                </a:solidFill>
                <a:ea typeface="ＭＳ Ｐゴシック" charset="0"/>
                <a:cs typeface="ＭＳ Ｐゴシック" charset="0"/>
              </a:rPr>
              <a:t>Good spatial coverage.</a:t>
            </a:r>
          </a:p>
          <a:p>
            <a:pPr marL="173038" indent="-173038" algn="l">
              <a:buFont typeface="Arial"/>
              <a:buChar char="•"/>
            </a:pPr>
            <a:r>
              <a:rPr lang="en-US" altLang="zh-TW" sz="2000" dirty="0" smtClean="0">
                <a:solidFill>
                  <a:schemeClr val="tx1"/>
                </a:solidFill>
                <a:ea typeface="新細明體" charset="0"/>
                <a:cs typeface="新細明體" charset="0"/>
              </a:rPr>
              <a:t>Learned to navigate within strong boundary current.</a:t>
            </a:r>
            <a:endParaRPr lang="en-US" altLang="zh-TW" sz="2000" dirty="0">
              <a:solidFill>
                <a:schemeClr val="tx1"/>
              </a:solidFill>
              <a:ea typeface="新細明體" charset="0"/>
              <a:cs typeface="新細明體" charset="0"/>
            </a:endParaRPr>
          </a:p>
        </p:txBody>
      </p:sp>
      <p:sp>
        <p:nvSpPr>
          <p:cNvPr id="2" name="TextBox 1"/>
          <p:cNvSpPr txBox="1"/>
          <p:nvPr/>
        </p:nvSpPr>
        <p:spPr>
          <a:xfrm>
            <a:off x="5829251" y="1180677"/>
            <a:ext cx="3327508" cy="1256754"/>
          </a:xfrm>
          <a:prstGeom prst="rect">
            <a:avLst/>
          </a:prstGeom>
          <a:noFill/>
        </p:spPr>
        <p:txBody>
          <a:bodyPr wrap="square" rtlCol="0">
            <a:spAutoFit/>
          </a:bodyPr>
          <a:lstStyle/>
          <a:p>
            <a:pPr>
              <a:lnSpc>
                <a:spcPct val="110000"/>
              </a:lnSpc>
              <a:spcAft>
                <a:spcPts val="600"/>
              </a:spcAft>
            </a:pPr>
            <a:r>
              <a:rPr lang="en-US" sz="2000" dirty="0" smtClean="0">
                <a:ea typeface="ＭＳ Ｐゴシック" charset="0"/>
                <a:cs typeface="ＭＳ Ｐゴシック" charset="0"/>
              </a:rPr>
              <a:t>Apr </a:t>
            </a:r>
            <a:r>
              <a:rPr lang="en-US" sz="2000" dirty="0">
                <a:ea typeface="ＭＳ Ｐゴシック" charset="0"/>
                <a:cs typeface="ＭＳ Ｐゴシック" charset="0"/>
              </a:rPr>
              <a:t>2007 – Jun 2008</a:t>
            </a:r>
          </a:p>
          <a:p>
            <a:pPr>
              <a:lnSpc>
                <a:spcPct val="110000"/>
              </a:lnSpc>
              <a:spcAft>
                <a:spcPts val="600"/>
              </a:spcAft>
            </a:pPr>
            <a:r>
              <a:rPr lang="en-US" sz="2000" dirty="0">
                <a:ea typeface="ＭＳ Ｐゴシック" charset="0"/>
                <a:cs typeface="ＭＳ Ｐゴシック" charset="0"/>
              </a:rPr>
              <a:t>9 gliders, 13 </a:t>
            </a:r>
            <a:r>
              <a:rPr lang="en-US" sz="2000" dirty="0" smtClean="0">
                <a:ea typeface="ＭＳ Ｐゴシック" charset="0"/>
                <a:cs typeface="ＭＳ Ｐゴシック" charset="0"/>
              </a:rPr>
              <a:t>missions</a:t>
            </a:r>
          </a:p>
          <a:p>
            <a:pPr>
              <a:lnSpc>
                <a:spcPct val="110000"/>
              </a:lnSpc>
              <a:spcAft>
                <a:spcPts val="600"/>
              </a:spcAft>
            </a:pPr>
            <a:r>
              <a:rPr lang="en-US" sz="2000" dirty="0" smtClean="0">
                <a:ea typeface="ＭＳ Ｐゴシック" charset="0"/>
                <a:cs typeface="ＭＳ Ｐゴシック" charset="0"/>
              </a:rPr>
              <a:t>7-12 occupations per section</a:t>
            </a:r>
            <a:endParaRPr lang="en-US" sz="2000" dirty="0">
              <a:ea typeface="ＭＳ Ｐゴシック" charset="0"/>
              <a:cs typeface="ＭＳ Ｐゴシック" charset="0"/>
            </a:endParaRPr>
          </a:p>
        </p:txBody>
      </p:sp>
      <p:sp>
        <p:nvSpPr>
          <p:cNvPr id="3" name="TextBox 2"/>
          <p:cNvSpPr txBox="1"/>
          <p:nvPr/>
        </p:nvSpPr>
        <p:spPr>
          <a:xfrm>
            <a:off x="2489205" y="536780"/>
            <a:ext cx="5003800" cy="369332"/>
          </a:xfrm>
          <a:prstGeom prst="rect">
            <a:avLst/>
          </a:prstGeom>
          <a:noFill/>
        </p:spPr>
        <p:txBody>
          <a:bodyPr wrap="square" rtlCol="0">
            <a:spAutoFit/>
          </a:bodyPr>
          <a:lstStyle/>
          <a:p>
            <a:r>
              <a:rPr lang="en-US" i="1" dirty="0" smtClean="0"/>
              <a:t>Craig Lee, Dan Rudnick, David Tang, Kai-</a:t>
            </a:r>
            <a:r>
              <a:rPr lang="en-US" i="1" dirty="0" err="1" smtClean="0"/>
              <a:t>Chieh</a:t>
            </a:r>
            <a:r>
              <a:rPr lang="en-US" i="1" dirty="0" smtClean="0"/>
              <a:t> Yang</a:t>
            </a:r>
            <a:endParaRPr lang="en-US" i="1" dirty="0"/>
          </a:p>
        </p:txBody>
      </p:sp>
    </p:spTree>
    <p:extLst>
      <p:ext uri="{BB962C8B-B14F-4D97-AF65-F5344CB8AC3E}">
        <p14:creationId xmlns:p14="http://schemas.microsoft.com/office/powerpoint/2010/main" val="2195664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2115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1423" y="141262"/>
            <a:ext cx="965684" cy="434480"/>
          </a:xfrm>
          <a:prstGeom prst="rect">
            <a:avLst/>
          </a:prstGeom>
        </p:spPr>
      </p:pic>
      <p:pic>
        <p:nvPicPr>
          <p:cNvPr id="15" name="Picture 14"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3" y="215097"/>
            <a:ext cx="1427734" cy="359244"/>
          </a:xfrm>
          <a:prstGeom prst="rect">
            <a:avLst/>
          </a:prstGeom>
        </p:spPr>
      </p:pic>
      <p:sp>
        <p:nvSpPr>
          <p:cNvPr id="32" name="TextBox 31"/>
          <p:cNvSpPr txBox="1"/>
          <p:nvPr/>
        </p:nvSpPr>
        <p:spPr>
          <a:xfrm>
            <a:off x="1790849" y="-39237"/>
            <a:ext cx="5952125" cy="707886"/>
          </a:xfrm>
          <a:prstGeom prst="rect">
            <a:avLst/>
          </a:prstGeom>
          <a:noFill/>
        </p:spPr>
        <p:txBody>
          <a:bodyPr wrap="square" rtlCol="0">
            <a:spAutoFit/>
          </a:bodyPr>
          <a:lstStyle/>
          <a:p>
            <a:r>
              <a:rPr lang="en-US" sz="4000" dirty="0" smtClean="0"/>
              <a:t>Mean Geostrophic Velocity</a:t>
            </a:r>
            <a:endParaRPr lang="en-US" sz="4000" dirty="0"/>
          </a:p>
        </p:txBody>
      </p:sp>
      <p:pic>
        <p:nvPicPr>
          <p:cNvPr id="2" name="Picture 1" descr="S2_Vgeo_profi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0932"/>
            <a:ext cx="4493106" cy="2305135"/>
          </a:xfrm>
          <a:prstGeom prst="rect">
            <a:avLst/>
          </a:prstGeom>
        </p:spPr>
      </p:pic>
      <p:pic>
        <p:nvPicPr>
          <p:cNvPr id="3" name="Picture 2" descr="N1_Vgeo_profi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636" y="1420932"/>
            <a:ext cx="4444471" cy="2252715"/>
          </a:xfrm>
          <a:prstGeom prst="rect">
            <a:avLst/>
          </a:prstGeom>
        </p:spPr>
      </p:pic>
      <p:pic>
        <p:nvPicPr>
          <p:cNvPr id="6" name="Picture 5" descr="S2_Vgeo_sigma_gri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73" y="3726067"/>
            <a:ext cx="4432311" cy="2255231"/>
          </a:xfrm>
          <a:prstGeom prst="rect">
            <a:avLst/>
          </a:prstGeom>
        </p:spPr>
      </p:pic>
      <p:pic>
        <p:nvPicPr>
          <p:cNvPr id="7" name="Picture 6" descr="N1_Vgeo_sigma_gri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5286" y="3726067"/>
            <a:ext cx="4431040" cy="2255231"/>
          </a:xfrm>
          <a:prstGeom prst="rect">
            <a:avLst/>
          </a:prstGeom>
        </p:spPr>
      </p:pic>
      <p:grpSp>
        <p:nvGrpSpPr>
          <p:cNvPr id="13" name="Group 12"/>
          <p:cNvGrpSpPr/>
          <p:nvPr/>
        </p:nvGrpSpPr>
        <p:grpSpPr>
          <a:xfrm>
            <a:off x="4184824" y="942051"/>
            <a:ext cx="735624" cy="718734"/>
            <a:chOff x="8349183" y="1087590"/>
            <a:chExt cx="616865" cy="602702"/>
          </a:xfrm>
        </p:grpSpPr>
        <p:grpSp>
          <p:nvGrpSpPr>
            <p:cNvPr id="14" name="Group 13"/>
            <p:cNvGrpSpPr/>
            <p:nvPr/>
          </p:nvGrpSpPr>
          <p:grpSpPr>
            <a:xfrm>
              <a:off x="8349183" y="1087590"/>
              <a:ext cx="616865" cy="602702"/>
              <a:chOff x="7251700" y="57150"/>
              <a:chExt cx="1796340" cy="1755097"/>
            </a:xfrm>
          </p:grpSpPr>
          <p:pic>
            <p:nvPicPr>
              <p:cNvPr id="16" name="Picture 6"/>
              <p:cNvPicPr>
                <a:picLocks noChangeAspect="1" noChangeArrowheads="1"/>
              </p:cNvPicPr>
              <p:nvPr/>
            </p:nvPicPr>
            <p:blipFill>
              <a:blip r:embed="rId8" cstate="print"/>
              <a:srcRect/>
              <a:stretch>
                <a:fillRect/>
              </a:stretch>
            </p:blipFill>
            <p:spPr bwMode="auto">
              <a:xfrm>
                <a:off x="7251700" y="57150"/>
                <a:ext cx="1796340" cy="1755097"/>
              </a:xfrm>
              <a:prstGeom prst="rect">
                <a:avLst/>
              </a:prstGeom>
              <a:noFill/>
              <a:ln w="9525">
                <a:noFill/>
                <a:miter lim="800000"/>
                <a:headEnd/>
                <a:tailEnd/>
              </a:ln>
            </p:spPr>
          </p:pic>
          <p:cxnSp>
            <p:nvCxnSpPr>
              <p:cNvPr id="17" name="Straight Connector 16"/>
              <p:cNvCxnSpPr/>
              <p:nvPr/>
            </p:nvCxnSpPr>
            <p:spPr>
              <a:xfrm>
                <a:off x="8229600" y="431800"/>
                <a:ext cx="412750" cy="3238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18" name="Straight Connector 17"/>
            <p:cNvCxnSpPr/>
            <p:nvPr/>
          </p:nvCxnSpPr>
          <p:spPr>
            <a:xfrm flipV="1">
              <a:off x="8703893" y="1406462"/>
              <a:ext cx="122841" cy="98708"/>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1720671" y="947540"/>
            <a:ext cx="982133" cy="461665"/>
          </a:xfrm>
          <a:prstGeom prst="rect">
            <a:avLst/>
          </a:prstGeom>
          <a:noFill/>
        </p:spPr>
        <p:txBody>
          <a:bodyPr wrap="square" rtlCol="0">
            <a:spAutoFit/>
          </a:bodyPr>
          <a:lstStyle/>
          <a:p>
            <a:r>
              <a:rPr lang="en-US" sz="2400" dirty="0" smtClean="0"/>
              <a:t>South</a:t>
            </a:r>
            <a:endParaRPr lang="en-US" sz="2400" dirty="0"/>
          </a:p>
        </p:txBody>
      </p:sp>
      <p:sp>
        <p:nvSpPr>
          <p:cNvPr id="24" name="TextBox 23"/>
          <p:cNvSpPr txBox="1"/>
          <p:nvPr/>
        </p:nvSpPr>
        <p:spPr>
          <a:xfrm>
            <a:off x="6254628" y="965183"/>
            <a:ext cx="1007534" cy="461665"/>
          </a:xfrm>
          <a:prstGeom prst="rect">
            <a:avLst/>
          </a:prstGeom>
          <a:noFill/>
        </p:spPr>
        <p:txBody>
          <a:bodyPr wrap="square" rtlCol="0">
            <a:spAutoFit/>
          </a:bodyPr>
          <a:lstStyle/>
          <a:p>
            <a:r>
              <a:rPr lang="en-US" sz="2400" dirty="0" smtClean="0"/>
              <a:t>North</a:t>
            </a:r>
            <a:endParaRPr lang="en-US" sz="2400" dirty="0"/>
          </a:p>
        </p:txBody>
      </p:sp>
      <p:sp>
        <p:nvSpPr>
          <p:cNvPr id="20" name="TextBox 19"/>
          <p:cNvSpPr txBox="1"/>
          <p:nvPr/>
        </p:nvSpPr>
        <p:spPr>
          <a:xfrm>
            <a:off x="880863" y="5981298"/>
            <a:ext cx="7974004" cy="707886"/>
          </a:xfrm>
          <a:prstGeom prst="rect">
            <a:avLst/>
          </a:prstGeom>
          <a:noFill/>
        </p:spPr>
        <p:txBody>
          <a:bodyPr wrap="square" rtlCol="0">
            <a:spAutoFit/>
          </a:bodyPr>
          <a:lstStyle/>
          <a:p>
            <a:pPr marL="285750" indent="-285750">
              <a:buFont typeface="Arial"/>
              <a:buChar char="•"/>
            </a:pPr>
            <a:r>
              <a:rPr lang="en-US" sz="2000" dirty="0" smtClean="0"/>
              <a:t>Observed density 48h (~40 km) low-pass filtered (internal wave heaving)</a:t>
            </a:r>
          </a:p>
          <a:p>
            <a:pPr marL="285750" indent="-285750">
              <a:buFont typeface="Arial"/>
              <a:buChar char="•"/>
            </a:pPr>
            <a:r>
              <a:rPr lang="en-US" sz="2000" dirty="0" smtClean="0"/>
              <a:t>Referenced to observed depth-average (0 – 1000m) velocity </a:t>
            </a:r>
            <a:endParaRPr lang="en-US" sz="2000" dirty="0"/>
          </a:p>
        </p:txBody>
      </p:sp>
      <p:sp>
        <p:nvSpPr>
          <p:cNvPr id="5" name="TextBox 4"/>
          <p:cNvSpPr txBox="1"/>
          <p:nvPr/>
        </p:nvSpPr>
        <p:spPr>
          <a:xfrm>
            <a:off x="2740607" y="5216076"/>
            <a:ext cx="1650895" cy="307777"/>
          </a:xfrm>
          <a:prstGeom prst="rect">
            <a:avLst/>
          </a:prstGeom>
          <a:noFill/>
        </p:spPr>
        <p:txBody>
          <a:bodyPr wrap="square" rtlCol="0">
            <a:spAutoFit/>
          </a:bodyPr>
          <a:lstStyle/>
          <a:p>
            <a:r>
              <a:rPr lang="en-US" sz="1400" dirty="0" err="1" smtClean="0">
                <a:solidFill>
                  <a:srgbClr val="FF0000"/>
                </a:solidFill>
              </a:rPr>
              <a:t>Kuroshio</a:t>
            </a:r>
            <a:r>
              <a:rPr lang="en-US" sz="1400" dirty="0" smtClean="0">
                <a:solidFill>
                  <a:srgbClr val="FF0000"/>
                </a:solidFill>
              </a:rPr>
              <a:t> to ~26.6</a:t>
            </a:r>
            <a:endParaRPr lang="en-US" sz="1400" dirty="0">
              <a:solidFill>
                <a:srgbClr val="FF0000"/>
              </a:solidFill>
            </a:endParaRPr>
          </a:p>
        </p:txBody>
      </p:sp>
      <p:cxnSp>
        <p:nvCxnSpPr>
          <p:cNvPr id="9" name="Straight Connector 8"/>
          <p:cNvCxnSpPr/>
          <p:nvPr/>
        </p:nvCxnSpPr>
        <p:spPr>
          <a:xfrm flipV="1">
            <a:off x="423333" y="5391361"/>
            <a:ext cx="2387600" cy="846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793543" y="1920270"/>
            <a:ext cx="297724" cy="389227"/>
          </a:xfrm>
          <a:prstGeom prst="line">
            <a:avLst/>
          </a:prstGeom>
          <a:ln>
            <a:solidFill>
              <a:srgbClr val="00FF8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254628" y="2389503"/>
            <a:ext cx="880534" cy="307777"/>
          </a:xfrm>
          <a:prstGeom prst="rect">
            <a:avLst/>
          </a:prstGeom>
          <a:noFill/>
        </p:spPr>
        <p:txBody>
          <a:bodyPr wrap="square" rtlCol="0">
            <a:spAutoFit/>
          </a:bodyPr>
          <a:lstStyle/>
          <a:p>
            <a:r>
              <a:rPr lang="en-US" sz="1400" dirty="0" smtClean="0">
                <a:solidFill>
                  <a:srgbClr val="FF0000"/>
                </a:solidFill>
              </a:rPr>
              <a:t>Dual core</a:t>
            </a:r>
            <a:endParaRPr lang="en-US" sz="1400" dirty="0">
              <a:solidFill>
                <a:srgbClr val="FF0000"/>
              </a:solidFill>
            </a:endParaRPr>
          </a:p>
        </p:txBody>
      </p:sp>
      <p:sp>
        <p:nvSpPr>
          <p:cNvPr id="26" name="TextBox 25"/>
          <p:cNvSpPr txBox="1"/>
          <p:nvPr/>
        </p:nvSpPr>
        <p:spPr>
          <a:xfrm>
            <a:off x="7583187" y="2543392"/>
            <a:ext cx="1168400" cy="738664"/>
          </a:xfrm>
          <a:prstGeom prst="rect">
            <a:avLst/>
          </a:prstGeom>
          <a:noFill/>
        </p:spPr>
        <p:txBody>
          <a:bodyPr wrap="square" rtlCol="0">
            <a:spAutoFit/>
          </a:bodyPr>
          <a:lstStyle/>
          <a:p>
            <a:r>
              <a:rPr lang="en-US" sz="1400" dirty="0" smtClean="0">
                <a:solidFill>
                  <a:srgbClr val="FF0000"/>
                </a:solidFill>
              </a:rPr>
              <a:t>High </a:t>
            </a:r>
            <a:r>
              <a:rPr lang="en-US" sz="1400" dirty="0" err="1" smtClean="0">
                <a:solidFill>
                  <a:srgbClr val="FF0000"/>
                </a:solidFill>
              </a:rPr>
              <a:t>std</a:t>
            </a:r>
            <a:r>
              <a:rPr lang="en-US" sz="1400" dirty="0" smtClean="0">
                <a:solidFill>
                  <a:srgbClr val="FF0000"/>
                </a:solidFill>
              </a:rPr>
              <a:t> at edges of outer core</a:t>
            </a:r>
            <a:endParaRPr lang="en-US" sz="1400" dirty="0">
              <a:solidFill>
                <a:srgbClr val="FF0000"/>
              </a:solidFill>
            </a:endParaRPr>
          </a:p>
        </p:txBody>
      </p:sp>
      <p:sp>
        <p:nvSpPr>
          <p:cNvPr id="27" name="TextBox 26"/>
          <p:cNvSpPr txBox="1"/>
          <p:nvPr/>
        </p:nvSpPr>
        <p:spPr>
          <a:xfrm>
            <a:off x="4184824" y="3712528"/>
            <a:ext cx="941115" cy="307777"/>
          </a:xfrm>
          <a:prstGeom prst="rect">
            <a:avLst/>
          </a:prstGeom>
          <a:noFill/>
        </p:spPr>
        <p:txBody>
          <a:bodyPr wrap="square" rtlCol="0">
            <a:spAutoFit/>
          </a:bodyPr>
          <a:lstStyle/>
          <a:p>
            <a:r>
              <a:rPr lang="en-US" sz="1400" dirty="0" smtClean="0">
                <a:solidFill>
                  <a:srgbClr val="FF0000"/>
                </a:solidFill>
              </a:rPr>
              <a:t>Eddies?</a:t>
            </a:r>
            <a:endParaRPr lang="en-US" sz="1400" dirty="0">
              <a:solidFill>
                <a:srgbClr val="FF0000"/>
              </a:solidFill>
            </a:endParaRPr>
          </a:p>
        </p:txBody>
      </p:sp>
      <p:cxnSp>
        <p:nvCxnSpPr>
          <p:cNvPr id="30" name="Straight Arrow Connector 29"/>
          <p:cNvCxnSpPr/>
          <p:nvPr/>
        </p:nvCxnSpPr>
        <p:spPr>
          <a:xfrm flipH="1">
            <a:off x="4184824" y="4020305"/>
            <a:ext cx="266160" cy="1772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23" idx="0"/>
          </p:cNvCxnSpPr>
          <p:nvPr/>
        </p:nvCxnSpPr>
        <p:spPr>
          <a:xfrm flipH="1" flipV="1">
            <a:off x="6460067" y="2148628"/>
            <a:ext cx="234828" cy="2408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3" idx="0"/>
          </p:cNvCxnSpPr>
          <p:nvPr/>
        </p:nvCxnSpPr>
        <p:spPr>
          <a:xfrm flipV="1">
            <a:off x="6694895" y="2148628"/>
            <a:ext cx="247772" cy="2408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8119533" y="2148628"/>
            <a:ext cx="186267" cy="394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955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nsport_timeseries_Net2.f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 y="938591"/>
            <a:ext cx="5472577" cy="5919409"/>
          </a:xfrm>
          <a:prstGeom prst="rect">
            <a:avLst/>
          </a:prstGeom>
        </p:spPr>
      </p:pic>
      <p:sp>
        <p:nvSpPr>
          <p:cNvPr id="4" name="Rectangle 3"/>
          <p:cNvSpPr/>
          <p:nvPr/>
        </p:nvSpPr>
        <p:spPr>
          <a:xfrm>
            <a:off x="0" y="1"/>
            <a:ext cx="9144000" cy="96710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11" y="424196"/>
            <a:ext cx="965684" cy="434480"/>
          </a:xfrm>
          <a:prstGeom prst="rect">
            <a:avLst/>
          </a:prstGeom>
        </p:spPr>
      </p:pic>
      <p:pic>
        <p:nvPicPr>
          <p:cNvPr id="15" name="Picture 14" descr="OKMC_log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 y="64952"/>
            <a:ext cx="1427734" cy="359244"/>
          </a:xfrm>
          <a:prstGeom prst="rect">
            <a:avLst/>
          </a:prstGeom>
        </p:spPr>
      </p:pic>
      <p:pic>
        <p:nvPicPr>
          <p:cNvPr id="29" name="Picture 28" descr="Icon_annotated_OKMCcircula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662" y="195588"/>
            <a:ext cx="607605" cy="607605"/>
          </a:xfrm>
          <a:prstGeom prst="rect">
            <a:avLst/>
          </a:prstGeom>
        </p:spPr>
      </p:pic>
      <p:pic>
        <p:nvPicPr>
          <p:cNvPr id="30" name="Picture 29" descr="Icon_annotated_OKMCeddies1.f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4225" y="195588"/>
            <a:ext cx="607605" cy="607605"/>
          </a:xfrm>
          <a:prstGeom prst="rect">
            <a:avLst/>
          </a:prstGeom>
        </p:spPr>
      </p:pic>
      <p:sp>
        <p:nvSpPr>
          <p:cNvPr id="32" name="TextBox 31"/>
          <p:cNvSpPr txBox="1"/>
          <p:nvPr/>
        </p:nvSpPr>
        <p:spPr>
          <a:xfrm>
            <a:off x="1856138" y="0"/>
            <a:ext cx="5238928" cy="830997"/>
          </a:xfrm>
          <a:prstGeom prst="rect">
            <a:avLst/>
          </a:prstGeom>
          <a:noFill/>
        </p:spPr>
        <p:txBody>
          <a:bodyPr wrap="square" rtlCol="0">
            <a:spAutoFit/>
          </a:bodyPr>
          <a:lstStyle/>
          <a:p>
            <a:r>
              <a:rPr lang="en-US" sz="4800" dirty="0" smtClean="0"/>
              <a:t>Kuroshio Transport</a:t>
            </a:r>
            <a:endParaRPr lang="en-US" sz="4800" dirty="0"/>
          </a:p>
        </p:txBody>
      </p:sp>
      <p:sp>
        <p:nvSpPr>
          <p:cNvPr id="2" name="Oval 1"/>
          <p:cNvSpPr/>
          <p:nvPr/>
        </p:nvSpPr>
        <p:spPr>
          <a:xfrm>
            <a:off x="4396750" y="4613949"/>
            <a:ext cx="167574" cy="16757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289235" y="3674700"/>
            <a:ext cx="167574" cy="16757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582207" y="6312976"/>
            <a:ext cx="167574" cy="16757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583967" y="6028184"/>
            <a:ext cx="167574" cy="16757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788359" y="6241722"/>
            <a:ext cx="1612906" cy="307777"/>
          </a:xfrm>
          <a:prstGeom prst="rect">
            <a:avLst/>
          </a:prstGeom>
          <a:noFill/>
        </p:spPr>
        <p:txBody>
          <a:bodyPr wrap="square" rtlCol="0">
            <a:spAutoFit/>
          </a:bodyPr>
          <a:lstStyle/>
          <a:p>
            <a:r>
              <a:rPr lang="en-US" sz="1400" dirty="0" err="1" smtClean="0"/>
              <a:t>Anticyclonic</a:t>
            </a:r>
            <a:r>
              <a:rPr lang="en-US" sz="1400" dirty="0" smtClean="0"/>
              <a:t> Eddy</a:t>
            </a:r>
            <a:endParaRPr lang="en-US" sz="1400" dirty="0"/>
          </a:p>
        </p:txBody>
      </p:sp>
      <p:sp>
        <p:nvSpPr>
          <p:cNvPr id="34" name="TextBox 33"/>
          <p:cNvSpPr txBox="1"/>
          <p:nvPr/>
        </p:nvSpPr>
        <p:spPr>
          <a:xfrm>
            <a:off x="5783465" y="5945902"/>
            <a:ext cx="1355275" cy="307777"/>
          </a:xfrm>
          <a:prstGeom prst="rect">
            <a:avLst/>
          </a:prstGeom>
          <a:noFill/>
        </p:spPr>
        <p:txBody>
          <a:bodyPr wrap="square" rtlCol="0">
            <a:spAutoFit/>
          </a:bodyPr>
          <a:lstStyle/>
          <a:p>
            <a:r>
              <a:rPr lang="en-US" sz="1400" dirty="0" smtClean="0"/>
              <a:t>Cyclonic Eddy</a:t>
            </a:r>
            <a:endParaRPr lang="en-US" sz="1400" dirty="0"/>
          </a:p>
        </p:txBody>
      </p:sp>
      <p:sp>
        <p:nvSpPr>
          <p:cNvPr id="35" name="Oval 34"/>
          <p:cNvSpPr/>
          <p:nvPr/>
        </p:nvSpPr>
        <p:spPr>
          <a:xfrm>
            <a:off x="4239336" y="3919141"/>
            <a:ext cx="167574" cy="16757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616788" y="1027821"/>
            <a:ext cx="3479799" cy="5293757"/>
          </a:xfrm>
          <a:prstGeom prst="rect">
            <a:avLst/>
          </a:prstGeom>
          <a:noFill/>
        </p:spPr>
        <p:txBody>
          <a:bodyPr wrap="square" rtlCol="0">
            <a:spAutoFit/>
          </a:bodyPr>
          <a:lstStyle/>
          <a:p>
            <a:pPr marL="173038" indent="-173038">
              <a:spcAft>
                <a:spcPts val="1200"/>
              </a:spcAft>
              <a:buFont typeface="Arial"/>
              <a:buChar char="•"/>
            </a:pPr>
            <a:r>
              <a:rPr lang="en-US" sz="2000" dirty="0" smtClean="0"/>
              <a:t>S1, S2, M1 consistent.</a:t>
            </a:r>
          </a:p>
          <a:p>
            <a:pPr marL="173038" indent="-173038">
              <a:spcAft>
                <a:spcPts val="1200"/>
              </a:spcAft>
              <a:buFont typeface="Arial"/>
              <a:buChar char="•"/>
            </a:pPr>
            <a:r>
              <a:rPr lang="en-US" sz="2000" dirty="0" smtClean="0"/>
              <a:t>N1 transports seem low… correct for partial sections?</a:t>
            </a:r>
          </a:p>
          <a:p>
            <a:pPr marL="173038" indent="-173038">
              <a:spcAft>
                <a:spcPts val="1200"/>
              </a:spcAft>
              <a:buFont typeface="Arial"/>
              <a:buChar char="•"/>
            </a:pPr>
            <a:r>
              <a:rPr lang="en-US" sz="2000" dirty="0" smtClean="0"/>
              <a:t>Largest (18 </a:t>
            </a:r>
            <a:r>
              <a:rPr lang="en-US" sz="2000" dirty="0" err="1" smtClean="0"/>
              <a:t>Sv</a:t>
            </a:r>
            <a:r>
              <a:rPr lang="en-US" sz="2000" dirty="0" smtClean="0"/>
              <a:t>) transport in northernmost section.</a:t>
            </a:r>
          </a:p>
          <a:p>
            <a:pPr marL="173038" indent="-173038">
              <a:spcAft>
                <a:spcPts val="1200"/>
              </a:spcAft>
              <a:buFont typeface="Arial"/>
              <a:buChar char="•"/>
            </a:pPr>
            <a:r>
              <a:rPr lang="en-US" sz="2000" dirty="0" smtClean="0"/>
              <a:t>Eddy influence examined for mooring region (Lien et al)</a:t>
            </a:r>
          </a:p>
          <a:p>
            <a:pPr marL="173038" indent="-173038">
              <a:spcAft>
                <a:spcPts val="1200"/>
              </a:spcAft>
              <a:buFont typeface="Arial"/>
              <a:buChar char="•"/>
            </a:pPr>
            <a:r>
              <a:rPr lang="en-US" sz="2000" dirty="0" smtClean="0"/>
              <a:t>Based </a:t>
            </a:r>
            <a:r>
              <a:rPr lang="en-US" sz="2000" dirty="0"/>
              <a:t>on absolute geostrophic velocities.</a:t>
            </a:r>
          </a:p>
          <a:p>
            <a:pPr marL="173038" indent="-173038">
              <a:spcAft>
                <a:spcPts val="1200"/>
              </a:spcAft>
              <a:buFont typeface="Arial"/>
              <a:buChar char="•"/>
            </a:pPr>
            <a:r>
              <a:rPr lang="en-US" sz="2000" dirty="0"/>
              <a:t>Integrated to 123° 30' W</a:t>
            </a:r>
          </a:p>
          <a:p>
            <a:pPr marL="173038" indent="-173038">
              <a:spcAft>
                <a:spcPts val="1200"/>
              </a:spcAft>
              <a:buFont typeface="Arial"/>
              <a:buChar char="•"/>
            </a:pPr>
            <a:r>
              <a:rPr lang="en-US" sz="2000" dirty="0"/>
              <a:t>Integrated surface to 600m.</a:t>
            </a:r>
          </a:p>
          <a:p>
            <a:pPr marL="173038" indent="-173038">
              <a:spcAft>
                <a:spcPts val="1200"/>
              </a:spcAft>
              <a:buFont typeface="Arial"/>
              <a:buChar char="•"/>
            </a:pPr>
            <a:endParaRPr lang="en-US" sz="2000" dirty="0" smtClean="0"/>
          </a:p>
          <a:p>
            <a:pPr marL="285750" indent="-285750">
              <a:buFont typeface="Arial"/>
              <a:buChar char="•"/>
            </a:pPr>
            <a:endParaRPr lang="en-US" dirty="0"/>
          </a:p>
        </p:txBody>
      </p:sp>
      <p:sp>
        <p:nvSpPr>
          <p:cNvPr id="33" name="Rectangle 32"/>
          <p:cNvSpPr/>
          <p:nvPr/>
        </p:nvSpPr>
        <p:spPr>
          <a:xfrm>
            <a:off x="2696043" y="2915653"/>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5783465" y="5660242"/>
            <a:ext cx="1355275" cy="285660"/>
          </a:xfrm>
          <a:prstGeom prst="rect">
            <a:avLst/>
          </a:prstGeom>
          <a:noFill/>
        </p:spPr>
        <p:txBody>
          <a:bodyPr wrap="square" rtlCol="0">
            <a:spAutoFit/>
          </a:bodyPr>
          <a:lstStyle/>
          <a:p>
            <a:r>
              <a:rPr lang="en-US" sz="1400" dirty="0" smtClean="0"/>
              <a:t>Partial Section</a:t>
            </a:r>
            <a:endParaRPr lang="en-US" sz="1400" dirty="0"/>
          </a:p>
        </p:txBody>
      </p:sp>
      <p:sp>
        <p:nvSpPr>
          <p:cNvPr id="37" name="Rectangle 36"/>
          <p:cNvSpPr/>
          <p:nvPr/>
        </p:nvSpPr>
        <p:spPr>
          <a:xfrm>
            <a:off x="4613085" y="4781523"/>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141379" y="4803331"/>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933047" y="3915304"/>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024137" y="1623907"/>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804402" y="2739407"/>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534646" y="5671582"/>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079765" y="5956062"/>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082458" y="2633742"/>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572958" y="5739683"/>
            <a:ext cx="156878" cy="1660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972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7786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ONRlogo_mask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5698" y="90695"/>
            <a:ext cx="965684" cy="434480"/>
          </a:xfrm>
          <a:prstGeom prst="rect">
            <a:avLst/>
          </a:prstGeom>
        </p:spPr>
      </p:pic>
      <p:pic>
        <p:nvPicPr>
          <p:cNvPr id="15" name="Picture 14" descr="OKMC_log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 y="183093"/>
            <a:ext cx="1427734" cy="359244"/>
          </a:xfrm>
          <a:prstGeom prst="rect">
            <a:avLst/>
          </a:prstGeom>
        </p:spPr>
      </p:pic>
      <p:sp>
        <p:nvSpPr>
          <p:cNvPr id="32" name="TextBox 31"/>
          <p:cNvSpPr txBox="1"/>
          <p:nvPr/>
        </p:nvSpPr>
        <p:spPr>
          <a:xfrm>
            <a:off x="1353248" y="25743"/>
            <a:ext cx="6587081" cy="523220"/>
          </a:xfrm>
          <a:prstGeom prst="rect">
            <a:avLst/>
          </a:prstGeom>
          <a:noFill/>
        </p:spPr>
        <p:txBody>
          <a:bodyPr wrap="square" rtlCol="0">
            <a:spAutoFit/>
          </a:bodyPr>
          <a:lstStyle/>
          <a:p>
            <a:pPr algn="ctr"/>
            <a:r>
              <a:rPr lang="en-US" sz="2800" dirty="0" smtClean="0"/>
              <a:t>Example Section: S2 13 May – 1 June 2013</a:t>
            </a:r>
            <a:endParaRPr lang="en-US" sz="2800" dirty="0"/>
          </a:p>
        </p:txBody>
      </p:sp>
      <p:pic>
        <p:nvPicPr>
          <p:cNvPr id="2" name="Picture 1" descr="S2_11_AVISO_map.f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530" y="1227474"/>
            <a:ext cx="3700122" cy="2196837"/>
          </a:xfrm>
          <a:prstGeom prst="rect">
            <a:avLst/>
          </a:prstGeom>
        </p:spPr>
      </p:pic>
      <p:pic>
        <p:nvPicPr>
          <p:cNvPr id="3" name="Picture 2" descr="S2_11_DAC_map.f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 y="1347923"/>
            <a:ext cx="3149878" cy="2412019"/>
          </a:xfrm>
          <a:prstGeom prst="rect">
            <a:avLst/>
          </a:prstGeom>
        </p:spPr>
      </p:pic>
      <p:grpSp>
        <p:nvGrpSpPr>
          <p:cNvPr id="22" name="Group 21"/>
          <p:cNvGrpSpPr/>
          <p:nvPr/>
        </p:nvGrpSpPr>
        <p:grpSpPr>
          <a:xfrm>
            <a:off x="3721995" y="3818601"/>
            <a:ext cx="3329045" cy="2907273"/>
            <a:chOff x="3928325" y="3605516"/>
            <a:chExt cx="3488877" cy="3046855"/>
          </a:xfrm>
        </p:grpSpPr>
        <p:pic>
          <p:nvPicPr>
            <p:cNvPr id="8" name="Picture 7" descr="S2_11_S.f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8325" y="3790182"/>
              <a:ext cx="3488877" cy="2862189"/>
            </a:xfrm>
            <a:prstGeom prst="rect">
              <a:avLst/>
            </a:prstGeom>
          </p:spPr>
        </p:pic>
        <p:sp>
          <p:nvSpPr>
            <p:cNvPr id="17" name="TextBox 16"/>
            <p:cNvSpPr txBox="1"/>
            <p:nvPr/>
          </p:nvSpPr>
          <p:spPr>
            <a:xfrm>
              <a:off x="4304657" y="3605516"/>
              <a:ext cx="3112544" cy="387064"/>
            </a:xfrm>
            <a:prstGeom prst="rect">
              <a:avLst/>
            </a:prstGeom>
            <a:solidFill>
              <a:schemeClr val="bg1"/>
            </a:solidFill>
          </p:spPr>
          <p:txBody>
            <a:bodyPr wrap="square" rtlCol="0">
              <a:spAutoFit/>
            </a:bodyPr>
            <a:lstStyle/>
            <a:p>
              <a:r>
                <a:rPr lang="en-US" dirty="0" smtClean="0"/>
                <a:t>Salinity (color), </a:t>
              </a:r>
              <a:r>
                <a:rPr lang="en-US" dirty="0" err="1" smtClean="0"/>
                <a:t>σ</a:t>
              </a:r>
              <a:r>
                <a:rPr lang="en-US" baseline="-25000" dirty="0" err="1" smtClean="0"/>
                <a:t>θ</a:t>
              </a:r>
              <a:r>
                <a:rPr lang="en-US" dirty="0" smtClean="0"/>
                <a:t> (contour)</a:t>
              </a:r>
              <a:endParaRPr lang="en-US" baseline="-25000" dirty="0"/>
            </a:p>
          </p:txBody>
        </p:sp>
        <p:sp>
          <p:nvSpPr>
            <p:cNvPr id="11" name="TextBox 10"/>
            <p:cNvSpPr txBox="1"/>
            <p:nvPr/>
          </p:nvSpPr>
          <p:spPr>
            <a:xfrm>
              <a:off x="5350113" y="4323192"/>
              <a:ext cx="798713" cy="369332"/>
            </a:xfrm>
            <a:prstGeom prst="rect">
              <a:avLst/>
            </a:prstGeom>
            <a:noFill/>
          </p:spPr>
          <p:txBody>
            <a:bodyPr wrap="square" rtlCol="0">
              <a:spAutoFit/>
            </a:bodyPr>
            <a:lstStyle/>
            <a:p>
              <a:r>
                <a:rPr lang="en-US" dirty="0" smtClean="0">
                  <a:solidFill>
                    <a:schemeClr val="bg1"/>
                  </a:solidFill>
                </a:rPr>
                <a:t>NPTW</a:t>
              </a:r>
              <a:endParaRPr lang="en-US" dirty="0">
                <a:solidFill>
                  <a:schemeClr val="bg1"/>
                </a:solidFill>
              </a:endParaRPr>
            </a:p>
          </p:txBody>
        </p:sp>
        <p:sp>
          <p:nvSpPr>
            <p:cNvPr id="12" name="TextBox 11"/>
            <p:cNvSpPr txBox="1"/>
            <p:nvPr/>
          </p:nvSpPr>
          <p:spPr>
            <a:xfrm>
              <a:off x="5507181" y="5129227"/>
              <a:ext cx="999671" cy="387064"/>
            </a:xfrm>
            <a:prstGeom prst="rect">
              <a:avLst/>
            </a:prstGeom>
            <a:noFill/>
          </p:spPr>
          <p:txBody>
            <a:bodyPr wrap="square" rtlCol="0">
              <a:spAutoFit/>
            </a:bodyPr>
            <a:lstStyle/>
            <a:p>
              <a:r>
                <a:rPr lang="en-US" dirty="0" smtClean="0"/>
                <a:t>NPIW</a:t>
              </a:r>
              <a:endParaRPr lang="en-US" dirty="0"/>
            </a:p>
          </p:txBody>
        </p:sp>
      </p:grpSp>
      <p:sp>
        <p:nvSpPr>
          <p:cNvPr id="13" name="TextBox 12"/>
          <p:cNvSpPr txBox="1"/>
          <p:nvPr/>
        </p:nvSpPr>
        <p:spPr>
          <a:xfrm>
            <a:off x="4942273" y="3258804"/>
            <a:ext cx="2061933" cy="523220"/>
          </a:xfrm>
          <a:prstGeom prst="rect">
            <a:avLst/>
          </a:prstGeom>
          <a:noFill/>
        </p:spPr>
        <p:txBody>
          <a:bodyPr wrap="square" rtlCol="0">
            <a:spAutoFit/>
          </a:bodyPr>
          <a:lstStyle/>
          <a:p>
            <a:r>
              <a:rPr lang="en-US" sz="1400" dirty="0" err="1" smtClean="0">
                <a:solidFill>
                  <a:srgbClr val="FF0000"/>
                </a:solidFill>
              </a:rPr>
              <a:t>Anticyclonic</a:t>
            </a:r>
            <a:r>
              <a:rPr lang="en-US" sz="1400" dirty="0" smtClean="0">
                <a:solidFill>
                  <a:srgbClr val="FF0000"/>
                </a:solidFill>
              </a:rPr>
              <a:t> eddy interacting with Kuroshio</a:t>
            </a:r>
            <a:endParaRPr lang="en-US" sz="1400" dirty="0">
              <a:solidFill>
                <a:srgbClr val="FF0000"/>
              </a:solidFill>
            </a:endParaRPr>
          </a:p>
        </p:txBody>
      </p:sp>
      <p:cxnSp>
        <p:nvCxnSpPr>
          <p:cNvPr id="18" name="Straight Arrow Connector 17"/>
          <p:cNvCxnSpPr/>
          <p:nvPr/>
        </p:nvCxnSpPr>
        <p:spPr>
          <a:xfrm flipH="1" flipV="1">
            <a:off x="5025865" y="2701995"/>
            <a:ext cx="202655" cy="5688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201822" y="3851742"/>
            <a:ext cx="3402460" cy="2875650"/>
            <a:chOff x="245811" y="3638657"/>
            <a:chExt cx="3565817" cy="3013714"/>
          </a:xfrm>
        </p:grpSpPr>
        <p:pic>
          <p:nvPicPr>
            <p:cNvPr id="5" name="Picture 4" descr="S2_11_Vgeo_dep.fw.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811" y="3830078"/>
              <a:ext cx="3565817" cy="2822293"/>
            </a:xfrm>
            <a:prstGeom prst="rect">
              <a:avLst/>
            </a:prstGeom>
          </p:spPr>
        </p:pic>
        <p:sp>
          <p:nvSpPr>
            <p:cNvPr id="9" name="TextBox 8"/>
            <p:cNvSpPr txBox="1"/>
            <p:nvPr/>
          </p:nvSpPr>
          <p:spPr>
            <a:xfrm>
              <a:off x="977320" y="3638657"/>
              <a:ext cx="2235970" cy="369332"/>
            </a:xfrm>
            <a:prstGeom prst="rect">
              <a:avLst/>
            </a:prstGeom>
            <a:solidFill>
              <a:schemeClr val="bg1"/>
            </a:solidFill>
          </p:spPr>
          <p:txBody>
            <a:bodyPr wrap="square" rtlCol="0">
              <a:spAutoFit/>
            </a:bodyPr>
            <a:lstStyle/>
            <a:p>
              <a:r>
                <a:rPr lang="en-US" dirty="0" smtClean="0"/>
                <a:t>Geostrophic Velocity</a:t>
              </a:r>
              <a:endParaRPr lang="en-US" dirty="0"/>
            </a:p>
          </p:txBody>
        </p:sp>
        <p:cxnSp>
          <p:nvCxnSpPr>
            <p:cNvPr id="20" name="Straight Connector 19"/>
            <p:cNvCxnSpPr/>
            <p:nvPr/>
          </p:nvCxnSpPr>
          <p:spPr>
            <a:xfrm>
              <a:off x="977320" y="4174582"/>
              <a:ext cx="380474" cy="517942"/>
            </a:xfrm>
            <a:prstGeom prst="line">
              <a:avLst/>
            </a:prstGeom>
            <a:ln>
              <a:solidFill>
                <a:srgbClr val="00FF80"/>
              </a:solidFill>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228841" y="1013248"/>
            <a:ext cx="2661547" cy="369332"/>
          </a:xfrm>
          <a:prstGeom prst="rect">
            <a:avLst/>
          </a:prstGeom>
          <a:solidFill>
            <a:srgbClr val="FFFFFF"/>
          </a:solidFill>
        </p:spPr>
        <p:txBody>
          <a:bodyPr wrap="square" rtlCol="0">
            <a:spAutoFit/>
          </a:bodyPr>
          <a:lstStyle/>
          <a:p>
            <a:r>
              <a:rPr lang="en-US" dirty="0" smtClean="0"/>
              <a:t>Depth-Average Velocity</a:t>
            </a:r>
            <a:endParaRPr lang="en-US" dirty="0"/>
          </a:p>
        </p:txBody>
      </p:sp>
      <p:sp>
        <p:nvSpPr>
          <p:cNvPr id="24" name="TextBox 23"/>
          <p:cNvSpPr txBox="1"/>
          <p:nvPr/>
        </p:nvSpPr>
        <p:spPr>
          <a:xfrm>
            <a:off x="3089193" y="1013248"/>
            <a:ext cx="3807643" cy="369332"/>
          </a:xfrm>
          <a:prstGeom prst="rect">
            <a:avLst/>
          </a:prstGeom>
          <a:solidFill>
            <a:srgbClr val="FFFFFF"/>
          </a:solidFill>
        </p:spPr>
        <p:txBody>
          <a:bodyPr wrap="square" rtlCol="0">
            <a:spAutoFit/>
          </a:bodyPr>
          <a:lstStyle/>
          <a:p>
            <a:r>
              <a:rPr lang="en-US" dirty="0" smtClean="0"/>
              <a:t>AVISO SSH &amp; Surface Velocity (24 May)</a:t>
            </a:r>
            <a:endParaRPr lang="en-US" dirty="0"/>
          </a:p>
        </p:txBody>
      </p:sp>
      <p:sp>
        <p:nvSpPr>
          <p:cNvPr id="16" name="Content Placeholder 2"/>
          <p:cNvSpPr txBox="1">
            <a:spLocks/>
          </p:cNvSpPr>
          <p:nvPr/>
        </p:nvSpPr>
        <p:spPr>
          <a:xfrm>
            <a:off x="6911205" y="1490150"/>
            <a:ext cx="2344555" cy="486218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4625" indent="-174625" algn="l">
              <a:spcBef>
                <a:spcPts val="0"/>
              </a:spcBef>
              <a:spcAft>
                <a:spcPts val="900"/>
              </a:spcAft>
              <a:buFont typeface="Arial"/>
              <a:buChar char="•"/>
            </a:pPr>
            <a:r>
              <a:rPr lang="en-US" sz="1600" dirty="0">
                <a:solidFill>
                  <a:srgbClr val="000000"/>
                </a:solidFill>
                <a:ea typeface="ＭＳ Ｐゴシック" charset="0"/>
                <a:cs typeface="ＭＳ Ｐゴシック" charset="0"/>
              </a:rPr>
              <a:t>48-h </a:t>
            </a:r>
            <a:r>
              <a:rPr lang="en-US" sz="1600" dirty="0" smtClean="0">
                <a:solidFill>
                  <a:srgbClr val="000000"/>
                </a:solidFill>
                <a:ea typeface="ＭＳ Ｐゴシック" charset="0"/>
                <a:cs typeface="ＭＳ Ｐゴシック" charset="0"/>
              </a:rPr>
              <a:t>low-pass </a:t>
            </a:r>
            <a:r>
              <a:rPr lang="en-US" sz="1600" dirty="0">
                <a:solidFill>
                  <a:srgbClr val="000000"/>
                </a:solidFill>
                <a:ea typeface="ＭＳ Ｐゴシック" charset="0"/>
                <a:cs typeface="ＭＳ Ｐゴシック" charset="0"/>
              </a:rPr>
              <a:t>to filter diurnal &amp; </a:t>
            </a:r>
            <a:r>
              <a:rPr lang="en-US" sz="1600" dirty="0" smtClean="0">
                <a:solidFill>
                  <a:srgbClr val="000000"/>
                </a:solidFill>
                <a:ea typeface="ＭＳ Ｐゴシック" charset="0"/>
                <a:cs typeface="ＭＳ Ｐゴシック" charset="0"/>
              </a:rPr>
              <a:t>semidiurnal.</a:t>
            </a:r>
          </a:p>
          <a:p>
            <a:pPr marL="174625" indent="-174625" algn="l">
              <a:spcBef>
                <a:spcPts val="0"/>
              </a:spcBef>
              <a:spcAft>
                <a:spcPts val="900"/>
              </a:spcAft>
              <a:buFont typeface="Arial"/>
              <a:buChar char="•"/>
            </a:pPr>
            <a:r>
              <a:rPr lang="en-US" sz="1600" dirty="0" smtClean="0">
                <a:solidFill>
                  <a:srgbClr val="000000"/>
                </a:solidFill>
                <a:ea typeface="ＭＳ Ｐゴシック" charset="0"/>
                <a:cs typeface="ＭＳ Ｐゴシック" charset="0"/>
              </a:rPr>
              <a:t>North Pacific Tropical Water (NPTW): ~23.5 (~200m)</a:t>
            </a:r>
          </a:p>
          <a:p>
            <a:pPr marL="174625" indent="-174625" algn="l">
              <a:spcBef>
                <a:spcPts val="0"/>
              </a:spcBef>
              <a:spcAft>
                <a:spcPts val="900"/>
              </a:spcAft>
              <a:buFont typeface="Arial"/>
              <a:buChar char="•"/>
            </a:pPr>
            <a:r>
              <a:rPr lang="en-US" sz="1600" dirty="0" smtClean="0">
                <a:solidFill>
                  <a:srgbClr val="000000"/>
                </a:solidFill>
                <a:ea typeface="ＭＳ Ｐゴシック" charset="0"/>
                <a:cs typeface="ＭＳ Ｐゴシック" charset="0"/>
              </a:rPr>
              <a:t>North Pacific Intermediate Water (NPIW): ~26.5–27 (~600m)</a:t>
            </a:r>
          </a:p>
          <a:p>
            <a:pPr marL="174625" indent="-174625" algn="l">
              <a:spcBef>
                <a:spcPts val="0"/>
              </a:spcBef>
              <a:spcAft>
                <a:spcPts val="900"/>
              </a:spcAft>
              <a:buFont typeface="Arial"/>
              <a:buChar char="•"/>
            </a:pPr>
            <a:r>
              <a:rPr lang="en-US" sz="1600" dirty="0" smtClean="0">
                <a:solidFill>
                  <a:srgbClr val="000000"/>
                </a:solidFill>
                <a:ea typeface="ＭＳ Ｐゴシック" charset="0"/>
                <a:cs typeface="ＭＳ Ｐゴシック" charset="0"/>
              </a:rPr>
              <a:t>Kuroshio core tilts eastward with depth.</a:t>
            </a:r>
          </a:p>
          <a:p>
            <a:pPr marL="174625" indent="-174625" algn="l">
              <a:spcBef>
                <a:spcPts val="0"/>
              </a:spcBef>
              <a:spcAft>
                <a:spcPts val="900"/>
              </a:spcAft>
              <a:buFont typeface="Arial"/>
              <a:buChar char="•"/>
            </a:pPr>
            <a:r>
              <a:rPr lang="en-US" sz="1600" dirty="0" smtClean="0">
                <a:solidFill>
                  <a:srgbClr val="000000"/>
                </a:solidFill>
                <a:ea typeface="ＭＳ Ｐゴシック" charset="0"/>
                <a:cs typeface="ＭＳ Ｐゴシック" charset="0"/>
              </a:rPr>
              <a:t>Velocities consistent with SSH.</a:t>
            </a:r>
          </a:p>
          <a:p>
            <a:pPr marL="174625" indent="-174625" algn="l">
              <a:spcBef>
                <a:spcPts val="0"/>
              </a:spcBef>
              <a:spcAft>
                <a:spcPts val="900"/>
              </a:spcAft>
              <a:buFont typeface="Arial"/>
              <a:buChar char="•"/>
            </a:pPr>
            <a:r>
              <a:rPr lang="en-US" sz="1600" dirty="0" smtClean="0">
                <a:solidFill>
                  <a:srgbClr val="000000"/>
                </a:solidFill>
                <a:ea typeface="ＭＳ Ｐゴシック" charset="0"/>
                <a:cs typeface="ＭＳ Ｐゴシック" charset="0"/>
              </a:rPr>
              <a:t>Elevated transport - anticyclone amplifies Kuroshio?</a:t>
            </a:r>
            <a:endParaRPr lang="en-US" sz="1600" dirty="0">
              <a:solidFill>
                <a:srgbClr val="000000"/>
              </a:solidFill>
              <a:ea typeface="ＭＳ Ｐゴシック" charset="0"/>
              <a:cs typeface="ＭＳ Ｐゴシック" charset="0"/>
            </a:endParaRPr>
          </a:p>
        </p:txBody>
      </p:sp>
      <p:cxnSp>
        <p:nvCxnSpPr>
          <p:cNvPr id="7" name="Straight Arrow Connector 6"/>
          <p:cNvCxnSpPr/>
          <p:nvPr/>
        </p:nvCxnSpPr>
        <p:spPr>
          <a:xfrm flipH="1">
            <a:off x="2677976" y="3851742"/>
            <a:ext cx="620264" cy="10804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98499" y="3328522"/>
            <a:ext cx="1856132" cy="523220"/>
          </a:xfrm>
          <a:prstGeom prst="rect">
            <a:avLst/>
          </a:prstGeom>
          <a:noFill/>
        </p:spPr>
        <p:txBody>
          <a:bodyPr wrap="square" rtlCol="0">
            <a:spAutoFit/>
          </a:bodyPr>
          <a:lstStyle/>
          <a:p>
            <a:r>
              <a:rPr lang="en-US" sz="1400" dirty="0" smtClean="0">
                <a:solidFill>
                  <a:srgbClr val="FF0000"/>
                </a:solidFill>
              </a:rPr>
              <a:t>projection exaggerates density gradient/shear</a:t>
            </a:r>
            <a:r>
              <a:rPr lang="en-US" sz="1400" dirty="0" smtClean="0"/>
              <a:t>  </a:t>
            </a:r>
            <a:endParaRPr lang="en-US" sz="1400" dirty="0"/>
          </a:p>
        </p:txBody>
      </p:sp>
      <p:cxnSp>
        <p:nvCxnSpPr>
          <p:cNvPr id="35" name="Straight Arrow Connector 34"/>
          <p:cNvCxnSpPr/>
          <p:nvPr/>
        </p:nvCxnSpPr>
        <p:spPr>
          <a:xfrm>
            <a:off x="4554631" y="3759942"/>
            <a:ext cx="1286139" cy="6031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092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b="49170"/>
          <a:stretch>
            <a:fillRect/>
          </a:stretch>
        </p:blipFill>
        <p:spPr>
          <a:xfrm>
            <a:off x="854937" y="825736"/>
            <a:ext cx="5728743" cy="3093119"/>
          </a:xfrm>
          <a:prstGeom prst="rect">
            <a:avLst/>
          </a:prstGeom>
        </p:spPr>
      </p:pic>
      <p:pic>
        <p:nvPicPr>
          <p:cNvPr id="5" name="Picture 4"/>
          <p:cNvPicPr/>
          <p:nvPr/>
        </p:nvPicPr>
        <p:blipFill>
          <a:blip r:embed="rId3" cstate="print"/>
          <a:srcRect l="21636" t="48964" r="25190"/>
          <a:stretch>
            <a:fillRect/>
          </a:stretch>
        </p:blipFill>
        <p:spPr>
          <a:xfrm>
            <a:off x="2508067" y="3740852"/>
            <a:ext cx="2784144" cy="2934268"/>
          </a:xfrm>
          <a:prstGeom prst="rect">
            <a:avLst/>
          </a:prstGeom>
        </p:spPr>
      </p:pic>
      <p:sp>
        <p:nvSpPr>
          <p:cNvPr id="8" name="TextBox 7"/>
          <p:cNvSpPr txBox="1"/>
          <p:nvPr/>
        </p:nvSpPr>
        <p:spPr>
          <a:xfrm>
            <a:off x="5695408" y="4353733"/>
            <a:ext cx="3082834" cy="1938992"/>
          </a:xfrm>
          <a:prstGeom prst="rect">
            <a:avLst/>
          </a:prstGeom>
          <a:noFill/>
          <a:effectLst/>
        </p:spPr>
        <p:txBody>
          <a:bodyPr wrap="square" rtlCol="0">
            <a:spAutoFit/>
          </a:bodyPr>
          <a:lstStyle/>
          <a:p>
            <a:r>
              <a:rPr lang="en-US" sz="2400" b="1" dirty="0" smtClean="0"/>
              <a:t>MADT:</a:t>
            </a:r>
          </a:p>
          <a:p>
            <a:r>
              <a:rPr lang="en-US" sz="2400" dirty="0" smtClean="0"/>
              <a:t>Maps of Absolute Dynamic Topography &amp; absolute </a:t>
            </a:r>
            <a:r>
              <a:rPr lang="en-US" sz="2400" dirty="0" err="1" smtClean="0"/>
              <a:t>geostrophic</a:t>
            </a:r>
            <a:r>
              <a:rPr lang="en-US" sz="2400" dirty="0" smtClean="0"/>
              <a:t> velocities</a:t>
            </a:r>
            <a:endParaRPr lang="en-US" sz="2400" b="1" dirty="0" smtClean="0"/>
          </a:p>
        </p:txBody>
      </p:sp>
      <p:sp>
        <p:nvSpPr>
          <p:cNvPr id="9" name="TextBox 8"/>
          <p:cNvSpPr txBox="1"/>
          <p:nvPr/>
        </p:nvSpPr>
        <p:spPr>
          <a:xfrm>
            <a:off x="6540139" y="1423298"/>
            <a:ext cx="2603861" cy="1938992"/>
          </a:xfrm>
          <a:prstGeom prst="rect">
            <a:avLst/>
          </a:prstGeom>
          <a:noFill/>
          <a:effectLst/>
        </p:spPr>
        <p:txBody>
          <a:bodyPr wrap="square" rtlCol="0">
            <a:spAutoFit/>
          </a:bodyPr>
          <a:lstStyle/>
          <a:p>
            <a:r>
              <a:rPr lang="en-US" sz="2400" b="1" dirty="0" smtClean="0"/>
              <a:t>MSLA:</a:t>
            </a:r>
          </a:p>
          <a:p>
            <a:r>
              <a:rPr lang="en-US" sz="2400" dirty="0" smtClean="0"/>
              <a:t>Maps of Sea Level Anomalies &amp; </a:t>
            </a:r>
            <a:r>
              <a:rPr lang="en-US" sz="2400" dirty="0" err="1" smtClean="0"/>
              <a:t>geostrophic</a:t>
            </a:r>
            <a:r>
              <a:rPr lang="en-US" sz="2400" dirty="0" smtClean="0"/>
              <a:t> velocity anomalies</a:t>
            </a:r>
            <a:endParaRPr lang="en-US" sz="2400" b="1" dirty="0" smtClean="0"/>
          </a:p>
        </p:txBody>
      </p:sp>
      <p:sp>
        <p:nvSpPr>
          <p:cNvPr id="11" name="Rectangle 10"/>
          <p:cNvSpPr/>
          <p:nvPr/>
        </p:nvSpPr>
        <p:spPr>
          <a:xfrm>
            <a:off x="0" y="1"/>
            <a:ext cx="9144000" cy="73792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ONRlogo_mask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826" y="141038"/>
            <a:ext cx="965684" cy="434480"/>
          </a:xfrm>
          <a:prstGeom prst="rect">
            <a:avLst/>
          </a:prstGeom>
        </p:spPr>
      </p:pic>
      <p:pic>
        <p:nvPicPr>
          <p:cNvPr id="13" name="Picture 12" descr="OKMC_logo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3" y="244574"/>
            <a:ext cx="1427734" cy="359244"/>
          </a:xfrm>
          <a:prstGeom prst="rect">
            <a:avLst/>
          </a:prstGeom>
        </p:spPr>
      </p:pic>
      <p:sp>
        <p:nvSpPr>
          <p:cNvPr id="15" name="TextBox 14"/>
          <p:cNvSpPr txBox="1"/>
          <p:nvPr/>
        </p:nvSpPr>
        <p:spPr>
          <a:xfrm>
            <a:off x="1364361" y="44785"/>
            <a:ext cx="6664050" cy="584776"/>
          </a:xfrm>
          <a:prstGeom prst="rect">
            <a:avLst/>
          </a:prstGeom>
          <a:noFill/>
        </p:spPr>
        <p:txBody>
          <a:bodyPr wrap="square" rtlCol="0">
            <a:spAutoFit/>
          </a:bodyPr>
          <a:lstStyle/>
          <a:p>
            <a:pPr algn="ctr"/>
            <a:r>
              <a:rPr lang="en-US" sz="3200" dirty="0" smtClean="0"/>
              <a:t>AVISO Satellite SSH and Eddy Tracking</a:t>
            </a:r>
            <a:endParaRPr lang="en-US" sz="3200" dirty="0"/>
          </a:p>
        </p:txBody>
      </p:sp>
    </p:spTree>
    <p:extLst>
      <p:ext uri="{BB962C8B-B14F-4D97-AF65-F5344CB8AC3E}">
        <p14:creationId xmlns:p14="http://schemas.microsoft.com/office/powerpoint/2010/main" val="1652019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52581" cy="79799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KMC_log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 y="244574"/>
            <a:ext cx="1427734" cy="359244"/>
          </a:xfrm>
          <a:prstGeom prst="rect">
            <a:avLst/>
          </a:prstGeom>
        </p:spPr>
      </p:pic>
      <p:sp>
        <p:nvSpPr>
          <p:cNvPr id="32" name="TextBox 31"/>
          <p:cNvSpPr txBox="1"/>
          <p:nvPr/>
        </p:nvSpPr>
        <p:spPr>
          <a:xfrm>
            <a:off x="1355779" y="21222"/>
            <a:ext cx="6719230" cy="646331"/>
          </a:xfrm>
          <a:prstGeom prst="rect">
            <a:avLst/>
          </a:prstGeom>
          <a:noFill/>
        </p:spPr>
        <p:txBody>
          <a:bodyPr wrap="square" rtlCol="0">
            <a:spAutoFit/>
          </a:bodyPr>
          <a:lstStyle/>
          <a:p>
            <a:pPr algn="ctr"/>
            <a:r>
              <a:rPr lang="en-US" sz="3600" dirty="0" smtClean="0"/>
              <a:t>OKMC Kuroshio Glider Operations</a:t>
            </a:r>
            <a:endParaRPr lang="en-US" sz="3600" dirty="0"/>
          </a:p>
        </p:txBody>
      </p:sp>
      <p:pic>
        <p:nvPicPr>
          <p:cNvPr id="23" name="Picture 22" descr="OKMC_MonthlyTimingCh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715" y="1178273"/>
            <a:ext cx="4665262" cy="1760146"/>
          </a:xfrm>
          <a:prstGeom prst="rect">
            <a:avLst/>
          </a:prstGeom>
        </p:spPr>
      </p:pic>
      <p:sp>
        <p:nvSpPr>
          <p:cNvPr id="24" name="TextBox 23"/>
          <p:cNvSpPr txBox="1"/>
          <p:nvPr/>
        </p:nvSpPr>
        <p:spPr>
          <a:xfrm>
            <a:off x="344888" y="4722801"/>
            <a:ext cx="3359317" cy="193899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73038" lvl="1" indent="-168275">
              <a:buFont typeface="Arial"/>
              <a:buChar char="•"/>
            </a:pPr>
            <a:r>
              <a:rPr lang="en-US" sz="2000" dirty="0" smtClean="0">
                <a:solidFill>
                  <a:schemeClr val="tx1"/>
                </a:solidFill>
              </a:rPr>
              <a:t>2 Years (2011 – 2013)</a:t>
            </a:r>
            <a:endParaRPr lang="en-US" sz="2000" dirty="0">
              <a:solidFill>
                <a:schemeClr val="tx1"/>
              </a:solidFill>
            </a:endParaRPr>
          </a:p>
          <a:p>
            <a:pPr marL="173038" lvl="1" indent="-168275">
              <a:buFont typeface="Arial"/>
              <a:buChar char="•"/>
            </a:pPr>
            <a:r>
              <a:rPr lang="en-US" sz="2000" dirty="0" smtClean="0">
                <a:solidFill>
                  <a:schemeClr val="tx1"/>
                </a:solidFill>
              </a:rPr>
              <a:t>14 </a:t>
            </a:r>
            <a:r>
              <a:rPr lang="en-US" sz="2000" dirty="0" err="1" smtClean="0">
                <a:solidFill>
                  <a:schemeClr val="tx1"/>
                </a:solidFill>
              </a:rPr>
              <a:t>Seagliders</a:t>
            </a:r>
            <a:endParaRPr lang="en-US" sz="2000" dirty="0">
              <a:solidFill>
                <a:schemeClr val="tx1"/>
              </a:solidFill>
            </a:endParaRPr>
          </a:p>
          <a:p>
            <a:pPr marL="173038" lvl="1" indent="-168275">
              <a:buFont typeface="Arial"/>
              <a:buChar char="•"/>
            </a:pPr>
            <a:r>
              <a:rPr lang="en-US" sz="2000" dirty="0" smtClean="0">
                <a:solidFill>
                  <a:schemeClr val="tx1"/>
                </a:solidFill>
              </a:rPr>
              <a:t>20 missions</a:t>
            </a:r>
          </a:p>
          <a:p>
            <a:pPr marL="173038" lvl="1" indent="-168275">
              <a:buFont typeface="Arial"/>
              <a:buChar char="•"/>
            </a:pPr>
            <a:r>
              <a:rPr lang="en-US" sz="2000" dirty="0">
                <a:solidFill>
                  <a:schemeClr val="tx1"/>
                </a:solidFill>
              </a:rPr>
              <a:t>1,774 </a:t>
            </a:r>
            <a:r>
              <a:rPr lang="en-US" sz="2000" dirty="0" smtClean="0">
                <a:solidFill>
                  <a:schemeClr val="tx1"/>
                </a:solidFill>
              </a:rPr>
              <a:t>Days</a:t>
            </a:r>
          </a:p>
          <a:p>
            <a:pPr marL="173038" lvl="1" indent="-168275">
              <a:buFont typeface="Arial"/>
              <a:buChar char="•"/>
            </a:pPr>
            <a:r>
              <a:rPr lang="en-US" sz="2000" dirty="0" smtClean="0">
                <a:solidFill>
                  <a:schemeClr val="tx1"/>
                </a:solidFill>
              </a:rPr>
              <a:t>8,705 Dives</a:t>
            </a:r>
          </a:p>
          <a:p>
            <a:pPr marL="173038" lvl="1" indent="-168275">
              <a:buFont typeface="Arial"/>
              <a:buChar char="•"/>
            </a:pPr>
            <a:r>
              <a:rPr lang="en-US" sz="2000" dirty="0" smtClean="0">
                <a:solidFill>
                  <a:schemeClr val="tx1"/>
                </a:solidFill>
              </a:rPr>
              <a:t>Local logistics critical.</a:t>
            </a:r>
            <a:endParaRPr lang="en-US" sz="2000" dirty="0">
              <a:solidFill>
                <a:schemeClr val="tx1"/>
              </a:solidFill>
            </a:endParaRPr>
          </a:p>
        </p:txBody>
      </p:sp>
      <p:pic>
        <p:nvPicPr>
          <p:cNvPr id="2" name="Picture 1" descr="plot_transects_map_large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6" y="1020700"/>
            <a:ext cx="3988974" cy="3635953"/>
          </a:xfrm>
          <a:prstGeom prst="rect">
            <a:avLst/>
          </a:prstGeom>
        </p:spPr>
      </p:pic>
      <p:grpSp>
        <p:nvGrpSpPr>
          <p:cNvPr id="12" name="Group 11"/>
          <p:cNvGrpSpPr/>
          <p:nvPr/>
        </p:nvGrpSpPr>
        <p:grpSpPr>
          <a:xfrm>
            <a:off x="4016315" y="3190292"/>
            <a:ext cx="5068492" cy="3540529"/>
            <a:chOff x="3023515" y="2346230"/>
            <a:chExt cx="5524916" cy="3859358"/>
          </a:xfrm>
        </p:grpSpPr>
        <p:pic>
          <p:nvPicPr>
            <p:cNvPr id="13" name="Picture 3"/>
            <p:cNvPicPr>
              <a:picLocks noChangeAspect="1" noChangeArrowheads="1"/>
            </p:cNvPicPr>
            <p:nvPr/>
          </p:nvPicPr>
          <p:blipFill>
            <a:blip r:embed="rId5" cstate="print"/>
            <a:srcRect/>
            <a:stretch>
              <a:fillRect/>
            </a:stretch>
          </p:blipFill>
          <p:spPr bwMode="auto">
            <a:xfrm>
              <a:off x="3023515" y="2346230"/>
              <a:ext cx="5037313" cy="3859358"/>
            </a:xfrm>
            <a:prstGeom prst="rect">
              <a:avLst/>
            </a:prstGeom>
            <a:noFill/>
            <a:ln w="9525">
              <a:noFill/>
              <a:miter lim="800000"/>
              <a:headEnd/>
              <a:tailEnd/>
            </a:ln>
          </p:spPr>
        </p:pic>
        <p:sp>
          <p:nvSpPr>
            <p:cNvPr id="14" name="TextBox 13"/>
            <p:cNvSpPr txBox="1"/>
            <p:nvPr/>
          </p:nvSpPr>
          <p:spPr>
            <a:xfrm>
              <a:off x="8179884" y="2355707"/>
              <a:ext cx="320461" cy="392351"/>
            </a:xfrm>
            <a:prstGeom prst="rect">
              <a:avLst/>
            </a:prstGeom>
            <a:noFill/>
          </p:spPr>
          <p:txBody>
            <a:bodyPr wrap="none" rtlCol="0">
              <a:spAutoFit/>
            </a:bodyPr>
            <a:lstStyle/>
            <a:p>
              <a:r>
                <a:rPr lang="en-US" dirty="0" smtClean="0">
                  <a:solidFill>
                    <a:srgbClr val="000000"/>
                  </a:solidFill>
                </a:rPr>
                <a:t>9</a:t>
              </a:r>
              <a:endParaRPr lang="en-US" dirty="0">
                <a:solidFill>
                  <a:srgbClr val="000000"/>
                </a:solidFill>
              </a:endParaRPr>
            </a:p>
          </p:txBody>
        </p:sp>
        <p:sp>
          <p:nvSpPr>
            <p:cNvPr id="16" name="TextBox 15"/>
            <p:cNvSpPr txBox="1"/>
            <p:nvPr/>
          </p:nvSpPr>
          <p:spPr>
            <a:xfrm>
              <a:off x="8103684" y="2813291"/>
              <a:ext cx="444747" cy="392351"/>
            </a:xfrm>
            <a:prstGeom prst="rect">
              <a:avLst/>
            </a:prstGeom>
            <a:noFill/>
          </p:spPr>
          <p:txBody>
            <a:bodyPr wrap="none" rtlCol="0">
              <a:spAutoFit/>
            </a:bodyPr>
            <a:lstStyle/>
            <a:p>
              <a:r>
                <a:rPr lang="en-US" dirty="0" smtClean="0">
                  <a:solidFill>
                    <a:srgbClr val="000000"/>
                  </a:solidFill>
                </a:rPr>
                <a:t>10</a:t>
              </a:r>
              <a:endParaRPr lang="en-US" dirty="0">
                <a:solidFill>
                  <a:srgbClr val="000000"/>
                </a:solidFill>
              </a:endParaRPr>
            </a:p>
          </p:txBody>
        </p:sp>
        <p:sp>
          <p:nvSpPr>
            <p:cNvPr id="17" name="TextBox 16"/>
            <p:cNvSpPr txBox="1"/>
            <p:nvPr/>
          </p:nvSpPr>
          <p:spPr>
            <a:xfrm>
              <a:off x="8103684" y="3251921"/>
              <a:ext cx="444747" cy="392351"/>
            </a:xfrm>
            <a:prstGeom prst="rect">
              <a:avLst/>
            </a:prstGeom>
            <a:noFill/>
          </p:spPr>
          <p:txBody>
            <a:bodyPr wrap="none" rtlCol="0">
              <a:spAutoFit/>
            </a:bodyPr>
            <a:lstStyle/>
            <a:p>
              <a:r>
                <a:rPr lang="en-US" dirty="0" smtClean="0">
                  <a:solidFill>
                    <a:srgbClr val="000000"/>
                  </a:solidFill>
                </a:rPr>
                <a:t>10</a:t>
              </a:r>
              <a:endParaRPr lang="en-US" dirty="0">
                <a:solidFill>
                  <a:srgbClr val="000000"/>
                </a:solidFill>
              </a:endParaRPr>
            </a:p>
          </p:txBody>
        </p:sp>
        <p:sp>
          <p:nvSpPr>
            <p:cNvPr id="18" name="TextBox 17"/>
            <p:cNvSpPr txBox="1"/>
            <p:nvPr/>
          </p:nvSpPr>
          <p:spPr>
            <a:xfrm>
              <a:off x="8103684" y="3690551"/>
              <a:ext cx="444747" cy="392351"/>
            </a:xfrm>
            <a:prstGeom prst="rect">
              <a:avLst/>
            </a:prstGeom>
            <a:noFill/>
          </p:spPr>
          <p:txBody>
            <a:bodyPr wrap="none" rtlCol="0">
              <a:spAutoFit/>
            </a:bodyPr>
            <a:lstStyle/>
            <a:p>
              <a:r>
                <a:rPr lang="en-US" dirty="0" smtClean="0">
                  <a:solidFill>
                    <a:srgbClr val="000000"/>
                  </a:solidFill>
                </a:rPr>
                <a:t>12</a:t>
              </a:r>
              <a:endParaRPr lang="en-US" dirty="0">
                <a:solidFill>
                  <a:srgbClr val="000000"/>
                </a:solidFill>
              </a:endParaRPr>
            </a:p>
          </p:txBody>
        </p:sp>
        <p:sp>
          <p:nvSpPr>
            <p:cNvPr id="19" name="TextBox 18"/>
            <p:cNvSpPr txBox="1"/>
            <p:nvPr/>
          </p:nvSpPr>
          <p:spPr>
            <a:xfrm>
              <a:off x="8103684" y="4121895"/>
              <a:ext cx="444747" cy="392351"/>
            </a:xfrm>
            <a:prstGeom prst="rect">
              <a:avLst/>
            </a:prstGeom>
            <a:noFill/>
          </p:spPr>
          <p:txBody>
            <a:bodyPr wrap="none" rtlCol="0">
              <a:spAutoFit/>
            </a:bodyPr>
            <a:lstStyle/>
            <a:p>
              <a:r>
                <a:rPr lang="en-US" dirty="0" smtClean="0">
                  <a:solidFill>
                    <a:srgbClr val="000000"/>
                  </a:solidFill>
                </a:rPr>
                <a:t>12</a:t>
              </a:r>
              <a:endParaRPr lang="en-US" dirty="0">
                <a:solidFill>
                  <a:srgbClr val="000000"/>
                </a:solidFill>
              </a:endParaRPr>
            </a:p>
          </p:txBody>
        </p:sp>
        <p:sp>
          <p:nvSpPr>
            <p:cNvPr id="20" name="TextBox 19"/>
            <p:cNvSpPr txBox="1"/>
            <p:nvPr/>
          </p:nvSpPr>
          <p:spPr>
            <a:xfrm>
              <a:off x="8103684" y="4989678"/>
              <a:ext cx="444747" cy="392351"/>
            </a:xfrm>
            <a:prstGeom prst="rect">
              <a:avLst/>
            </a:prstGeom>
            <a:noFill/>
          </p:spPr>
          <p:txBody>
            <a:bodyPr wrap="none" rtlCol="0">
              <a:spAutoFit/>
            </a:bodyPr>
            <a:lstStyle/>
            <a:p>
              <a:r>
                <a:rPr lang="en-US" dirty="0" smtClean="0">
                  <a:solidFill>
                    <a:srgbClr val="000000"/>
                  </a:solidFill>
                </a:rPr>
                <a:t>15</a:t>
              </a:r>
              <a:endParaRPr lang="en-US" dirty="0">
                <a:solidFill>
                  <a:srgbClr val="000000"/>
                </a:solidFill>
              </a:endParaRPr>
            </a:p>
          </p:txBody>
        </p:sp>
        <p:sp>
          <p:nvSpPr>
            <p:cNvPr id="21" name="TextBox 20"/>
            <p:cNvSpPr txBox="1"/>
            <p:nvPr/>
          </p:nvSpPr>
          <p:spPr>
            <a:xfrm>
              <a:off x="8094414" y="4560525"/>
              <a:ext cx="444747" cy="392351"/>
            </a:xfrm>
            <a:prstGeom prst="rect">
              <a:avLst/>
            </a:prstGeom>
            <a:noFill/>
          </p:spPr>
          <p:txBody>
            <a:bodyPr wrap="none" rtlCol="0">
              <a:spAutoFit/>
            </a:bodyPr>
            <a:lstStyle/>
            <a:p>
              <a:r>
                <a:rPr lang="en-US" dirty="0" smtClean="0">
                  <a:solidFill>
                    <a:srgbClr val="000000"/>
                  </a:solidFill>
                </a:rPr>
                <a:t>14</a:t>
              </a:r>
              <a:endParaRPr lang="en-US" dirty="0">
                <a:solidFill>
                  <a:srgbClr val="000000"/>
                </a:solidFill>
              </a:endParaRPr>
            </a:p>
          </p:txBody>
        </p:sp>
        <p:sp>
          <p:nvSpPr>
            <p:cNvPr id="22" name="TextBox 21"/>
            <p:cNvSpPr txBox="1"/>
            <p:nvPr/>
          </p:nvSpPr>
          <p:spPr>
            <a:xfrm>
              <a:off x="8103684" y="5447262"/>
              <a:ext cx="444747" cy="392351"/>
            </a:xfrm>
            <a:prstGeom prst="rect">
              <a:avLst/>
            </a:prstGeom>
            <a:noFill/>
          </p:spPr>
          <p:txBody>
            <a:bodyPr wrap="none" rtlCol="0">
              <a:spAutoFit/>
            </a:bodyPr>
            <a:lstStyle/>
            <a:p>
              <a:r>
                <a:rPr lang="en-US" dirty="0" smtClean="0">
                  <a:solidFill>
                    <a:srgbClr val="000000"/>
                  </a:solidFill>
                </a:rPr>
                <a:t>16</a:t>
              </a:r>
              <a:endParaRPr lang="en-US" dirty="0">
                <a:solidFill>
                  <a:srgbClr val="000000"/>
                </a:solidFill>
              </a:endParaRPr>
            </a:p>
          </p:txBody>
        </p:sp>
      </p:grpSp>
      <p:cxnSp>
        <p:nvCxnSpPr>
          <p:cNvPr id="6" name="Straight Connector 5"/>
          <p:cNvCxnSpPr/>
          <p:nvPr/>
        </p:nvCxnSpPr>
        <p:spPr>
          <a:xfrm>
            <a:off x="6289785" y="6315280"/>
            <a:ext cx="2093735"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008575" y="6159618"/>
            <a:ext cx="1315534" cy="276999"/>
          </a:xfrm>
          <a:prstGeom prst="rect">
            <a:avLst/>
          </a:prstGeom>
          <a:noFill/>
        </p:spPr>
        <p:txBody>
          <a:bodyPr wrap="none" rtlCol="0">
            <a:spAutoFit/>
          </a:bodyPr>
          <a:lstStyle/>
          <a:p>
            <a:r>
              <a:rPr lang="en-US" sz="1200" dirty="0" smtClean="0">
                <a:solidFill>
                  <a:srgbClr val="FF0000"/>
                </a:solidFill>
              </a:rPr>
              <a:t>Moorings &amp; HPIES</a:t>
            </a:r>
            <a:endParaRPr lang="en-US" sz="1200" dirty="0">
              <a:solidFill>
                <a:srgbClr val="FF0000"/>
              </a:solidFill>
            </a:endParaRPr>
          </a:p>
        </p:txBody>
      </p:sp>
    </p:spTree>
    <p:extLst>
      <p:ext uri="{BB962C8B-B14F-4D97-AF65-F5344CB8AC3E}">
        <p14:creationId xmlns:p14="http://schemas.microsoft.com/office/powerpoint/2010/main" val="1519541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r="4328" b="5682"/>
          <a:stretch>
            <a:fillRect/>
          </a:stretch>
        </p:blipFill>
        <p:spPr bwMode="auto">
          <a:xfrm>
            <a:off x="4419600" y="1046219"/>
            <a:ext cx="4724400" cy="5820769"/>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r="4839" b="3729"/>
          <a:stretch>
            <a:fillRect/>
          </a:stretch>
        </p:blipFill>
        <p:spPr bwMode="auto">
          <a:xfrm>
            <a:off x="0" y="1068436"/>
            <a:ext cx="4495800" cy="5901117"/>
          </a:xfrm>
          <a:prstGeom prst="rect">
            <a:avLst/>
          </a:prstGeom>
          <a:noFill/>
          <a:ln w="9525">
            <a:noFill/>
            <a:miter lim="800000"/>
            <a:headEnd/>
            <a:tailEnd/>
          </a:ln>
        </p:spPr>
      </p:pic>
      <p:sp>
        <p:nvSpPr>
          <p:cNvPr id="10" name="Rectangle 9"/>
          <p:cNvSpPr/>
          <p:nvPr/>
        </p:nvSpPr>
        <p:spPr>
          <a:xfrm>
            <a:off x="484904" y="684776"/>
            <a:ext cx="3706096" cy="461665"/>
          </a:xfrm>
          <a:prstGeom prst="rect">
            <a:avLst/>
          </a:prstGeom>
          <a:effectLst/>
        </p:spPr>
        <p:txBody>
          <a:bodyPr wrap="square">
            <a:spAutoFit/>
          </a:bodyPr>
          <a:lstStyle/>
          <a:p>
            <a:pPr algn="ctr"/>
            <a:r>
              <a:rPr lang="en-US" sz="2400" dirty="0" smtClean="0">
                <a:solidFill>
                  <a:srgbClr val="000000"/>
                </a:solidFill>
                <a:cs typeface="Arial" pitchFamily="34" charset="0"/>
              </a:rPr>
              <a:t>22/06/2011 – 11/07/2012</a:t>
            </a:r>
            <a:endParaRPr lang="en-US" sz="2400" dirty="0">
              <a:solidFill>
                <a:srgbClr val="000000"/>
              </a:solidFill>
              <a:cs typeface="Arial" pitchFamily="34" charset="0"/>
            </a:endParaRPr>
          </a:p>
        </p:txBody>
      </p:sp>
      <p:sp>
        <p:nvSpPr>
          <p:cNvPr id="7" name="Rectangle 6"/>
          <p:cNvSpPr/>
          <p:nvPr/>
        </p:nvSpPr>
        <p:spPr>
          <a:xfrm>
            <a:off x="0" y="1"/>
            <a:ext cx="9144000" cy="73792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OKMC_logo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3" y="244574"/>
            <a:ext cx="1427734" cy="359244"/>
          </a:xfrm>
          <a:prstGeom prst="rect">
            <a:avLst/>
          </a:prstGeom>
        </p:spPr>
      </p:pic>
      <p:sp>
        <p:nvSpPr>
          <p:cNvPr id="13" name="TextBox 12"/>
          <p:cNvSpPr txBox="1"/>
          <p:nvPr/>
        </p:nvSpPr>
        <p:spPr>
          <a:xfrm>
            <a:off x="1364361" y="44785"/>
            <a:ext cx="6664050" cy="584776"/>
          </a:xfrm>
          <a:prstGeom prst="rect">
            <a:avLst/>
          </a:prstGeom>
          <a:noFill/>
        </p:spPr>
        <p:txBody>
          <a:bodyPr wrap="square" rtlCol="0">
            <a:spAutoFit/>
          </a:bodyPr>
          <a:lstStyle/>
          <a:p>
            <a:pPr algn="ctr"/>
            <a:r>
              <a:rPr lang="en-US" sz="3200" dirty="0" smtClean="0"/>
              <a:t>AVISO Satellite SSH and Eddy Tracking</a:t>
            </a:r>
            <a:endParaRPr lang="en-US" sz="3200" dirty="0"/>
          </a:p>
        </p:txBody>
      </p:sp>
      <p:sp>
        <p:nvSpPr>
          <p:cNvPr id="14" name="Rectangle 13"/>
          <p:cNvSpPr/>
          <p:nvPr/>
        </p:nvSpPr>
        <p:spPr>
          <a:xfrm>
            <a:off x="4944908" y="686441"/>
            <a:ext cx="3706096" cy="461665"/>
          </a:xfrm>
          <a:prstGeom prst="rect">
            <a:avLst/>
          </a:prstGeom>
          <a:effectLst/>
        </p:spPr>
        <p:txBody>
          <a:bodyPr wrap="square">
            <a:spAutoFit/>
          </a:bodyPr>
          <a:lstStyle/>
          <a:p>
            <a:pPr algn="ctr"/>
            <a:r>
              <a:rPr lang="en-US" sz="2400" dirty="0" smtClean="0">
                <a:solidFill>
                  <a:srgbClr val="000000"/>
                </a:solidFill>
                <a:cs typeface="Arial" pitchFamily="34" charset="0"/>
              </a:rPr>
              <a:t>06/06/2012 – 26/06/2012</a:t>
            </a:r>
            <a:endParaRPr lang="en-US" sz="2400" dirty="0">
              <a:solidFill>
                <a:srgbClr val="000000"/>
              </a:solidFill>
              <a:cs typeface="Arial" pitchFamily="34" charset="0"/>
            </a:endParaRPr>
          </a:p>
        </p:txBody>
      </p:sp>
    </p:spTree>
    <p:extLst>
      <p:ext uri="{BB962C8B-B14F-4D97-AF65-F5344CB8AC3E}">
        <p14:creationId xmlns:p14="http://schemas.microsoft.com/office/powerpoint/2010/main" val="393520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4650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KMC_log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 y="193088"/>
            <a:ext cx="1427734" cy="359244"/>
          </a:xfrm>
          <a:prstGeom prst="rect">
            <a:avLst/>
          </a:prstGeom>
        </p:spPr>
      </p:pic>
      <p:sp>
        <p:nvSpPr>
          <p:cNvPr id="32" name="TextBox 31"/>
          <p:cNvSpPr txBox="1"/>
          <p:nvPr/>
        </p:nvSpPr>
        <p:spPr>
          <a:xfrm>
            <a:off x="1355779" y="-58016"/>
            <a:ext cx="6621405" cy="707886"/>
          </a:xfrm>
          <a:prstGeom prst="rect">
            <a:avLst/>
          </a:prstGeom>
          <a:noFill/>
        </p:spPr>
        <p:txBody>
          <a:bodyPr wrap="square" rtlCol="0">
            <a:spAutoFit/>
          </a:bodyPr>
          <a:lstStyle/>
          <a:p>
            <a:pPr algn="ctr"/>
            <a:r>
              <a:rPr lang="en-US" sz="4000" dirty="0" smtClean="0"/>
              <a:t>Mean Circulation</a:t>
            </a:r>
            <a:endParaRPr lang="en-US" sz="4000" dirty="0"/>
          </a:p>
        </p:txBody>
      </p:sp>
      <p:sp>
        <p:nvSpPr>
          <p:cNvPr id="3" name="TextBox 2"/>
          <p:cNvSpPr txBox="1"/>
          <p:nvPr/>
        </p:nvSpPr>
        <p:spPr>
          <a:xfrm>
            <a:off x="880533" y="938085"/>
            <a:ext cx="4292600" cy="461665"/>
          </a:xfrm>
          <a:prstGeom prst="rect">
            <a:avLst/>
          </a:prstGeom>
          <a:noFill/>
        </p:spPr>
        <p:txBody>
          <a:bodyPr wrap="square" rtlCol="0">
            <a:spAutoFit/>
          </a:bodyPr>
          <a:lstStyle/>
          <a:p>
            <a:r>
              <a:rPr lang="en-US" sz="2400" dirty="0" smtClean="0"/>
              <a:t>Mean Depth-averaged Velocity</a:t>
            </a:r>
            <a:endParaRPr lang="en-US" sz="2400" dirty="0"/>
          </a:p>
        </p:txBody>
      </p:sp>
      <p:sp>
        <p:nvSpPr>
          <p:cNvPr id="5" name="TextBox 4"/>
          <p:cNvSpPr txBox="1"/>
          <p:nvPr/>
        </p:nvSpPr>
        <p:spPr>
          <a:xfrm>
            <a:off x="6110992" y="1556152"/>
            <a:ext cx="3008426" cy="4078039"/>
          </a:xfrm>
          <a:prstGeom prst="rect">
            <a:avLst/>
          </a:prstGeom>
          <a:noFill/>
        </p:spPr>
        <p:txBody>
          <a:bodyPr wrap="square" rtlCol="0">
            <a:spAutoFit/>
          </a:bodyPr>
          <a:lstStyle/>
          <a:p>
            <a:pPr marL="173038" indent="-173038">
              <a:spcAft>
                <a:spcPts val="600"/>
              </a:spcAft>
              <a:buFont typeface="Arial"/>
              <a:buChar char="•"/>
            </a:pPr>
            <a:r>
              <a:rPr lang="en-US" dirty="0" smtClean="0"/>
              <a:t>Velocities remain strong into the coast.</a:t>
            </a:r>
          </a:p>
          <a:p>
            <a:pPr marL="173038" indent="-173038">
              <a:spcAft>
                <a:spcPts val="600"/>
              </a:spcAft>
              <a:buFont typeface="Arial"/>
              <a:buChar char="•"/>
            </a:pPr>
            <a:r>
              <a:rPr lang="en-US" dirty="0" smtClean="0"/>
              <a:t>Dual velocity maxima at N1 </a:t>
            </a:r>
            <a:r>
              <a:rPr lang="en-US" dirty="0" smtClean="0"/>
              <a:t>(Yang et al., 2015). </a:t>
            </a:r>
            <a:endParaRPr lang="en-US" dirty="0" smtClean="0"/>
          </a:p>
          <a:p>
            <a:pPr marL="173038" indent="-173038">
              <a:spcAft>
                <a:spcPts val="600"/>
              </a:spcAft>
              <a:buFont typeface="Arial"/>
              <a:buChar char="•"/>
            </a:pPr>
            <a:r>
              <a:rPr lang="en-US" dirty="0"/>
              <a:t>Consistent southward flow east of ridge at </a:t>
            </a:r>
            <a:r>
              <a:rPr lang="en-US" dirty="0" smtClean="0"/>
              <a:t>N1 (recirculation gyre?).</a:t>
            </a:r>
            <a:endParaRPr lang="en-US" dirty="0"/>
          </a:p>
          <a:p>
            <a:pPr marL="173038" indent="-173038">
              <a:spcAft>
                <a:spcPts val="600"/>
              </a:spcAft>
              <a:buFont typeface="Arial"/>
              <a:buChar char="•"/>
            </a:pPr>
            <a:r>
              <a:rPr lang="en-US" dirty="0" smtClean="0"/>
              <a:t>Kuroshio broadest at N2.</a:t>
            </a:r>
          </a:p>
          <a:p>
            <a:pPr marL="173038" indent="-173038">
              <a:spcAft>
                <a:spcPts val="600"/>
              </a:spcAft>
              <a:buFont typeface="Arial"/>
              <a:buChar char="•"/>
            </a:pPr>
            <a:r>
              <a:rPr lang="en-US" dirty="0" smtClean="0"/>
              <a:t>S2 </a:t>
            </a:r>
            <a:r>
              <a:rPr lang="en-US" dirty="0"/>
              <a:t>and N1 align best with Kuroshio axis</a:t>
            </a:r>
            <a:r>
              <a:rPr lang="en-US" dirty="0" smtClean="0"/>
              <a:t>.</a:t>
            </a:r>
          </a:p>
          <a:p>
            <a:pPr marL="173038" indent="-173038">
              <a:spcAft>
                <a:spcPts val="600"/>
              </a:spcAft>
              <a:buFont typeface="Arial"/>
              <a:buChar char="•"/>
            </a:pPr>
            <a:r>
              <a:rPr lang="en-US" dirty="0" smtClean="0"/>
              <a:t>Individual sections show strong variability associated with eddies.</a:t>
            </a:r>
          </a:p>
        </p:txBody>
      </p:sp>
      <p:cxnSp>
        <p:nvCxnSpPr>
          <p:cNvPr id="13" name="Straight Arrow Connector 12"/>
          <p:cNvCxnSpPr/>
          <p:nvPr/>
        </p:nvCxnSpPr>
        <p:spPr>
          <a:xfrm flipV="1">
            <a:off x="2237138" y="4968428"/>
            <a:ext cx="592939" cy="31744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05806" y="963876"/>
            <a:ext cx="6104363" cy="5785248"/>
            <a:chOff x="105806" y="1045816"/>
            <a:chExt cx="6104363" cy="5785248"/>
          </a:xfrm>
        </p:grpSpPr>
        <p:pic>
          <p:nvPicPr>
            <p:cNvPr id="16" name="Picture 15" descr="plot_transects_DAC_v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6" y="1045816"/>
              <a:ext cx="6104363" cy="5785248"/>
            </a:xfrm>
            <a:prstGeom prst="rect">
              <a:avLst/>
            </a:prstGeom>
          </p:spPr>
        </p:pic>
        <p:pic>
          <p:nvPicPr>
            <p:cNvPr id="17" name="Picture 9"/>
            <p:cNvPicPr>
              <a:picLocks noChangeAspect="1" noChangeArrowheads="1"/>
            </p:cNvPicPr>
            <p:nvPr/>
          </p:nvPicPr>
          <p:blipFill>
            <a:blip r:embed="rId4" cstate="print"/>
            <a:srcRect l="-6299"/>
            <a:stretch>
              <a:fillRect/>
            </a:stretch>
          </p:blipFill>
          <p:spPr bwMode="auto">
            <a:xfrm>
              <a:off x="4544841" y="1045816"/>
              <a:ext cx="914400" cy="1198880"/>
            </a:xfrm>
            <a:prstGeom prst="rect">
              <a:avLst/>
            </a:prstGeom>
            <a:solidFill>
              <a:schemeClr val="bg1"/>
            </a:solidFill>
            <a:ln w="38100">
              <a:solidFill>
                <a:schemeClr val="tx1"/>
              </a:solidFill>
              <a:miter lim="800000"/>
              <a:headEnd/>
              <a:tailEnd/>
            </a:ln>
          </p:spPr>
        </p:pic>
        <p:pic>
          <p:nvPicPr>
            <p:cNvPr id="18" name="Picture 11"/>
            <p:cNvPicPr>
              <a:picLocks noChangeAspect="1" noChangeArrowheads="1"/>
            </p:cNvPicPr>
            <p:nvPr/>
          </p:nvPicPr>
          <p:blipFill>
            <a:blip r:embed="rId5" cstate="print"/>
            <a:srcRect l="-5128" r="16667"/>
            <a:stretch>
              <a:fillRect/>
            </a:stretch>
          </p:blipFill>
          <p:spPr bwMode="auto">
            <a:xfrm>
              <a:off x="4634739" y="3401833"/>
              <a:ext cx="824502" cy="1063487"/>
            </a:xfrm>
            <a:prstGeom prst="rect">
              <a:avLst/>
            </a:prstGeom>
            <a:solidFill>
              <a:schemeClr val="bg1"/>
            </a:solidFill>
            <a:ln w="38100">
              <a:solidFill>
                <a:schemeClr val="tx1"/>
              </a:solidFill>
              <a:miter lim="800000"/>
              <a:headEnd/>
              <a:tailEnd/>
            </a:ln>
          </p:spPr>
        </p:pic>
        <p:pic>
          <p:nvPicPr>
            <p:cNvPr id="19" name="Picture 10"/>
            <p:cNvPicPr>
              <a:picLocks noChangeAspect="1" noChangeArrowheads="1"/>
            </p:cNvPicPr>
            <p:nvPr/>
          </p:nvPicPr>
          <p:blipFill>
            <a:blip r:embed="rId6" cstate="print"/>
            <a:srcRect l="-4267" r="29600"/>
            <a:stretch>
              <a:fillRect/>
            </a:stretch>
          </p:blipFill>
          <p:spPr bwMode="auto">
            <a:xfrm>
              <a:off x="3292538" y="5367808"/>
              <a:ext cx="914400" cy="1152797"/>
            </a:xfrm>
            <a:prstGeom prst="rect">
              <a:avLst/>
            </a:prstGeom>
            <a:solidFill>
              <a:schemeClr val="bg1"/>
            </a:solidFill>
            <a:ln w="38100">
              <a:solidFill>
                <a:schemeClr val="tx1"/>
              </a:solidFill>
              <a:miter lim="800000"/>
              <a:headEnd/>
              <a:tailEnd/>
            </a:ln>
          </p:spPr>
        </p:pic>
        <p:pic>
          <p:nvPicPr>
            <p:cNvPr id="20" name="Picture 12"/>
            <p:cNvPicPr>
              <a:picLocks noChangeAspect="1" noChangeArrowheads="1"/>
            </p:cNvPicPr>
            <p:nvPr/>
          </p:nvPicPr>
          <p:blipFill>
            <a:blip r:embed="rId7" cstate="print"/>
            <a:srcRect l="5245"/>
            <a:stretch>
              <a:fillRect/>
            </a:stretch>
          </p:blipFill>
          <p:spPr bwMode="auto">
            <a:xfrm>
              <a:off x="1398939" y="4925352"/>
              <a:ext cx="838199" cy="1088731"/>
            </a:xfrm>
            <a:prstGeom prst="rect">
              <a:avLst/>
            </a:prstGeom>
            <a:noFill/>
            <a:ln w="38100">
              <a:solidFill>
                <a:schemeClr val="tx1"/>
              </a:solidFill>
              <a:miter lim="800000"/>
              <a:headEnd/>
              <a:tailEnd/>
            </a:ln>
          </p:spPr>
        </p:pic>
        <p:sp>
          <p:nvSpPr>
            <p:cNvPr id="21" name="TextBox 20"/>
            <p:cNvSpPr txBox="1"/>
            <p:nvPr/>
          </p:nvSpPr>
          <p:spPr>
            <a:xfrm>
              <a:off x="1550040" y="5537825"/>
              <a:ext cx="540016" cy="369332"/>
            </a:xfrm>
            <a:prstGeom prst="rect">
              <a:avLst/>
            </a:prstGeom>
            <a:noFill/>
          </p:spPr>
          <p:txBody>
            <a:bodyPr wrap="square" rtlCol="0">
              <a:spAutoFit/>
            </a:bodyPr>
            <a:lstStyle/>
            <a:p>
              <a:r>
                <a:rPr lang="en-US" dirty="0" smtClean="0"/>
                <a:t>M1</a:t>
              </a:r>
              <a:endParaRPr lang="en-US" dirty="0"/>
            </a:p>
          </p:txBody>
        </p:sp>
        <p:sp>
          <p:nvSpPr>
            <p:cNvPr id="22" name="TextBox 21"/>
            <p:cNvSpPr txBox="1"/>
            <p:nvPr/>
          </p:nvSpPr>
          <p:spPr>
            <a:xfrm>
              <a:off x="3512489" y="6054520"/>
              <a:ext cx="457619" cy="369332"/>
            </a:xfrm>
            <a:prstGeom prst="rect">
              <a:avLst/>
            </a:prstGeom>
            <a:noFill/>
          </p:spPr>
          <p:txBody>
            <a:bodyPr wrap="square" rtlCol="0">
              <a:spAutoFit/>
            </a:bodyPr>
            <a:lstStyle/>
            <a:p>
              <a:r>
                <a:rPr lang="en-US" dirty="0"/>
                <a:t>S</a:t>
              </a:r>
              <a:r>
                <a:rPr lang="en-US" dirty="0" smtClean="0"/>
                <a:t>1</a:t>
              </a:r>
              <a:endParaRPr lang="en-US" dirty="0"/>
            </a:p>
          </p:txBody>
        </p:sp>
        <p:sp>
          <p:nvSpPr>
            <p:cNvPr id="23" name="TextBox 22"/>
            <p:cNvSpPr txBox="1"/>
            <p:nvPr/>
          </p:nvSpPr>
          <p:spPr>
            <a:xfrm>
              <a:off x="4814921" y="4002877"/>
              <a:ext cx="457619" cy="369332"/>
            </a:xfrm>
            <a:prstGeom prst="rect">
              <a:avLst/>
            </a:prstGeom>
            <a:noFill/>
          </p:spPr>
          <p:txBody>
            <a:bodyPr wrap="square" rtlCol="0">
              <a:spAutoFit/>
            </a:bodyPr>
            <a:lstStyle/>
            <a:p>
              <a:r>
                <a:rPr lang="en-US" dirty="0" smtClean="0"/>
                <a:t>S</a:t>
              </a:r>
              <a:r>
                <a:rPr lang="en-US" dirty="0"/>
                <a:t>2</a:t>
              </a:r>
            </a:p>
          </p:txBody>
        </p:sp>
        <p:grpSp>
          <p:nvGrpSpPr>
            <p:cNvPr id="24" name="Group 23"/>
            <p:cNvGrpSpPr/>
            <p:nvPr/>
          </p:nvGrpSpPr>
          <p:grpSpPr>
            <a:xfrm>
              <a:off x="2736168" y="2950804"/>
              <a:ext cx="842950" cy="1102078"/>
              <a:chOff x="2736168" y="2850794"/>
              <a:chExt cx="842950" cy="1102078"/>
            </a:xfrm>
          </p:grpSpPr>
          <p:pic>
            <p:nvPicPr>
              <p:cNvPr id="26" name="Picture 8"/>
              <p:cNvPicPr>
                <a:picLocks noChangeAspect="1" noChangeArrowheads="1"/>
              </p:cNvPicPr>
              <p:nvPr/>
            </p:nvPicPr>
            <p:blipFill>
              <a:blip r:embed="rId8" cstate="print"/>
              <a:srcRect l="-6299"/>
              <a:stretch>
                <a:fillRect/>
              </a:stretch>
            </p:blipFill>
            <p:spPr bwMode="auto">
              <a:xfrm>
                <a:off x="2736168" y="2850794"/>
                <a:ext cx="842950" cy="1102078"/>
              </a:xfrm>
              <a:prstGeom prst="rect">
                <a:avLst/>
              </a:prstGeom>
              <a:solidFill>
                <a:schemeClr val="bg1"/>
              </a:solidFill>
              <a:ln w="38100">
                <a:solidFill>
                  <a:schemeClr val="tx1"/>
                </a:solidFill>
                <a:miter lim="800000"/>
                <a:headEnd/>
                <a:tailEnd/>
              </a:ln>
            </p:spPr>
          </p:pic>
          <p:sp>
            <p:nvSpPr>
              <p:cNvPr id="27" name="TextBox 26"/>
              <p:cNvSpPr txBox="1"/>
              <p:nvPr/>
            </p:nvSpPr>
            <p:spPr>
              <a:xfrm>
                <a:off x="2922473" y="3500255"/>
                <a:ext cx="457619" cy="369332"/>
              </a:xfrm>
              <a:prstGeom prst="rect">
                <a:avLst/>
              </a:prstGeom>
              <a:noFill/>
            </p:spPr>
            <p:txBody>
              <a:bodyPr wrap="square" rtlCol="0">
                <a:spAutoFit/>
              </a:bodyPr>
              <a:lstStyle/>
              <a:p>
                <a:r>
                  <a:rPr lang="en-US" dirty="0" smtClean="0"/>
                  <a:t>N1</a:t>
                </a:r>
                <a:endParaRPr lang="en-US" dirty="0"/>
              </a:p>
            </p:txBody>
          </p:sp>
        </p:grpSp>
        <p:sp>
          <p:nvSpPr>
            <p:cNvPr id="25" name="TextBox 24"/>
            <p:cNvSpPr txBox="1"/>
            <p:nvPr/>
          </p:nvSpPr>
          <p:spPr>
            <a:xfrm>
              <a:off x="4744918" y="1782519"/>
              <a:ext cx="457619" cy="369332"/>
            </a:xfrm>
            <a:prstGeom prst="rect">
              <a:avLst/>
            </a:prstGeom>
            <a:noFill/>
          </p:spPr>
          <p:txBody>
            <a:bodyPr wrap="square" rtlCol="0">
              <a:spAutoFit/>
            </a:bodyPr>
            <a:lstStyle/>
            <a:p>
              <a:r>
                <a:rPr lang="en-US" dirty="0" smtClean="0"/>
                <a:t>N2</a:t>
              </a:r>
              <a:endParaRPr lang="en-US" dirty="0"/>
            </a:p>
          </p:txBody>
        </p:sp>
      </p:grpSp>
      <p:sp>
        <p:nvSpPr>
          <p:cNvPr id="28" name="TextBox 27"/>
          <p:cNvSpPr txBox="1"/>
          <p:nvPr/>
        </p:nvSpPr>
        <p:spPr>
          <a:xfrm>
            <a:off x="3725101" y="2561087"/>
            <a:ext cx="490014" cy="307777"/>
          </a:xfrm>
          <a:prstGeom prst="rect">
            <a:avLst/>
          </a:prstGeom>
          <a:noFill/>
        </p:spPr>
        <p:txBody>
          <a:bodyPr wrap="square" rtlCol="0">
            <a:spAutoFit/>
          </a:bodyPr>
          <a:lstStyle/>
          <a:p>
            <a:r>
              <a:rPr lang="en-US" sz="1400" dirty="0" smtClean="0">
                <a:latin typeface="Times"/>
                <a:cs typeface="Times"/>
              </a:rPr>
              <a:t>N1</a:t>
            </a:r>
            <a:endParaRPr lang="en-US" sz="1400" dirty="0">
              <a:latin typeface="Times"/>
              <a:cs typeface="Times"/>
            </a:endParaRPr>
          </a:p>
        </p:txBody>
      </p:sp>
      <p:sp>
        <p:nvSpPr>
          <p:cNvPr id="29" name="TextBox 28"/>
          <p:cNvSpPr txBox="1"/>
          <p:nvPr/>
        </p:nvSpPr>
        <p:spPr>
          <a:xfrm>
            <a:off x="3961931" y="4760820"/>
            <a:ext cx="490014" cy="307777"/>
          </a:xfrm>
          <a:prstGeom prst="rect">
            <a:avLst/>
          </a:prstGeom>
          <a:noFill/>
        </p:spPr>
        <p:txBody>
          <a:bodyPr wrap="square" rtlCol="0">
            <a:spAutoFit/>
          </a:bodyPr>
          <a:lstStyle/>
          <a:p>
            <a:r>
              <a:rPr lang="en-US" sz="1400" dirty="0">
                <a:latin typeface="Times"/>
                <a:cs typeface="Times"/>
              </a:rPr>
              <a:t>S</a:t>
            </a:r>
            <a:r>
              <a:rPr lang="en-US" sz="1400" dirty="0" smtClean="0">
                <a:latin typeface="Times"/>
                <a:cs typeface="Times"/>
              </a:rPr>
              <a:t>1</a:t>
            </a:r>
            <a:endParaRPr lang="en-US" sz="1400" dirty="0">
              <a:latin typeface="Times"/>
              <a:cs typeface="Times"/>
            </a:endParaRPr>
          </a:p>
        </p:txBody>
      </p:sp>
      <p:pic>
        <p:nvPicPr>
          <p:cNvPr id="30" name="Picture 29" descr="070719_KuroshioJuly2007_003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448" y="924610"/>
            <a:ext cx="1525261" cy="2287892"/>
          </a:xfrm>
          <a:prstGeom prst="rect">
            <a:avLst/>
          </a:prstGeom>
        </p:spPr>
      </p:pic>
    </p:spTree>
    <p:extLst>
      <p:ext uri="{BB962C8B-B14F-4D97-AF65-F5344CB8AC3E}">
        <p14:creationId xmlns:p14="http://schemas.microsoft.com/office/powerpoint/2010/main" val="4168045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96710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KMC_log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1" y="270882"/>
            <a:ext cx="1427734" cy="359244"/>
          </a:xfrm>
          <a:prstGeom prst="rect">
            <a:avLst/>
          </a:prstGeom>
        </p:spPr>
      </p:pic>
      <p:sp>
        <p:nvSpPr>
          <p:cNvPr id="32" name="TextBox 31"/>
          <p:cNvSpPr txBox="1"/>
          <p:nvPr/>
        </p:nvSpPr>
        <p:spPr>
          <a:xfrm>
            <a:off x="1424427" y="-50118"/>
            <a:ext cx="6565826" cy="1077218"/>
          </a:xfrm>
          <a:prstGeom prst="rect">
            <a:avLst/>
          </a:prstGeom>
          <a:noFill/>
        </p:spPr>
        <p:txBody>
          <a:bodyPr wrap="square" rtlCol="0">
            <a:spAutoFit/>
          </a:bodyPr>
          <a:lstStyle/>
          <a:p>
            <a:pPr algn="ctr"/>
            <a:r>
              <a:rPr lang="en-US" sz="3200" dirty="0" smtClean="0"/>
              <a:t>Glider-based Absolute Geostrophic Velocity vs. Mooring Velocities</a:t>
            </a:r>
            <a:endParaRPr lang="en-US" sz="3200" dirty="0"/>
          </a:p>
        </p:txBody>
      </p:sp>
      <p:pic>
        <p:nvPicPr>
          <p:cNvPr id="12" name="Picture 4"/>
          <p:cNvPicPr>
            <a:picLocks noChangeAspect="1" noChangeArrowheads="1"/>
          </p:cNvPicPr>
          <p:nvPr/>
        </p:nvPicPr>
        <p:blipFill>
          <a:blip r:embed="rId3" cstate="print"/>
          <a:srcRect/>
          <a:stretch>
            <a:fillRect/>
          </a:stretch>
        </p:blipFill>
        <p:spPr bwMode="auto">
          <a:xfrm>
            <a:off x="5483181" y="1027100"/>
            <a:ext cx="3323272" cy="2230018"/>
          </a:xfrm>
          <a:prstGeom prst="rect">
            <a:avLst/>
          </a:prstGeom>
          <a:noFill/>
          <a:ln w="9525">
            <a:noFill/>
            <a:miter lim="800000"/>
            <a:headEnd/>
            <a:tailEnd/>
          </a:ln>
        </p:spPr>
      </p:pic>
      <p:pic>
        <p:nvPicPr>
          <p:cNvPr id="13" name="Picture 12"/>
          <p:cNvPicPr/>
          <p:nvPr/>
        </p:nvPicPr>
        <p:blipFill>
          <a:blip r:embed="rId4" cstate="print"/>
          <a:srcRect b="45506"/>
          <a:stretch>
            <a:fillRect/>
          </a:stretch>
        </p:blipFill>
        <p:spPr>
          <a:xfrm>
            <a:off x="155632" y="3041064"/>
            <a:ext cx="6251765" cy="3816936"/>
          </a:xfrm>
          <a:prstGeom prst="rect">
            <a:avLst/>
          </a:prstGeom>
        </p:spPr>
      </p:pic>
      <p:pic>
        <p:nvPicPr>
          <p:cNvPr id="14" name="Picture 7"/>
          <p:cNvPicPr>
            <a:picLocks noChangeAspect="1" noChangeArrowheads="1"/>
          </p:cNvPicPr>
          <p:nvPr/>
        </p:nvPicPr>
        <p:blipFill>
          <a:blip r:embed="rId5" cstate="print"/>
          <a:srcRect l="26713" r="27057" b="-17496"/>
          <a:stretch>
            <a:fillRect/>
          </a:stretch>
        </p:blipFill>
        <p:spPr bwMode="auto">
          <a:xfrm>
            <a:off x="721949" y="1278977"/>
            <a:ext cx="3904398" cy="339441"/>
          </a:xfrm>
          <a:prstGeom prst="rect">
            <a:avLst/>
          </a:prstGeom>
          <a:noFill/>
          <a:ln w="9525">
            <a:noFill/>
            <a:miter lim="800000"/>
            <a:headEnd/>
            <a:tailEnd/>
          </a:ln>
          <a:effectLst/>
        </p:spPr>
      </p:pic>
      <p:pic>
        <p:nvPicPr>
          <p:cNvPr id="16" name="Picture 6"/>
          <p:cNvPicPr>
            <a:picLocks noChangeAspect="1" noChangeArrowheads="1"/>
          </p:cNvPicPr>
          <p:nvPr/>
        </p:nvPicPr>
        <p:blipFill>
          <a:blip r:embed="rId6" cstate="print"/>
          <a:srcRect/>
          <a:stretch>
            <a:fillRect/>
          </a:stretch>
        </p:blipFill>
        <p:spPr bwMode="auto">
          <a:xfrm>
            <a:off x="8353796" y="3639393"/>
            <a:ext cx="462094" cy="3081646"/>
          </a:xfrm>
          <a:prstGeom prst="rect">
            <a:avLst/>
          </a:prstGeom>
          <a:noFill/>
          <a:ln w="9525">
            <a:noFill/>
            <a:miter lim="800000"/>
            <a:headEnd/>
            <a:tailEnd/>
          </a:ln>
        </p:spPr>
      </p:pic>
      <p:sp>
        <p:nvSpPr>
          <p:cNvPr id="17" name="TextBox 16"/>
          <p:cNvSpPr txBox="1"/>
          <p:nvPr/>
        </p:nvSpPr>
        <p:spPr>
          <a:xfrm>
            <a:off x="8220823" y="3290054"/>
            <a:ext cx="888385" cy="369332"/>
          </a:xfrm>
          <a:prstGeom prst="rect">
            <a:avLst/>
          </a:prstGeom>
          <a:noFill/>
        </p:spPr>
        <p:txBody>
          <a:bodyPr wrap="none" rtlCol="0">
            <a:spAutoFit/>
          </a:bodyPr>
          <a:lstStyle/>
          <a:p>
            <a:r>
              <a:rPr lang="en-US" dirty="0" smtClean="0">
                <a:latin typeface="Times New Roman" pitchFamily="18" charset="0"/>
                <a:cs typeface="Times New Roman" pitchFamily="18" charset="0"/>
              </a:rPr>
              <a:t>~450 m</a:t>
            </a:r>
            <a:endParaRPr lang="en-US" dirty="0">
              <a:latin typeface="Times New Roman" pitchFamily="18" charset="0"/>
              <a:cs typeface="Times New Roman" pitchFamily="18" charset="0"/>
            </a:endParaRPr>
          </a:p>
        </p:txBody>
      </p:sp>
      <p:sp>
        <p:nvSpPr>
          <p:cNvPr id="18" name="TextBox 17"/>
          <p:cNvSpPr txBox="1"/>
          <p:nvPr/>
        </p:nvSpPr>
        <p:spPr>
          <a:xfrm>
            <a:off x="1682627" y="1577494"/>
            <a:ext cx="1269360" cy="738664"/>
          </a:xfrm>
          <a:prstGeom prst="rect">
            <a:avLst/>
          </a:prstGeom>
          <a:noFill/>
        </p:spPr>
        <p:txBody>
          <a:bodyPr wrap="none" rtlCol="0">
            <a:spAutoFit/>
          </a:bodyPr>
          <a:lstStyle/>
          <a:p>
            <a:r>
              <a:rPr lang="en-US" sz="1400" dirty="0" smtClean="0">
                <a:solidFill>
                  <a:srgbClr val="00B050"/>
                </a:solidFill>
                <a:latin typeface="Times New Roman" pitchFamily="18" charset="0"/>
                <a:cs typeface="Times New Roman" pitchFamily="18" charset="0"/>
              </a:rPr>
              <a:t>Relative Geos.</a:t>
            </a:r>
          </a:p>
          <a:p>
            <a:r>
              <a:rPr lang="en-US" sz="1400" dirty="0" smtClean="0">
                <a:solidFill>
                  <a:srgbClr val="00B050"/>
                </a:solidFill>
                <a:latin typeface="Times New Roman" pitchFamily="18" charset="0"/>
                <a:cs typeface="Times New Roman" pitchFamily="18" charset="0"/>
              </a:rPr>
              <a:t>Velocity</a:t>
            </a:r>
          </a:p>
          <a:p>
            <a:r>
              <a:rPr lang="en-US" sz="1400" dirty="0" smtClean="0">
                <a:solidFill>
                  <a:srgbClr val="00B050"/>
                </a:solidFill>
                <a:latin typeface="Times New Roman" pitchFamily="18" charset="0"/>
                <a:cs typeface="Times New Roman" pitchFamily="18" charset="0"/>
              </a:rPr>
              <a:t>(thermal wind)</a:t>
            </a:r>
          </a:p>
        </p:txBody>
      </p:sp>
      <p:sp>
        <p:nvSpPr>
          <p:cNvPr id="19" name="TextBox 18"/>
          <p:cNvSpPr txBox="1"/>
          <p:nvPr/>
        </p:nvSpPr>
        <p:spPr>
          <a:xfrm>
            <a:off x="720725" y="1599266"/>
            <a:ext cx="1075009" cy="738664"/>
          </a:xfrm>
          <a:prstGeom prst="rect">
            <a:avLst/>
          </a:prstGeom>
          <a:noFill/>
        </p:spPr>
        <p:txBody>
          <a:bodyPr wrap="none" rtlCol="0">
            <a:spAutoFit/>
          </a:bodyPr>
          <a:lstStyle/>
          <a:p>
            <a:r>
              <a:rPr lang="en-US" sz="1400" dirty="0" smtClean="0">
                <a:solidFill>
                  <a:srgbClr val="FF0000"/>
                </a:solidFill>
                <a:latin typeface="Times New Roman" pitchFamily="18" charset="0"/>
                <a:cs typeface="Times New Roman" pitchFamily="18" charset="0"/>
              </a:rPr>
              <a:t>Absolute </a:t>
            </a:r>
          </a:p>
          <a:p>
            <a:r>
              <a:rPr lang="en-US" sz="1400" dirty="0" smtClean="0">
                <a:solidFill>
                  <a:srgbClr val="FF0000"/>
                </a:solidFill>
                <a:latin typeface="Times New Roman" pitchFamily="18" charset="0"/>
                <a:cs typeface="Times New Roman" pitchFamily="18" charset="0"/>
              </a:rPr>
              <a:t>Geostrophic</a:t>
            </a:r>
            <a:br>
              <a:rPr lang="en-US" sz="1400" dirty="0" smtClean="0">
                <a:solidFill>
                  <a:srgbClr val="FF0000"/>
                </a:solidFill>
                <a:latin typeface="Times New Roman" pitchFamily="18" charset="0"/>
                <a:cs typeface="Times New Roman" pitchFamily="18" charset="0"/>
              </a:rPr>
            </a:br>
            <a:r>
              <a:rPr lang="en-US" sz="1400" dirty="0" smtClean="0">
                <a:solidFill>
                  <a:srgbClr val="FF0000"/>
                </a:solidFill>
                <a:latin typeface="Times New Roman" pitchFamily="18" charset="0"/>
                <a:cs typeface="Times New Roman" pitchFamily="18" charset="0"/>
              </a:rPr>
              <a:t>Velocity</a:t>
            </a:r>
            <a:endParaRPr lang="en-US" sz="1400" dirty="0">
              <a:solidFill>
                <a:srgbClr val="FF0000"/>
              </a:solidFill>
              <a:latin typeface="Times New Roman" pitchFamily="18" charset="0"/>
              <a:cs typeface="Times New Roman" pitchFamily="18" charset="0"/>
            </a:endParaRPr>
          </a:p>
        </p:txBody>
      </p:sp>
      <p:sp>
        <p:nvSpPr>
          <p:cNvPr id="20" name="TextBox 19"/>
          <p:cNvSpPr txBox="1"/>
          <p:nvPr/>
        </p:nvSpPr>
        <p:spPr>
          <a:xfrm>
            <a:off x="2951987" y="1575517"/>
            <a:ext cx="1221168" cy="954107"/>
          </a:xfrm>
          <a:prstGeom prst="rect">
            <a:avLst/>
          </a:prstGeom>
          <a:noFill/>
        </p:spPr>
        <p:txBody>
          <a:bodyPr wrap="none" rtlCol="0">
            <a:spAutoFit/>
          </a:bodyPr>
          <a:lstStyle/>
          <a:p>
            <a:r>
              <a:rPr lang="en-US" sz="1400" dirty="0" smtClean="0">
                <a:solidFill>
                  <a:srgbClr val="FFC000"/>
                </a:solidFill>
                <a:latin typeface="Times New Roman" pitchFamily="18" charset="0"/>
                <a:cs typeface="Times New Roman" pitchFamily="18" charset="0"/>
              </a:rPr>
              <a:t>Depth </a:t>
            </a:r>
          </a:p>
          <a:p>
            <a:r>
              <a:rPr lang="en-US" sz="1400" dirty="0" smtClean="0">
                <a:solidFill>
                  <a:srgbClr val="FFC000"/>
                </a:solidFill>
                <a:latin typeface="Times New Roman" pitchFamily="18" charset="0"/>
                <a:cs typeface="Times New Roman" pitchFamily="18" charset="0"/>
              </a:rPr>
              <a:t>Average </a:t>
            </a:r>
          </a:p>
          <a:p>
            <a:r>
              <a:rPr lang="en-US" sz="1400" dirty="0" smtClean="0">
                <a:solidFill>
                  <a:srgbClr val="FFC000"/>
                </a:solidFill>
                <a:latin typeface="Times New Roman" pitchFamily="18" charset="0"/>
                <a:cs typeface="Times New Roman" pitchFamily="18" charset="0"/>
              </a:rPr>
              <a:t>Velocity from </a:t>
            </a:r>
          </a:p>
          <a:p>
            <a:r>
              <a:rPr lang="en-US" sz="1400" dirty="0" smtClean="0">
                <a:solidFill>
                  <a:srgbClr val="FFC000"/>
                </a:solidFill>
                <a:latin typeface="Times New Roman" pitchFamily="18" charset="0"/>
                <a:cs typeface="Times New Roman" pitchFamily="18" charset="0"/>
              </a:rPr>
              <a:t>GPS fixes</a:t>
            </a:r>
            <a:endParaRPr lang="en-US" sz="1400" dirty="0">
              <a:solidFill>
                <a:srgbClr val="FFC000"/>
              </a:solidFill>
              <a:latin typeface="Times New Roman" pitchFamily="18" charset="0"/>
              <a:cs typeface="Times New Roman" pitchFamily="18" charset="0"/>
            </a:endParaRPr>
          </a:p>
        </p:txBody>
      </p:sp>
      <p:sp>
        <p:nvSpPr>
          <p:cNvPr id="21" name="TextBox 20"/>
          <p:cNvSpPr txBox="1"/>
          <p:nvPr/>
        </p:nvSpPr>
        <p:spPr>
          <a:xfrm>
            <a:off x="3911228" y="1573538"/>
            <a:ext cx="829073" cy="954107"/>
          </a:xfrm>
          <a:prstGeom prst="rect">
            <a:avLst/>
          </a:prstGeom>
          <a:noFill/>
        </p:spPr>
        <p:txBody>
          <a:bodyPr wrap="none" rtlCol="0">
            <a:spAutoFit/>
          </a:bodyPr>
          <a:lstStyle/>
          <a:p>
            <a:r>
              <a:rPr lang="en-US" sz="1400" dirty="0" smtClean="0">
                <a:solidFill>
                  <a:srgbClr val="0070C0"/>
                </a:solidFill>
                <a:latin typeface="Times New Roman" pitchFamily="18" charset="0"/>
                <a:cs typeface="Times New Roman" pitchFamily="18" charset="0"/>
              </a:rPr>
              <a:t>Depth </a:t>
            </a:r>
          </a:p>
          <a:p>
            <a:r>
              <a:rPr lang="en-US" sz="1400" dirty="0" smtClean="0">
                <a:solidFill>
                  <a:srgbClr val="0070C0"/>
                </a:solidFill>
                <a:latin typeface="Times New Roman" pitchFamily="18" charset="0"/>
                <a:cs typeface="Times New Roman" pitchFamily="18" charset="0"/>
              </a:rPr>
              <a:t>Average </a:t>
            </a:r>
          </a:p>
          <a:p>
            <a:r>
              <a:rPr lang="en-US" sz="1400" dirty="0" smtClean="0">
                <a:solidFill>
                  <a:srgbClr val="0070C0"/>
                </a:solidFill>
                <a:latin typeface="Times New Roman" pitchFamily="18" charset="0"/>
                <a:cs typeface="Times New Roman" pitchFamily="18" charset="0"/>
              </a:rPr>
              <a:t>Relative </a:t>
            </a:r>
          </a:p>
          <a:p>
            <a:r>
              <a:rPr lang="en-US" sz="1400" dirty="0" smtClean="0">
                <a:solidFill>
                  <a:srgbClr val="0070C0"/>
                </a:solidFill>
                <a:latin typeface="Times New Roman" pitchFamily="18" charset="0"/>
                <a:cs typeface="Times New Roman" pitchFamily="18" charset="0"/>
              </a:rPr>
              <a:t>Velocity </a:t>
            </a:r>
          </a:p>
        </p:txBody>
      </p:sp>
      <p:sp>
        <p:nvSpPr>
          <p:cNvPr id="22" name="TextBox 21"/>
          <p:cNvSpPr txBox="1"/>
          <p:nvPr/>
        </p:nvSpPr>
        <p:spPr>
          <a:xfrm>
            <a:off x="6465615" y="3505407"/>
            <a:ext cx="1361270" cy="923330"/>
          </a:xfrm>
          <a:prstGeom prst="rect">
            <a:avLst/>
          </a:prstGeom>
          <a:noFill/>
        </p:spPr>
        <p:txBody>
          <a:bodyPr wrap="none" rtlCol="0">
            <a:spAutoFit/>
          </a:bodyPr>
          <a:lstStyle/>
          <a:p>
            <a:pPr algn="ctr"/>
            <a:r>
              <a:rPr lang="en-US" dirty="0" smtClean="0">
                <a:latin typeface="Times New Roman" pitchFamily="18" charset="0"/>
                <a:cs typeface="Times New Roman" pitchFamily="18" charset="0"/>
              </a:rPr>
              <a:t>Westward </a:t>
            </a:r>
          </a:p>
          <a:p>
            <a:pPr algn="ctr"/>
            <a:r>
              <a:rPr lang="en-US" dirty="0" smtClean="0">
                <a:latin typeface="Times New Roman" pitchFamily="18" charset="0"/>
                <a:cs typeface="Times New Roman" pitchFamily="18" charset="0"/>
              </a:rPr>
              <a:t>2012/11/29</a:t>
            </a:r>
          </a:p>
          <a:p>
            <a:pPr algn="ctr"/>
            <a:r>
              <a:rPr lang="en-US" dirty="0" smtClean="0">
                <a:latin typeface="Times New Roman" pitchFamily="18" charset="0"/>
                <a:cs typeface="Times New Roman" pitchFamily="18" charset="0"/>
              </a:rPr>
              <a:t>~2012/12/04</a:t>
            </a:r>
            <a:endParaRPr lang="en-US" dirty="0">
              <a:latin typeface="Times New Roman" pitchFamily="18" charset="0"/>
              <a:cs typeface="Times New Roman" pitchFamily="18" charset="0"/>
            </a:endParaRPr>
          </a:p>
        </p:txBody>
      </p:sp>
      <p:sp>
        <p:nvSpPr>
          <p:cNvPr id="23" name="TextBox 22"/>
          <p:cNvSpPr txBox="1"/>
          <p:nvPr/>
        </p:nvSpPr>
        <p:spPr>
          <a:xfrm>
            <a:off x="6452269" y="5337276"/>
            <a:ext cx="1361270" cy="923330"/>
          </a:xfrm>
          <a:prstGeom prst="rect">
            <a:avLst/>
          </a:prstGeom>
          <a:noFill/>
        </p:spPr>
        <p:txBody>
          <a:bodyPr wrap="none" rtlCol="0">
            <a:spAutoFit/>
          </a:bodyPr>
          <a:lstStyle/>
          <a:p>
            <a:pPr algn="ctr"/>
            <a:r>
              <a:rPr lang="en-US" dirty="0" smtClean="0">
                <a:latin typeface="Times New Roman" pitchFamily="18" charset="0"/>
                <a:cs typeface="Times New Roman" pitchFamily="18" charset="0"/>
              </a:rPr>
              <a:t>Eastward </a:t>
            </a:r>
          </a:p>
          <a:p>
            <a:pPr algn="ctr"/>
            <a:r>
              <a:rPr lang="en-US" dirty="0" smtClean="0">
                <a:latin typeface="Times New Roman" pitchFamily="18" charset="0"/>
                <a:cs typeface="Times New Roman" pitchFamily="18" charset="0"/>
              </a:rPr>
              <a:t>2012/12/04</a:t>
            </a:r>
          </a:p>
          <a:p>
            <a:pPr algn="ctr"/>
            <a:r>
              <a:rPr lang="en-US" dirty="0" smtClean="0">
                <a:latin typeface="Times New Roman" pitchFamily="18" charset="0"/>
                <a:cs typeface="Times New Roman" pitchFamily="18" charset="0"/>
              </a:rPr>
              <a:t>~2012/12/14</a:t>
            </a:r>
            <a:endParaRPr lang="en-US" dirty="0">
              <a:latin typeface="Times New Roman" pitchFamily="18" charset="0"/>
              <a:cs typeface="Times New Roman" pitchFamily="18" charset="0"/>
            </a:endParaRPr>
          </a:p>
        </p:txBody>
      </p:sp>
      <p:grpSp>
        <p:nvGrpSpPr>
          <p:cNvPr id="7" name="Group 6"/>
          <p:cNvGrpSpPr/>
          <p:nvPr/>
        </p:nvGrpSpPr>
        <p:grpSpPr>
          <a:xfrm>
            <a:off x="6663761" y="4549647"/>
            <a:ext cx="1073173" cy="307777"/>
            <a:chOff x="6554281" y="4429208"/>
            <a:chExt cx="1073173" cy="307777"/>
          </a:xfrm>
        </p:grpSpPr>
        <p:sp>
          <p:nvSpPr>
            <p:cNvPr id="24" name="TextBox 23"/>
            <p:cNvSpPr txBox="1"/>
            <p:nvPr/>
          </p:nvSpPr>
          <p:spPr>
            <a:xfrm>
              <a:off x="6814411" y="4429208"/>
              <a:ext cx="813043"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Mooring </a:t>
              </a:r>
              <a:endParaRPr lang="en-US" sz="1400" dirty="0">
                <a:latin typeface="Times New Roman" pitchFamily="18" charset="0"/>
                <a:cs typeface="Times New Roman" pitchFamily="18" charset="0"/>
              </a:endParaRPr>
            </a:p>
          </p:txBody>
        </p:sp>
        <p:cxnSp>
          <p:nvCxnSpPr>
            <p:cNvPr id="25" name="Straight Connector 24"/>
            <p:cNvCxnSpPr/>
            <p:nvPr/>
          </p:nvCxnSpPr>
          <p:spPr>
            <a:xfrm>
              <a:off x="6554281" y="4600024"/>
              <a:ext cx="2857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6678433" y="4889385"/>
            <a:ext cx="1234300" cy="307777"/>
            <a:chOff x="6579901" y="4889385"/>
            <a:chExt cx="1234300" cy="307777"/>
          </a:xfrm>
        </p:grpSpPr>
        <p:sp>
          <p:nvSpPr>
            <p:cNvPr id="26" name="TextBox 25"/>
            <p:cNvSpPr txBox="1"/>
            <p:nvPr/>
          </p:nvSpPr>
          <p:spPr>
            <a:xfrm>
              <a:off x="6840031" y="4889385"/>
              <a:ext cx="974170"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Glider</a:t>
              </a:r>
              <a:r>
                <a:rPr lang="en-US" sz="1400" i="1" dirty="0" smtClean="0">
                  <a:latin typeface="Times New Roman" pitchFamily="18" charset="0"/>
                  <a:cs typeface="Times New Roman" pitchFamily="18" charset="0"/>
                </a:rPr>
                <a:t> </a:t>
              </a:r>
              <a:r>
                <a:rPr lang="en-US" sz="1400" i="1" dirty="0" err="1" smtClean="0">
                  <a:latin typeface="Times New Roman" pitchFamily="18" charset="0"/>
                  <a:cs typeface="Times New Roman" pitchFamily="18" charset="0"/>
                </a:rPr>
                <a:t>V</a:t>
              </a:r>
              <a:r>
                <a:rPr lang="en-US" sz="1400" i="1" baseline="-25000" dirty="0" err="1" smtClean="0">
                  <a:latin typeface="Times New Roman" pitchFamily="18" charset="0"/>
                  <a:cs typeface="Times New Roman" pitchFamily="18" charset="0"/>
                </a:rPr>
                <a:t>abs</a:t>
              </a:r>
              <a:r>
                <a:rPr lang="en-US" sz="1400" dirty="0" smtClean="0">
                  <a:latin typeface="Times New Roman" pitchFamily="18" charset="0"/>
                  <a:cs typeface="Times New Roman" pitchFamily="18" charset="0"/>
                </a:rPr>
                <a:t> </a:t>
              </a:r>
              <a:endParaRPr lang="en-US" sz="1400" dirty="0">
                <a:latin typeface="Times New Roman" pitchFamily="18" charset="0"/>
                <a:cs typeface="Times New Roman" pitchFamily="18" charset="0"/>
              </a:endParaRPr>
            </a:p>
          </p:txBody>
        </p:sp>
        <p:cxnSp>
          <p:nvCxnSpPr>
            <p:cNvPr id="27" name="Straight Connector 26"/>
            <p:cNvCxnSpPr/>
            <p:nvPr/>
          </p:nvCxnSpPr>
          <p:spPr>
            <a:xfrm>
              <a:off x="6579901" y="5060201"/>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1466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b="12892"/>
          <a:stretch>
            <a:fillRect/>
          </a:stretch>
        </p:blipFill>
        <p:spPr bwMode="auto">
          <a:xfrm>
            <a:off x="3791489" y="967103"/>
            <a:ext cx="5255571" cy="5939775"/>
          </a:xfrm>
          <a:prstGeom prst="rect">
            <a:avLst/>
          </a:prstGeom>
          <a:noFill/>
          <a:ln w="9525">
            <a:noFill/>
            <a:miter lim="800000"/>
            <a:headEnd/>
            <a:tailEnd/>
          </a:ln>
        </p:spPr>
      </p:pic>
      <p:sp>
        <p:nvSpPr>
          <p:cNvPr id="6" name="TextBox 5"/>
          <p:cNvSpPr txBox="1"/>
          <p:nvPr/>
        </p:nvSpPr>
        <p:spPr>
          <a:xfrm>
            <a:off x="1094922" y="5714256"/>
            <a:ext cx="1947693" cy="646331"/>
          </a:xfrm>
          <a:prstGeom prst="rect">
            <a:avLst/>
          </a:prstGeom>
          <a:noFill/>
        </p:spPr>
        <p:txBody>
          <a:bodyPr wrap="none" rtlCol="0">
            <a:spAutoFit/>
          </a:bodyPr>
          <a:lstStyle/>
          <a:p>
            <a:pPr algn="ctr"/>
            <a:r>
              <a:rPr lang="en-US" dirty="0" smtClean="0">
                <a:latin typeface="Times New Roman" pitchFamily="18" charset="0"/>
                <a:cs typeface="Times New Roman" pitchFamily="18" charset="0"/>
              </a:rPr>
              <a:t>Southward Current</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(800-900 m)</a:t>
            </a:r>
            <a:endParaRPr lang="en-US" dirty="0">
              <a:latin typeface="Times New Roman" pitchFamily="18" charset="0"/>
              <a:cs typeface="Times New Roman" pitchFamily="18" charset="0"/>
            </a:endParaRPr>
          </a:p>
        </p:txBody>
      </p:sp>
      <p:sp>
        <p:nvSpPr>
          <p:cNvPr id="9" name="TextBox 8"/>
          <p:cNvSpPr txBox="1"/>
          <p:nvPr/>
        </p:nvSpPr>
        <p:spPr>
          <a:xfrm>
            <a:off x="902125" y="1456698"/>
            <a:ext cx="1960292" cy="646331"/>
          </a:xfrm>
          <a:prstGeom prst="rect">
            <a:avLst/>
          </a:prstGeom>
          <a:noFill/>
        </p:spPr>
        <p:txBody>
          <a:bodyPr wrap="none" rtlCol="0">
            <a:spAutoFit/>
          </a:bodyPr>
          <a:lstStyle/>
          <a:p>
            <a:pPr algn="ctr"/>
            <a:r>
              <a:rPr lang="en-US" dirty="0" smtClean="0">
                <a:latin typeface="Times New Roman" pitchFamily="18" charset="0"/>
                <a:cs typeface="Times New Roman" pitchFamily="18" charset="0"/>
              </a:rPr>
              <a:t>Northward Current</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(40-420 m) </a:t>
            </a:r>
            <a:endParaRPr lang="en-US" dirty="0">
              <a:latin typeface="Times New Roman" pitchFamily="18" charset="0"/>
              <a:cs typeface="Times New Roman" pitchFamily="18" charset="0"/>
            </a:endParaRPr>
          </a:p>
        </p:txBody>
      </p:sp>
      <p:sp>
        <p:nvSpPr>
          <p:cNvPr id="7" name="TextBox 6"/>
          <p:cNvSpPr txBox="1"/>
          <p:nvPr/>
        </p:nvSpPr>
        <p:spPr>
          <a:xfrm>
            <a:off x="538533" y="4087023"/>
            <a:ext cx="3005951" cy="646331"/>
          </a:xfrm>
          <a:prstGeom prst="rect">
            <a:avLst/>
          </a:prstGeom>
          <a:noFill/>
        </p:spPr>
        <p:txBody>
          <a:bodyPr wrap="none" rtlCol="0">
            <a:spAutoFit/>
          </a:bodyPr>
          <a:lstStyle/>
          <a:p>
            <a:pPr algn="ctr"/>
            <a:r>
              <a:rPr lang="en-US" dirty="0" err="1" smtClean="0">
                <a:latin typeface="Times New Roman" pitchFamily="18" charset="0"/>
                <a:cs typeface="Times New Roman" pitchFamily="18" charset="0"/>
              </a:rPr>
              <a:t>Seaglider</a:t>
            </a:r>
            <a:r>
              <a:rPr lang="en-US" dirty="0" smtClean="0">
                <a:latin typeface="Times New Roman" pitchFamily="18" charset="0"/>
                <a:cs typeface="Times New Roman" pitchFamily="18" charset="0"/>
              </a:rPr>
              <a:t> Geostrophic Current</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(0-1000 m) </a:t>
            </a:r>
            <a:endParaRPr lang="en-US" dirty="0">
              <a:latin typeface="Times New Roman" pitchFamily="18" charset="0"/>
              <a:cs typeface="Times New Roman" pitchFamily="18" charset="0"/>
            </a:endParaRPr>
          </a:p>
        </p:txBody>
      </p:sp>
      <p:sp>
        <p:nvSpPr>
          <p:cNvPr id="15" name="TextBox 14"/>
          <p:cNvSpPr txBox="1"/>
          <p:nvPr/>
        </p:nvSpPr>
        <p:spPr>
          <a:xfrm>
            <a:off x="902125" y="2630182"/>
            <a:ext cx="1947806" cy="646331"/>
          </a:xfrm>
          <a:prstGeom prst="rect">
            <a:avLst/>
          </a:prstGeom>
          <a:noFill/>
        </p:spPr>
        <p:txBody>
          <a:bodyPr wrap="none" rtlCol="0">
            <a:spAutoFit/>
          </a:bodyPr>
          <a:lstStyle/>
          <a:p>
            <a:pPr algn="ctr"/>
            <a:r>
              <a:rPr lang="en-US" dirty="0" smtClean="0">
                <a:latin typeface="Times New Roman" pitchFamily="18" charset="0"/>
                <a:cs typeface="Times New Roman" pitchFamily="18" charset="0"/>
              </a:rPr>
              <a:t>Mooring Current</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(M1-M6, 0-400 m) </a:t>
            </a:r>
            <a:endParaRPr lang="en-US" dirty="0">
              <a:latin typeface="Times New Roman" pitchFamily="18" charset="0"/>
              <a:cs typeface="Times New Roman" pitchFamily="18" charset="0"/>
            </a:endParaRPr>
          </a:p>
        </p:txBody>
      </p:sp>
      <p:sp>
        <p:nvSpPr>
          <p:cNvPr id="16" name="Rectangle 15"/>
          <p:cNvSpPr/>
          <p:nvPr/>
        </p:nvSpPr>
        <p:spPr>
          <a:xfrm>
            <a:off x="0" y="1"/>
            <a:ext cx="9144000" cy="96710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OKMC_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81" y="270882"/>
            <a:ext cx="1427734" cy="359244"/>
          </a:xfrm>
          <a:prstGeom prst="rect">
            <a:avLst/>
          </a:prstGeom>
        </p:spPr>
      </p:pic>
      <p:sp>
        <p:nvSpPr>
          <p:cNvPr id="19" name="TextBox 18"/>
          <p:cNvSpPr txBox="1"/>
          <p:nvPr/>
        </p:nvSpPr>
        <p:spPr>
          <a:xfrm>
            <a:off x="1424427" y="-50118"/>
            <a:ext cx="6565826" cy="1077218"/>
          </a:xfrm>
          <a:prstGeom prst="rect">
            <a:avLst/>
          </a:prstGeom>
          <a:noFill/>
        </p:spPr>
        <p:txBody>
          <a:bodyPr wrap="square" rtlCol="0">
            <a:spAutoFit/>
          </a:bodyPr>
          <a:lstStyle/>
          <a:p>
            <a:pPr algn="ctr"/>
            <a:r>
              <a:rPr lang="en-US" sz="3200" dirty="0" smtClean="0"/>
              <a:t>Glider-based Absolute Geostrophic Velocity vs. Mooring Velocities</a:t>
            </a:r>
            <a:endParaRPr lang="en-US" sz="3200" dirty="0"/>
          </a:p>
        </p:txBody>
      </p:sp>
    </p:spTree>
    <p:extLst>
      <p:ext uri="{BB962C8B-B14F-4D97-AF65-F5344CB8AC3E}">
        <p14:creationId xmlns:p14="http://schemas.microsoft.com/office/powerpoint/2010/main" val="3489194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t="-8413" r="-2006"/>
          <a:stretch>
            <a:fillRect/>
          </a:stretch>
        </p:blipFill>
        <p:spPr bwMode="auto">
          <a:xfrm>
            <a:off x="559724" y="1449858"/>
            <a:ext cx="8063476" cy="3733800"/>
          </a:xfrm>
          <a:prstGeom prst="rect">
            <a:avLst/>
          </a:prstGeom>
          <a:solidFill>
            <a:schemeClr val="bg1"/>
          </a:solidFill>
          <a:ln w="9525">
            <a:noFill/>
            <a:miter lim="800000"/>
            <a:headEnd/>
            <a:tailEnd/>
          </a:ln>
        </p:spPr>
      </p:pic>
      <p:sp>
        <p:nvSpPr>
          <p:cNvPr id="7" name="TextBox 6"/>
          <p:cNvSpPr txBox="1"/>
          <p:nvPr/>
        </p:nvSpPr>
        <p:spPr>
          <a:xfrm>
            <a:off x="6019800" y="2438400"/>
            <a:ext cx="2450927" cy="461665"/>
          </a:xfrm>
          <a:prstGeom prst="rect">
            <a:avLst/>
          </a:prstGeom>
          <a:noFill/>
        </p:spPr>
        <p:txBody>
          <a:bodyPr wrap="none" rtlCol="0">
            <a:spAutoFit/>
          </a:bodyPr>
          <a:lstStyle/>
          <a:p>
            <a:r>
              <a:rPr lang="en-US" dirty="0" smtClean="0"/>
              <a:t>Average top 200m</a:t>
            </a:r>
            <a:endParaRPr lang="en-US" dirty="0"/>
          </a:p>
        </p:txBody>
      </p:sp>
      <p:sp>
        <p:nvSpPr>
          <p:cNvPr id="5" name="TextBox 4"/>
          <p:cNvSpPr txBox="1"/>
          <p:nvPr/>
        </p:nvSpPr>
        <p:spPr>
          <a:xfrm>
            <a:off x="1828800" y="2514600"/>
            <a:ext cx="1261884" cy="461665"/>
          </a:xfrm>
          <a:prstGeom prst="rect">
            <a:avLst/>
          </a:prstGeom>
          <a:noFill/>
        </p:spPr>
        <p:txBody>
          <a:bodyPr wrap="none" rtlCol="0">
            <a:spAutoFit/>
          </a:bodyPr>
          <a:lstStyle/>
          <a:p>
            <a:r>
              <a:rPr lang="en-US" dirty="0" smtClean="0"/>
              <a:t>Mooring</a:t>
            </a:r>
            <a:endParaRPr lang="en-US" dirty="0"/>
          </a:p>
        </p:txBody>
      </p:sp>
      <p:sp>
        <p:nvSpPr>
          <p:cNvPr id="12" name="Rectangle 11"/>
          <p:cNvSpPr/>
          <p:nvPr/>
        </p:nvSpPr>
        <p:spPr>
          <a:xfrm>
            <a:off x="0" y="1"/>
            <a:ext cx="9144000" cy="96710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OKMC_log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1" y="270882"/>
            <a:ext cx="1427734" cy="359244"/>
          </a:xfrm>
          <a:prstGeom prst="rect">
            <a:avLst/>
          </a:prstGeom>
        </p:spPr>
      </p:pic>
      <p:sp>
        <p:nvSpPr>
          <p:cNvPr id="15" name="TextBox 14"/>
          <p:cNvSpPr txBox="1"/>
          <p:nvPr/>
        </p:nvSpPr>
        <p:spPr>
          <a:xfrm>
            <a:off x="1424427" y="-50118"/>
            <a:ext cx="6565826" cy="1077218"/>
          </a:xfrm>
          <a:prstGeom prst="rect">
            <a:avLst/>
          </a:prstGeom>
          <a:noFill/>
        </p:spPr>
        <p:txBody>
          <a:bodyPr wrap="square" rtlCol="0">
            <a:spAutoFit/>
          </a:bodyPr>
          <a:lstStyle/>
          <a:p>
            <a:pPr algn="ctr"/>
            <a:r>
              <a:rPr lang="en-US" sz="3200" dirty="0" smtClean="0"/>
              <a:t>Glider-based Absolute Geostrophic Velocity vs. Mooring Velocities</a:t>
            </a:r>
            <a:endParaRPr lang="en-US" sz="3200" dirty="0"/>
          </a:p>
        </p:txBody>
      </p:sp>
    </p:spTree>
    <p:extLst>
      <p:ext uri="{BB962C8B-B14F-4D97-AF65-F5344CB8AC3E}">
        <p14:creationId xmlns:p14="http://schemas.microsoft.com/office/powerpoint/2010/main" val="3720938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775464" y="633291"/>
            <a:ext cx="5419276" cy="6143561"/>
          </a:xfrm>
          <a:prstGeom prst="rect">
            <a:avLst/>
          </a:prstGeom>
          <a:noFill/>
          <a:ln w="9525">
            <a:noFill/>
            <a:miter lim="800000"/>
            <a:headEnd/>
            <a:tailEnd/>
          </a:ln>
        </p:spPr>
      </p:pic>
      <p:sp>
        <p:nvSpPr>
          <p:cNvPr id="10" name="Rectangle 9"/>
          <p:cNvSpPr/>
          <p:nvPr/>
        </p:nvSpPr>
        <p:spPr>
          <a:xfrm>
            <a:off x="0" y="1"/>
            <a:ext cx="9152581" cy="56458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OKMC_log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 y="141602"/>
            <a:ext cx="1427734" cy="359244"/>
          </a:xfrm>
          <a:prstGeom prst="rect">
            <a:avLst/>
          </a:prstGeom>
        </p:spPr>
      </p:pic>
      <p:sp>
        <p:nvSpPr>
          <p:cNvPr id="13" name="TextBox 12"/>
          <p:cNvSpPr txBox="1"/>
          <p:nvPr/>
        </p:nvSpPr>
        <p:spPr>
          <a:xfrm>
            <a:off x="1355779" y="-81750"/>
            <a:ext cx="6719230" cy="646331"/>
          </a:xfrm>
          <a:prstGeom prst="rect">
            <a:avLst/>
          </a:prstGeom>
          <a:noFill/>
        </p:spPr>
        <p:txBody>
          <a:bodyPr wrap="square" rtlCol="0">
            <a:spAutoFit/>
          </a:bodyPr>
          <a:lstStyle/>
          <a:p>
            <a:pPr algn="ctr"/>
            <a:r>
              <a:rPr lang="en-US" sz="3600" dirty="0" smtClean="0"/>
              <a:t>Example S (Luzon) Sections</a:t>
            </a:r>
            <a:endParaRPr lang="en-US" sz="3600" dirty="0"/>
          </a:p>
        </p:txBody>
      </p:sp>
      <p:pic>
        <p:nvPicPr>
          <p:cNvPr id="14" name="Picture 13" descr="plot_transects_DAC_v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09" y="733177"/>
            <a:ext cx="1883201" cy="1784754"/>
          </a:xfrm>
          <a:prstGeom prst="rect">
            <a:avLst/>
          </a:prstGeom>
        </p:spPr>
      </p:pic>
      <p:cxnSp>
        <p:nvCxnSpPr>
          <p:cNvPr id="3" name="Straight Connector 2"/>
          <p:cNvCxnSpPr/>
          <p:nvPr/>
        </p:nvCxnSpPr>
        <p:spPr>
          <a:xfrm flipV="1">
            <a:off x="1187066" y="1677037"/>
            <a:ext cx="343815" cy="240256"/>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187066" y="1917293"/>
            <a:ext cx="446205" cy="188771"/>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162383" y="1823357"/>
            <a:ext cx="849507" cy="707886"/>
          </a:xfrm>
          <a:prstGeom prst="rect">
            <a:avLst/>
          </a:prstGeom>
          <a:noFill/>
        </p:spPr>
        <p:txBody>
          <a:bodyPr wrap="square" rtlCol="0">
            <a:spAutoFit/>
          </a:bodyPr>
          <a:lstStyle/>
          <a:p>
            <a:r>
              <a:rPr lang="en-US" sz="4000" dirty="0" smtClean="0">
                <a:solidFill>
                  <a:srgbClr val="0000FF"/>
                </a:solidFill>
              </a:rPr>
              <a:t>S1</a:t>
            </a:r>
            <a:endParaRPr lang="en-US" sz="4000" dirty="0">
              <a:solidFill>
                <a:srgbClr val="0000FF"/>
              </a:solidFill>
            </a:endParaRPr>
          </a:p>
        </p:txBody>
      </p:sp>
      <p:sp>
        <p:nvSpPr>
          <p:cNvPr id="24" name="TextBox 23"/>
          <p:cNvSpPr txBox="1"/>
          <p:nvPr/>
        </p:nvSpPr>
        <p:spPr>
          <a:xfrm>
            <a:off x="2162383" y="4875981"/>
            <a:ext cx="849507" cy="707886"/>
          </a:xfrm>
          <a:prstGeom prst="rect">
            <a:avLst/>
          </a:prstGeom>
          <a:noFill/>
        </p:spPr>
        <p:txBody>
          <a:bodyPr wrap="square" rtlCol="0">
            <a:spAutoFit/>
          </a:bodyPr>
          <a:lstStyle/>
          <a:p>
            <a:r>
              <a:rPr lang="en-US" sz="4000" dirty="0" smtClean="0">
                <a:solidFill>
                  <a:srgbClr val="FF0000"/>
                </a:solidFill>
              </a:rPr>
              <a:t>S2</a:t>
            </a:r>
            <a:endParaRPr lang="en-US" sz="4000" dirty="0">
              <a:solidFill>
                <a:srgbClr val="FF0000"/>
              </a:solidFill>
            </a:endParaRPr>
          </a:p>
        </p:txBody>
      </p:sp>
      <p:sp>
        <p:nvSpPr>
          <p:cNvPr id="25" name="TextBox 24"/>
          <p:cNvSpPr txBox="1"/>
          <p:nvPr/>
        </p:nvSpPr>
        <p:spPr>
          <a:xfrm>
            <a:off x="4272011" y="4468735"/>
            <a:ext cx="1245919" cy="738664"/>
          </a:xfrm>
          <a:prstGeom prst="rect">
            <a:avLst/>
          </a:prstGeom>
          <a:noFill/>
        </p:spPr>
        <p:txBody>
          <a:bodyPr wrap="square" rtlCol="0">
            <a:spAutoFit/>
          </a:bodyPr>
          <a:lstStyle/>
          <a:p>
            <a:r>
              <a:rPr lang="en-US" sz="1400" dirty="0" smtClean="0"/>
              <a:t>Cyclonic eddy reduces transport </a:t>
            </a:r>
            <a:endParaRPr lang="en-US" sz="1400" dirty="0"/>
          </a:p>
        </p:txBody>
      </p:sp>
      <p:sp>
        <p:nvSpPr>
          <p:cNvPr id="15" name="TextBox 14"/>
          <p:cNvSpPr txBox="1"/>
          <p:nvPr/>
        </p:nvSpPr>
        <p:spPr>
          <a:xfrm>
            <a:off x="3134561" y="4468735"/>
            <a:ext cx="980820" cy="738664"/>
          </a:xfrm>
          <a:prstGeom prst="rect">
            <a:avLst/>
          </a:prstGeom>
          <a:noFill/>
        </p:spPr>
        <p:txBody>
          <a:bodyPr wrap="square" rtlCol="0">
            <a:spAutoFit/>
          </a:bodyPr>
          <a:lstStyle/>
          <a:p>
            <a:r>
              <a:rPr lang="en-US" sz="1400" dirty="0" smtClean="0"/>
              <a:t>Dual velocity </a:t>
            </a:r>
            <a:r>
              <a:rPr lang="en-US" sz="1400" dirty="0" smtClean="0"/>
              <a:t>maxima</a:t>
            </a:r>
            <a:endParaRPr lang="en-US" sz="1400" dirty="0"/>
          </a:p>
        </p:txBody>
      </p:sp>
    </p:spTree>
    <p:extLst>
      <p:ext uri="{BB962C8B-B14F-4D97-AF65-F5344CB8AC3E}">
        <p14:creationId xmlns:p14="http://schemas.microsoft.com/office/powerpoint/2010/main" val="321436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KMC_ONRreview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OKMC_ONRreviewTemplate.potx</Template>
  <TotalTime>6550</TotalTime>
  <Words>2147</Words>
  <Application>Microsoft Macintosh PowerPoint</Application>
  <PresentationFormat>On-screen Show (4:3)</PresentationFormat>
  <Paragraphs>292</Paragraphs>
  <Slides>27</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Baskerville Old Face</vt:lpstr>
      <vt:lpstr>Calibri</vt:lpstr>
      <vt:lpstr>ＭＳ Ｐゴシック</vt:lpstr>
      <vt:lpstr>Times</vt:lpstr>
      <vt:lpstr>Times New Roman</vt:lpstr>
      <vt:lpstr>新細明體</vt:lpstr>
      <vt:lpstr>Arial</vt:lpstr>
      <vt:lpstr>OKMC_ONRreviewTemplate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Lee</dc:creator>
  <cp:lastModifiedBy>Craig M. Lee</cp:lastModifiedBy>
  <cp:revision>119</cp:revision>
  <dcterms:created xsi:type="dcterms:W3CDTF">2013-08-21T17:34:51Z</dcterms:created>
  <dcterms:modified xsi:type="dcterms:W3CDTF">2016-09-27T07:13:15Z</dcterms:modified>
</cp:coreProperties>
</file>