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64" r:id="rId3"/>
    <p:sldId id="259" r:id="rId4"/>
    <p:sldId id="266" r:id="rId5"/>
    <p:sldId id="261" r:id="rId6"/>
    <p:sldId id="258" r:id="rId7"/>
    <p:sldId id="257" r:id="rId8"/>
    <p:sldId id="267" r:id="rId9"/>
    <p:sldId id="262" r:id="rId10"/>
    <p:sldId id="263" r:id="rId11"/>
    <p:sldId id="260" r:id="rId12"/>
    <p:sldId id="265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13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6BA55-5589-D442-9EFC-CA78B9F7414D}" type="datetimeFigureOut">
              <a:rPr lang="en-US" smtClean="0"/>
              <a:pPr/>
              <a:t>9/27/2016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B29B6-ECA5-424B-8333-2AFC4E8631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48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CEF0C-689E-429B-8803-7F7F76AAB685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706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CEF0C-689E-429B-8803-7F7F76AAB685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50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55FC43-8D6C-1240-9660-544F0455D216}" type="datetimeFigureOut">
              <a:rPr lang="en-US" smtClean="0"/>
              <a:pPr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B0ED6-AF2C-4F45-AF02-FAF857C26D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96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55FC43-8D6C-1240-9660-544F0455D216}" type="datetimeFigureOut">
              <a:rPr lang="en-US" smtClean="0"/>
              <a:pPr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B0ED6-AF2C-4F45-AF02-FAF857C26D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15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55FC43-8D6C-1240-9660-544F0455D216}" type="datetimeFigureOut">
              <a:rPr lang="en-US" smtClean="0"/>
              <a:pPr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B0ED6-AF2C-4F45-AF02-FAF857C26D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55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55FC43-8D6C-1240-9660-544F0455D216}" type="datetimeFigureOut">
              <a:rPr lang="en-US" smtClean="0"/>
              <a:pPr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B0ED6-AF2C-4F45-AF02-FAF857C26D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25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55FC43-8D6C-1240-9660-544F0455D216}" type="datetimeFigureOut">
              <a:rPr lang="en-US" smtClean="0"/>
              <a:pPr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B0ED6-AF2C-4F45-AF02-FAF857C26D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27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55FC43-8D6C-1240-9660-544F0455D216}" type="datetimeFigureOut">
              <a:rPr lang="en-US" smtClean="0"/>
              <a:pPr/>
              <a:t>9/27/2016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B0ED6-AF2C-4F45-AF02-FAF857C26D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3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55FC43-8D6C-1240-9660-544F0455D216}" type="datetimeFigureOut">
              <a:rPr lang="en-US" smtClean="0"/>
              <a:pPr/>
              <a:t>9/27/2016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B0ED6-AF2C-4F45-AF02-FAF857C26D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563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55FC43-8D6C-1240-9660-544F0455D216}" type="datetimeFigureOut">
              <a:rPr lang="en-US" smtClean="0"/>
              <a:pPr/>
              <a:t>9/27/2016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B0ED6-AF2C-4F45-AF02-FAF857C26D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01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55FC43-8D6C-1240-9660-544F0455D216}" type="datetimeFigureOut">
              <a:rPr lang="en-US" smtClean="0"/>
              <a:pPr/>
              <a:t>9/27/2016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B0ED6-AF2C-4F45-AF02-FAF857C26D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56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55FC43-8D6C-1240-9660-544F0455D216}" type="datetimeFigureOut">
              <a:rPr lang="en-US" smtClean="0"/>
              <a:pPr/>
              <a:t>9/27/2016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B0ED6-AF2C-4F45-AF02-FAF857C26D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46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Drag picture to placeholder or click icon to add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55FC43-8D6C-1240-9660-544F0455D216}" type="datetimeFigureOut">
              <a:rPr lang="en-US" smtClean="0"/>
              <a:pPr/>
              <a:t>9/27/2016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B0ED6-AF2C-4F45-AF02-FAF857C26D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61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FA55FC43-8D6C-1240-9660-544F0455D216}" type="datetimeFigureOut">
              <a:rPr lang="en-US" smtClean="0"/>
              <a:pPr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937B0ED6-AF2C-4F45-AF02-FAF857C26D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31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8588" y="6291263"/>
            <a:ext cx="93821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d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media" Target="../media/media2.mov"/><Relationship Id="rId7" Type="http://schemas.openxmlformats.org/officeDocument/2006/relationships/image" Target="../media/image5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o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!OLE_LINK3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63600"/>
            <a:ext cx="7772400" cy="4064000"/>
          </a:xfrm>
        </p:spPr>
        <p:txBody>
          <a:bodyPr/>
          <a:lstStyle/>
          <a:p>
            <a:r>
              <a:rPr lang="en-GB" sz="2400" b="1" dirty="0" smtClean="0">
                <a:latin typeface="Arial"/>
                <a:cs typeface="Arial"/>
              </a:rPr>
              <a:t>Examples of autonomous fleet optimisation</a:t>
            </a:r>
            <a:br>
              <a:rPr lang="en-GB" sz="2400" b="1" dirty="0" smtClean="0">
                <a:latin typeface="Arial"/>
                <a:cs typeface="Arial"/>
              </a:rPr>
            </a:br>
            <a:r>
              <a:rPr lang="en-GB" sz="2400" i="1" dirty="0" smtClean="0"/>
              <a:t>John Allen</a:t>
            </a:r>
            <a:br>
              <a:rPr lang="en-GB" sz="2400" i="1" dirty="0" smtClean="0"/>
            </a:br>
            <a:r>
              <a:rPr lang="en-GB" sz="2400" i="1" dirty="0" err="1" smtClean="0"/>
              <a:t>VECTis</a:t>
            </a:r>
            <a:r>
              <a:rPr lang="en-GB" sz="2400" i="1" dirty="0" smtClean="0"/>
              <a:t> Environmental Consultants Team </a:t>
            </a:r>
            <a:br>
              <a:rPr lang="en-GB" sz="2400" i="1" dirty="0" smtClean="0"/>
            </a:br>
            <a:r>
              <a:rPr lang="en-GB" sz="2400" i="1" dirty="0" smtClean="0"/>
              <a:t/>
            </a:r>
            <a:br>
              <a:rPr lang="en-GB" sz="2400" i="1" dirty="0" smtClean="0"/>
            </a:br>
            <a:r>
              <a:rPr lang="en-GB" altLang="en-US" sz="24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Objective optimisation algorithms for tasking a fleet of vehicles in a predictive environmental model, taking account of vehicle capabilities and the job in hand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GB" sz="2400" i="1" dirty="0" smtClean="0">
                <a:solidFill>
                  <a:schemeClr val="bg1"/>
                </a:solidFill>
              </a:rPr>
              <a:t> </a:t>
            </a:r>
            <a:r>
              <a:rPr lang="en-GB" sz="2400" i="1" dirty="0" smtClean="0"/>
              <a:t/>
            </a:r>
            <a:br>
              <a:rPr lang="en-GB" sz="2400" i="1" dirty="0" smtClean="0"/>
            </a:br>
            <a:r>
              <a:rPr lang="en-GB" sz="2400" i="1" dirty="0" smtClean="0"/>
              <a:t>special thanks to Marc </a:t>
            </a:r>
            <a:r>
              <a:rPr lang="en-GB" sz="2400" i="1" dirty="0" err="1" smtClean="0"/>
              <a:t>Torner</a:t>
            </a:r>
            <a:r>
              <a:rPr lang="en-GB" sz="2400" i="1" dirty="0" smtClean="0"/>
              <a:t>, David March, and SOCIB</a:t>
            </a:r>
            <a:r>
              <a:rPr lang="en-GB" sz="2400" dirty="0" smtClean="0"/>
              <a:t> </a:t>
            </a:r>
            <a:r>
              <a:rPr lang="en-GB" sz="2400" dirty="0" smtClean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	</a:t>
            </a:r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98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Gliding with Turtles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55800" y="1417638"/>
            <a:ext cx="635567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Means of doing the job: Survey space parameters</a:t>
            </a:r>
          </a:p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distance from turtle criteria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side length of approach polygon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surface reporting interval of assets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number of random ‘freaks’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incremental intervals in parameter space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5800" y="4902200"/>
            <a:ext cx="5444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well can we do the job: Cost function</a:t>
            </a:r>
          </a:p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Mean proximity to turtle dives </a:t>
            </a: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30028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0"/>
            <a:ext cx="8229600" cy="1143000"/>
          </a:xfrm>
        </p:spPr>
        <p:txBody>
          <a:bodyPr/>
          <a:lstStyle/>
          <a:p>
            <a:r>
              <a:rPr lang="en-US" dirty="0" smtClean="0"/>
              <a:t>Job 3:  Climate monitoring lines</a:t>
            </a:r>
            <a:endParaRPr lang="en-US" dirty="0"/>
          </a:p>
        </p:txBody>
      </p:sp>
      <p:pic>
        <p:nvPicPr>
          <p:cNvPr id="4" name="Picture 3" descr="ICmap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54" t="4005" r="208" b="48149"/>
              <a:stretch>
                <a:fillRect/>
              </a:stretch>
            </p:blipFill>
          </mc:Choice>
          <mc:Fallback>
            <p:blipFill>
              <a:blip r:embed="rId3"/>
              <a:srcRect l="-54" t="4005" r="208" b="48149"/>
              <a:stretch>
                <a:fillRect/>
              </a:stretch>
            </p:blipFill>
          </mc:Fallback>
        </mc:AlternateContent>
        <p:spPr>
          <a:xfrm>
            <a:off x="2264010" y="985838"/>
            <a:ext cx="6879990" cy="4665662"/>
          </a:xfrm>
          <a:prstGeom prst="rect">
            <a:avLst/>
          </a:prstGeom>
        </p:spPr>
      </p:pic>
      <p:pic>
        <p:nvPicPr>
          <p:cNvPr id="5" name="Picture 4" descr="density.png"/>
          <p:cNvPicPr>
            <a:picLocks noChangeAspect="1"/>
          </p:cNvPicPr>
          <p:nvPr/>
        </p:nvPicPr>
        <p:blipFill>
          <a:blip r:embed="rId4"/>
          <a:srcRect l="5077" r="7726"/>
          <a:stretch>
            <a:fillRect/>
          </a:stretch>
        </p:blipFill>
        <p:spPr>
          <a:xfrm>
            <a:off x="152400" y="3788701"/>
            <a:ext cx="4165600" cy="28603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40300" y="5969000"/>
            <a:ext cx="1615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www.socib.es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3761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5800" y="1417638"/>
            <a:ext cx="635567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Means of doing the job: Survey space parameters</a:t>
            </a:r>
          </a:p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‘fuzzy warm’ comfort zone distance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return to path ‘stiffness’ angle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surface reporting interval of assets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number of random ‘freaks’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incremental intervals in parameter space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3200" dirty="0" smtClean="0"/>
              <a:t>Ibiza Channel – W. Mediterranean return flow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955800" y="4902200"/>
            <a:ext cx="65197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well can we do the job: Cost function</a:t>
            </a:r>
          </a:p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Integrated perpendicular distance to transect line</a:t>
            </a:r>
          </a:p>
          <a:p>
            <a:endParaRPr lang="en-US" sz="2400" dirty="0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 smtClean="0"/>
              <a:t>Ibiza Channel – monitoring line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90501" y="846138"/>
            <a:ext cx="7378700" cy="6017034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behavior_name</a:t>
            </a:r>
            <a:r>
              <a:rPr lang="en-US" sz="1100" dirty="0" smtClean="0"/>
              <a:t>=</a:t>
            </a:r>
            <a:r>
              <a:rPr lang="en-US" sz="1100" dirty="0" err="1" smtClean="0"/>
              <a:t>goto_list</a:t>
            </a:r>
            <a:endParaRPr lang="en-US" sz="1100" dirty="0" smtClean="0"/>
          </a:p>
          <a:p>
            <a:r>
              <a:rPr lang="en-US" sz="1100" dirty="0" smtClean="0"/>
              <a:t># LINES PRECEDED WITH # ARE NOT PROCESSED BY THE GLIDER</a:t>
            </a:r>
          </a:p>
          <a:p>
            <a:r>
              <a:rPr lang="en-US" sz="1100" dirty="0" smtClean="0"/>
              <a:t>                </a:t>
            </a:r>
          </a:p>
          <a:p>
            <a:r>
              <a:rPr lang="en-US" sz="1100" dirty="0" smtClean="0"/>
              <a:t>&lt;</a:t>
            </a:r>
            <a:r>
              <a:rPr lang="en-US" sz="1100" dirty="0" err="1" smtClean="0"/>
              <a:t>start:b_arg</a:t>
            </a:r>
            <a:r>
              <a:rPr lang="en-US" sz="1100" dirty="0" smtClean="0"/>
              <a:t>&gt;</a:t>
            </a:r>
          </a:p>
          <a:p>
            <a:r>
              <a:rPr lang="en-US" sz="1100" dirty="0" smtClean="0"/>
              <a:t>    </a:t>
            </a:r>
            <a:r>
              <a:rPr lang="en-US" sz="1100" dirty="0" err="1" smtClean="0"/>
              <a:t>b_arg</a:t>
            </a:r>
            <a:r>
              <a:rPr lang="en-US" sz="1100" dirty="0" smtClean="0"/>
              <a:t>: </a:t>
            </a:r>
            <a:r>
              <a:rPr lang="en-US" sz="1100" dirty="0" err="1" smtClean="0"/>
              <a:t>num_legs_to_run(nodim</a:t>
            </a:r>
            <a:r>
              <a:rPr lang="en-US" sz="1100" dirty="0" smtClean="0"/>
              <a:t>)     -2 # 0 to N-1:this many wpts;-1: loop forever;-2:traverse list once (stop at last in list)</a:t>
            </a:r>
          </a:p>
          <a:p>
            <a:r>
              <a:rPr lang="en-US" sz="1100" dirty="0" smtClean="0"/>
              <a:t>    </a:t>
            </a:r>
            <a:r>
              <a:rPr lang="en-US" sz="1100" dirty="0" err="1" smtClean="0"/>
              <a:t>b_arg</a:t>
            </a:r>
            <a:r>
              <a:rPr lang="en-US" sz="1100" dirty="0" smtClean="0"/>
              <a:t>: </a:t>
            </a:r>
            <a:r>
              <a:rPr lang="en-US" sz="1100" dirty="0" err="1" smtClean="0"/>
              <a:t>start_when(enum</a:t>
            </a:r>
            <a:r>
              <a:rPr lang="en-US" sz="1100" dirty="0" smtClean="0"/>
              <a:t>)            0 # BAW_IMMEDIATELY</a:t>
            </a:r>
          </a:p>
          <a:p>
            <a:r>
              <a:rPr lang="en-US" sz="1100" dirty="0" smtClean="0"/>
              <a:t>    </a:t>
            </a:r>
            <a:r>
              <a:rPr lang="en-US" sz="1100" dirty="0" err="1" smtClean="0"/>
              <a:t>b_arg</a:t>
            </a:r>
            <a:r>
              <a:rPr lang="en-US" sz="1100" dirty="0" smtClean="0"/>
              <a:t>: </a:t>
            </a:r>
            <a:r>
              <a:rPr lang="en-US" sz="1100" dirty="0" err="1" smtClean="0"/>
              <a:t>num_waypoints(nodim</a:t>
            </a:r>
            <a:r>
              <a:rPr lang="en-US" sz="1100" dirty="0" smtClean="0"/>
              <a:t>)       14 # </a:t>
            </a:r>
            <a:r>
              <a:rPr lang="en-US" sz="1100" dirty="0" err="1" smtClean="0"/>
              <a:t>last_index</a:t>
            </a:r>
            <a:r>
              <a:rPr lang="en-US" sz="1100" dirty="0" smtClean="0"/>
              <a:t> + 1</a:t>
            </a:r>
          </a:p>
          <a:p>
            <a:r>
              <a:rPr lang="en-US" sz="1100" dirty="0" smtClean="0"/>
              <a:t>    </a:t>
            </a:r>
            <a:r>
              <a:rPr lang="en-US" sz="1100" dirty="0" err="1" smtClean="0"/>
              <a:t>b_arg</a:t>
            </a:r>
            <a:r>
              <a:rPr lang="en-US" sz="1100" dirty="0" smtClean="0"/>
              <a:t>: </a:t>
            </a:r>
            <a:r>
              <a:rPr lang="en-US" sz="1100" dirty="0" err="1" smtClean="0"/>
              <a:t>initial_wpt(enum</a:t>
            </a:r>
            <a:r>
              <a:rPr lang="en-US" sz="1100" dirty="0" smtClean="0"/>
              <a:t>)          0 # 0 to N-1:wp in list,-1:one after first one achieved,-2:closest</a:t>
            </a:r>
          </a:p>
          <a:p>
            <a:r>
              <a:rPr lang="en-US" sz="1100" dirty="0" smtClean="0"/>
              <a:t>                </a:t>
            </a:r>
          </a:p>
          <a:p>
            <a:r>
              <a:rPr lang="en-US" sz="1100" dirty="0" smtClean="0"/>
              <a:t> # Stopping condition applied to all of waypoints in the list	</a:t>
            </a:r>
          </a:p>
          <a:p>
            <a:r>
              <a:rPr lang="en-US" sz="1100" dirty="0" smtClean="0"/>
              <a:t>    </a:t>
            </a:r>
            <a:r>
              <a:rPr lang="en-US" sz="1100" dirty="0" err="1" smtClean="0"/>
              <a:t>b_arg</a:t>
            </a:r>
            <a:r>
              <a:rPr lang="en-US" sz="1100" dirty="0" smtClean="0"/>
              <a:t>: </a:t>
            </a:r>
            <a:r>
              <a:rPr lang="en-US" sz="1100" dirty="0" err="1" smtClean="0"/>
              <a:t>list_stop_when(enum</a:t>
            </a:r>
            <a:r>
              <a:rPr lang="en-US" sz="1100" dirty="0" smtClean="0"/>
              <a:t>)        7 # </a:t>
            </a:r>
            <a:r>
              <a:rPr lang="en-US" sz="1100" dirty="0" err="1" smtClean="0"/>
              <a:t>BAW_WHEN_WPT_DIST(When</a:t>
            </a:r>
            <a:r>
              <a:rPr lang="en-US" sz="1100" dirty="0" smtClean="0"/>
              <a:t> </a:t>
            </a:r>
            <a:r>
              <a:rPr lang="en-US" sz="1100" dirty="0" err="1" smtClean="0"/>
              <a:t>sensor(m_dist_to_wpt</a:t>
            </a:r>
            <a:r>
              <a:rPr lang="en-US" sz="1100" dirty="0" smtClean="0"/>
              <a:t>) &lt; behavior </a:t>
            </a:r>
            <a:r>
              <a:rPr lang="en-US" sz="1100" dirty="0" err="1" smtClean="0"/>
              <a:t>arg</a:t>
            </a:r>
            <a:r>
              <a:rPr lang="en-US" sz="1100" dirty="0" smtClean="0"/>
              <a:t> '</a:t>
            </a:r>
            <a:r>
              <a:rPr lang="en-US" sz="1100" dirty="0" err="1" smtClean="0"/>
              <a:t>when_wpt_dist</a:t>
            </a:r>
            <a:r>
              <a:rPr lang="en-US" sz="1100" dirty="0" smtClean="0"/>
              <a:t>')</a:t>
            </a:r>
          </a:p>
          <a:p>
            <a:r>
              <a:rPr lang="en-US" sz="1100" dirty="0" smtClean="0"/>
              <a:t>    </a:t>
            </a:r>
            <a:r>
              <a:rPr lang="en-US" sz="1100" dirty="0" err="1" smtClean="0"/>
              <a:t>b_arg</a:t>
            </a:r>
            <a:r>
              <a:rPr lang="en-US" sz="1100" dirty="0" smtClean="0"/>
              <a:t>: </a:t>
            </a:r>
            <a:r>
              <a:rPr lang="en-US" sz="1100" dirty="0" err="1" smtClean="0"/>
              <a:t>list_when_wpt_dist(m</a:t>
            </a:r>
            <a:r>
              <a:rPr lang="en-US" sz="1100" dirty="0" smtClean="0"/>
              <a:t>)    1000 # used if </a:t>
            </a:r>
            <a:r>
              <a:rPr lang="en-US" sz="1100" dirty="0" err="1" smtClean="0"/>
              <a:t>list_stop_when</a:t>
            </a:r>
            <a:r>
              <a:rPr lang="en-US" sz="1100" dirty="0" smtClean="0"/>
              <a:t> == 7</a:t>
            </a:r>
          </a:p>
          <a:p>
            <a:r>
              <a:rPr lang="en-US" sz="1100" dirty="0" smtClean="0"/>
              <a:t>                </a:t>
            </a:r>
          </a:p>
          <a:p>
            <a:r>
              <a:rPr lang="en-US" sz="1100" dirty="0" smtClean="0"/>
              <a:t>    </a:t>
            </a:r>
            <a:r>
              <a:rPr lang="en-US" sz="1100" dirty="0" err="1" smtClean="0"/>
              <a:t>b_arg</a:t>
            </a:r>
            <a:r>
              <a:rPr lang="en-US" sz="1100" dirty="0" smtClean="0"/>
              <a:t>: </a:t>
            </a:r>
            <a:r>
              <a:rPr lang="en-US" sz="1100" dirty="0" err="1" smtClean="0"/>
              <a:t>end_action(enum</a:t>
            </a:r>
            <a:r>
              <a:rPr lang="en-US" sz="1100" dirty="0" smtClean="0"/>
              <a:t>)            0 # what to do when list is done: 0-quit, 6-wait for ^F (re-read </a:t>
            </a:r>
            <a:r>
              <a:rPr lang="en-US" sz="1100" dirty="0" err="1" smtClean="0"/>
              <a:t>mafiles</a:t>
            </a:r>
            <a:r>
              <a:rPr lang="en-US" sz="1100" dirty="0" smtClean="0"/>
              <a:t>)</a:t>
            </a:r>
          </a:p>
          <a:p>
            <a:r>
              <a:rPr lang="en-US" sz="1100" dirty="0" smtClean="0"/>
              <a:t>&lt;</a:t>
            </a:r>
            <a:r>
              <a:rPr lang="en-US" sz="1100" dirty="0" err="1" smtClean="0"/>
              <a:t>end:b_arg</a:t>
            </a:r>
            <a:r>
              <a:rPr lang="en-US" sz="1100" dirty="0" smtClean="0"/>
              <a:t>&gt;</a:t>
            </a:r>
          </a:p>
          <a:p>
            <a:r>
              <a:rPr lang="en-US" sz="1100" dirty="0" smtClean="0"/>
              <a:t>                </a:t>
            </a:r>
          </a:p>
          <a:p>
            <a:r>
              <a:rPr lang="en-US" sz="1100" dirty="0" smtClean="0"/>
              <a:t>&lt;</a:t>
            </a:r>
            <a:r>
              <a:rPr lang="en-US" sz="1100" dirty="0" err="1" smtClean="0"/>
              <a:t>start:waypoints</a:t>
            </a:r>
            <a:r>
              <a:rPr lang="en-US" sz="1100" dirty="0" smtClean="0"/>
              <a:t>&gt;</a:t>
            </a:r>
          </a:p>
          <a:p>
            <a:r>
              <a:rPr lang="en-US" sz="1100" dirty="0" smtClean="0"/>
              <a:t>#     longitude   latitude    index</a:t>
            </a:r>
          </a:p>
          <a:p>
            <a:r>
              <a:rPr lang="en-US" sz="1100" dirty="0" smtClean="0"/>
              <a:t>#     ---------   --------    ------</a:t>
            </a:r>
          </a:p>
          <a:p>
            <a:r>
              <a:rPr lang="en-US" sz="1100" dirty="0" smtClean="0"/>
              <a:t>      0029.299    3859.319    # WAYPOINT_NAME, DATE, ETC...(AS COMMENT)</a:t>
            </a:r>
          </a:p>
          <a:p>
            <a:r>
              <a:rPr lang="en-US" sz="1100" dirty="0" smtClean="0"/>
              <a:t>      0032.357    3858.061    # WAYPOINT_NAME, DATE, ETC...(AS COMMENT)</a:t>
            </a:r>
          </a:p>
          <a:p>
            <a:r>
              <a:rPr lang="en-US" sz="1100" dirty="0" smtClean="0"/>
              <a:t>      0036.579    3858.354    # WAYPOINT_NAME, DATE, ETC...(AS COMMENT)</a:t>
            </a:r>
          </a:p>
          <a:p>
            <a:r>
              <a:rPr lang="en-US" sz="1100" dirty="0" smtClean="0"/>
              <a:t>      0040.676    3858.704    # WAYPOINT_NAME, DATE, ETC...(AS COMMENT)</a:t>
            </a:r>
          </a:p>
          <a:p>
            <a:r>
              <a:rPr lang="en-US" sz="1100" dirty="0" smtClean="0"/>
              <a:t>      0044.674    3858.927    # WAYPOINT_NAME, DATE, ETC...(AS COMMENT)</a:t>
            </a:r>
          </a:p>
          <a:p>
            <a:r>
              <a:rPr lang="en-US" sz="1100" dirty="0" smtClean="0"/>
              <a:t>      0047.670    3857.893    # WAYPOINT_NAME, DATE, ETC...(AS COMMENT)</a:t>
            </a:r>
          </a:p>
          <a:p>
            <a:r>
              <a:rPr lang="en-US" sz="1100" dirty="0" smtClean="0"/>
              <a:t>      0051.795    3858.180    # WAYPOINT_NAME, DATE, ETC...(AS COMMENT)</a:t>
            </a:r>
          </a:p>
          <a:p>
            <a:r>
              <a:rPr lang="en-US" sz="1100" dirty="0" smtClean="0"/>
              <a:t>      0055.751    3858.365    # WAYPOINT_NAME, DATE, ETC...(AS COMMENT)</a:t>
            </a:r>
          </a:p>
          <a:p>
            <a:r>
              <a:rPr lang="en-US" sz="1100" dirty="0" smtClean="0"/>
              <a:t>      0059.585    3858.540    # WAYPOINT_NAME, DATE, ETC...(AS COMMENT)</a:t>
            </a:r>
          </a:p>
          <a:p>
            <a:r>
              <a:rPr lang="en-US" sz="1100" dirty="0" smtClean="0"/>
              <a:t>      0103.488    3858.775    # WAYPOINT_NAME, DATE, ETC...(AS COMMENT)</a:t>
            </a:r>
          </a:p>
          <a:p>
            <a:r>
              <a:rPr lang="en-US" sz="1100" dirty="0" smtClean="0"/>
              <a:t>      0107.440    3858.957    # WAYPOINT_NAME, DATE, ETC...(AS COMMENT)</a:t>
            </a:r>
          </a:p>
          <a:p>
            <a:r>
              <a:rPr lang="en-US" sz="1100" dirty="0" smtClean="0"/>
              <a:t>      0103.821    3859.363    # WAYPOINT_NAME, DATE, ETC...(AS COMMENT)</a:t>
            </a:r>
          </a:p>
          <a:p>
            <a:r>
              <a:rPr lang="en-US" sz="1100" dirty="0" smtClean="0"/>
              <a:t>      0100.760    3858.073    # WAYPOINT_NAME, DATE, ETC...(AS COMMENT)</a:t>
            </a:r>
          </a:p>
          <a:p>
            <a:r>
              <a:rPr lang="en-US" sz="1100" dirty="0" smtClean="0"/>
              <a:t>      0057.078    3858.184    # WAYPOINT_NAME, DATE, ETC...(AS COMMENT)</a:t>
            </a:r>
          </a:p>
          <a:p>
            <a:r>
              <a:rPr lang="en-US" sz="1100" dirty="0" smtClean="0"/>
              <a:t>&lt;</a:t>
            </a:r>
            <a:r>
              <a:rPr lang="en-US" sz="1100" dirty="0" err="1" smtClean="0"/>
              <a:t>end:waypoints</a:t>
            </a:r>
            <a:r>
              <a:rPr lang="en-US" sz="1100" dirty="0" smtClean="0"/>
              <a:t>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84300" y="1417638"/>
            <a:ext cx="639149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 Open source software based control system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 Different levels of feedback interface to vehicles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 Form filling form reading interface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 Define job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 Define options for how the job could be done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 select according to how well the job is done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 Explicit costs low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 But : testing/confidence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          liability levels etc.</a:t>
            </a:r>
          </a:p>
          <a:p>
            <a:endParaRPr lang="en-US" sz="2400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3200" dirty="0" smtClean="0"/>
              <a:t>Conclusions</a:t>
            </a:r>
            <a:endParaRPr lang="en-US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16013" y="188913"/>
            <a:ext cx="7065962" cy="652462"/>
          </a:xfrm>
        </p:spPr>
        <p:txBody>
          <a:bodyPr/>
          <a:lstStyle/>
          <a:p>
            <a:r>
              <a:rPr lang="en-US">
                <a:cs typeface="MS PGothic" pitchFamily="34" charset="-128"/>
              </a:rPr>
              <a:t>Structural concept</a:t>
            </a:r>
          </a:p>
        </p:txBody>
      </p:sp>
      <p:pic>
        <p:nvPicPr>
          <p:cNvPr id="5" name="Picture 4" descr="StructureConcep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13" y="1130681"/>
            <a:ext cx="6569075" cy="4926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3486150" y="1866287"/>
            <a:ext cx="2757741" cy="827638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0800" dist="38100" dir="8100000" algn="bl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Simulate fleet vehicle track ensembles for sampling parameter space</a:t>
            </a:r>
            <a:endParaRPr lang="en-GB" sz="1600" dirty="0"/>
          </a:p>
        </p:txBody>
      </p:sp>
      <p:sp>
        <p:nvSpPr>
          <p:cNvPr id="59" name="Title 58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71547"/>
          </a:xfrm>
        </p:spPr>
        <p:txBody>
          <a:bodyPr/>
          <a:lstStyle/>
          <a:p>
            <a:r>
              <a:rPr lang="en-GB" dirty="0" smtClean="0"/>
              <a:t>Optimisation</a:t>
            </a:r>
            <a:endParaRPr lang="en-GB" dirty="0"/>
          </a:p>
        </p:txBody>
      </p:sp>
      <p:sp>
        <p:nvSpPr>
          <p:cNvPr id="60" name="Rectangle 59"/>
          <p:cNvSpPr/>
          <p:nvPr/>
        </p:nvSpPr>
        <p:spPr>
          <a:xfrm>
            <a:off x="628650" y="5588000"/>
            <a:ext cx="1763575" cy="101862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Updated way-point data for all vehicles</a:t>
            </a:r>
            <a:endParaRPr lang="en-GB" sz="1600" dirty="0"/>
          </a:p>
        </p:txBody>
      </p:sp>
      <p:sp>
        <p:nvSpPr>
          <p:cNvPr id="61" name="Rectangle 60"/>
          <p:cNvSpPr/>
          <p:nvPr/>
        </p:nvSpPr>
        <p:spPr>
          <a:xfrm>
            <a:off x="1143000" y="1236673"/>
            <a:ext cx="1355603" cy="79939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Environment forecasts</a:t>
            </a:r>
            <a:endParaRPr lang="en-GB" sz="1600" dirty="0"/>
          </a:p>
        </p:txBody>
      </p:sp>
      <p:cxnSp>
        <p:nvCxnSpPr>
          <p:cNvPr id="62" name="Elbow Connector 61"/>
          <p:cNvCxnSpPr>
            <a:stCxn id="29" idx="2"/>
            <a:endCxn id="60" idx="3"/>
          </p:cNvCxnSpPr>
          <p:nvPr/>
        </p:nvCxnSpPr>
        <p:spPr>
          <a:xfrm rot="5400000">
            <a:off x="3582197" y="4814589"/>
            <a:ext cx="92753" cy="2472696"/>
          </a:xfrm>
          <a:prstGeom prst="bentConnector2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/>
          <p:cNvCxnSpPr>
            <a:stCxn id="61" idx="3"/>
            <a:endCxn id="20" idx="0"/>
          </p:cNvCxnSpPr>
          <p:nvPr/>
        </p:nvCxnSpPr>
        <p:spPr>
          <a:xfrm>
            <a:off x="2498603" y="1636371"/>
            <a:ext cx="2366418" cy="229916"/>
          </a:xfrm>
          <a:prstGeom prst="bentConnector2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485950" y="4073377"/>
            <a:ext cx="2769371" cy="827638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0800" dist="38100" dir="8100000" algn="bl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Select optimal ensemble (minimise cost function)</a:t>
            </a:r>
            <a:endParaRPr lang="en-GB" sz="1600" dirty="0"/>
          </a:p>
        </p:txBody>
      </p:sp>
      <p:sp>
        <p:nvSpPr>
          <p:cNvPr id="29" name="Rectangle 28"/>
          <p:cNvSpPr/>
          <p:nvPr/>
        </p:nvSpPr>
        <p:spPr>
          <a:xfrm>
            <a:off x="3485950" y="5176923"/>
            <a:ext cx="2757941" cy="827638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0800" dist="38100" dir="8100000" algn="bl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Extract vehicle way-points from optimal ensemble</a:t>
            </a:r>
            <a:endParaRPr lang="en-GB" sz="1600" dirty="0"/>
          </a:p>
        </p:txBody>
      </p:sp>
      <p:cxnSp>
        <p:nvCxnSpPr>
          <p:cNvPr id="5" name="Elbow Connector 4"/>
          <p:cNvCxnSpPr>
            <a:stCxn id="20" idx="2"/>
            <a:endCxn id="76" idx="0"/>
          </p:cNvCxnSpPr>
          <p:nvPr/>
        </p:nvCxnSpPr>
        <p:spPr>
          <a:xfrm rot="5400000">
            <a:off x="4727018" y="2831829"/>
            <a:ext cx="275907" cy="100"/>
          </a:xfrm>
          <a:prstGeom prst="bentConnector3">
            <a:avLst>
              <a:gd name="adj1" fmla="val 50000"/>
            </a:avLst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>
            <a:stCxn id="25" idx="2"/>
            <a:endCxn id="29" idx="0"/>
          </p:cNvCxnSpPr>
          <p:nvPr/>
        </p:nvCxnSpPr>
        <p:spPr>
          <a:xfrm rot="5400000">
            <a:off x="4729824" y="5036112"/>
            <a:ext cx="275908" cy="5715"/>
          </a:xfrm>
          <a:prstGeom prst="bentConnector3">
            <a:avLst>
              <a:gd name="adj1" fmla="val 50000"/>
            </a:avLst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7078687" y="1331263"/>
            <a:ext cx="1436663" cy="70480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Latest vehicle positions</a:t>
            </a:r>
            <a:endParaRPr lang="en-GB" sz="1600" dirty="0"/>
          </a:p>
        </p:txBody>
      </p:sp>
      <p:cxnSp>
        <p:nvCxnSpPr>
          <p:cNvPr id="39" name="Elbow Connector 38"/>
          <p:cNvCxnSpPr>
            <a:stCxn id="52" idx="1"/>
            <a:endCxn id="20" idx="0"/>
          </p:cNvCxnSpPr>
          <p:nvPr/>
        </p:nvCxnSpPr>
        <p:spPr>
          <a:xfrm rot="10800000" flipV="1">
            <a:off x="4865021" y="1683666"/>
            <a:ext cx="2213667" cy="182621"/>
          </a:xfrm>
          <a:prstGeom prst="bentConnector2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7254099" y="4380179"/>
            <a:ext cx="1558431" cy="104167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Communication parameters</a:t>
            </a:r>
            <a:endParaRPr lang="en-GB" sz="1600" dirty="0"/>
          </a:p>
        </p:txBody>
      </p:sp>
      <p:sp>
        <p:nvSpPr>
          <p:cNvPr id="54" name="Rectangle 53"/>
          <p:cNvSpPr/>
          <p:nvPr/>
        </p:nvSpPr>
        <p:spPr>
          <a:xfrm>
            <a:off x="863600" y="2978488"/>
            <a:ext cx="1635003" cy="109488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Mission goal: target sampling priorities</a:t>
            </a:r>
            <a:endParaRPr lang="en-GB" sz="1600" dirty="0"/>
          </a:p>
        </p:txBody>
      </p:sp>
      <p:cxnSp>
        <p:nvCxnSpPr>
          <p:cNvPr id="43" name="Elbow Connector 42"/>
          <p:cNvCxnSpPr>
            <a:stCxn id="54" idx="3"/>
            <a:endCxn id="76" idx="1"/>
          </p:cNvCxnSpPr>
          <p:nvPr/>
        </p:nvCxnSpPr>
        <p:spPr>
          <a:xfrm flipV="1">
            <a:off x="2498603" y="3383651"/>
            <a:ext cx="987347" cy="142282"/>
          </a:xfrm>
          <a:prstGeom prst="bentConnector3">
            <a:avLst>
              <a:gd name="adj1" fmla="val 50000"/>
            </a:avLst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3485950" y="2969832"/>
            <a:ext cx="2757941" cy="827638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0800" dist="38100" dir="8100000" algn="bl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Calculate cost function for each ensemble</a:t>
            </a:r>
            <a:endParaRPr lang="en-GB" sz="1600" dirty="0"/>
          </a:p>
        </p:txBody>
      </p:sp>
      <p:cxnSp>
        <p:nvCxnSpPr>
          <p:cNvPr id="83" name="Elbow Connector 82"/>
          <p:cNvCxnSpPr>
            <a:stCxn id="76" idx="2"/>
            <a:endCxn id="25" idx="0"/>
          </p:cNvCxnSpPr>
          <p:nvPr/>
        </p:nvCxnSpPr>
        <p:spPr>
          <a:xfrm rot="16200000" flipH="1">
            <a:off x="4729826" y="3932566"/>
            <a:ext cx="275907" cy="5715"/>
          </a:xfrm>
          <a:prstGeom prst="bentConnector3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29" idx="3"/>
          </p:cNvCxnSpPr>
          <p:nvPr/>
        </p:nvCxnSpPr>
        <p:spPr>
          <a:xfrm rot="10800000" flipV="1">
            <a:off x="6243891" y="4901014"/>
            <a:ext cx="1010208" cy="689727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53" idx="1"/>
          </p:cNvCxnSpPr>
          <p:nvPr/>
        </p:nvCxnSpPr>
        <p:spPr>
          <a:xfrm rot="10800000">
            <a:off x="6243891" y="4487198"/>
            <a:ext cx="1010209" cy="413819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8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Accelerated Autopilot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30300" y="1417638"/>
            <a:ext cx="75565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Heading </a:t>
            </a:r>
            <a:r>
              <a:rPr lang="en-US" sz="2400" dirty="0" err="1" smtClean="0"/>
              <a:t>focussed</a:t>
            </a: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Uses </a:t>
            </a:r>
            <a:r>
              <a:rPr lang="en-US" sz="2400" dirty="0" err="1" smtClean="0"/>
              <a:t>modelled</a:t>
            </a:r>
            <a:r>
              <a:rPr lang="en-US" sz="2400" dirty="0" smtClean="0"/>
              <a:t> environment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Monitors ‘past’ ability to predict/correct future outcome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Energy conscious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Attacks the current respectfully to its strength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Net heading progress implicitly </a:t>
            </a:r>
            <a:r>
              <a:rPr lang="en-US" sz="2400" dirty="0" err="1" smtClean="0"/>
              <a:t>prioritised</a:t>
            </a:r>
            <a:endParaRPr lang="en-US" sz="2400" dirty="0" smtClean="0"/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Waypoints are an output interface only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Feedback to environment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8500" y="274638"/>
            <a:ext cx="8229600" cy="1143000"/>
          </a:xfrm>
        </p:spPr>
        <p:txBody>
          <a:bodyPr/>
          <a:lstStyle/>
          <a:p>
            <a:r>
              <a:rPr lang="en-US" dirty="0" smtClean="0"/>
              <a:t>Job 1: Mapping</a:t>
            </a:r>
            <a:endParaRPr lang="en-US" dirty="0"/>
          </a:p>
        </p:txBody>
      </p:sp>
      <p:pic>
        <p:nvPicPr>
          <p:cNvPr id="3" name="Picture 2" descr="Samp0env0AP30degtemp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4122" y="1806778"/>
            <a:ext cx="4687089" cy="4284000"/>
          </a:xfrm>
          <a:prstGeom prst="rect">
            <a:avLst/>
          </a:prstGeom>
        </p:spPr>
      </p:pic>
      <p:pic>
        <p:nvPicPr>
          <p:cNvPr id="4" name="Picture 3" descr="Samp1env0AP30degtemp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4122" y="1869339"/>
            <a:ext cx="4682627" cy="4276800"/>
          </a:xfrm>
          <a:prstGeom prst="rect">
            <a:avLst/>
          </a:prstGeom>
        </p:spPr>
      </p:pic>
      <p:pic>
        <p:nvPicPr>
          <p:cNvPr id="5" name="Picture 4" descr="Samp1env1AP30degtemp.jpg"/>
          <p:cNvPicPr>
            <a:picLocks noChangeAspect="1"/>
          </p:cNvPicPr>
          <p:nvPr/>
        </p:nvPicPr>
        <p:blipFill>
          <a:blip r:embed="rId8"/>
          <a:srcRect r="10259"/>
          <a:stretch>
            <a:fillRect/>
          </a:stretch>
        </p:blipFill>
        <p:spPr>
          <a:xfrm>
            <a:off x="3484123" y="1813978"/>
            <a:ext cx="4738327" cy="4276800"/>
          </a:xfrm>
          <a:prstGeom prst="rect">
            <a:avLst/>
          </a:prstGeom>
        </p:spPr>
      </p:pic>
      <p:pic>
        <p:nvPicPr>
          <p:cNvPr id="6" name="Picture 5" descr="Samp1env1AP30degtemp.jpg"/>
          <p:cNvPicPr/>
          <p:nvPr/>
        </p:nvPicPr>
        <p:blipFill>
          <a:blip r:embed="rId8"/>
          <a:srcRect l="89741" t="34699" b="10929"/>
          <a:stretch>
            <a:fillRect/>
          </a:stretch>
        </p:blipFill>
        <p:spPr>
          <a:xfrm>
            <a:off x="8377555" y="2405353"/>
            <a:ext cx="618490" cy="2694305"/>
          </a:xfrm>
          <a:prstGeom prst="rect">
            <a:avLst/>
          </a:prstGeom>
        </p:spPr>
      </p:pic>
      <p:pic>
        <p:nvPicPr>
          <p:cNvPr id="9" name="CatTrack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275" y="77297"/>
            <a:ext cx="3438696" cy="3438696"/>
          </a:xfrm>
          <a:prstGeom prst="rect">
            <a:avLst/>
          </a:prstGeom>
        </p:spPr>
      </p:pic>
      <p:pic>
        <p:nvPicPr>
          <p:cNvPr id="10" name="FullTrack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275" y="3429578"/>
            <a:ext cx="3428421" cy="342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5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1300"/>
            <a:ext cx="8229600" cy="1143000"/>
          </a:xfrm>
        </p:spPr>
        <p:txBody>
          <a:bodyPr/>
          <a:lstStyle/>
          <a:p>
            <a:r>
              <a:rPr lang="en-US" dirty="0" smtClean="0"/>
              <a:t>GA determined Optimal Solution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55800" y="1384300"/>
            <a:ext cx="635567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Means of doing the job: Survey space parameters</a:t>
            </a:r>
          </a:p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frontal limits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angle of direction of assets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surface reporting interval of assets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number of random ‘freaks’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incremental intervals in parameter space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5800" y="4902200"/>
            <a:ext cx="55139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well can we do the job:  Cost function</a:t>
            </a:r>
          </a:p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Mapping error on a parameter surface</a:t>
            </a: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90196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1344" y="130175"/>
            <a:ext cx="7772400" cy="1470025"/>
          </a:xfrm>
        </p:spPr>
        <p:txBody>
          <a:bodyPr/>
          <a:lstStyle/>
          <a:p>
            <a:r>
              <a:rPr lang="en-US" dirty="0" smtClean="0"/>
              <a:t>Adaptive Solution		</a:t>
            </a:r>
            <a:endParaRPr lang="en-US" dirty="0"/>
          </a:p>
        </p:txBody>
      </p:sp>
      <p:pic>
        <p:nvPicPr>
          <p:cNvPr id="7" name="Picture 6" descr="Samp1env1AP45degtempRes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46" y="1384300"/>
            <a:ext cx="4635254" cy="4276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18100" y="1384300"/>
            <a:ext cx="38227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“….  If I were you, I wouldn’t start from here”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Interruption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asset failure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changed job priorities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emerging risk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large errors in model environment</a:t>
            </a: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03856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4000"/>
            <a:ext cx="8229600" cy="1143000"/>
          </a:xfrm>
        </p:spPr>
        <p:txBody>
          <a:bodyPr/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Job 2:  “Oceanographic Turtles: ocean monitoring platforms for conservation and management”</a:t>
            </a:r>
            <a:endParaRPr lang="en-US" sz="2400" dirty="0"/>
          </a:p>
        </p:txBody>
      </p:sp>
      <p:pic>
        <p:nvPicPr>
          <p:cNvPr id="3" name="Picture 2" descr="TurtleGlid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1079084"/>
            <a:ext cx="7580600" cy="48815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5500" y="5622092"/>
            <a:ext cx="20636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© Salvador </a:t>
            </a:r>
            <a:r>
              <a:rPr lang="en-US" sz="1400" i="1" dirty="0" err="1" smtClean="0">
                <a:solidFill>
                  <a:schemeClr val="bg1"/>
                </a:solidFill>
              </a:rPr>
              <a:t>Sánchez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5" name="Picture 4" descr="logo-Soci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930" y="4901169"/>
            <a:ext cx="2476500" cy="1028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8700" y="6018768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Dr. David March  …. SOCIB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4"/>
          <p:cNvSpPr>
            <a:spLocks noGrp="1"/>
          </p:cNvSpPr>
          <p:nvPr>
            <p:ph type="title"/>
          </p:nvPr>
        </p:nvSpPr>
        <p:spPr>
          <a:xfrm>
            <a:off x="457200" y="274638"/>
            <a:ext cx="1689100" cy="5529262"/>
          </a:xfrm>
        </p:spPr>
        <p:txBody>
          <a:bodyPr/>
          <a:lstStyle/>
          <a:p>
            <a:r>
              <a:rPr lang="en-US" sz="4000" dirty="0" smtClean="0"/>
              <a:t>Gliding with Turtles</a:t>
            </a:r>
            <a:endParaRPr lang="en-US" sz="4000" dirty="0"/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2508250" y="193204"/>
          <a:ext cx="4806950" cy="64361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9" name="Document" r:id="rId3" imgW="4533900" imgH="6070600" progId="Word.Document.12">
                  <p:link updateAutomatic="1"/>
                </p:oleObj>
              </mc:Choice>
              <mc:Fallback>
                <p:oleObj name="Document" r:id="rId3" imgW="4533900" imgH="60706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0" y="193204"/>
                        <a:ext cx="4806950" cy="64361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697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ceanPresentation-20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OceanPresentation-2015.thmx</Template>
  <TotalTime>2790</TotalTime>
  <Words>501</Words>
  <Application>Microsoft Office PowerPoint</Application>
  <PresentationFormat>On-screen Show (4:3)</PresentationFormat>
  <Paragraphs>125</Paragraphs>
  <Slides>14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ＭＳ Ｐゴシック</vt:lpstr>
      <vt:lpstr>ＭＳ Ｐゴシック</vt:lpstr>
      <vt:lpstr>Arial</vt:lpstr>
      <vt:lpstr>Calibri</vt:lpstr>
      <vt:lpstr>OceanPresentation-2015</vt:lpstr>
      <vt:lpstr>!OLE_LINK3</vt:lpstr>
      <vt:lpstr>Examples of autonomous fleet optimisation John Allen VECTis Environmental Consultants Team   Objective optimisation algorithms for tasking a fleet of vehicles in a predictive environmental model, taking account of vehicle capabilities and the job in hand   special thanks to Marc Torner, David March, and SOCIB    </vt:lpstr>
      <vt:lpstr>Structural concept</vt:lpstr>
      <vt:lpstr>Optimisation</vt:lpstr>
      <vt:lpstr>Accelerated Autopilot</vt:lpstr>
      <vt:lpstr>Job 1: Mapping</vt:lpstr>
      <vt:lpstr>GA determined Optimal Solution</vt:lpstr>
      <vt:lpstr>Adaptive Solution  </vt:lpstr>
      <vt:lpstr> Job 2:  “Oceanographic Turtles: ocean monitoring platforms for conservation and management”</vt:lpstr>
      <vt:lpstr>Gliding with Turtles</vt:lpstr>
      <vt:lpstr>Gliding with Turtles</vt:lpstr>
      <vt:lpstr>Job 3:  Climate monitoring lines</vt:lpstr>
      <vt:lpstr>Ibiza Channel – W. Mediterranean return flow</vt:lpstr>
      <vt:lpstr>Ibiza Channel – monitoring line</vt:lpstr>
      <vt:lpstr>Conclusions</vt:lpstr>
    </vt:vector>
  </TitlesOfParts>
  <Company>University of Southampton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Initial Tasking  </dc:title>
  <dc:creator>Peter Keen</dc:creator>
  <cp:lastModifiedBy>Smeed D.A.</cp:lastModifiedBy>
  <cp:revision>52</cp:revision>
  <dcterms:created xsi:type="dcterms:W3CDTF">2016-09-27T15:32:47Z</dcterms:created>
  <dcterms:modified xsi:type="dcterms:W3CDTF">2016-09-27T17:25:32Z</dcterms:modified>
</cp:coreProperties>
</file>