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  <p:sldMasterId id="2147483665" r:id="rId2"/>
    <p:sldMasterId id="2147483689" r:id="rId3"/>
    <p:sldMasterId id="2147483713" r:id="rId4"/>
  </p:sldMasterIdLst>
  <p:notesMasterIdLst>
    <p:notesMasterId r:id="rId38"/>
  </p:notesMasterIdLst>
  <p:sldIdLst>
    <p:sldId id="262" r:id="rId5"/>
    <p:sldId id="367" r:id="rId6"/>
    <p:sldId id="368" r:id="rId7"/>
    <p:sldId id="370" r:id="rId8"/>
    <p:sldId id="371" r:id="rId9"/>
    <p:sldId id="372" r:id="rId10"/>
    <p:sldId id="322" r:id="rId11"/>
    <p:sldId id="323" r:id="rId12"/>
    <p:sldId id="324" r:id="rId13"/>
    <p:sldId id="325" r:id="rId14"/>
    <p:sldId id="326" r:id="rId15"/>
    <p:sldId id="418" r:id="rId16"/>
    <p:sldId id="383" r:id="rId17"/>
    <p:sldId id="395" r:id="rId18"/>
    <p:sldId id="378" r:id="rId19"/>
    <p:sldId id="380" r:id="rId20"/>
    <p:sldId id="388" r:id="rId21"/>
    <p:sldId id="390" r:id="rId22"/>
    <p:sldId id="416" r:id="rId23"/>
    <p:sldId id="417" r:id="rId24"/>
    <p:sldId id="381" r:id="rId25"/>
    <p:sldId id="389" r:id="rId26"/>
    <p:sldId id="414" r:id="rId27"/>
    <p:sldId id="400" r:id="rId28"/>
    <p:sldId id="410" r:id="rId29"/>
    <p:sldId id="411" r:id="rId30"/>
    <p:sldId id="412" r:id="rId31"/>
    <p:sldId id="404" r:id="rId32"/>
    <p:sldId id="413" r:id="rId33"/>
    <p:sldId id="405" r:id="rId34"/>
    <p:sldId id="409" r:id="rId35"/>
    <p:sldId id="415" r:id="rId36"/>
    <p:sldId id="385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0DE3B13-7CC1-8140-A750-46C323FD52DE}">
          <p14:sldIdLst>
            <p14:sldId id="262"/>
            <p14:sldId id="367"/>
            <p14:sldId id="368"/>
            <p14:sldId id="370"/>
            <p14:sldId id="371"/>
            <p14:sldId id="372"/>
            <p14:sldId id="322"/>
            <p14:sldId id="323"/>
            <p14:sldId id="324"/>
            <p14:sldId id="325"/>
            <p14:sldId id="326"/>
            <p14:sldId id="418"/>
            <p14:sldId id="383"/>
            <p14:sldId id="395"/>
            <p14:sldId id="378"/>
            <p14:sldId id="380"/>
            <p14:sldId id="388"/>
            <p14:sldId id="390"/>
            <p14:sldId id="416"/>
            <p14:sldId id="417"/>
            <p14:sldId id="381"/>
            <p14:sldId id="389"/>
            <p14:sldId id="414"/>
            <p14:sldId id="400"/>
            <p14:sldId id="410"/>
            <p14:sldId id="411"/>
            <p14:sldId id="412"/>
            <p14:sldId id="404"/>
            <p14:sldId id="413"/>
            <p14:sldId id="405"/>
            <p14:sldId id="409"/>
            <p14:sldId id="415"/>
            <p14:sldId id="38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DA1C"/>
    <a:srgbClr val="1C2A5F"/>
    <a:srgbClr val="3879AA"/>
    <a:srgbClr val="1F204A"/>
    <a:srgbClr val="648FB8"/>
    <a:srgbClr val="6D8FB8"/>
    <a:srgbClr val="01225A"/>
    <a:srgbClr val="0122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9" autoAdjust="0"/>
    <p:restoredTop sz="95944" autoAdjust="0"/>
  </p:normalViewPr>
  <p:slideViewPr>
    <p:cSldViewPr snapToGrid="0" snapToObjects="1">
      <p:cViewPr>
        <p:scale>
          <a:sx n="100" d="100"/>
          <a:sy n="100" d="100"/>
        </p:scale>
        <p:origin x="-90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slide" Target="slides/slide33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85F93-3331-FC49-AD6A-9F1BADDFFD3B}" type="datetimeFigureOut">
              <a:rPr lang="en-US" smtClean="0"/>
              <a:t>26/09/16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D3B4A-6097-FB45-A0CD-0CBBE2D00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54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7268F99-E10A-4567-8C66-F0F336742F83}" type="slidenum">
              <a:rPr lang="en-GB"/>
              <a:pPr/>
              <a:t>3</a:t>
            </a:fld>
            <a:endParaRPr lang="en-GB"/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C 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92425"/>
            <a:ext cx="7772400" cy="6381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DA1C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44900"/>
            <a:ext cx="6400800" cy="368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 cap="all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77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54587-B04D-5B4B-B8AF-AB1EC03F3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78EE-3E50-E447-B930-4CE95349D5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0240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54587-B04D-5B4B-B8AF-AB1EC03F3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78EE-3E50-E447-B930-4CE95349D5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0869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54587-B04D-5B4B-B8AF-AB1EC03F3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78EE-3E50-E447-B930-4CE95349D5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8037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54587-B04D-5B4B-B8AF-AB1EC03F3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78EE-3E50-E447-B930-4CE95349D5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3195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54587-B04D-5B4B-B8AF-AB1EC03F3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78EE-3E50-E447-B930-4CE95349D5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5910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54587-B04D-5B4B-B8AF-AB1EC03F3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78EE-3E50-E447-B930-4CE95349D5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9209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54587-B04D-5B4B-B8AF-AB1EC03F3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78EE-3E50-E447-B930-4CE95349D5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7077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54587-B04D-5B4B-B8AF-AB1EC03F3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78EE-3E50-E447-B930-4CE95349D5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6491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54587-B04D-5B4B-B8AF-AB1EC03F3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78EE-3E50-E447-B930-4CE95349D5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0536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54587-B04D-5B4B-B8AF-AB1EC03F3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78EE-3E50-E447-B930-4CE95349D5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47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08822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5320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0348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0240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4714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4351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615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94060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17094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765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43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68601"/>
            <a:ext cx="7772400" cy="5842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3000" b="0" i="0" cap="none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5501"/>
            <a:ext cx="7772400" cy="558799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1500" b="1" i="0" cap="all">
                <a:solidFill>
                  <a:srgbClr val="3879AA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08059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6708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0639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80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956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3925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899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6168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7377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00994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1779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078787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0264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4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11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806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238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170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54587-B04D-5B4B-B8AF-AB1EC03F3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C78EE-3E50-E447-B930-4CE95349D5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2129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Relationship Id="rId9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Header Arial bold 30pt dark blue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299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 black</a:t>
            </a:r>
          </a:p>
          <a:p>
            <a:pPr lvl="2"/>
            <a:r>
              <a:rPr lang="en-GB" dirty="0" smtClean="0"/>
              <a:t>Second level whit</a:t>
            </a:r>
          </a:p>
        </p:txBody>
      </p:sp>
      <p:pic>
        <p:nvPicPr>
          <p:cNvPr id="6" name="Picture 5" descr="NOC powerpoint Ex footer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5236"/>
            <a:ext cx="9144000" cy="10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23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1" r:id="rId5"/>
    <p:sldLayoutId id="2147483662" r:id="rId6"/>
    <p:sldLayoutId id="2147483663" r:id="rId7"/>
    <p:sldLayoutId id="2147483664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3000" kern="1200">
          <a:solidFill>
            <a:srgbClr val="1F204A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2000" kern="1200">
          <a:solidFill>
            <a:srgbClr val="3879AA"/>
          </a:solidFill>
          <a:latin typeface="+mn-lt"/>
          <a:ea typeface="+mn-ea"/>
          <a:cs typeface="+mn-cs"/>
        </a:defRPr>
      </a:lvl1pPr>
      <a:lvl2pPr marL="0" indent="-216000" algn="l" defTabSz="457200" rtl="0" eaLnBrk="1" latinLnBrk="0" hangingPunct="1">
        <a:spcBef>
          <a:spcPts val="48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-216000" algn="l" defTabSz="4572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54587-B04D-5B4B-B8AF-AB1EC03F3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C78EE-3E50-E447-B930-4CE95349D5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87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743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ABCDD-4FE8-AF42-A567-2A6149024C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26/09/16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4B3C8-7425-2F49-A4A8-9E44260E8C8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470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20" Type="http://schemas.openxmlformats.org/officeDocument/2006/relationships/image" Target="../media/image66.jpg"/><Relationship Id="rId21" Type="http://schemas.openxmlformats.org/officeDocument/2006/relationships/image" Target="../media/image67.jpg"/><Relationship Id="rId22" Type="http://schemas.openxmlformats.org/officeDocument/2006/relationships/image" Target="../media/image68.jpg"/><Relationship Id="rId23" Type="http://schemas.openxmlformats.org/officeDocument/2006/relationships/image" Target="../media/image69.jpg"/><Relationship Id="rId24" Type="http://schemas.openxmlformats.org/officeDocument/2006/relationships/image" Target="../media/image70.png"/><Relationship Id="rId25" Type="http://schemas.openxmlformats.org/officeDocument/2006/relationships/image" Target="../media/image71.png"/><Relationship Id="rId26" Type="http://schemas.openxmlformats.org/officeDocument/2006/relationships/image" Target="../media/image72.png"/><Relationship Id="rId27" Type="http://schemas.openxmlformats.org/officeDocument/2006/relationships/image" Target="../media/image73.jpeg"/><Relationship Id="rId28" Type="http://schemas.openxmlformats.org/officeDocument/2006/relationships/image" Target="../media/image74.png"/><Relationship Id="rId29" Type="http://schemas.openxmlformats.org/officeDocument/2006/relationships/image" Target="../media/image75.png"/><Relationship Id="rId10" Type="http://schemas.openxmlformats.org/officeDocument/2006/relationships/image" Target="../media/image56.png"/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5" Type="http://schemas.openxmlformats.org/officeDocument/2006/relationships/image" Target="../media/image61.jpeg"/><Relationship Id="rId16" Type="http://schemas.openxmlformats.org/officeDocument/2006/relationships/image" Target="../media/image62.png"/><Relationship Id="rId17" Type="http://schemas.openxmlformats.org/officeDocument/2006/relationships/image" Target="../media/image63.jpeg"/><Relationship Id="rId18" Type="http://schemas.openxmlformats.org/officeDocument/2006/relationships/image" Target="../media/image64.png"/><Relationship Id="rId19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jpeg"/><Relationship Id="rId7" Type="http://schemas.openxmlformats.org/officeDocument/2006/relationships/image" Target="../media/image53.png"/><Relationship Id="rId8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8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eg"/><Relationship Id="rId6" Type="http://schemas.openxmlformats.org/officeDocument/2006/relationships/image" Target="../media/image16.emf"/><Relationship Id="rId7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12700"/>
            <a:ext cx="8966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NERC </a:t>
            </a:r>
            <a:r>
              <a:rPr lang="en-US" sz="2000" b="1" dirty="0" smtClean="0"/>
              <a:t>Marine </a:t>
            </a:r>
            <a:r>
              <a:rPr lang="en-US" sz="2000" b="1" dirty="0" smtClean="0"/>
              <a:t>Autonomous </a:t>
            </a:r>
            <a:r>
              <a:rPr lang="en-US" sz="2000" b="1" dirty="0" smtClean="0"/>
              <a:t>and Robotic Systems (MARS)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98700" y="5816600"/>
            <a:ext cx="478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Prof Russell B Wynn (Chief Scientist, MARS)</a:t>
            </a:r>
            <a:endParaRPr lang="en-US" dirty="0"/>
          </a:p>
        </p:txBody>
      </p:sp>
      <p:pic>
        <p:nvPicPr>
          <p:cNvPr id="7" name="Picture 2" descr="MARS_fleet_photo(zoo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38"/>
            <a:ext cx="9144000" cy="528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730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uisePresentation_Clos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334"/>
            <a:ext cx="9144000" cy="4698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9670" y="164068"/>
            <a:ext cx="7786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ROV mapping* of upper </a:t>
            </a:r>
            <a:r>
              <a:rPr lang="en-US" sz="2000" b="1" dirty="0" err="1" smtClean="0"/>
              <a:t>Whittard</a:t>
            </a:r>
            <a:r>
              <a:rPr lang="en-US" sz="2000" b="1" dirty="0" smtClean="0"/>
              <a:t> Canyon (resolution = 0.1-1m) </a:t>
            </a:r>
            <a:endParaRPr lang="en-US" sz="2000" b="1" dirty="0"/>
          </a:p>
        </p:txBody>
      </p:sp>
      <p:sp>
        <p:nvSpPr>
          <p:cNvPr id="4" name="Parallelogram 3"/>
          <p:cNvSpPr/>
          <p:nvPr/>
        </p:nvSpPr>
        <p:spPr>
          <a:xfrm rot="2018557" flipH="1">
            <a:off x="4650029" y="2344069"/>
            <a:ext cx="537165" cy="951773"/>
          </a:xfrm>
          <a:prstGeom prst="parallelogram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677268" y="5536168"/>
            <a:ext cx="380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*includes sideways swath mapping</a:t>
            </a:r>
            <a:endParaRPr lang="en-US" i="1" dirty="0"/>
          </a:p>
        </p:txBody>
      </p:sp>
      <p:pic>
        <p:nvPicPr>
          <p:cNvPr id="10" name="Picture 9" descr="ROV_fore(18-08-15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962" y="762334"/>
            <a:ext cx="2352038" cy="175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7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0159.JPG"/>
          <p:cNvPicPr>
            <a:picLocks noChangeAspect="1"/>
          </p:cNvPicPr>
          <p:nvPr/>
        </p:nvPicPr>
        <p:blipFill>
          <a:blip r:embed="rId2"/>
          <a:srcRect l="11296" r="12458"/>
          <a:stretch>
            <a:fillRect/>
          </a:stretch>
        </p:blipFill>
        <p:spPr>
          <a:xfrm>
            <a:off x="4881733" y="538534"/>
            <a:ext cx="4262267" cy="3144466"/>
          </a:xfrm>
          <a:prstGeom prst="rect">
            <a:avLst/>
          </a:prstGeom>
        </p:spPr>
      </p:pic>
      <p:pic>
        <p:nvPicPr>
          <p:cNvPr id="3" name="Picture 2" descr="DSC00816.JPG"/>
          <p:cNvPicPr>
            <a:picLocks noChangeAspect="1"/>
          </p:cNvPicPr>
          <p:nvPr/>
        </p:nvPicPr>
        <p:blipFill>
          <a:blip r:embed="rId3"/>
          <a:srcRect l="11042" r="15521"/>
          <a:stretch>
            <a:fillRect/>
          </a:stretch>
        </p:blipFill>
        <p:spPr>
          <a:xfrm>
            <a:off x="0" y="538534"/>
            <a:ext cx="4105275" cy="3144466"/>
          </a:xfrm>
          <a:prstGeom prst="rect">
            <a:avLst/>
          </a:prstGeom>
        </p:spPr>
      </p:pic>
      <p:pic>
        <p:nvPicPr>
          <p:cNvPr id="4" name="Picture 3" descr="DSC0103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750" y="3466306"/>
            <a:ext cx="4889500" cy="2750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570" y="49768"/>
            <a:ext cx="7886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ROV imaging of upper </a:t>
            </a:r>
            <a:r>
              <a:rPr lang="en-US" sz="2000" b="1" dirty="0" err="1" smtClean="0"/>
              <a:t>Whittard</a:t>
            </a:r>
            <a:r>
              <a:rPr lang="en-US" sz="2000" b="1" dirty="0" smtClean="0"/>
              <a:t> Canyon (resolution = 0.1-1cm)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03881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17656" t="16250" r="28281" b="8194"/>
          <a:stretch>
            <a:fillRect/>
          </a:stretch>
        </p:blipFill>
        <p:spPr bwMode="auto">
          <a:xfrm>
            <a:off x="2219325" y="589578"/>
            <a:ext cx="65913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919748"/>
            <a:ext cx="609600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1670" y="49768"/>
            <a:ext cx="881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UEA </a:t>
            </a:r>
            <a:r>
              <a:rPr lang="en-US" sz="2000" b="1" dirty="0" err="1" smtClean="0"/>
              <a:t>Seaglider</a:t>
            </a:r>
            <a:r>
              <a:rPr lang="en-US" sz="2000" b="1" dirty="0" smtClean="0"/>
              <a:t> simultaneously collected 21 days of oceanographic data</a:t>
            </a:r>
            <a:endParaRPr lang="en-US" sz="2000" b="1" dirty="0"/>
          </a:p>
        </p:txBody>
      </p:sp>
      <p:pic>
        <p:nvPicPr>
          <p:cNvPr id="7" name="Picture 6" descr="Glider_in_water(15-08-15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2263952"/>
            <a:ext cx="2590800" cy="182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09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9600"/>
            <a:ext cx="9144000" cy="62484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533400"/>
            <a:ext cx="37465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33400"/>
            <a:ext cx="3810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31800" y="76200"/>
            <a:ext cx="8572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/>
              <a:t>MASSMO </a:t>
            </a:r>
            <a:r>
              <a:rPr lang="en-US" sz="1800" b="1" dirty="0" smtClean="0"/>
              <a:t>missions provide positive media coverage of UK MAS capability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79779342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LAMOR_glid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74" y="622300"/>
            <a:ext cx="3714053" cy="4826000"/>
          </a:xfrm>
          <a:prstGeom prst="rect">
            <a:avLst/>
          </a:prstGeom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41300" y="74613"/>
            <a:ext cx="8699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800" b="1" dirty="0" smtClean="0">
                <a:cs typeface="Arial" charset="0"/>
              </a:rPr>
              <a:t>Submarine gliders for active and passive acoustic sensing of mobile species</a:t>
            </a:r>
            <a:endParaRPr lang="en-US" sz="1800" b="1" dirty="0">
              <a:solidFill>
                <a:srgbClr val="7F7F7F"/>
              </a:solidFill>
              <a:cs typeface="Arial" charset="0"/>
            </a:endParaRPr>
          </a:p>
        </p:txBody>
      </p:sp>
      <p:pic>
        <p:nvPicPr>
          <p:cNvPr id="4" name="Picture 3" descr="Screen Shot 2015-11-09 at 23.08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531141"/>
            <a:ext cx="4991100" cy="492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2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39700" y="44450"/>
            <a:ext cx="8915400" cy="42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2000" b="1" dirty="0" smtClean="0"/>
              <a:t>MARS Unmanned Surface Vehicles (USVs)</a:t>
            </a:r>
            <a:endParaRPr lang="en-US" sz="2000" dirty="0"/>
          </a:p>
        </p:txBody>
      </p:sp>
      <p:pic>
        <p:nvPicPr>
          <p:cNvPr id="6" name="Picture 8" descr="C-Endur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470208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562475" y="549634"/>
            <a:ext cx="188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/>
              <a:t>ASV </a:t>
            </a:r>
            <a:r>
              <a:rPr lang="ja-JP" altLang="en-US" sz="1800" b="1" dirty="0"/>
              <a:t>‘</a:t>
            </a:r>
            <a:r>
              <a:rPr lang="en-US" altLang="ja-JP" sz="1800" b="1" dirty="0"/>
              <a:t>C-</a:t>
            </a:r>
            <a:r>
              <a:rPr lang="en-US" altLang="ja-JP" sz="1800" b="1" dirty="0" err="1"/>
              <a:t>Enduro</a:t>
            </a:r>
            <a:r>
              <a:rPr lang="ja-JP" altLang="en-US" sz="1800" b="1" dirty="0"/>
              <a:t>’</a:t>
            </a:r>
            <a:endParaRPr lang="en-US" sz="1800" b="1" dirty="0"/>
          </a:p>
        </p:txBody>
      </p:sp>
      <p:pic>
        <p:nvPicPr>
          <p:cNvPr id="11" name="Picture 9" descr="1024px-Mars_Science_Laboratory_Curiosity_r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501" y="3558758"/>
            <a:ext cx="4712930" cy="265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4" y="470209"/>
            <a:ext cx="4306771" cy="3048000"/>
          </a:xfrm>
          <a:prstGeom prst="rect">
            <a:avLst/>
          </a:prstGeom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901825" y="549634"/>
            <a:ext cx="2444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/>
              <a:t>MOST AV </a:t>
            </a:r>
            <a:r>
              <a:rPr lang="ja-JP" altLang="en-US" sz="1800" b="1" dirty="0"/>
              <a:t>‘</a:t>
            </a:r>
            <a:r>
              <a:rPr lang="en-US" altLang="ja-JP" sz="1800" b="1" dirty="0" err="1"/>
              <a:t>AutoNaut</a:t>
            </a:r>
            <a:r>
              <a:rPr lang="ja-JP" altLang="en-US" sz="1800" b="1" dirty="0"/>
              <a:t>’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291916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utonaut+Gannet(aft)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539750"/>
            <a:ext cx="728980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41300" y="76200"/>
            <a:ext cx="86356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 err="1"/>
              <a:t>GoPro</a:t>
            </a:r>
            <a:r>
              <a:rPr lang="en-US" sz="1800" b="1" dirty="0"/>
              <a:t> image from </a:t>
            </a:r>
            <a:r>
              <a:rPr lang="en-US" sz="1800" b="1" dirty="0" err="1"/>
              <a:t>Autonaut</a:t>
            </a:r>
            <a:r>
              <a:rPr lang="en-US" sz="1800" b="1" dirty="0"/>
              <a:t> </a:t>
            </a:r>
            <a:r>
              <a:rPr lang="en-US" sz="1800" b="1" dirty="0" smtClean="0"/>
              <a:t>USV showing Gannet </a:t>
            </a:r>
            <a:r>
              <a:rPr lang="en-US" sz="1800" b="1" dirty="0"/>
              <a:t>and </a:t>
            </a:r>
            <a:r>
              <a:rPr lang="en-US" sz="1800" b="1" dirty="0" err="1"/>
              <a:t>Narcine</a:t>
            </a:r>
            <a:r>
              <a:rPr lang="en-US" sz="1800" b="1" dirty="0"/>
              <a:t> acoustic array</a:t>
            </a:r>
          </a:p>
        </p:txBody>
      </p:sp>
    </p:spTree>
    <p:extLst>
      <p:ext uri="{BB962C8B-B14F-4D97-AF65-F5344CB8AC3E}">
        <p14:creationId xmlns:p14="http://schemas.microsoft.com/office/powerpoint/2010/main" val="57971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RN_vessel(GOPR814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8" y="558800"/>
            <a:ext cx="7234552" cy="542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371600" y="90488"/>
            <a:ext cx="62944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GoPro image from Autonaut showing Royal Navy vessel</a:t>
            </a:r>
          </a:p>
        </p:txBody>
      </p:sp>
    </p:spTree>
    <p:extLst>
      <p:ext uri="{BB962C8B-B14F-4D97-AF65-F5344CB8AC3E}">
        <p14:creationId xmlns:p14="http://schemas.microsoft.com/office/powerpoint/2010/main" val="2032035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6-06 at 09.28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4836894"/>
          </a:xfrm>
          <a:prstGeom prst="rect">
            <a:avLst/>
          </a:prstGeom>
        </p:spPr>
      </p:pic>
      <p:pic>
        <p:nvPicPr>
          <p:cNvPr id="3" name="Picture 2" descr="Screen Shot 2016-05-25 at 06.38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1365806"/>
            <a:ext cx="4406900" cy="3513048"/>
          </a:xfrm>
          <a:prstGeom prst="rect">
            <a:avLst/>
          </a:prstGeom>
        </p:spPr>
      </p:pic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744347" y="149148"/>
            <a:ext cx="58839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 smtClean="0"/>
              <a:t>C2 developments during MASSMO2A in spring 2016</a:t>
            </a:r>
            <a:endParaRPr lang="en-US" sz="1800" b="1" dirty="0"/>
          </a:p>
        </p:txBody>
      </p:sp>
      <p:pic>
        <p:nvPicPr>
          <p:cNvPr id="5" name="Picture 4" descr="EVENT_20160525053601_00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688898"/>
            <a:ext cx="43688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92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creen Shot 2016-06-07 at 22.33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5"/>
            <a:ext cx="9144000" cy="571261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34551" y="4288"/>
            <a:ext cx="1211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Survey box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016207" y="1563132"/>
            <a:ext cx="796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  <a:latin typeface="Calibri"/>
              </a:rPr>
              <a:t>Drake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175000" y="2921000"/>
            <a:ext cx="1384300" cy="8128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52856" y="2274669"/>
            <a:ext cx="4076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Area where Drake twice entered mixed</a:t>
            </a:r>
          </a:p>
          <a:p>
            <a:r>
              <a:rPr lang="en-US" dirty="0">
                <a:solidFill>
                  <a:prstClr val="white"/>
                </a:solidFill>
                <a:latin typeface="Calibri"/>
              </a:rPr>
              <a:t>w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aters with elevated surface productivity 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45000" y="4730234"/>
            <a:ext cx="135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Isles of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Scilly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083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987425" y="76200"/>
            <a:ext cx="71290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/>
              <a:t>NERC Marine Autonomous and Robotic Systems (MARS)</a:t>
            </a: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33400"/>
            <a:ext cx="20415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69863" y="419100"/>
            <a:ext cx="6865937" cy="2551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</a:pPr>
            <a:endParaRPr lang="en-GB" dirty="0" smtClean="0">
              <a:cs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GB" dirty="0" smtClean="0"/>
              <a:t> </a:t>
            </a:r>
            <a:r>
              <a:rPr lang="en-GB" sz="2000" dirty="0" smtClean="0"/>
              <a:t>2012-21: £25M of BIS capital investment into MARS</a:t>
            </a:r>
            <a:endParaRPr lang="en-GB" sz="2000" dirty="0"/>
          </a:p>
          <a:p>
            <a:pPr eaLnBrk="1" hangingPunct="1">
              <a:buFont typeface="Arial" charset="0"/>
              <a:buChar char="•"/>
            </a:pPr>
            <a:endParaRPr lang="en-GB" sz="2000" dirty="0"/>
          </a:p>
          <a:p>
            <a:pPr eaLnBrk="1" hangingPunct="1">
              <a:buFont typeface="Arial" charset="0"/>
              <a:buChar char="•"/>
            </a:pPr>
            <a:r>
              <a:rPr lang="en-GB" sz="2000" dirty="0"/>
              <a:t> </a:t>
            </a:r>
            <a:r>
              <a:rPr lang="en-GB" sz="2000" dirty="0" smtClean="0"/>
              <a:t>MARS now operates &gt;40 vehicles for UK science</a:t>
            </a:r>
          </a:p>
          <a:p>
            <a:pPr eaLnBrk="1" hangingPunct="1">
              <a:buFont typeface="Arial" charset="0"/>
              <a:buChar char="•"/>
            </a:pPr>
            <a:endParaRPr lang="en-GB" sz="2000" dirty="0"/>
          </a:p>
          <a:p>
            <a:pPr eaLnBrk="1" hangingPunct="1">
              <a:buFont typeface="Arial" charset="0"/>
              <a:buChar char="•"/>
            </a:pPr>
            <a:r>
              <a:rPr lang="en-GB" sz="2000" dirty="0" smtClean="0"/>
              <a:t> World-leading expertise in MAS sensor development</a:t>
            </a:r>
            <a:endParaRPr lang="en-GB" sz="2000" dirty="0"/>
          </a:p>
          <a:p>
            <a:pPr eaLnBrk="1" hangingPunct="1">
              <a:buFont typeface="Arial" charset="0"/>
              <a:buNone/>
            </a:pPr>
            <a:endParaRPr lang="en-GB" sz="2000" dirty="0"/>
          </a:p>
          <a:p>
            <a:pPr eaLnBrk="1" hangingPunct="1">
              <a:buFont typeface="Arial" charset="0"/>
              <a:buChar char="•"/>
            </a:pPr>
            <a:r>
              <a:rPr lang="en-GB" sz="2000" dirty="0"/>
              <a:t> </a:t>
            </a:r>
            <a:r>
              <a:rPr lang="en-GB" sz="2000" dirty="0" smtClean="0"/>
              <a:t>£3.5M MARS Innovation Centre recently completed</a:t>
            </a:r>
            <a:endParaRPr lang="en-GB" sz="2000" dirty="0"/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406900" y="3429000"/>
            <a:ext cx="4495800" cy="23685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GB" sz="1800" i="1" dirty="0">
                <a:cs typeface="Calibri" charset="0"/>
              </a:rPr>
              <a:t>“</a:t>
            </a:r>
            <a:r>
              <a:rPr lang="en-US" altLang="ja-JP" sz="1800" i="1" dirty="0">
                <a:cs typeface="Calibri" charset="0"/>
              </a:rPr>
              <a:t>Marine robotic systems will also be critical to cost effective routine mapping and monitoring of the oceans and seas, addressing the gross under sampling of the oceans… </a:t>
            </a:r>
          </a:p>
          <a:p>
            <a:pPr algn="just" eaLnBrk="1" hangingPunct="1"/>
            <a:endParaRPr lang="en-US" sz="1800" i="1" dirty="0">
              <a:cs typeface="Calibri" charset="0"/>
            </a:endParaRPr>
          </a:p>
          <a:p>
            <a:pPr algn="r" eaLnBrk="1" hangingPunct="1"/>
            <a:r>
              <a:rPr lang="en-GB" sz="1200" dirty="0">
                <a:cs typeface="Calibri" charset="0"/>
              </a:rPr>
              <a:t>Minister for Universities &amp; Science </a:t>
            </a:r>
          </a:p>
          <a:p>
            <a:pPr algn="r" eaLnBrk="1" hangingPunct="1"/>
            <a:r>
              <a:rPr lang="en-GB" sz="1200" dirty="0">
                <a:cs typeface="Calibri" charset="0"/>
              </a:rPr>
              <a:t>Rt. Hon. David </a:t>
            </a:r>
            <a:r>
              <a:rPr lang="en-GB" sz="1200" dirty="0" err="1">
                <a:cs typeface="Calibri" charset="0"/>
              </a:rPr>
              <a:t>Willetts</a:t>
            </a:r>
            <a:r>
              <a:rPr lang="en-GB" sz="1200" dirty="0">
                <a:cs typeface="Calibri" charset="0"/>
              </a:rPr>
              <a:t> MP</a:t>
            </a:r>
          </a:p>
          <a:p>
            <a:pPr algn="r" eaLnBrk="1" hangingPunct="1"/>
            <a:r>
              <a:rPr lang="en-GB" sz="1200" dirty="0">
                <a:cs typeface="Calibri" charset="0"/>
              </a:rPr>
              <a:t> “Eight Great Technologies”</a:t>
            </a:r>
            <a:endParaRPr lang="en-US" sz="1200" dirty="0">
              <a:cs typeface="Calibri" charset="0"/>
            </a:endParaRPr>
          </a:p>
        </p:txBody>
      </p:sp>
      <p:pic>
        <p:nvPicPr>
          <p:cNvPr id="8" name="Picture 7" descr="IMG_946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35" r="5110"/>
          <a:stretch/>
        </p:blipFill>
        <p:spPr>
          <a:xfrm>
            <a:off x="1" y="3111500"/>
            <a:ext cx="4272966" cy="27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74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6-10 at 07.36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0"/>
            <a:ext cx="8137211" cy="68580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 flipV="1">
            <a:off x="5943600" y="1433730"/>
            <a:ext cx="12700" cy="2705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87224" y="4176930"/>
            <a:ext cx="1364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prstClr val="black"/>
                </a:solidFill>
                <a:latin typeface="Calibri"/>
              </a:rPr>
              <a:t>Tidal-mixing</a:t>
            </a:r>
          </a:p>
          <a:p>
            <a:pPr algn="r"/>
            <a:r>
              <a:rPr lang="en-US" b="1" dirty="0" smtClean="0">
                <a:solidFill>
                  <a:prstClr val="black"/>
                </a:solidFill>
                <a:latin typeface="Calibri"/>
              </a:rPr>
              <a:t>fronts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524000" y="2146300"/>
            <a:ext cx="3644900" cy="0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90800" y="2133600"/>
            <a:ext cx="178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latin typeface="Calibri"/>
              </a:rPr>
              <a:t>Stratified waters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7277100" y="1433730"/>
            <a:ext cx="12700" cy="2705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299200" y="1435100"/>
            <a:ext cx="12700" cy="2705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828800" y="1129268"/>
            <a:ext cx="338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  <a:latin typeface="Calibri"/>
              </a:rPr>
              <a:t>Subsurface chlorophyll maximum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011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4-04 at 12.18.4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581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800" cy="129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2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5673725"/>
            <a:ext cx="1454150" cy="32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50" y="3911600"/>
            <a:ext cx="628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1" y="2155430"/>
            <a:ext cx="1676399" cy="50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2" descr="BOD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581275"/>
            <a:ext cx="1518952" cy="394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1981200" y="-38100"/>
            <a:ext cx="0" cy="632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>
            <a:off x="3810000" y="-38100"/>
            <a:ext cx="0" cy="632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5715000" y="2476500"/>
            <a:ext cx="1593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i="1">
                <a:solidFill>
                  <a:srgbClr val="0000FF"/>
                </a:solidFill>
              </a:rPr>
              <a:t>Data</a:t>
            </a:r>
          </a:p>
          <a:p>
            <a:r>
              <a:rPr lang="en-US" sz="1800" b="1" i="1">
                <a:solidFill>
                  <a:srgbClr val="0000FF"/>
                </a:solidFill>
              </a:rPr>
              <a:t>management</a:t>
            </a:r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76200" y="-38100"/>
            <a:ext cx="10850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i="1" dirty="0" smtClean="0">
                <a:solidFill>
                  <a:srgbClr val="0000FF"/>
                </a:solidFill>
              </a:rPr>
              <a:t>Project</a:t>
            </a:r>
          </a:p>
          <a:p>
            <a:r>
              <a:rPr lang="en-US" sz="1800" b="1" i="1" dirty="0" smtClean="0">
                <a:solidFill>
                  <a:srgbClr val="0000FF"/>
                </a:solidFill>
              </a:rPr>
              <a:t>funding</a:t>
            </a:r>
            <a:endParaRPr lang="en-US" sz="1800" b="1" i="1" dirty="0">
              <a:solidFill>
                <a:srgbClr val="0000FF"/>
              </a:solidFill>
            </a:endParaRPr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1981200" y="-38100"/>
            <a:ext cx="13931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i="1" dirty="0" smtClean="0">
                <a:solidFill>
                  <a:srgbClr val="0000FF"/>
                </a:solidFill>
              </a:rPr>
              <a:t>Promoting</a:t>
            </a:r>
          </a:p>
          <a:p>
            <a:r>
              <a:rPr lang="en-US" sz="1800" b="1" i="1" dirty="0" smtClean="0">
                <a:solidFill>
                  <a:srgbClr val="0000FF"/>
                </a:solidFill>
              </a:rPr>
              <a:t>innovation</a:t>
            </a:r>
            <a:endParaRPr lang="en-US" sz="1800" b="1" i="1" dirty="0">
              <a:solidFill>
                <a:srgbClr val="0000FF"/>
              </a:solidFill>
            </a:endParaRP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3810000" y="-38100"/>
            <a:ext cx="1352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i="1">
                <a:solidFill>
                  <a:srgbClr val="0000FF"/>
                </a:solidFill>
              </a:rPr>
              <a:t>Joint</a:t>
            </a:r>
          </a:p>
          <a:p>
            <a:r>
              <a:rPr lang="en-US" sz="1800" b="1" i="1">
                <a:solidFill>
                  <a:srgbClr val="0000FF"/>
                </a:solidFill>
              </a:rPr>
              <a:t>operations</a:t>
            </a:r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5715000" y="-38100"/>
            <a:ext cx="1530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i="1">
                <a:solidFill>
                  <a:srgbClr val="0000FF"/>
                </a:solidFill>
              </a:rPr>
              <a:t>Public</a:t>
            </a:r>
          </a:p>
          <a:p>
            <a:r>
              <a:rPr lang="en-US" sz="1800" b="1" i="1">
                <a:solidFill>
                  <a:srgbClr val="0000FF"/>
                </a:solidFill>
              </a:rPr>
              <a:t>engagement</a:t>
            </a:r>
          </a:p>
        </p:txBody>
      </p:sp>
      <p:sp>
        <p:nvSpPr>
          <p:cNvPr id="38" name="Text Box 40"/>
          <p:cNvSpPr txBox="1">
            <a:spLocks noChangeArrowheads="1"/>
          </p:cNvSpPr>
          <p:nvPr/>
        </p:nvSpPr>
        <p:spPr bwMode="auto">
          <a:xfrm>
            <a:off x="5715000" y="3251200"/>
            <a:ext cx="1454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i="1" dirty="0">
                <a:solidFill>
                  <a:srgbClr val="0000FF"/>
                </a:solidFill>
              </a:rPr>
              <a:t>Operational</a:t>
            </a:r>
          </a:p>
          <a:p>
            <a:r>
              <a:rPr lang="en-US" sz="1800" b="1" i="1" dirty="0">
                <a:solidFill>
                  <a:srgbClr val="0000FF"/>
                </a:solidFill>
              </a:rPr>
              <a:t>products</a:t>
            </a:r>
          </a:p>
        </p:txBody>
      </p:sp>
      <p:sp>
        <p:nvSpPr>
          <p:cNvPr id="39" name="Line 42"/>
          <p:cNvSpPr>
            <a:spLocks noChangeShapeType="1"/>
          </p:cNvSpPr>
          <p:nvPr/>
        </p:nvSpPr>
        <p:spPr bwMode="auto">
          <a:xfrm>
            <a:off x="5715000" y="2324100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Line 43"/>
          <p:cNvSpPr>
            <a:spLocks noChangeShapeType="1"/>
          </p:cNvSpPr>
          <p:nvPr/>
        </p:nvSpPr>
        <p:spPr bwMode="auto">
          <a:xfrm>
            <a:off x="5715000" y="3238500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1" name="Picture 44" descr="MARS_fleet_photo(zoom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40" y="4598192"/>
            <a:ext cx="1648860" cy="125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48"/>
          <p:cNvSpPr>
            <a:spLocks noChangeShapeType="1"/>
          </p:cNvSpPr>
          <p:nvPr/>
        </p:nvSpPr>
        <p:spPr bwMode="auto">
          <a:xfrm>
            <a:off x="1828800" y="2781300"/>
            <a:ext cx="2057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Line 51"/>
          <p:cNvSpPr>
            <a:spLocks noChangeShapeType="1"/>
          </p:cNvSpPr>
          <p:nvPr/>
        </p:nvSpPr>
        <p:spPr bwMode="auto">
          <a:xfrm>
            <a:off x="5562600" y="2781300"/>
            <a:ext cx="1981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3" name="Picture 56" descr="M2008258-200826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84625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7" descr="NOC_logo_20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88" y="1457325"/>
            <a:ext cx="1801812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Line 28"/>
          <p:cNvSpPr>
            <a:spLocks noChangeShapeType="1"/>
          </p:cNvSpPr>
          <p:nvPr/>
        </p:nvSpPr>
        <p:spPr bwMode="auto">
          <a:xfrm>
            <a:off x="5638800" y="-38100"/>
            <a:ext cx="0" cy="632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8" name="Picture 20" descr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20" y="3433612"/>
            <a:ext cx="1251060" cy="8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3980259" y="5711825"/>
            <a:ext cx="1484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MASSMO3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Autumn 2016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4" name="Picture 9" descr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32" y="1154702"/>
            <a:ext cx="851868" cy="103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7" descr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99" y="2405844"/>
            <a:ext cx="1526141" cy="78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1" descr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4609554"/>
            <a:ext cx="1492250" cy="18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4" descr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5923757"/>
            <a:ext cx="1473200" cy="386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qinetiq-logo-lp-thumb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889500"/>
            <a:ext cx="1371600" cy="914400"/>
          </a:xfrm>
          <a:prstGeom prst="rect">
            <a:avLst/>
          </a:prstGeom>
        </p:spPr>
      </p:pic>
      <p:pic>
        <p:nvPicPr>
          <p:cNvPr id="11" name="Picture 10" descr="Unknown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6350000"/>
            <a:ext cx="1403350" cy="348504"/>
          </a:xfrm>
          <a:prstGeom prst="rect">
            <a:avLst/>
          </a:prstGeom>
        </p:spPr>
      </p:pic>
      <p:pic>
        <p:nvPicPr>
          <p:cNvPr id="14" name="Picture 13" descr="Unknown-1.jpe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753" y="1962287"/>
            <a:ext cx="1649848" cy="1657213"/>
          </a:xfrm>
          <a:prstGeom prst="rect">
            <a:avLst/>
          </a:prstGeom>
        </p:spPr>
      </p:pic>
      <p:pic>
        <p:nvPicPr>
          <p:cNvPr id="60" name="Picture 17" descr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3810794"/>
            <a:ext cx="8509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Unknown-1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704" y="3385816"/>
            <a:ext cx="1430485" cy="690884"/>
          </a:xfrm>
          <a:prstGeom prst="rect">
            <a:avLst/>
          </a:prstGeom>
        </p:spPr>
      </p:pic>
      <p:pic>
        <p:nvPicPr>
          <p:cNvPr id="27" name="Picture 26" descr="Unknown.jpe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051" y="4109135"/>
            <a:ext cx="1489588" cy="638394"/>
          </a:xfrm>
          <a:prstGeom prst="rect">
            <a:avLst/>
          </a:prstGeom>
        </p:spPr>
      </p:pic>
      <p:pic>
        <p:nvPicPr>
          <p:cNvPr id="29" name="Picture 28" descr="Unknown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99" y="5765848"/>
            <a:ext cx="1457840" cy="970126"/>
          </a:xfrm>
          <a:prstGeom prst="rect">
            <a:avLst/>
          </a:prstGeom>
        </p:spPr>
      </p:pic>
      <p:pic>
        <p:nvPicPr>
          <p:cNvPr id="42" name="Picture 41" descr="Unknown-1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58" y="5283200"/>
            <a:ext cx="1520730" cy="519583"/>
          </a:xfrm>
          <a:prstGeom prst="rect">
            <a:avLst/>
          </a:prstGeom>
        </p:spPr>
      </p:pic>
      <p:pic>
        <p:nvPicPr>
          <p:cNvPr id="43" name="Picture 42" descr="Slocum_Glider_with_logo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45" y="1281113"/>
            <a:ext cx="1430055" cy="869950"/>
          </a:xfrm>
          <a:prstGeom prst="rect">
            <a:avLst/>
          </a:prstGeom>
        </p:spPr>
      </p:pic>
      <p:pic>
        <p:nvPicPr>
          <p:cNvPr id="61" name="Picture 60" descr="Hydroid-Takes-Part-in-Seaglider-AUV-Launching-USA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45" y="3623955"/>
            <a:ext cx="1461805" cy="1020504"/>
          </a:xfrm>
          <a:prstGeom prst="rect">
            <a:avLst/>
          </a:prstGeom>
        </p:spPr>
      </p:pic>
      <p:pic>
        <p:nvPicPr>
          <p:cNvPr id="63" name="Picture 62" descr="Kongsberg-Presents-MS-1000-Software-for-MS-1071-and-MS-1171-Digital-Scanning-Sonar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851775"/>
            <a:ext cx="1371600" cy="935073"/>
          </a:xfrm>
          <a:prstGeom prst="rect">
            <a:avLst/>
          </a:prstGeom>
        </p:spPr>
      </p:pic>
      <p:pic>
        <p:nvPicPr>
          <p:cNvPr id="65" name="Picture 64" descr="NOCL_waveglider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150" y="4857825"/>
            <a:ext cx="1384300" cy="988390"/>
          </a:xfrm>
          <a:prstGeom prst="rect">
            <a:avLst/>
          </a:prstGeom>
        </p:spPr>
      </p:pic>
      <p:pic>
        <p:nvPicPr>
          <p:cNvPr id="66" name="Picture 65" descr="Screen Shot 2016-08-17 at 12.11.29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78" y="608231"/>
            <a:ext cx="1473174" cy="1672131"/>
          </a:xfrm>
          <a:prstGeom prst="rect">
            <a:avLst/>
          </a:prstGeom>
        </p:spPr>
      </p:pic>
      <p:pic>
        <p:nvPicPr>
          <p:cNvPr id="67" name="Picture 66" descr="Screen Shot 2016-08-17 at 12.13.51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99" y="634345"/>
            <a:ext cx="1765300" cy="1616211"/>
          </a:xfrm>
          <a:prstGeom prst="rect">
            <a:avLst/>
          </a:prstGeom>
        </p:spPr>
      </p:pic>
      <p:pic>
        <p:nvPicPr>
          <p:cNvPr id="2" name="Picture 1" descr="Unknown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88" y="766054"/>
            <a:ext cx="1738312" cy="586175"/>
          </a:xfrm>
          <a:prstGeom prst="rect">
            <a:avLst/>
          </a:prstGeom>
        </p:spPr>
      </p:pic>
      <p:pic>
        <p:nvPicPr>
          <p:cNvPr id="3" name="Picture 2" descr="Unknown.jpe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4686277"/>
            <a:ext cx="1550701" cy="473613"/>
          </a:xfrm>
          <a:prstGeom prst="rect">
            <a:avLst/>
          </a:prstGeom>
        </p:spPr>
      </p:pic>
      <p:pic>
        <p:nvPicPr>
          <p:cNvPr id="4" name="Picture 3" descr="Unknown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700" y="4289402"/>
            <a:ext cx="869949" cy="869949"/>
          </a:xfrm>
          <a:prstGeom prst="rect">
            <a:avLst/>
          </a:prstGeom>
        </p:spPr>
      </p:pic>
      <p:pic>
        <p:nvPicPr>
          <p:cNvPr id="6" name="Picture 5" descr="blue_ocean_monitoring_newLogo_GradientDark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650768"/>
            <a:ext cx="1593849" cy="53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90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12152" y="-5834"/>
            <a:ext cx="8911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MARS glider pilots with </a:t>
            </a:r>
            <a:r>
              <a:rPr lang="en-US" b="1" dirty="0" err="1" smtClean="0"/>
              <a:t>Dstl</a:t>
            </a:r>
            <a:r>
              <a:rPr lang="en-US" b="1" dirty="0" smtClean="0"/>
              <a:t> and QinetiQ staff in the NOC Operations Room on 23 Sept 2016</a:t>
            </a:r>
          </a:p>
        </p:txBody>
      </p:sp>
      <p:pic>
        <p:nvPicPr>
          <p:cNvPr id="3" name="Picture 2" descr="MASSMO3_Ops_Room(23-09-16)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04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51736" y="133866"/>
            <a:ext cx="7553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The MASSMO3 fleet at 2300 </a:t>
            </a:r>
            <a:r>
              <a:rPr lang="en-US" b="1" dirty="0" err="1" smtClean="0">
                <a:solidFill>
                  <a:prstClr val="black"/>
                </a:solidFill>
                <a:latin typeface="Calibri"/>
              </a:rPr>
              <a:t>hrs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 on 21 Sept 2016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The largest simultaneous deployment of operational MAS in UK waters to date</a:t>
            </a:r>
          </a:p>
        </p:txBody>
      </p:sp>
      <p:pic>
        <p:nvPicPr>
          <p:cNvPr id="3" name="Picture 2" descr="MASSMO3N+S(21-09-16)22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9143999" cy="5715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46555" y="1948934"/>
            <a:ext cx="166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Wave Glider x 3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33736" y="4775200"/>
            <a:ext cx="213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Submarine Glider x 7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77259" y="5169932"/>
            <a:ext cx="690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Oban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62065" y="3214132"/>
            <a:ext cx="1244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prstClr val="black"/>
                </a:solidFill>
                <a:latin typeface="Calibri"/>
              </a:rPr>
              <a:t>Stornoway</a:t>
            </a:r>
            <a:endParaRPr lang="en-US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790666" y="3539014"/>
            <a:ext cx="266700" cy="2413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343909" y="5418614"/>
            <a:ext cx="266700" cy="2413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878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44704" y="108129"/>
            <a:ext cx="9199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MASSMO3 submarine glider positions at 2200 </a:t>
            </a:r>
            <a:r>
              <a:rPr lang="en-US" b="1" dirty="0" err="1" smtClean="0"/>
              <a:t>hrs</a:t>
            </a:r>
            <a:r>
              <a:rPr lang="en-US" b="1" dirty="0" smtClean="0"/>
              <a:t> on 22 Sept 2016</a:t>
            </a:r>
          </a:p>
          <a:p>
            <a:pPr algn="ctr"/>
            <a:r>
              <a:rPr lang="en-US" dirty="0" smtClean="0"/>
              <a:t>Red arrows show likely propagation direction of internal waves towards ‘virtual mooring’ gliders</a:t>
            </a:r>
          </a:p>
        </p:txBody>
      </p:sp>
      <p:pic>
        <p:nvPicPr>
          <p:cNvPr id="4" name="Picture 3" descr="Screen Shot 2016-09-22 at 22.07.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398"/>
            <a:ext cx="9144000" cy="571500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285701" y="2281872"/>
            <a:ext cx="80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RN553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203199" y="4413408"/>
            <a:ext cx="80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RN552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360256" y="404614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RN544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559184" y="2689304"/>
            <a:ext cx="83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Nelson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151116" y="3969940"/>
            <a:ext cx="73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Drake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013186" y="3944540"/>
            <a:ext cx="90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Talisker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6241314" y="6434098"/>
            <a:ext cx="1011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BOM491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917400" y="4413408"/>
            <a:ext cx="1178288" cy="2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708100" y="4413408"/>
            <a:ext cx="3302300" cy="192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2425400" y="2651204"/>
            <a:ext cx="2845100" cy="381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702000" y="6470808"/>
            <a:ext cx="1178288" cy="2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8235950" y="4902200"/>
            <a:ext cx="317500" cy="3175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5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9-22 at 22.38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62" y="3678949"/>
            <a:ext cx="3886738" cy="3166351"/>
          </a:xfrm>
          <a:prstGeom prst="rect">
            <a:avLst/>
          </a:prstGeom>
        </p:spPr>
      </p:pic>
      <p:pic>
        <p:nvPicPr>
          <p:cNvPr id="3" name="Picture 2" descr="Screen Shot 2016-09-22 at 22.39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120" y="3678949"/>
            <a:ext cx="3724264" cy="314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91601" y="3404632"/>
            <a:ext cx="1011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BOM491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24600" y="3404632"/>
            <a:ext cx="73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Drake</a:t>
            </a:r>
            <a:endParaRPr lang="en-US" dirty="0"/>
          </a:p>
        </p:txBody>
      </p:sp>
      <p:pic>
        <p:nvPicPr>
          <p:cNvPr id="6" name="Picture 5" descr="Screen Shot 2016-09-22 at 22.40.1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530" y="434741"/>
            <a:ext cx="3662253" cy="30069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4600" y="14264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RN544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740400" y="66441"/>
            <a:ext cx="0" cy="581259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740400" y="3299419"/>
            <a:ext cx="0" cy="581259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39900" y="3286719"/>
            <a:ext cx="0" cy="581259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43000" y="4533900"/>
            <a:ext cx="27559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60314" y="4559300"/>
            <a:ext cx="27559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411114" y="1384300"/>
            <a:ext cx="2666086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6462" y="82082"/>
            <a:ext cx="45979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Temperature data from three shallow gliders</a:t>
            </a:r>
          </a:p>
          <a:p>
            <a:r>
              <a:rPr lang="en-US" b="1" dirty="0" smtClean="0"/>
              <a:t>16-22 Sept 2016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Note surface temperature decrease on 17 Sept (blue arrows)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Note consistent thermocline depth at ~50 m (black dashed line)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Note possible tidally-driven </a:t>
            </a:r>
            <a:r>
              <a:rPr lang="en-US" dirty="0" err="1" smtClean="0"/>
              <a:t>cyclicity</a:t>
            </a:r>
            <a:r>
              <a:rPr lang="en-US" dirty="0" smtClean="0"/>
              <a:t> in vertical displacement of thermocline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290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9-22 at 22.54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144000" cy="2692712"/>
          </a:xfrm>
          <a:prstGeom prst="rect">
            <a:avLst/>
          </a:prstGeom>
        </p:spPr>
      </p:pic>
      <p:pic>
        <p:nvPicPr>
          <p:cNvPr id="3" name="Picture 2" descr="Screen Shot 2016-09-22 at 22.55.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0270"/>
            <a:ext cx="9144000" cy="2582230"/>
          </a:xfrm>
          <a:prstGeom prst="rect">
            <a:avLst/>
          </a:prstGeom>
        </p:spPr>
      </p:pic>
      <p:pic>
        <p:nvPicPr>
          <p:cNvPr id="4" name="Picture 3" descr="Screen Shot 2016-09-22 at 22.55.5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2384"/>
            <a:ext cx="9144000" cy="257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38100"/>
            <a:ext cx="2347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Talisker</a:t>
            </a:r>
            <a:r>
              <a:rPr lang="en-US" b="1" dirty="0" smtClean="0"/>
              <a:t> </a:t>
            </a:r>
            <a:r>
              <a:rPr lang="en-US" b="1" dirty="0" err="1" smtClean="0"/>
              <a:t>Seaglider</a:t>
            </a:r>
            <a:r>
              <a:rPr lang="en-US" b="1" dirty="0" smtClean="0"/>
              <a:t> data</a:t>
            </a:r>
            <a:endParaRPr lang="en-US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39602" y="1238429"/>
            <a:ext cx="795402" cy="34907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33500" y="945634"/>
            <a:ext cx="135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Thermocline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639602" y="609600"/>
            <a:ext cx="827498" cy="4953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16851" y="2964934"/>
            <a:ext cx="135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Thermocline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522953" y="2641600"/>
            <a:ext cx="827498" cy="4953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01404" y="5118100"/>
            <a:ext cx="1359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Thermocline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2607506" y="4794766"/>
            <a:ext cx="827498" cy="4953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216400" y="538616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*</a:t>
            </a:r>
            <a:endParaRPr lang="en-US" sz="3600" dirty="0"/>
          </a:p>
        </p:txBody>
      </p:sp>
      <p:sp>
        <p:nvSpPr>
          <p:cNvPr id="26" name="TextBox 25"/>
          <p:cNvSpPr txBox="1"/>
          <p:nvPr/>
        </p:nvSpPr>
        <p:spPr>
          <a:xfrm>
            <a:off x="5232400" y="541156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*</a:t>
            </a:r>
            <a:endParaRPr lang="en-US" sz="3600" dirty="0"/>
          </a:p>
        </p:txBody>
      </p:sp>
      <p:sp>
        <p:nvSpPr>
          <p:cNvPr id="27" name="TextBox 26"/>
          <p:cNvSpPr txBox="1"/>
          <p:nvPr/>
        </p:nvSpPr>
        <p:spPr>
          <a:xfrm>
            <a:off x="6375400" y="5411232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*</a:t>
            </a:r>
            <a:endParaRPr lang="en-US" sz="3600" dirty="0"/>
          </a:p>
        </p:txBody>
      </p:sp>
      <p:sp>
        <p:nvSpPr>
          <p:cNvPr id="28" name="TextBox 27"/>
          <p:cNvSpPr txBox="1"/>
          <p:nvPr/>
        </p:nvSpPr>
        <p:spPr>
          <a:xfrm>
            <a:off x="7442200" y="5429766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*</a:t>
            </a:r>
            <a:endParaRPr lang="en-US" sz="3600" dirty="0"/>
          </a:p>
        </p:txBody>
      </p:sp>
      <p:sp>
        <p:nvSpPr>
          <p:cNvPr id="29" name="TextBox 28"/>
          <p:cNvSpPr txBox="1"/>
          <p:nvPr/>
        </p:nvSpPr>
        <p:spPr>
          <a:xfrm>
            <a:off x="3401251" y="535322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*</a:t>
            </a:r>
            <a:endParaRPr lang="en-US" sz="3600" dirty="0"/>
          </a:p>
        </p:txBody>
      </p:sp>
      <p:sp>
        <p:nvSpPr>
          <p:cNvPr id="30" name="TextBox 29"/>
          <p:cNvSpPr txBox="1"/>
          <p:nvPr/>
        </p:nvSpPr>
        <p:spPr>
          <a:xfrm>
            <a:off x="4315846" y="127136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*</a:t>
            </a:r>
            <a:endParaRPr lang="en-US" sz="3600" dirty="0"/>
          </a:p>
        </p:txBody>
      </p:sp>
      <p:sp>
        <p:nvSpPr>
          <p:cNvPr id="31" name="TextBox 30"/>
          <p:cNvSpPr txBox="1"/>
          <p:nvPr/>
        </p:nvSpPr>
        <p:spPr>
          <a:xfrm>
            <a:off x="5331846" y="129676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*</a:t>
            </a:r>
            <a:endParaRPr lang="en-US" sz="3600" dirty="0"/>
          </a:p>
        </p:txBody>
      </p:sp>
      <p:sp>
        <p:nvSpPr>
          <p:cNvPr id="32" name="TextBox 31"/>
          <p:cNvSpPr txBox="1"/>
          <p:nvPr/>
        </p:nvSpPr>
        <p:spPr>
          <a:xfrm>
            <a:off x="6474846" y="1296432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*</a:t>
            </a:r>
            <a:endParaRPr lang="en-US" sz="3600" dirty="0"/>
          </a:p>
        </p:txBody>
      </p:sp>
      <p:sp>
        <p:nvSpPr>
          <p:cNvPr id="33" name="TextBox 32"/>
          <p:cNvSpPr txBox="1"/>
          <p:nvPr/>
        </p:nvSpPr>
        <p:spPr>
          <a:xfrm>
            <a:off x="7541646" y="1314966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*</a:t>
            </a:r>
            <a:endParaRPr lang="en-US" sz="3600" dirty="0"/>
          </a:p>
        </p:txBody>
      </p:sp>
      <p:sp>
        <p:nvSpPr>
          <p:cNvPr id="34" name="TextBox 33"/>
          <p:cNvSpPr txBox="1"/>
          <p:nvPr/>
        </p:nvSpPr>
        <p:spPr>
          <a:xfrm>
            <a:off x="3500697" y="1238429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*</a:t>
            </a:r>
            <a:endParaRPr lang="en-US" sz="3600" dirty="0"/>
          </a:p>
        </p:txBody>
      </p:sp>
      <p:sp>
        <p:nvSpPr>
          <p:cNvPr id="35" name="TextBox 34"/>
          <p:cNvSpPr txBox="1"/>
          <p:nvPr/>
        </p:nvSpPr>
        <p:spPr>
          <a:xfrm>
            <a:off x="4303146" y="3410634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*</a:t>
            </a:r>
            <a:endParaRPr lang="en-US" sz="3600" dirty="0"/>
          </a:p>
        </p:txBody>
      </p:sp>
      <p:sp>
        <p:nvSpPr>
          <p:cNvPr id="36" name="TextBox 35"/>
          <p:cNvSpPr txBox="1"/>
          <p:nvPr/>
        </p:nvSpPr>
        <p:spPr>
          <a:xfrm>
            <a:off x="5319146" y="3436034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*</a:t>
            </a:r>
            <a:endParaRPr lang="en-US" sz="3600" dirty="0"/>
          </a:p>
        </p:txBody>
      </p:sp>
      <p:sp>
        <p:nvSpPr>
          <p:cNvPr id="37" name="TextBox 36"/>
          <p:cNvSpPr txBox="1"/>
          <p:nvPr/>
        </p:nvSpPr>
        <p:spPr>
          <a:xfrm>
            <a:off x="6462146" y="3435697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*</a:t>
            </a:r>
            <a:endParaRPr lang="en-US" sz="3600" dirty="0"/>
          </a:p>
        </p:txBody>
      </p:sp>
      <p:sp>
        <p:nvSpPr>
          <p:cNvPr id="38" name="TextBox 37"/>
          <p:cNvSpPr txBox="1"/>
          <p:nvPr/>
        </p:nvSpPr>
        <p:spPr>
          <a:xfrm>
            <a:off x="7528946" y="3454231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*</a:t>
            </a:r>
            <a:endParaRPr lang="en-US" sz="3600" dirty="0"/>
          </a:p>
        </p:txBody>
      </p:sp>
      <p:sp>
        <p:nvSpPr>
          <p:cNvPr id="39" name="TextBox 38"/>
          <p:cNvSpPr txBox="1"/>
          <p:nvPr/>
        </p:nvSpPr>
        <p:spPr>
          <a:xfrm>
            <a:off x="3487997" y="3377694"/>
            <a:ext cx="414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*</a:t>
            </a:r>
            <a:endParaRPr lang="en-US" sz="3600" dirty="0"/>
          </a:p>
        </p:txBody>
      </p:sp>
      <p:cxnSp>
        <p:nvCxnSpPr>
          <p:cNvPr id="40" name="Straight Arrow Connector 39"/>
          <p:cNvCxnSpPr>
            <a:endCxn id="39" idx="1"/>
          </p:cNvCxnSpPr>
          <p:nvPr/>
        </p:nvCxnSpPr>
        <p:spPr>
          <a:xfrm>
            <a:off x="2549484" y="3236098"/>
            <a:ext cx="938513" cy="46476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576418" y="5411569"/>
            <a:ext cx="662082" cy="16373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1918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802" y="159266"/>
            <a:ext cx="8622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Wave Gliders underway up to 100 km north of Butt of Lewis at 2300 </a:t>
            </a:r>
            <a:r>
              <a:rPr lang="en-US" b="1" dirty="0" err="1" smtClean="0">
                <a:solidFill>
                  <a:prstClr val="black"/>
                </a:solidFill>
                <a:latin typeface="Calibri"/>
              </a:rPr>
              <a:t>hrs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 on 21 Sept 2016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Boeing SHARCs reached the waypoint ~100 km north of Butt of Lewis in ~24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hrs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(~2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kts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pic>
        <p:nvPicPr>
          <p:cNvPr id="7" name="Picture 6" descr="MASSMO3N(21-09-16)22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59100" y="1984296"/>
            <a:ext cx="191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Boeing SHARC 117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9100" y="1540828"/>
            <a:ext cx="191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Boeing SHARC 127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9320" y="2951560"/>
            <a:ext cx="20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NOC MARS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Waimea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0587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9-23 at 20.52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6183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9269" y="-5834"/>
            <a:ext cx="8417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UK Met Office data showing wind gusts in the survey area at 2000 </a:t>
            </a:r>
            <a:r>
              <a:rPr lang="en-US" b="1" dirty="0" err="1" smtClean="0"/>
              <a:t>hrs</a:t>
            </a:r>
            <a:r>
              <a:rPr lang="en-US" b="1" dirty="0" smtClean="0"/>
              <a:t> on 23 Sept 2016</a:t>
            </a:r>
          </a:p>
        </p:txBody>
      </p:sp>
    </p:spTree>
    <p:extLst>
      <p:ext uri="{BB962C8B-B14F-4D97-AF65-F5344CB8AC3E}">
        <p14:creationId xmlns:p14="http://schemas.microsoft.com/office/powerpoint/2010/main" val="2942673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6154181" y="2959540"/>
            <a:ext cx="2634219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0000" indent="-180000">
              <a:buFont typeface="Arial" pitchFamily="34" charset="0"/>
              <a:buChar char="•"/>
              <a:defRPr/>
            </a:pPr>
            <a:r>
              <a:rPr lang="en-US" sz="1400" i="1" dirty="0" smtClean="0">
                <a:solidFill>
                  <a:srgbClr val="000000"/>
                </a:solidFill>
              </a:rPr>
              <a:t>TW Slocum </a:t>
            </a:r>
            <a:r>
              <a:rPr lang="en-US" sz="1400" i="1" dirty="0">
                <a:solidFill>
                  <a:srgbClr val="000000"/>
                </a:solidFill>
              </a:rPr>
              <a:t>(1000m) x </a:t>
            </a:r>
            <a:r>
              <a:rPr lang="en-US" sz="1400" i="1" dirty="0" smtClean="0">
                <a:solidFill>
                  <a:srgbClr val="000000"/>
                </a:solidFill>
              </a:rPr>
              <a:t>12</a:t>
            </a:r>
            <a:endParaRPr lang="en-US" sz="1400" i="1" dirty="0">
              <a:solidFill>
                <a:srgbClr val="000000"/>
              </a:solidFill>
            </a:endParaRPr>
          </a:p>
          <a:p>
            <a:pPr marL="180000" indent="-180000">
              <a:buFont typeface="Arial" pitchFamily="34" charset="0"/>
              <a:buChar char="•"/>
              <a:defRPr/>
            </a:pPr>
            <a:r>
              <a:rPr lang="en-US" sz="1400" i="1" dirty="0" smtClean="0">
                <a:solidFill>
                  <a:srgbClr val="000000"/>
                </a:solidFill>
              </a:rPr>
              <a:t>TW Slocum </a:t>
            </a:r>
            <a:r>
              <a:rPr lang="en-US" sz="1400" i="1" dirty="0">
                <a:solidFill>
                  <a:srgbClr val="000000"/>
                </a:solidFill>
              </a:rPr>
              <a:t>(200m) x 10</a:t>
            </a:r>
          </a:p>
          <a:p>
            <a:pPr marL="180000" indent="-180000">
              <a:buFont typeface="Arial" pitchFamily="34" charset="0"/>
              <a:buChar char="•"/>
              <a:defRPr/>
            </a:pPr>
            <a:r>
              <a:rPr lang="en-US" sz="1400" i="1" dirty="0">
                <a:solidFill>
                  <a:srgbClr val="000000"/>
                </a:solidFill>
              </a:rPr>
              <a:t>Kongsberg </a:t>
            </a:r>
            <a:r>
              <a:rPr lang="en-US" sz="1400" i="1" dirty="0" err="1">
                <a:solidFill>
                  <a:srgbClr val="000000"/>
                </a:solidFill>
              </a:rPr>
              <a:t>Seagliders</a:t>
            </a:r>
            <a:r>
              <a:rPr lang="en-US" sz="1400" i="1" dirty="0">
                <a:solidFill>
                  <a:srgbClr val="000000"/>
                </a:solidFill>
              </a:rPr>
              <a:t> x </a:t>
            </a:r>
            <a:r>
              <a:rPr lang="en-US" sz="1400" i="1" dirty="0" smtClean="0">
                <a:solidFill>
                  <a:srgbClr val="000000"/>
                </a:solidFill>
              </a:rPr>
              <a:t>9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83289" y="722976"/>
            <a:ext cx="302433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/>
              <a:t>Underwater Gliders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674120" y="772079"/>
            <a:ext cx="165618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/>
              <a:t>AUVs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267596" y="2962159"/>
            <a:ext cx="2422004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0000" indent="-180000">
              <a:buFont typeface="Arial" pitchFamily="34" charset="0"/>
              <a:buChar char="•"/>
              <a:defRPr/>
            </a:pPr>
            <a:r>
              <a:rPr lang="en-US" sz="1400" i="1" dirty="0" err="1" smtClean="0">
                <a:solidFill>
                  <a:srgbClr val="000000"/>
                </a:solidFill>
              </a:rPr>
              <a:t>Autosub</a:t>
            </a:r>
            <a:r>
              <a:rPr lang="en-US" sz="1400" i="1" dirty="0" smtClean="0">
                <a:solidFill>
                  <a:srgbClr val="000000"/>
                </a:solidFill>
              </a:rPr>
              <a:t> </a:t>
            </a:r>
            <a:r>
              <a:rPr lang="en-US" sz="1400" i="1" dirty="0">
                <a:solidFill>
                  <a:srgbClr val="000000"/>
                </a:solidFill>
              </a:rPr>
              <a:t>3</a:t>
            </a:r>
          </a:p>
          <a:p>
            <a:pPr marL="180000" indent="-180000">
              <a:buFont typeface="Arial" pitchFamily="34" charset="0"/>
              <a:buChar char="•"/>
              <a:defRPr/>
            </a:pPr>
            <a:r>
              <a:rPr lang="en-US" sz="1400" i="1" dirty="0">
                <a:solidFill>
                  <a:srgbClr val="000000"/>
                </a:solidFill>
              </a:rPr>
              <a:t>Autosub6000</a:t>
            </a:r>
          </a:p>
          <a:p>
            <a:pPr marL="180000" indent="-180000">
              <a:buFont typeface="Arial" pitchFamily="34" charset="0"/>
              <a:buChar char="•"/>
              <a:defRPr/>
            </a:pPr>
            <a:r>
              <a:rPr lang="en-US" sz="1400" i="1" dirty="0" err="1">
                <a:solidFill>
                  <a:srgbClr val="000000"/>
                </a:solidFill>
              </a:rPr>
              <a:t>Autosub</a:t>
            </a:r>
            <a:r>
              <a:rPr lang="en-US" sz="1400" i="1" dirty="0">
                <a:solidFill>
                  <a:srgbClr val="000000"/>
                </a:solidFill>
              </a:rPr>
              <a:t> Long Range x 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4616" y="3744550"/>
            <a:ext cx="165618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/>
              <a:t>USVs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371" y="182146"/>
            <a:ext cx="85499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The MARS fleet at NOC (additional assets operated from </a:t>
            </a:r>
            <a:r>
              <a:rPr lang="en-US" sz="2000" b="1" dirty="0" smtClean="0"/>
              <a:t>SAMS/BAS) 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55334" y="4081366"/>
            <a:ext cx="1773531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</a:rPr>
              <a:t>STAFF</a:t>
            </a:r>
          </a:p>
          <a:p>
            <a:pPr>
              <a:defRPr/>
            </a:pPr>
            <a:r>
              <a:rPr lang="en-US" sz="1400" i="1" dirty="0" smtClean="0">
                <a:solidFill>
                  <a:srgbClr val="000000"/>
                </a:solidFill>
              </a:rPr>
              <a:t>~30 </a:t>
            </a:r>
            <a:r>
              <a:rPr lang="en-US" sz="1400" i="1" dirty="0">
                <a:solidFill>
                  <a:srgbClr val="000000"/>
                </a:solidFill>
              </a:rPr>
              <a:t>with a mix of: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i="1" dirty="0">
                <a:solidFill>
                  <a:srgbClr val="000000"/>
                </a:solidFill>
              </a:rPr>
              <a:t>Mechanical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i="1" dirty="0">
                <a:solidFill>
                  <a:srgbClr val="000000"/>
                </a:solidFill>
              </a:rPr>
              <a:t>Electronics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i="1" dirty="0">
                <a:solidFill>
                  <a:srgbClr val="000000"/>
                </a:solidFill>
              </a:rPr>
              <a:t>Software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i="1" dirty="0">
                <a:solidFill>
                  <a:srgbClr val="000000"/>
                </a:solidFill>
              </a:rPr>
              <a:t>Systems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4034" y="760396"/>
            <a:ext cx="239077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/>
              <a:t>Tethered Systems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7606" y="2962159"/>
            <a:ext cx="144139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i="1" dirty="0">
                <a:solidFill>
                  <a:srgbClr val="000000"/>
                </a:solidFill>
              </a:rPr>
              <a:t>Isis ROV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i="1" dirty="0" err="1" smtClean="0">
                <a:solidFill>
                  <a:srgbClr val="000000"/>
                </a:solidFill>
              </a:rPr>
              <a:t>HyBIS</a:t>
            </a:r>
            <a:endParaRPr lang="en-US" sz="1400" i="1" dirty="0">
              <a:solidFill>
                <a:srgbClr val="000000"/>
              </a:solidFill>
            </a:endParaRPr>
          </a:p>
        </p:txBody>
      </p:sp>
      <p:pic>
        <p:nvPicPr>
          <p:cNvPr id="41" name="Picture 19" descr="MASSMO_vehicle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813" y="4081366"/>
            <a:ext cx="2704291" cy="16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ROV_fore(18-08-15)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71" y="1172189"/>
            <a:ext cx="2352038" cy="175910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279816" y="5666702"/>
            <a:ext cx="2332980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i="1" dirty="0" smtClean="0">
                <a:solidFill>
                  <a:srgbClr val="000000"/>
                </a:solidFill>
              </a:rPr>
              <a:t>LR </a:t>
            </a:r>
            <a:r>
              <a:rPr lang="en-US" sz="1400" i="1" dirty="0" err="1" smtClean="0">
                <a:solidFill>
                  <a:srgbClr val="000000"/>
                </a:solidFill>
              </a:rPr>
              <a:t>Waveglider</a:t>
            </a:r>
            <a:endParaRPr lang="en-US" sz="1400" i="1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i="1" dirty="0" smtClean="0">
                <a:solidFill>
                  <a:srgbClr val="000000"/>
                </a:solidFill>
              </a:rPr>
              <a:t>C-</a:t>
            </a:r>
            <a:r>
              <a:rPr lang="en-US" sz="1400" i="1" dirty="0" err="1" smtClean="0">
                <a:solidFill>
                  <a:srgbClr val="000000"/>
                </a:solidFill>
              </a:rPr>
              <a:t>Enduro</a:t>
            </a:r>
            <a:r>
              <a:rPr lang="en-US" sz="1400" i="1" dirty="0" smtClean="0">
                <a:solidFill>
                  <a:srgbClr val="000000"/>
                </a:solidFill>
              </a:rPr>
              <a:t> and </a:t>
            </a:r>
            <a:r>
              <a:rPr lang="en-US" sz="1400" i="1" dirty="0" err="1" smtClean="0">
                <a:solidFill>
                  <a:srgbClr val="000000"/>
                </a:solidFill>
              </a:rPr>
              <a:t>Autonaut</a:t>
            </a:r>
            <a:endParaRPr lang="en-US" sz="1400" i="1" dirty="0">
              <a:solidFill>
                <a:srgbClr val="000000"/>
              </a:solidFill>
            </a:endParaRPr>
          </a:p>
        </p:txBody>
      </p:sp>
      <p:pic>
        <p:nvPicPr>
          <p:cNvPr id="2" name="Picture 1" descr="Autosub60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617" y="1157280"/>
            <a:ext cx="2704291" cy="1774015"/>
          </a:xfrm>
          <a:prstGeom prst="rect">
            <a:avLst/>
          </a:prstGeom>
        </p:spPr>
      </p:pic>
      <p:pic>
        <p:nvPicPr>
          <p:cNvPr id="45" name="Picture 2" descr="Slocum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60506"/>
            <a:ext cx="2371808" cy="177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154181" y="4144660"/>
            <a:ext cx="2634219" cy="13849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i="1" dirty="0" smtClean="0">
                <a:solidFill>
                  <a:srgbClr val="000000"/>
                </a:solidFill>
              </a:rPr>
              <a:t>Increasing endurance</a:t>
            </a:r>
            <a:endParaRPr lang="en-US" sz="1400" i="1" dirty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i="1" dirty="0" smtClean="0">
                <a:solidFill>
                  <a:srgbClr val="000000"/>
                </a:solidFill>
              </a:rPr>
              <a:t>Increasing flexibility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i="1" dirty="0" smtClean="0">
                <a:solidFill>
                  <a:srgbClr val="000000"/>
                </a:solidFill>
              </a:rPr>
              <a:t>Increasing inter-operability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i="1" dirty="0" smtClean="0">
                <a:solidFill>
                  <a:srgbClr val="000000"/>
                </a:solidFill>
              </a:rPr>
              <a:t>Increasing intelligence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i="1" dirty="0" smtClean="0">
                <a:solidFill>
                  <a:srgbClr val="000000"/>
                </a:solidFill>
              </a:rPr>
              <a:t>Reducing cost  </a:t>
            </a:r>
            <a:endParaRPr lang="en-US" sz="1400" i="1" dirty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400" i="1" dirty="0" smtClean="0">
                <a:solidFill>
                  <a:srgbClr val="000000"/>
                </a:solidFill>
              </a:rPr>
              <a:t>Reducing speed</a:t>
            </a:r>
            <a:endParaRPr lang="en-US" sz="1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4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6-09-21 at 22.56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" y="1903949"/>
            <a:ext cx="3058732" cy="2325151"/>
          </a:xfrm>
          <a:prstGeom prst="rect">
            <a:avLst/>
          </a:prstGeom>
        </p:spPr>
      </p:pic>
      <p:pic>
        <p:nvPicPr>
          <p:cNvPr id="8" name="Picture 7" descr="Screen Shot 2016-09-21 at 22.56.4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2" y="4279900"/>
            <a:ext cx="3145858" cy="2336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0" y="1378466"/>
            <a:ext cx="191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Boeing SHARC 127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 descr="Screen Shot 2016-09-21 at 22.58.1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904680"/>
            <a:ext cx="3073400" cy="2324420"/>
          </a:xfrm>
          <a:prstGeom prst="rect">
            <a:avLst/>
          </a:prstGeom>
        </p:spPr>
      </p:pic>
      <p:pic>
        <p:nvPicPr>
          <p:cNvPr id="11" name="Picture 10" descr="Screen Shot 2016-09-21 at 22.58.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4312880"/>
            <a:ext cx="3073400" cy="23300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71900" y="1365766"/>
            <a:ext cx="191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Boeing SHARC 117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Picture 12" descr="Screen Shot 2016-09-21 at 23.01.2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699" y="1904680"/>
            <a:ext cx="3035301" cy="2324420"/>
          </a:xfrm>
          <a:prstGeom prst="rect">
            <a:avLst/>
          </a:prstGeom>
        </p:spPr>
      </p:pic>
      <p:pic>
        <p:nvPicPr>
          <p:cNvPr id="14" name="Picture 13" descr="Screen Shot 2016-09-21 at 23.01.3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397" y="4318826"/>
            <a:ext cx="3029603" cy="23241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692900" y="1365766"/>
            <a:ext cx="20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NOC MARS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Waimea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2057400" y="2057400"/>
            <a:ext cx="25400" cy="416560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143500" y="2074014"/>
            <a:ext cx="25400" cy="416560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331200" y="2057400"/>
            <a:ext cx="25400" cy="4165600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62292" y="95766"/>
            <a:ext cx="73099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Wave Glider temperature and salinity data from 19-21 Sept 2016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Green arrows indicate when each vehicle commenced northwards transect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Red dashed line marks transition into colder and more saline offshore water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Black asterisks highlight fine-scale features sampled with all three vehicles 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1913466" y="2413000"/>
            <a:ext cx="0" cy="34713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4986866" y="2413000"/>
            <a:ext cx="0" cy="34713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8127999" y="2336799"/>
            <a:ext cx="0" cy="347133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032000" y="2898782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*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38331" y="3016264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*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04995" y="3044846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*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06600" y="4892682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*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25631" y="4934996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*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374426" y="4860416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*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47531" y="337711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*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32855" y="3597224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*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55426" y="3587176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*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09431" y="427369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*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02508" y="4273690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*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773295" y="4393936"/>
            <a:ext cx="29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*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9465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349" y="95766"/>
            <a:ext cx="80574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Calibri"/>
              </a:rPr>
              <a:t>Wave Glider locations at 0540 </a:t>
            </a:r>
            <a:r>
              <a:rPr lang="en-US" b="1" dirty="0" err="1" smtClean="0">
                <a:solidFill>
                  <a:prstClr val="black"/>
                </a:solidFill>
                <a:latin typeface="Calibri"/>
              </a:rPr>
              <a:t>hrs</a:t>
            </a:r>
            <a:r>
              <a:rPr lang="en-US" b="1" dirty="0" smtClean="0">
                <a:solidFill>
                  <a:prstClr val="black"/>
                </a:solidFill>
                <a:latin typeface="Calibri"/>
              </a:rPr>
              <a:t> on 26 Sept 2016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The Wave Gliders are due to undertake repeat crossings of the front marked F below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The SST map shows colder mixed surface waters south of this front</a:t>
            </a:r>
          </a:p>
        </p:txBody>
      </p:sp>
      <p:pic>
        <p:nvPicPr>
          <p:cNvPr id="4" name="Picture 3" descr="Screen Shot 2016-09-26 at 05.40.2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996400" y="4227036"/>
            <a:ext cx="191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Boeing SHARC 117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02250" y="4696936"/>
            <a:ext cx="1916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Boeing SHARC 127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90547" y="3092292"/>
            <a:ext cx="20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NOC MARS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Waimea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510660" y="5505966"/>
            <a:ext cx="399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29860" y="5066268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61094" y="3642836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540500" y="2773760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50115" y="2797096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5256427" y="3143092"/>
            <a:ext cx="0" cy="140489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807637" y="4672568"/>
            <a:ext cx="46286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852777" y="617803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Colder mixed waters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58404" y="3298904"/>
            <a:ext cx="2549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Warmer stratified waters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7841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7181" y="47030"/>
            <a:ext cx="281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Boeing SHARC 117 SST data</a:t>
            </a:r>
            <a:endParaRPr lang="en-US" b="1" dirty="0"/>
          </a:p>
        </p:txBody>
      </p:sp>
      <p:pic>
        <p:nvPicPr>
          <p:cNvPr id="3" name="Picture 2" descr="Screen Shot 2016-09-26 at 05.50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8" y="444109"/>
            <a:ext cx="4129822" cy="32221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99330" y="1754495"/>
            <a:ext cx="907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Holding </a:t>
            </a:r>
          </a:p>
          <a:p>
            <a:pPr algn="ctr"/>
            <a:r>
              <a:rPr lang="en-US" dirty="0" smtClean="0"/>
              <a:t>station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8530" y="1716395"/>
            <a:ext cx="907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Holding </a:t>
            </a:r>
          </a:p>
          <a:p>
            <a:pPr algn="ctr"/>
            <a:r>
              <a:rPr lang="en-US" dirty="0" smtClean="0"/>
              <a:t>station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47700" y="2350364"/>
            <a:ext cx="6477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045821" y="2371130"/>
            <a:ext cx="671979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creen Shot 2016-09-26 at 05.50.5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4" y="3667204"/>
            <a:ext cx="4027296" cy="3171144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 flipH="1">
            <a:off x="3746500" y="685800"/>
            <a:ext cx="12700" cy="5473363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416300" y="685800"/>
            <a:ext cx="12700" cy="5473363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460500" y="669077"/>
            <a:ext cx="12700" cy="5473363"/>
          </a:xfrm>
          <a:prstGeom prst="line">
            <a:avLst/>
          </a:prstGeom>
          <a:ln w="28575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480560" y="4557235"/>
            <a:ext cx="460092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WFIW = Warmer, Fresher, Inshore Water</a:t>
            </a:r>
          </a:p>
          <a:p>
            <a:r>
              <a:rPr lang="en-US" sz="1600" i="1" dirty="0" smtClean="0"/>
              <a:t>(14</a:t>
            </a:r>
            <a:r>
              <a:rPr lang="en-US" sz="1600" i="1" baseline="30000" dirty="0" smtClean="0"/>
              <a:t>o</a:t>
            </a:r>
            <a:r>
              <a:rPr lang="en-US" sz="1600" i="1" dirty="0" smtClean="0"/>
              <a:t>C reducing to 13.7</a:t>
            </a:r>
            <a:r>
              <a:rPr lang="en-US" sz="1600" i="1" baseline="30000" dirty="0" smtClean="0"/>
              <a:t>o</a:t>
            </a:r>
            <a:r>
              <a:rPr lang="en-US" sz="1600" i="1" dirty="0" smtClean="0"/>
              <a:t>C due to wind-driven mixing)</a:t>
            </a:r>
            <a:endParaRPr lang="en-US" sz="1600" i="1" dirty="0"/>
          </a:p>
          <a:p>
            <a:endParaRPr lang="en-US" sz="1600" i="1" dirty="0" smtClean="0"/>
          </a:p>
          <a:p>
            <a:r>
              <a:rPr lang="en-US" sz="1600" i="1" dirty="0" smtClean="0"/>
              <a:t>CSOW = Colder, Saltier, Offshore Water</a:t>
            </a:r>
          </a:p>
          <a:p>
            <a:r>
              <a:rPr lang="en-US" sz="1600" i="1" dirty="0" smtClean="0"/>
              <a:t>(reducing offshore to a minimum of 12.6</a:t>
            </a:r>
            <a:r>
              <a:rPr lang="en-US" sz="1600" i="1" baseline="30000" dirty="0" smtClean="0"/>
              <a:t>o</a:t>
            </a:r>
            <a:r>
              <a:rPr lang="en-US" sz="1600" i="1" dirty="0" smtClean="0"/>
              <a:t>C)</a:t>
            </a:r>
            <a:endParaRPr lang="en-US" sz="1600" i="1" dirty="0"/>
          </a:p>
          <a:p>
            <a:endParaRPr lang="en-US" sz="1600" i="1" dirty="0" smtClean="0"/>
          </a:p>
          <a:p>
            <a:r>
              <a:rPr lang="en-US" sz="1600" i="1" dirty="0" smtClean="0"/>
              <a:t>CFMW = Colder, Fresher, </a:t>
            </a:r>
            <a:r>
              <a:rPr lang="en-US" sz="1600" i="1" dirty="0"/>
              <a:t>M</a:t>
            </a:r>
            <a:r>
              <a:rPr lang="en-US" sz="1600" i="1" dirty="0" smtClean="0"/>
              <a:t>ixed Water</a:t>
            </a:r>
          </a:p>
          <a:p>
            <a:r>
              <a:rPr lang="en-US" sz="1600" i="1" dirty="0" smtClean="0"/>
              <a:t>(variable but averaging ~13</a:t>
            </a:r>
            <a:r>
              <a:rPr lang="en-US" sz="1600" i="1" baseline="30000" dirty="0" smtClean="0"/>
              <a:t>o</a:t>
            </a:r>
            <a:r>
              <a:rPr lang="en-US" sz="1600" i="1" dirty="0" smtClean="0"/>
              <a:t>C)</a:t>
            </a:r>
            <a:endParaRPr lang="en-US" sz="1600" i="1" dirty="0"/>
          </a:p>
        </p:txBody>
      </p:sp>
      <p:pic>
        <p:nvPicPr>
          <p:cNvPr id="39" name="Picture 38" descr="Screen Shot 2016-09-26 at 06.01.4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1711304"/>
            <a:ext cx="4418776" cy="276173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158058" y="3484300"/>
            <a:ext cx="744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WFIW</a:t>
            </a:r>
            <a:endParaRPr lang="en-US" sz="1600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6896722" y="3227204"/>
            <a:ext cx="744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WFIW</a:t>
            </a:r>
            <a:endParaRPr lang="en-US" sz="1600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5935301" y="2964850"/>
            <a:ext cx="750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CSOW</a:t>
            </a:r>
            <a:endParaRPr lang="en-US" sz="1600" i="1" dirty="0"/>
          </a:p>
        </p:txBody>
      </p:sp>
      <p:sp>
        <p:nvSpPr>
          <p:cNvPr id="43" name="TextBox 42"/>
          <p:cNvSpPr txBox="1"/>
          <p:nvPr/>
        </p:nvSpPr>
        <p:spPr>
          <a:xfrm>
            <a:off x="6902761" y="2626296"/>
            <a:ext cx="750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CSOW</a:t>
            </a:r>
            <a:endParaRPr lang="en-US" sz="1600" i="1" dirty="0"/>
          </a:p>
        </p:txBody>
      </p:sp>
      <p:sp>
        <p:nvSpPr>
          <p:cNvPr id="44" name="TextBox 43"/>
          <p:cNvSpPr txBox="1"/>
          <p:nvPr/>
        </p:nvSpPr>
        <p:spPr>
          <a:xfrm>
            <a:off x="6685614" y="4120550"/>
            <a:ext cx="792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CFMW</a:t>
            </a:r>
            <a:endParaRPr lang="en-US" sz="1600" i="1" dirty="0"/>
          </a:p>
        </p:txBody>
      </p:sp>
      <p:sp>
        <p:nvSpPr>
          <p:cNvPr id="45" name="TextBox 44"/>
          <p:cNvSpPr txBox="1"/>
          <p:nvPr/>
        </p:nvSpPr>
        <p:spPr>
          <a:xfrm>
            <a:off x="5930509" y="1669450"/>
            <a:ext cx="750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CSOW</a:t>
            </a:r>
            <a:endParaRPr lang="en-US" sz="1600" i="1" dirty="0"/>
          </a:p>
        </p:txBody>
      </p:sp>
      <p:sp>
        <p:nvSpPr>
          <p:cNvPr id="46" name="TextBox 45"/>
          <p:cNvSpPr txBox="1"/>
          <p:nvPr/>
        </p:nvSpPr>
        <p:spPr>
          <a:xfrm>
            <a:off x="6417886" y="3629258"/>
            <a:ext cx="392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14</a:t>
            </a:r>
            <a:endParaRPr lang="en-US" sz="1600" dirty="0"/>
          </a:p>
        </p:txBody>
      </p:sp>
      <p:sp>
        <p:nvSpPr>
          <p:cNvPr id="49" name="TextBox 48"/>
          <p:cNvSpPr txBox="1"/>
          <p:nvPr/>
        </p:nvSpPr>
        <p:spPr>
          <a:xfrm>
            <a:off x="7051193" y="3400812"/>
            <a:ext cx="548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13.7</a:t>
            </a:r>
            <a:endParaRPr lang="en-US" sz="1600" dirty="0"/>
          </a:p>
        </p:txBody>
      </p:sp>
      <p:sp>
        <p:nvSpPr>
          <p:cNvPr id="52" name="TextBox 51"/>
          <p:cNvSpPr txBox="1"/>
          <p:nvPr/>
        </p:nvSpPr>
        <p:spPr>
          <a:xfrm>
            <a:off x="7027486" y="3921358"/>
            <a:ext cx="392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13</a:t>
            </a:r>
            <a:endParaRPr lang="en-US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6105426" y="1868830"/>
            <a:ext cx="548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12.6</a:t>
            </a:r>
            <a:endParaRPr lang="en-US" sz="1600" dirty="0"/>
          </a:p>
        </p:txBody>
      </p:sp>
      <p:sp>
        <p:nvSpPr>
          <p:cNvPr id="54" name="TextBox 53"/>
          <p:cNvSpPr txBox="1"/>
          <p:nvPr/>
        </p:nvSpPr>
        <p:spPr>
          <a:xfrm>
            <a:off x="6097902" y="2795573"/>
            <a:ext cx="548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13.3</a:t>
            </a:r>
            <a:endParaRPr lang="en-US" sz="1600" dirty="0"/>
          </a:p>
        </p:txBody>
      </p:sp>
      <p:sp>
        <p:nvSpPr>
          <p:cNvPr id="55" name="TextBox 54"/>
          <p:cNvSpPr txBox="1"/>
          <p:nvPr/>
        </p:nvSpPr>
        <p:spPr>
          <a:xfrm>
            <a:off x="7056607" y="2795573"/>
            <a:ext cx="548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13.3</a:t>
            </a:r>
            <a:endParaRPr lang="en-US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1992887" y="939091"/>
            <a:ext cx="750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CSOW</a:t>
            </a:r>
            <a:endParaRPr lang="en-US" sz="1600" i="1" dirty="0"/>
          </a:p>
        </p:txBody>
      </p:sp>
      <p:sp>
        <p:nvSpPr>
          <p:cNvPr id="57" name="TextBox 56"/>
          <p:cNvSpPr txBox="1"/>
          <p:nvPr/>
        </p:nvSpPr>
        <p:spPr>
          <a:xfrm>
            <a:off x="1969621" y="4540358"/>
            <a:ext cx="750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CSOW</a:t>
            </a:r>
            <a:endParaRPr lang="en-US" sz="1600" i="1" dirty="0"/>
          </a:p>
        </p:txBody>
      </p:sp>
      <p:sp>
        <p:nvSpPr>
          <p:cNvPr id="58" name="TextBox 57"/>
          <p:cNvSpPr txBox="1"/>
          <p:nvPr/>
        </p:nvSpPr>
        <p:spPr>
          <a:xfrm>
            <a:off x="661022" y="4527812"/>
            <a:ext cx="744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WFIW</a:t>
            </a:r>
            <a:endParaRPr lang="en-US" sz="1600" i="1" dirty="0"/>
          </a:p>
        </p:txBody>
      </p:sp>
      <p:sp>
        <p:nvSpPr>
          <p:cNvPr id="59" name="TextBox 58"/>
          <p:cNvSpPr txBox="1"/>
          <p:nvPr/>
        </p:nvSpPr>
        <p:spPr>
          <a:xfrm>
            <a:off x="648322" y="941357"/>
            <a:ext cx="744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WFIW</a:t>
            </a:r>
            <a:endParaRPr lang="en-US" sz="1600" i="1" dirty="0"/>
          </a:p>
        </p:txBody>
      </p:sp>
      <p:sp>
        <p:nvSpPr>
          <p:cNvPr id="60" name="TextBox 59"/>
          <p:cNvSpPr txBox="1"/>
          <p:nvPr/>
        </p:nvSpPr>
        <p:spPr>
          <a:xfrm>
            <a:off x="3183725" y="903257"/>
            <a:ext cx="744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WFIW</a:t>
            </a:r>
            <a:endParaRPr lang="en-US" sz="16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3196425" y="4578612"/>
            <a:ext cx="744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WFIW</a:t>
            </a:r>
            <a:endParaRPr lang="en-US" sz="1600" i="1" dirty="0"/>
          </a:p>
        </p:txBody>
      </p:sp>
      <p:sp>
        <p:nvSpPr>
          <p:cNvPr id="62" name="TextBox 61"/>
          <p:cNvSpPr txBox="1"/>
          <p:nvPr/>
        </p:nvSpPr>
        <p:spPr>
          <a:xfrm>
            <a:off x="3706707" y="2380819"/>
            <a:ext cx="792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CFMW</a:t>
            </a:r>
            <a:endParaRPr lang="en-US" sz="1600" i="1" dirty="0"/>
          </a:p>
        </p:txBody>
      </p:sp>
      <p:sp>
        <p:nvSpPr>
          <p:cNvPr id="63" name="TextBox 62"/>
          <p:cNvSpPr txBox="1"/>
          <p:nvPr/>
        </p:nvSpPr>
        <p:spPr>
          <a:xfrm>
            <a:off x="3711274" y="5413632"/>
            <a:ext cx="792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/>
              <a:t>CFMW</a:t>
            </a:r>
            <a:endParaRPr lang="en-US" sz="1600" i="1" dirty="0"/>
          </a:p>
        </p:txBody>
      </p:sp>
      <p:sp>
        <p:nvSpPr>
          <p:cNvPr id="64" name="TextBox 63"/>
          <p:cNvSpPr txBox="1"/>
          <p:nvPr/>
        </p:nvSpPr>
        <p:spPr>
          <a:xfrm>
            <a:off x="4499700" y="259443"/>
            <a:ext cx="4123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SST map supplied by PML</a:t>
            </a:r>
          </a:p>
          <a:p>
            <a:r>
              <a:rPr lang="en-US" dirty="0" smtClean="0"/>
              <a:t>Fronts marked as F (red = warmer side)</a:t>
            </a:r>
          </a:p>
          <a:p>
            <a:r>
              <a:rPr lang="en-US" dirty="0" smtClean="0"/>
              <a:t>Green shading denotes SST &lt;13</a:t>
            </a:r>
            <a:r>
              <a:rPr lang="en-US" baseline="30000" dirty="0" smtClean="0"/>
              <a:t>o</a:t>
            </a:r>
            <a:r>
              <a:rPr lang="en-US" dirty="0" smtClean="0"/>
              <a:t>C</a:t>
            </a:r>
          </a:p>
          <a:p>
            <a:r>
              <a:rPr lang="en-US" dirty="0" smtClean="0"/>
              <a:t>Thin brown line = Boeing SHARC 117 track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7599640" y="2414573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>
            <a:off x="6689281" y="2362726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6535458" y="3884831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7051193" y="3700165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7641425" y="3254633"/>
            <a:ext cx="290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116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713550"/>
            <a:ext cx="7293916" cy="54713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0800" y="114300"/>
            <a:ext cx="90610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 smtClean="0"/>
              <a:t>Future aim is to develop a truly integrated marine observing network for UK seas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76854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23900" y="3134124"/>
            <a:ext cx="3225800" cy="2622000"/>
            <a:chOff x="3643313" y="1214438"/>
            <a:chExt cx="5359400" cy="53340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3313" y="1214438"/>
              <a:ext cx="5359400" cy="533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Straight Arrow Connector 8"/>
            <p:cNvCxnSpPr>
              <a:cxnSpLocks noChangeShapeType="1"/>
            </p:cNvCxnSpPr>
            <p:nvPr/>
          </p:nvCxnSpPr>
          <p:spPr bwMode="auto">
            <a:xfrm>
              <a:off x="3929063" y="6000750"/>
              <a:ext cx="4214812" cy="1588"/>
            </a:xfrm>
            <a:prstGeom prst="straightConnector1">
              <a:avLst/>
            </a:prstGeom>
            <a:noFill/>
            <a:ln w="9525">
              <a:solidFill>
                <a:srgbClr val="FFFF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" name="TextBox 15"/>
            <p:cNvSpPr txBox="1">
              <a:spLocks noChangeArrowheads="1"/>
            </p:cNvSpPr>
            <p:nvPr/>
          </p:nvSpPr>
          <p:spPr bwMode="auto">
            <a:xfrm>
              <a:off x="5202035" y="5876390"/>
              <a:ext cx="2502236" cy="581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buFont typeface="Wingdings" charset="0"/>
                <a:buNone/>
              </a:pPr>
              <a:r>
                <a:rPr lang="en-GB" sz="1400">
                  <a:solidFill>
                    <a:srgbClr val="FFFFFF"/>
                  </a:solidFill>
                </a:rPr>
                <a:t>100 km</a:t>
              </a:r>
            </a:p>
          </p:txBody>
        </p:sp>
      </p:grp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25588" y="138113"/>
            <a:ext cx="5700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 err="1"/>
              <a:t>Autosub</a:t>
            </a:r>
            <a:r>
              <a:rPr lang="en-US" sz="1800" b="1" dirty="0"/>
              <a:t> </a:t>
            </a:r>
            <a:r>
              <a:rPr lang="en-US" sz="1800" b="1" dirty="0" smtClean="0"/>
              <a:t>under</a:t>
            </a:r>
            <a:r>
              <a:rPr lang="en-US" sz="1800" b="1" dirty="0"/>
              <a:t>-ice missions </a:t>
            </a:r>
            <a:r>
              <a:rPr lang="en-US" sz="1800" b="1" dirty="0" smtClean="0"/>
              <a:t>to Pine Island Glacier</a:t>
            </a:r>
            <a:endParaRPr lang="en-US" sz="1800" b="1" dirty="0"/>
          </a:p>
        </p:txBody>
      </p:sp>
      <p:pic>
        <p:nvPicPr>
          <p:cNvPr id="8" name="Picture 2" descr="Benyon_visit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708423"/>
            <a:ext cx="3225800" cy="217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 Shot 2016-02-08 at 10.35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36" y="749300"/>
            <a:ext cx="3923139" cy="508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28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3"/>
          <p:cNvSpPr txBox="1">
            <a:spLocks noChangeArrowheads="1"/>
          </p:cNvSpPr>
          <p:nvPr/>
        </p:nvSpPr>
        <p:spPr bwMode="auto">
          <a:xfrm>
            <a:off x="76200" y="152400"/>
            <a:ext cx="8972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/>
              <a:t>Mapping and sniffing </a:t>
            </a:r>
            <a:r>
              <a:rPr lang="en-US" sz="1800" b="1" dirty="0" smtClean="0"/>
              <a:t>World’</a:t>
            </a:r>
            <a:r>
              <a:rPr lang="en-US" altLang="ja-JP" sz="1800" b="1" dirty="0" smtClean="0"/>
              <a:t>s </a:t>
            </a:r>
            <a:r>
              <a:rPr lang="en-US" altLang="ja-JP" sz="1800" b="1" dirty="0"/>
              <a:t>deepest and hottest hydrothermal vents (5 km WD)</a:t>
            </a:r>
            <a:endParaRPr lang="en-US" sz="1800" b="1" dirty="0"/>
          </a:p>
        </p:txBody>
      </p:sp>
      <p:sp>
        <p:nvSpPr>
          <p:cNvPr id="2" name="Rectangle 1"/>
          <p:cNvSpPr/>
          <p:nvPr/>
        </p:nvSpPr>
        <p:spPr>
          <a:xfrm>
            <a:off x="0" y="609600"/>
            <a:ext cx="9144000" cy="62484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685800"/>
            <a:ext cx="4837113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35052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ncomms1636-f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376237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0" t="2245" r="5939"/>
          <a:stretch>
            <a:fillRect/>
          </a:stretch>
        </p:blipFill>
        <p:spPr bwMode="auto">
          <a:xfrm>
            <a:off x="176623" y="3652876"/>
            <a:ext cx="3814352" cy="30782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Picture 12" descr="GreatSmoker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3352800"/>
            <a:ext cx="4876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89099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6278563" y="3505200"/>
            <a:ext cx="2233612" cy="2160588"/>
            <a:chOff x="5572596" y="1214155"/>
            <a:chExt cx="3287712" cy="2441684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5572596" y="1214155"/>
              <a:ext cx="3287712" cy="2441684"/>
              <a:chOff x="2804" y="1990"/>
              <a:chExt cx="1436" cy="1161"/>
            </a:xfrm>
          </p:grpSpPr>
          <p:pic>
            <p:nvPicPr>
              <p:cNvPr id="7" name="Picture 7" descr="pap_LRAUV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4" y="1990"/>
                <a:ext cx="1436" cy="113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 Box 9"/>
              <p:cNvSpPr txBox="1">
                <a:spLocks noChangeArrowheads="1"/>
              </p:cNvSpPr>
              <p:nvPr/>
            </p:nvSpPr>
            <p:spPr bwMode="auto">
              <a:xfrm>
                <a:off x="2925" y="2976"/>
                <a:ext cx="404" cy="1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r>
                  <a:rPr lang="en-GB" sz="14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</a:rPr>
                  <a:t>PAP</a:t>
                </a:r>
                <a:endParaRPr lang="en-GB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6" name="Freeform 17"/>
            <p:cNvSpPr>
              <a:spLocks/>
            </p:cNvSpPr>
            <p:nvPr/>
          </p:nvSpPr>
          <p:spPr bwMode="auto">
            <a:xfrm>
              <a:off x="6262777" y="2285991"/>
              <a:ext cx="1809685" cy="681495"/>
            </a:xfrm>
            <a:custGeom>
              <a:avLst/>
              <a:gdLst>
                <a:gd name="T0" fmla="*/ 1857749 w 1802921"/>
                <a:gd name="T1" fmla="*/ 0 h 819510"/>
                <a:gd name="T2" fmla="*/ 1342202 w 1802921"/>
                <a:gd name="T3" fmla="*/ 63132 h 819510"/>
                <a:gd name="T4" fmla="*/ 0 w 1802921"/>
                <a:gd name="T5" fmla="*/ 187423 h 819510"/>
                <a:gd name="T6" fmla="*/ 0 60000 65536"/>
                <a:gd name="T7" fmla="*/ 0 60000 65536"/>
                <a:gd name="T8" fmla="*/ 0 60000 65536"/>
                <a:gd name="T9" fmla="*/ 0 w 1802921"/>
                <a:gd name="T10" fmla="*/ 0 h 819510"/>
                <a:gd name="T11" fmla="*/ 1802921 w 1802921"/>
                <a:gd name="T12" fmla="*/ 819510 h 8195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02921" h="819510">
                  <a:moveTo>
                    <a:pt x="1802921" y="0"/>
                  </a:moveTo>
                  <a:cubicBezTo>
                    <a:pt x="1702998" y="69730"/>
                    <a:pt x="1603076" y="139461"/>
                    <a:pt x="1302589" y="276046"/>
                  </a:cubicBezTo>
                  <a:cubicBezTo>
                    <a:pt x="1002102" y="412631"/>
                    <a:pt x="0" y="819510"/>
                    <a:pt x="0" y="81951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228600" y="2944813"/>
            <a:ext cx="2843213" cy="2906712"/>
            <a:chOff x="0" y="1052736"/>
            <a:chExt cx="2843808" cy="2906550"/>
          </a:xfrm>
        </p:grpSpPr>
        <p:pic>
          <p:nvPicPr>
            <p:cNvPr id="10" name="Picture 4" descr="mainmap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628800"/>
              <a:ext cx="2016224" cy="233048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0" y="1052736"/>
              <a:ext cx="2843808" cy="58416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Long-term observation </a:t>
              </a:r>
              <a:r>
                <a:rPr lang="en-GB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of ocean choke points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6326188" y="2928938"/>
            <a:ext cx="223202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 deploying </a:t>
            </a:r>
            <a:r>
              <a:rPr lang="en-GB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long-term moorings</a:t>
            </a:r>
            <a:endParaRPr lang="en-GB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" name="Group 23"/>
          <p:cNvGrpSpPr>
            <a:grpSpLocks/>
          </p:cNvGrpSpPr>
          <p:nvPr/>
        </p:nvGrpSpPr>
        <p:grpSpPr bwMode="auto">
          <a:xfrm>
            <a:off x="3249613" y="2982913"/>
            <a:ext cx="2520950" cy="2403475"/>
            <a:chOff x="2627784" y="3421640"/>
            <a:chExt cx="2736304" cy="2583248"/>
          </a:xfrm>
        </p:grpSpPr>
        <p:pic>
          <p:nvPicPr>
            <p:cNvPr id="14" name="Picture 5" descr="From Clipboar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3645024"/>
              <a:ext cx="2643187" cy="235986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2627784" y="3421640"/>
              <a:ext cx="2736304" cy="33783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Crossing the North Pole</a:t>
              </a:r>
            </a:p>
          </p:txBody>
        </p:sp>
      </p:grpSp>
      <p:pic>
        <p:nvPicPr>
          <p:cNvPr id="17" name="Picture 16" descr="AutosubLR_NoLength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264" y="393363"/>
            <a:ext cx="4267195" cy="2589550"/>
          </a:xfrm>
          <a:prstGeom prst="rect">
            <a:avLst/>
          </a:prstGeom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351444" y="114420"/>
            <a:ext cx="43637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b="1" dirty="0" smtClean="0"/>
              <a:t>MARS </a:t>
            </a:r>
            <a:r>
              <a:rPr lang="en-US" sz="2000" b="1" dirty="0" err="1" smtClean="0"/>
              <a:t>Autosub</a:t>
            </a:r>
            <a:r>
              <a:rPr lang="en-US" sz="2000" b="1" dirty="0" smtClean="0"/>
              <a:t> Long Range (ALR)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21165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tard bathymap for ERCevent_cro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638" y="459231"/>
            <a:ext cx="6292895" cy="55898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5670" y="71821"/>
            <a:ext cx="8022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Multi-vehicle mapping and imaging of challenging environments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480229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ittard_3D_GSI.jpg"/>
          <p:cNvPicPr>
            <a:picLocks noChangeAspect="1"/>
          </p:cNvPicPr>
          <p:nvPr/>
        </p:nvPicPr>
        <p:blipFill>
          <a:blip r:embed="rId2"/>
          <a:srcRect l="8929" t="15188" r="11483"/>
          <a:stretch>
            <a:fillRect/>
          </a:stretch>
        </p:blipFill>
        <p:spPr>
          <a:xfrm>
            <a:off x="1188463" y="522731"/>
            <a:ext cx="6639714" cy="55794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470" y="49768"/>
            <a:ext cx="8336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Vessel-based mapping of </a:t>
            </a:r>
            <a:r>
              <a:rPr lang="en-US" sz="2000" b="1" dirty="0" err="1" smtClean="0"/>
              <a:t>Whittard</a:t>
            </a:r>
            <a:r>
              <a:rPr lang="en-US" sz="2000" b="1" dirty="0" smtClean="0"/>
              <a:t> Canyon (resolution = &gt;10-100m) 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20800" y="5626100"/>
            <a:ext cx="63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GSI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8" name="Parallelogram 7"/>
          <p:cNvSpPr/>
          <p:nvPr/>
        </p:nvSpPr>
        <p:spPr>
          <a:xfrm rot="20397675" flipH="1">
            <a:off x="5767629" y="1404268"/>
            <a:ext cx="537165" cy="951773"/>
          </a:xfrm>
          <a:prstGeom prst="parallelogram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4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uisePresentation_Far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734"/>
            <a:ext cx="9144000" cy="4698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7770" y="113268"/>
            <a:ext cx="7701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AUV mapping* of upper </a:t>
            </a:r>
            <a:r>
              <a:rPr lang="en-US" sz="2000" b="1" dirty="0" err="1" smtClean="0"/>
              <a:t>Whittard</a:t>
            </a:r>
            <a:r>
              <a:rPr lang="en-US" sz="2000" b="1" dirty="0" smtClean="0"/>
              <a:t> Canyon (resolution = 1-10m) </a:t>
            </a:r>
            <a:endParaRPr lang="en-US" sz="2000" b="1" dirty="0"/>
          </a:p>
        </p:txBody>
      </p:sp>
      <p:sp>
        <p:nvSpPr>
          <p:cNvPr id="4" name="Parallelogram 3"/>
          <p:cNvSpPr/>
          <p:nvPr/>
        </p:nvSpPr>
        <p:spPr>
          <a:xfrm rot="19076644" flipH="1">
            <a:off x="2885726" y="2048841"/>
            <a:ext cx="1351849" cy="1167028"/>
          </a:xfrm>
          <a:prstGeom prst="parallelogram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19712" y="5472668"/>
            <a:ext cx="3806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*includes sideways swath mapping</a:t>
            </a:r>
            <a:endParaRPr lang="en-US" i="1" dirty="0"/>
          </a:p>
        </p:txBody>
      </p:sp>
      <p:pic>
        <p:nvPicPr>
          <p:cNvPr id="6" name="Picture 5" descr="Autosub60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709" y="660734"/>
            <a:ext cx="2704291" cy="1774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1151</TotalTime>
  <Words>913</Words>
  <Application>Microsoft Macintosh PowerPoint</Application>
  <PresentationFormat>On-screen Show (4:3)</PresentationFormat>
  <Paragraphs>219</Paragraphs>
  <Slides>33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Custom Design</vt:lpstr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Headings in Calibri bold</dc:title>
  <dc:creator>Dan</dc:creator>
  <cp:lastModifiedBy>rbw1</cp:lastModifiedBy>
  <cp:revision>183</cp:revision>
  <dcterms:created xsi:type="dcterms:W3CDTF">2014-08-15T14:28:23Z</dcterms:created>
  <dcterms:modified xsi:type="dcterms:W3CDTF">2016-09-26T06:35:43Z</dcterms:modified>
</cp:coreProperties>
</file>