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4" r:id="rId3"/>
    <p:sldId id="284" r:id="rId4"/>
    <p:sldId id="265" r:id="rId5"/>
    <p:sldId id="285" r:id="rId6"/>
    <p:sldId id="266" r:id="rId7"/>
    <p:sldId id="267" r:id="rId8"/>
    <p:sldId id="286" r:id="rId9"/>
    <p:sldId id="268" r:id="rId10"/>
    <p:sldId id="270" r:id="rId11"/>
    <p:sldId id="271" r:id="rId12"/>
    <p:sldId id="274" r:id="rId13"/>
    <p:sldId id="275" r:id="rId14"/>
    <p:sldId id="276" r:id="rId15"/>
    <p:sldId id="277" r:id="rId16"/>
    <p:sldId id="278" r:id="rId17"/>
    <p:sldId id="256" r:id="rId18"/>
    <p:sldId id="259" r:id="rId19"/>
    <p:sldId id="260" r:id="rId20"/>
    <p:sldId id="261" r:id="rId21"/>
    <p:sldId id="262" r:id="rId22"/>
    <p:sldId id="257" r:id="rId23"/>
    <p:sldId id="258" r:id="rId24"/>
    <p:sldId id="287" r:id="rId25"/>
    <p:sldId id="290" r:id="rId26"/>
    <p:sldId id="288" r:id="rId27"/>
    <p:sldId id="289" r:id="rId28"/>
    <p:sldId id="281" r:id="rId29"/>
    <p:sldId id="282" r:id="rId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69" autoAdjust="0"/>
  </p:normalViewPr>
  <p:slideViewPr>
    <p:cSldViewPr>
      <p:cViewPr>
        <p:scale>
          <a:sx n="80" d="100"/>
          <a:sy n="80" d="100"/>
        </p:scale>
        <p:origin x="-1056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02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50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0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19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4969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942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97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69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511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508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34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34ABA-3F5D-4408-95D0-30899E1D13BE}" type="datetimeFigureOut">
              <a:rPr lang="es-ES" smtClean="0"/>
              <a:t>27/09/2016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5E5F3-025B-47FC-9E3E-8081C9128C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89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8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8.jpe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43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85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8.jpeg"/><Relationship Id="rId2" Type="http://schemas.openxmlformats.org/officeDocument/2006/relationships/image" Target="../media/image29.pn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8.jpe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0.jpeg"/><Relationship Id="rId11" Type="http://schemas.openxmlformats.org/officeDocument/2006/relationships/image" Target="../media/image87.png"/><Relationship Id="rId5" Type="http://schemas.openxmlformats.org/officeDocument/2006/relationships/image" Target="../media/image89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88.png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gif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can.eu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arlos.barrera@plocan.e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calcofi.org/field-work/ctd-rosette-ops.html" TargetMode="External"/><Relationship Id="rId7" Type="http://schemas.openxmlformats.org/officeDocument/2006/relationships/hyperlink" Target="http://www.google.pt/url?sa=i&amp;rct=j&amp;q=&amp;esrc=s&amp;source=images&amp;cd=&amp;cad=rja&amp;uact=8&amp;ved=0CAcQjRxqFQoTCO3My6meiskCFUF9GgodMSMLdA&amp;url=http://siboy.plocan.eu/device/35932&amp;bvm=bv.107406026,d.d2s&amp;psig=AFQjCNGeFOm-DM_FkF-PGcrIwYN2Igo9Gg&amp;ust=1447395435823473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://www.google.pt/url?sa=i&amp;rct=j&amp;q=&amp;esrc=s&amp;source=images&amp;cd=&amp;cad=rja&amp;uact=8&amp;ved=0CAcQjRxqFQoTCKKV2_SdiskCFUXZGgodWWIIWA&amp;url=http://www.adp.noaa.gov/earthday/media_photos.html&amp;bvm=bv.107406026,d.d2s&amp;psig=AFQjCNHqGetsyL_XU6CkdI0iMnO6sspmbg&amp;ust=1447395240611951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24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8.jpeg"/><Relationship Id="rId2" Type="http://schemas.openxmlformats.org/officeDocument/2006/relationships/image" Target="../media/image29.pn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151126 Copia\141108 all\VIMAS\Gliders\Waveglider\150326 WG_PERSEUS_MARUM\150330\IMG_0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9627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E:\151126 Copia\141108 all\EVENTOS\151019 Glider School 2015\Seleccion\IMG_29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2496276" cy="18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914462" y="4941168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</a:rPr>
              <a:t>Improving </a:t>
            </a:r>
            <a:r>
              <a:rPr lang="en-US" sz="2800" b="1" dirty="0">
                <a:solidFill>
                  <a:schemeClr val="bg1"/>
                </a:solidFill>
              </a:rPr>
              <a:t>in-situ ocean observations in the </a:t>
            </a:r>
            <a:r>
              <a:rPr lang="en-US" sz="2800" b="1" dirty="0" err="1">
                <a:solidFill>
                  <a:schemeClr val="bg1"/>
                </a:solidFill>
              </a:rPr>
              <a:t>Macaronesia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region with </a:t>
            </a:r>
            <a:r>
              <a:rPr lang="en-US" sz="2800" b="1" dirty="0">
                <a:solidFill>
                  <a:schemeClr val="bg1"/>
                </a:solidFill>
              </a:rPr>
              <a:t>gliders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2852936"/>
            <a:ext cx="2496277" cy="136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" y="5536543"/>
            <a:ext cx="2496274" cy="132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4214263"/>
            <a:ext cx="2497910" cy="132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938937" y="5961472"/>
            <a:ext cx="60498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</a:rPr>
              <a:t>C. Barrera, R. Moran, T. Morales, A. </a:t>
            </a:r>
            <a:r>
              <a:rPr lang="es-ES" sz="1200" b="1" dirty="0" err="1" smtClean="0">
                <a:solidFill>
                  <a:schemeClr val="bg1"/>
                </a:solidFill>
              </a:rPr>
              <a:t>Cianca</a:t>
            </a:r>
            <a:r>
              <a:rPr lang="es-ES" sz="1200" b="1" dirty="0" smtClean="0">
                <a:solidFill>
                  <a:schemeClr val="bg1"/>
                </a:solidFill>
              </a:rPr>
              <a:t>, C. </a:t>
            </a:r>
            <a:r>
              <a:rPr lang="es-ES" sz="1200" b="1" dirty="0" err="1" smtClean="0">
                <a:solidFill>
                  <a:schemeClr val="bg1"/>
                </a:solidFill>
              </a:rPr>
              <a:t>Almisas</a:t>
            </a:r>
            <a:r>
              <a:rPr lang="es-ES" sz="1200" b="1" dirty="0" smtClean="0">
                <a:solidFill>
                  <a:schemeClr val="bg1"/>
                </a:solidFill>
              </a:rPr>
              <a:t>, MJ Rueda, J. Brito and O. </a:t>
            </a:r>
            <a:r>
              <a:rPr lang="es-ES" sz="1200" b="1" dirty="0" err="1" smtClean="0">
                <a:solidFill>
                  <a:schemeClr val="bg1"/>
                </a:solidFill>
              </a:rPr>
              <a:t>Llinas</a:t>
            </a:r>
            <a:r>
              <a:rPr lang="es-ES" sz="1200" b="1" dirty="0" smtClean="0">
                <a:solidFill>
                  <a:schemeClr val="bg1"/>
                </a:solidFill>
              </a:rPr>
              <a:t>. </a:t>
            </a:r>
          </a:p>
          <a:p>
            <a:endParaRPr lang="es-ES" sz="1200" b="1" dirty="0">
              <a:solidFill>
                <a:schemeClr val="bg1"/>
              </a:solidFill>
            </a:endParaRPr>
          </a:p>
          <a:p>
            <a:r>
              <a:rPr lang="es-ES" sz="1000" b="1" i="1" dirty="0" smtClean="0">
                <a:solidFill>
                  <a:schemeClr val="bg1"/>
                </a:solidFill>
              </a:rPr>
              <a:t>7th</a:t>
            </a:r>
            <a:r>
              <a:rPr lang="es-ES" sz="1000" b="1" i="1" dirty="0">
                <a:solidFill>
                  <a:schemeClr val="bg1"/>
                </a:solidFill>
              </a:rPr>
              <a:t> EGO </a:t>
            </a:r>
            <a:r>
              <a:rPr lang="es-ES" sz="1000" b="1" i="1" dirty="0" err="1" smtClean="0">
                <a:solidFill>
                  <a:schemeClr val="bg1"/>
                </a:solidFill>
              </a:rPr>
              <a:t>Conference</a:t>
            </a:r>
            <a:r>
              <a:rPr lang="es-ES" sz="1000" b="1" i="1" dirty="0" smtClean="0">
                <a:solidFill>
                  <a:schemeClr val="bg1"/>
                </a:solidFill>
              </a:rPr>
              <a:t>. NOC. Southampton, UK. 26th-29th </a:t>
            </a:r>
            <a:r>
              <a:rPr lang="es-ES" sz="1000" b="1" i="1" dirty="0" err="1" smtClean="0">
                <a:solidFill>
                  <a:schemeClr val="bg1"/>
                </a:solidFill>
              </a:rPr>
              <a:t>September</a:t>
            </a:r>
            <a:r>
              <a:rPr lang="es-ES" sz="1000" b="1" i="1" dirty="0" smtClean="0">
                <a:solidFill>
                  <a:schemeClr val="bg1"/>
                </a:solidFill>
              </a:rPr>
              <a:t> 2016.  </a:t>
            </a:r>
            <a:endParaRPr lang="es-ES" sz="1000" b="1" i="1" dirty="0">
              <a:solidFill>
                <a:schemeClr val="bg1"/>
              </a:solidFill>
            </a:endParaRPr>
          </a:p>
          <a:p>
            <a:endParaRPr lang="es-ES" dirty="0"/>
          </a:p>
        </p:txBody>
      </p:sp>
      <p:pic>
        <p:nvPicPr>
          <p:cNvPr id="17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58" y="116632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Oxyge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Potent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89649"/>
            <a:ext cx="5244931" cy="367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602912" y="1763168"/>
            <a:ext cx="567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WP1</a:t>
            </a:r>
            <a:endParaRPr lang="es-E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1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6" y="1289649"/>
            <a:ext cx="3583975" cy="367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24 Conector recto"/>
          <p:cNvCxnSpPr/>
          <p:nvPr/>
        </p:nvCxnSpPr>
        <p:spPr>
          <a:xfrm flipV="1">
            <a:off x="1266797" y="2507876"/>
            <a:ext cx="2168072" cy="16307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Elipse"/>
          <p:cNvSpPr/>
          <p:nvPr/>
        </p:nvSpPr>
        <p:spPr>
          <a:xfrm>
            <a:off x="1090939" y="1968159"/>
            <a:ext cx="79375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7" name="26 Conector recto"/>
          <p:cNvCxnSpPr/>
          <p:nvPr/>
        </p:nvCxnSpPr>
        <p:spPr>
          <a:xfrm flipV="1">
            <a:off x="1122673" y="2040167"/>
            <a:ext cx="7954" cy="1444365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Elipse"/>
          <p:cNvSpPr/>
          <p:nvPr/>
        </p:nvSpPr>
        <p:spPr>
          <a:xfrm>
            <a:off x="1839083" y="3433507"/>
            <a:ext cx="361780" cy="28803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9" name="28 Conector recto"/>
          <p:cNvCxnSpPr/>
          <p:nvPr/>
        </p:nvCxnSpPr>
        <p:spPr>
          <a:xfrm flipH="1" flipV="1">
            <a:off x="1135824" y="3490573"/>
            <a:ext cx="167144" cy="226269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 flipV="1">
            <a:off x="1266797" y="3716842"/>
            <a:ext cx="29488" cy="421802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Elipse"/>
          <p:cNvSpPr/>
          <p:nvPr/>
        </p:nvSpPr>
        <p:spPr>
          <a:xfrm>
            <a:off x="3288846" y="2406861"/>
            <a:ext cx="372845" cy="21602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CuadroTexto"/>
          <p:cNvSpPr txBox="1"/>
          <p:nvPr/>
        </p:nvSpPr>
        <p:spPr>
          <a:xfrm>
            <a:off x="1748561" y="3228843"/>
            <a:ext cx="452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endParaRPr lang="es-E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3135227" y="2156491"/>
            <a:ext cx="567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WP2</a:t>
            </a:r>
            <a:endParaRPr lang="es-E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" name="33 Conector recto"/>
          <p:cNvCxnSpPr>
            <a:endCxn id="26" idx="4"/>
          </p:cNvCxnSpPr>
          <p:nvPr/>
        </p:nvCxnSpPr>
        <p:spPr>
          <a:xfrm flipH="1" flipV="1">
            <a:off x="1130627" y="2040167"/>
            <a:ext cx="2304242" cy="467709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://www.oceanografosblog.com/wp-content/uploads/2013/03/ieo-2-log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196" y="5450904"/>
            <a:ext cx="823246" cy="7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22431" y="5386319"/>
            <a:ext cx="736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ESTOC – </a:t>
            </a:r>
            <a:r>
              <a:rPr lang="es-E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Seasonal</a:t>
            </a:r>
            <a:r>
              <a:rPr lang="es-E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Glider</a:t>
            </a:r>
            <a:r>
              <a:rPr lang="es-E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</a:t>
            </a:r>
            <a:r>
              <a:rPr lang="es-E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(2010-present)</a:t>
            </a:r>
          </a:p>
          <a:p>
            <a:r>
              <a:rPr lang="es-ES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3-weeks </a:t>
            </a:r>
            <a:r>
              <a:rPr lang="es-E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</a:t>
            </a:r>
            <a:r>
              <a:rPr lang="es-ES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(Feb/</a:t>
            </a:r>
            <a:r>
              <a:rPr lang="es-E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  <a:r>
              <a:rPr lang="es-ES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/Sept/</a:t>
            </a:r>
            <a:r>
              <a:rPr lang="es-ES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</a:t>
            </a:r>
            <a:r>
              <a:rPr lang="es-ES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/ CTD, DO and CHL-A.</a:t>
            </a:r>
            <a:endParaRPr lang="es-ES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34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4" descr="http://www.webbresearch.com/images/Slocum_Glider_with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0" b="92694" l="250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4878">
            <a:off x="1433612" y="2613739"/>
            <a:ext cx="810940" cy="49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150262"/>
            <a:ext cx="1707738" cy="113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8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Oxyge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Potent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6" name="Picture 2" descr="http://193.146.91.66/static/missions/plots/madeira2016_1_oxygen_s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5" y="897910"/>
            <a:ext cx="2650793" cy="19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93.146.91.66/static/missions/plots/madeira2016_1_salini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84" y="2744789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193.146.91.66/static/missions/plots/madeira2016_1_chlorophy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84" y="4615658"/>
            <a:ext cx="2557627" cy="191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86835"/>
            <a:ext cx="6204808" cy="349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17" y="4564082"/>
            <a:ext cx="3290466" cy="179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64082"/>
            <a:ext cx="2688233" cy="179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://oom.arditi.pt/biometore/Images/oo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78" y="181105"/>
            <a:ext cx="894133" cy="54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eurocean.org/np4/file/3230/4_Marinha_portugues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15658"/>
            <a:ext cx="394771" cy="36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upload.wikimedia.org/wikipedia/commons/thumb/d/d3/Emblem_of_the_Spanish_Navy.svg/120px-Emblem_of_the_Spanish_Navy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120" y="4564082"/>
            <a:ext cx="295665" cy="5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marinha.pt/pt-pt/servicos/cultura/PublishingImages/instituto%20hidrografico.jpg?w=160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512" y="230530"/>
            <a:ext cx="858588" cy="49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8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ailbox://C:/Users/Carlos/AppData/Roaming/Thunderbird/Profiles/fa68v5n4.default/Mail/mail.plocan.eu/Inbox?number=165164660&amp;header=quotebody&amp;part=1.2.2&amp;filename=Screen%20Shot%202016-03-03%20at%2023.13.58.png"/>
          <p:cNvSpPr>
            <a:spLocks noChangeAspect="1" noChangeArrowheads="1"/>
          </p:cNvSpPr>
          <p:nvPr/>
        </p:nvSpPr>
        <p:spPr bwMode="auto">
          <a:xfrm>
            <a:off x="2267744" y="-3856037"/>
            <a:ext cx="9194006" cy="653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mailbox://C:/Users/Carlos/AppData/Roaming/Thunderbird/Profiles/fa68v5n4.default/Mail/mail.plocan.eu/Inbox?number=165164660&amp;header=quotebody&amp;part=1.2.2&amp;filename=Screen%20Shot%202016-03-03%20at%2023.13.58.png"/>
          <p:cNvSpPr>
            <a:spLocks noChangeAspect="1" noChangeArrowheads="1"/>
          </p:cNvSpPr>
          <p:nvPr/>
        </p:nvSpPr>
        <p:spPr bwMode="auto">
          <a:xfrm>
            <a:off x="155575" y="-3856038"/>
            <a:ext cx="11315700" cy="803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484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6 Conector recto"/>
          <p:cNvCxnSpPr/>
          <p:nvPr/>
        </p:nvCxnSpPr>
        <p:spPr>
          <a:xfrm>
            <a:off x="1048305" y="2291539"/>
            <a:ext cx="3307671" cy="20015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4354832" y="4293096"/>
            <a:ext cx="2089376" cy="52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841490" y="200989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2434190" y="5801978"/>
            <a:ext cx="1900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A</a:t>
            </a:r>
            <a:r>
              <a:rPr lang="es-ES" sz="1200" b="1" dirty="0" smtClean="0"/>
              <a:t>= </a:t>
            </a:r>
            <a:r>
              <a:rPr lang="es-ES" sz="1200" b="1" dirty="0" err="1" smtClean="0"/>
              <a:t>Deploymen</a:t>
            </a:r>
            <a:r>
              <a:rPr lang="es-ES" sz="1200" b="1" dirty="0" err="1"/>
              <a:t>t</a:t>
            </a:r>
            <a:endParaRPr lang="es-ES" sz="1200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251520" y="5801979"/>
            <a:ext cx="1847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A-D </a:t>
            </a:r>
            <a:r>
              <a:rPr lang="es-ES" sz="1200" b="1" dirty="0" err="1" smtClean="0"/>
              <a:t>distance</a:t>
            </a:r>
            <a:r>
              <a:rPr lang="es-ES" sz="1200" b="1" dirty="0" smtClean="0"/>
              <a:t> = 98 </a:t>
            </a:r>
            <a:r>
              <a:rPr lang="es-ES" sz="1200" b="1" dirty="0" err="1" smtClean="0"/>
              <a:t>kms</a:t>
            </a:r>
            <a:r>
              <a:rPr lang="es-ES" sz="1200" b="1" dirty="0" smtClean="0"/>
              <a:t>. </a:t>
            </a:r>
            <a:endParaRPr lang="es-ES" sz="1200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4327859" y="395026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B</a:t>
            </a:r>
            <a:endParaRPr lang="es-ES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6264188" y="39768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</a:t>
            </a:r>
            <a:endParaRPr lang="es-ES" b="1" dirty="0"/>
          </a:p>
        </p:txBody>
      </p:sp>
      <p:sp>
        <p:nvSpPr>
          <p:cNvPr id="33" name="32 CuadroTexto"/>
          <p:cNvSpPr txBox="1"/>
          <p:nvPr/>
        </p:nvSpPr>
        <p:spPr>
          <a:xfrm>
            <a:off x="6732240" y="5846416"/>
            <a:ext cx="247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/>
              <a:t>To</a:t>
            </a:r>
            <a:r>
              <a:rPr lang="es-ES" sz="1200" b="1" dirty="0" smtClean="0"/>
              <a:t> </a:t>
            </a:r>
            <a:r>
              <a:rPr lang="es-ES" sz="1200" b="1" dirty="0" err="1" smtClean="0"/>
              <a:t>waypoint</a:t>
            </a:r>
            <a:r>
              <a:rPr lang="es-ES" sz="1200" b="1" dirty="0" smtClean="0"/>
              <a:t> E (ESTOC)</a:t>
            </a:r>
            <a:endParaRPr lang="es-ES" sz="1200" dirty="0"/>
          </a:p>
        </p:txBody>
      </p:sp>
      <p:pic>
        <p:nvPicPr>
          <p:cNvPr id="2050" name="Picture 2" descr="http://www.marinha.pt/pt-pt/media-center/noticias-destaques/PublishingImages/IH/logo_hidrografico_rgb.jpg?w=16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19136"/>
            <a:ext cx="927086" cy="4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oom.arditi.pt/Images/OOM_Logo_I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32" y="6232127"/>
            <a:ext cx="840115" cy="5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www.atlantos-h2020.eu/download/Media/Atlantos-Logo-medi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97" y="178716"/>
            <a:ext cx="1611723" cy="4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36 CuadroTexto"/>
          <p:cNvSpPr txBox="1"/>
          <p:nvPr/>
        </p:nvSpPr>
        <p:spPr>
          <a:xfrm>
            <a:off x="6155587" y="540457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</a:t>
            </a:r>
            <a:endParaRPr lang="es-ES" b="1" dirty="0"/>
          </a:p>
        </p:txBody>
      </p:sp>
      <p:cxnSp>
        <p:nvCxnSpPr>
          <p:cNvPr id="39" name="38 Conector recto"/>
          <p:cNvCxnSpPr/>
          <p:nvPr/>
        </p:nvCxnSpPr>
        <p:spPr>
          <a:xfrm flipV="1">
            <a:off x="6444208" y="4348145"/>
            <a:ext cx="6027" cy="12410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6447221" y="5589240"/>
            <a:ext cx="285019" cy="70247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Resultado de imagen de armada español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Resultado de imagen de armada española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Resultado de imagen de armada española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41" y="6123415"/>
            <a:ext cx="366924" cy="66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3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0" y="0"/>
            <a:ext cx="9163270" cy="610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0" y="4623927"/>
            <a:ext cx="322311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31" y="4623926"/>
            <a:ext cx="5953169" cy="223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9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1395129"/>
            <a:ext cx="9144000" cy="409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9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11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014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5504"/>
            <a:ext cx="7632848" cy="541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343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98386"/>
            <a:ext cx="7414600" cy="571360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11465" y="350671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 OF TEMPERATURE- SALINITY AND DISSOLVED OXYGEN</a:t>
            </a:r>
            <a:endParaRPr lang="es-ES" sz="1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811465" y="5373216"/>
            <a:ext cx="229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0070C0"/>
                </a:solidFill>
              </a:rPr>
              <a:t>MAIN WATER MASSES</a:t>
            </a:r>
            <a:endParaRPr lang="es-ES" b="1" i="1" dirty="0">
              <a:solidFill>
                <a:srgbClr val="0070C0"/>
              </a:solidFill>
            </a:endParaRPr>
          </a:p>
        </p:txBody>
      </p:sp>
      <p:pic>
        <p:nvPicPr>
          <p:cNvPr id="5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330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00618"/>
            <a:ext cx="6017897" cy="5688872"/>
          </a:xfrm>
          <a:prstGeom prst="rect">
            <a:avLst/>
          </a:prstGeom>
        </p:spPr>
      </p:pic>
      <p:pic>
        <p:nvPicPr>
          <p:cNvPr id="3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01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87624" y="1124744"/>
            <a:ext cx="50405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s-ES" sz="2000" dirty="0" smtClean="0">
                <a:solidFill>
                  <a:srgbClr val="002060"/>
                </a:solidFill>
              </a:rPr>
              <a:t>PLOCAN </a:t>
            </a:r>
            <a:r>
              <a:rPr lang="es-ES" sz="2000" b="1" dirty="0" err="1" smtClean="0">
                <a:solidFill>
                  <a:srgbClr val="002060"/>
                </a:solidFill>
              </a:rPr>
              <a:t>Gliderport</a:t>
            </a:r>
            <a:r>
              <a:rPr lang="es-ES" sz="2000" dirty="0" smtClean="0">
                <a:solidFill>
                  <a:srgbClr val="002060"/>
                </a:solidFill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</a:rPr>
              <a:t>facility</a:t>
            </a:r>
            <a:endParaRPr lang="es-ES" sz="2000" dirty="0" smtClean="0">
              <a:solidFill>
                <a:srgbClr val="002060"/>
              </a:solidFill>
            </a:endParaRPr>
          </a:p>
          <a:p>
            <a:endParaRPr lang="es-ES" sz="20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s-ES" sz="2000" dirty="0" smtClean="0">
                <a:solidFill>
                  <a:srgbClr val="002060"/>
                </a:solidFill>
              </a:rPr>
              <a:t>EU/</a:t>
            </a:r>
            <a:r>
              <a:rPr lang="es-ES" sz="2000" dirty="0" err="1" smtClean="0">
                <a:solidFill>
                  <a:srgbClr val="002060"/>
                </a:solidFill>
              </a:rPr>
              <a:t>National</a:t>
            </a:r>
            <a:r>
              <a:rPr lang="es-ES" sz="2000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projects</a:t>
            </a:r>
            <a:endParaRPr lang="es-ES" sz="2000" b="1" dirty="0" smtClean="0">
              <a:solidFill>
                <a:srgbClr val="002060"/>
              </a:solidFill>
            </a:endParaRPr>
          </a:p>
          <a:p>
            <a:endParaRPr lang="es-ES" sz="20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s-ES" sz="2000" b="1" dirty="0" err="1" smtClean="0">
                <a:solidFill>
                  <a:srgbClr val="002060"/>
                </a:solidFill>
              </a:rPr>
              <a:t>Missions</a:t>
            </a:r>
            <a:r>
              <a:rPr lang="es-ES" sz="2000" dirty="0" smtClean="0">
                <a:solidFill>
                  <a:srgbClr val="002060"/>
                </a:solidFill>
              </a:rPr>
              <a:t> and </a:t>
            </a:r>
            <a:r>
              <a:rPr lang="es-ES" sz="2000" dirty="0" err="1" smtClean="0">
                <a:solidFill>
                  <a:srgbClr val="002060"/>
                </a:solidFill>
              </a:rPr>
              <a:t>endurance-lines</a:t>
            </a:r>
            <a:endParaRPr lang="es-ES" sz="2000" dirty="0" smtClean="0">
              <a:solidFill>
                <a:srgbClr val="002060"/>
              </a:solidFill>
            </a:endParaRPr>
          </a:p>
          <a:p>
            <a:endParaRPr lang="es-ES" sz="20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s-ES" sz="2000" dirty="0" err="1" smtClean="0">
                <a:solidFill>
                  <a:srgbClr val="002060"/>
                </a:solidFill>
              </a:rPr>
              <a:t>What’s</a:t>
            </a:r>
            <a:r>
              <a:rPr lang="es-ES" sz="2000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next</a:t>
            </a:r>
            <a:r>
              <a:rPr lang="es-ES" sz="2000" dirty="0" smtClean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 typeface="Arial" pitchFamily="34" charset="0"/>
              <a:buChar char="•"/>
            </a:pPr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endParaRPr lang="es-ES" dirty="0"/>
          </a:p>
        </p:txBody>
      </p:sp>
      <p:pic>
        <p:nvPicPr>
          <p:cNvPr id="4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139398" y="-99392"/>
            <a:ext cx="15728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6000" b="1" dirty="0" err="1">
                <a:solidFill>
                  <a:srgbClr val="002060"/>
                </a:solidFill>
              </a:rPr>
              <a:t>O</a:t>
            </a:r>
            <a:r>
              <a:rPr lang="es-ES" sz="2800" b="1" dirty="0" err="1">
                <a:solidFill>
                  <a:srgbClr val="002060"/>
                </a:solidFill>
              </a:rPr>
              <a:t>utline</a:t>
            </a:r>
            <a:endParaRPr lang="es-E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9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4" y="3985555"/>
            <a:ext cx="2089409" cy="25351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4" y="1046722"/>
            <a:ext cx="2091695" cy="25351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334" y="1046722"/>
            <a:ext cx="2091695" cy="25351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26" y="3985555"/>
            <a:ext cx="2084837" cy="257404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300191" y="2438891"/>
            <a:ext cx="2613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DIAGRAMS OF TEMPERATURE, SALINITY, SIGMA-THETA AND TEMPERTURE GRADIENT </a:t>
            </a:r>
            <a:endParaRPr lang="es-ES" sz="1400" b="1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226928" y="3723945"/>
            <a:ext cx="27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>
                <a:solidFill>
                  <a:srgbClr val="0070C0"/>
                </a:solidFill>
              </a:rPr>
              <a:t>A PROBABLY PRESENCE OF MADEIRA MODE WATER</a:t>
            </a:r>
            <a:endParaRPr lang="es-ES" sz="14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24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1" y="1062428"/>
            <a:ext cx="7710100" cy="572143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76256" y="3645024"/>
            <a:ext cx="1798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SPATIAL DISTRIBUTION OF HIGHER PROPORTION OF AAIW</a:t>
            </a:r>
          </a:p>
          <a:p>
            <a:pPr algn="ctr"/>
            <a:r>
              <a:rPr lang="es-ES" sz="14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(27,3- 27,4) SIGMA THETA</a:t>
            </a:r>
            <a:endParaRPr lang="es-ES" sz="1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5255741" y="5222788"/>
            <a:ext cx="856735" cy="8896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49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" y="11697"/>
            <a:ext cx="9143999" cy="513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webbresearch.com/images/Slocum_Glider_with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0" b="92694" l="250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4878">
            <a:off x="2349523" y="1029948"/>
            <a:ext cx="1232561" cy="74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67544" y="537321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rgbClr val="002060"/>
                </a:solidFill>
              </a:rPr>
              <a:t>Transect</a:t>
            </a:r>
            <a:r>
              <a:rPr lang="es-ES" b="1" dirty="0" smtClean="0">
                <a:solidFill>
                  <a:srgbClr val="002060"/>
                </a:solidFill>
              </a:rPr>
              <a:t> 1 </a:t>
            </a:r>
            <a:r>
              <a:rPr lang="es-ES" dirty="0" smtClean="0">
                <a:solidFill>
                  <a:srgbClr val="002060"/>
                </a:solidFill>
              </a:rPr>
              <a:t>- Gran Canaria/</a:t>
            </a:r>
            <a:r>
              <a:rPr lang="es-ES" dirty="0" err="1" smtClean="0">
                <a:solidFill>
                  <a:srgbClr val="002060"/>
                </a:solidFill>
              </a:rPr>
              <a:t>Dakhla</a:t>
            </a:r>
            <a:r>
              <a:rPr lang="es-ES" dirty="0" smtClean="0">
                <a:solidFill>
                  <a:srgbClr val="002060"/>
                </a:solidFill>
              </a:rPr>
              <a:t>/Gran Canaria </a:t>
            </a:r>
            <a:r>
              <a:rPr lang="es-ES" dirty="0">
                <a:solidFill>
                  <a:srgbClr val="002060"/>
                </a:solidFill>
              </a:rPr>
              <a:t>-</a:t>
            </a:r>
            <a:r>
              <a:rPr lang="es-ES" dirty="0" smtClean="0">
                <a:solidFill>
                  <a:srgbClr val="002060"/>
                </a:solidFill>
              </a:rPr>
              <a:t> 870 </a:t>
            </a:r>
            <a:r>
              <a:rPr lang="es-ES" dirty="0" err="1" smtClean="0">
                <a:solidFill>
                  <a:srgbClr val="002060"/>
                </a:solidFill>
              </a:rPr>
              <a:t>kms</a:t>
            </a:r>
            <a:r>
              <a:rPr lang="es-ES" dirty="0" smtClean="0">
                <a:solidFill>
                  <a:srgbClr val="002060"/>
                </a:solidFill>
              </a:rPr>
              <a:t> (</a:t>
            </a:r>
            <a:r>
              <a:rPr lang="es-ES" b="1" dirty="0" smtClean="0">
                <a:solidFill>
                  <a:srgbClr val="002060"/>
                </a:solidFill>
              </a:rPr>
              <a:t>35 </a:t>
            </a:r>
            <a:r>
              <a:rPr lang="es-ES" b="1" dirty="0" err="1" smtClean="0">
                <a:solidFill>
                  <a:srgbClr val="002060"/>
                </a:solidFill>
              </a:rPr>
              <a:t>days</a:t>
            </a:r>
            <a:r>
              <a:rPr lang="es-ES" dirty="0" smtClean="0">
                <a:solidFill>
                  <a:srgbClr val="002060"/>
                </a:solidFill>
              </a:rPr>
              <a:t>)</a:t>
            </a:r>
          </a:p>
          <a:p>
            <a:r>
              <a:rPr lang="es-ES" b="1" dirty="0" err="1" smtClean="0">
                <a:solidFill>
                  <a:srgbClr val="002060"/>
                </a:solidFill>
              </a:rPr>
              <a:t>Transect</a:t>
            </a:r>
            <a:r>
              <a:rPr lang="es-ES" b="1" dirty="0" smtClean="0">
                <a:solidFill>
                  <a:srgbClr val="002060"/>
                </a:solidFill>
              </a:rPr>
              <a:t> 2 </a:t>
            </a:r>
            <a:r>
              <a:rPr lang="es-ES" dirty="0" smtClean="0">
                <a:solidFill>
                  <a:srgbClr val="002060"/>
                </a:solidFill>
              </a:rPr>
              <a:t>- Gran Canaria/</a:t>
            </a:r>
            <a:r>
              <a:rPr lang="es-ES" dirty="0" err="1" smtClean="0">
                <a:solidFill>
                  <a:srgbClr val="002060"/>
                </a:solidFill>
              </a:rPr>
              <a:t>Laayoune</a:t>
            </a:r>
            <a:r>
              <a:rPr lang="es-ES" dirty="0" smtClean="0">
                <a:solidFill>
                  <a:srgbClr val="002060"/>
                </a:solidFill>
              </a:rPr>
              <a:t>/ Gran </a:t>
            </a:r>
            <a:r>
              <a:rPr lang="es-ES" dirty="0" err="1" smtClean="0">
                <a:solidFill>
                  <a:srgbClr val="002060"/>
                </a:solidFill>
              </a:rPr>
              <a:t>anaria</a:t>
            </a:r>
            <a:r>
              <a:rPr lang="es-ES" dirty="0" smtClean="0">
                <a:solidFill>
                  <a:srgbClr val="002060"/>
                </a:solidFill>
              </a:rPr>
              <a:t> - 360 </a:t>
            </a:r>
            <a:r>
              <a:rPr lang="es-ES" dirty="0" err="1" smtClean="0">
                <a:solidFill>
                  <a:srgbClr val="002060"/>
                </a:solidFill>
              </a:rPr>
              <a:t>kms</a:t>
            </a:r>
            <a:r>
              <a:rPr lang="es-ES" dirty="0" smtClean="0">
                <a:solidFill>
                  <a:srgbClr val="002060"/>
                </a:solidFill>
              </a:rPr>
              <a:t> (</a:t>
            </a:r>
            <a:r>
              <a:rPr lang="es-ES" b="1" dirty="0" smtClean="0">
                <a:solidFill>
                  <a:srgbClr val="002060"/>
                </a:solidFill>
              </a:rPr>
              <a:t>15 </a:t>
            </a:r>
            <a:r>
              <a:rPr lang="es-ES" b="1" dirty="0" err="1" smtClean="0">
                <a:solidFill>
                  <a:srgbClr val="002060"/>
                </a:solidFill>
              </a:rPr>
              <a:t>days</a:t>
            </a:r>
            <a:r>
              <a:rPr lang="es-ES" dirty="0" smtClean="0">
                <a:solidFill>
                  <a:srgbClr val="002060"/>
                </a:solidFill>
              </a:rPr>
              <a:t>)</a:t>
            </a:r>
          </a:p>
          <a:p>
            <a:r>
              <a:rPr lang="es-ES" b="1" dirty="0" err="1" smtClean="0">
                <a:solidFill>
                  <a:srgbClr val="002060"/>
                </a:solidFill>
              </a:rPr>
              <a:t>Transect</a:t>
            </a:r>
            <a:r>
              <a:rPr lang="es-ES" b="1" dirty="0" smtClean="0">
                <a:solidFill>
                  <a:srgbClr val="002060"/>
                </a:solidFill>
              </a:rPr>
              <a:t> 3 </a:t>
            </a:r>
            <a:r>
              <a:rPr lang="es-ES" dirty="0" smtClean="0">
                <a:solidFill>
                  <a:srgbClr val="002060"/>
                </a:solidFill>
              </a:rPr>
              <a:t>- Gran Canaria/</a:t>
            </a:r>
            <a:r>
              <a:rPr lang="es-ES" dirty="0" err="1" smtClean="0">
                <a:solidFill>
                  <a:srgbClr val="002060"/>
                </a:solidFill>
              </a:rPr>
              <a:t>Agadir</a:t>
            </a:r>
            <a:r>
              <a:rPr lang="es-ES" dirty="0" smtClean="0">
                <a:solidFill>
                  <a:srgbClr val="002060"/>
                </a:solidFill>
              </a:rPr>
              <a:t>/Gran Canaria - 1560 </a:t>
            </a:r>
            <a:r>
              <a:rPr lang="es-ES" dirty="0" err="1" smtClean="0">
                <a:solidFill>
                  <a:srgbClr val="002060"/>
                </a:solidFill>
              </a:rPr>
              <a:t>kms</a:t>
            </a:r>
            <a:r>
              <a:rPr lang="es-ES" dirty="0" smtClean="0">
                <a:solidFill>
                  <a:srgbClr val="002060"/>
                </a:solidFill>
              </a:rPr>
              <a:t> (</a:t>
            </a:r>
            <a:r>
              <a:rPr lang="es-ES" b="1" dirty="0" smtClean="0">
                <a:solidFill>
                  <a:srgbClr val="002060"/>
                </a:solidFill>
              </a:rPr>
              <a:t>62 </a:t>
            </a:r>
            <a:r>
              <a:rPr lang="es-ES" b="1" dirty="0" err="1" smtClean="0">
                <a:solidFill>
                  <a:srgbClr val="002060"/>
                </a:solidFill>
              </a:rPr>
              <a:t>dias</a:t>
            </a:r>
            <a:r>
              <a:rPr lang="es-ES" dirty="0" smtClean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8016" y="5475549"/>
            <a:ext cx="802416" cy="76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HAT’S NEXT?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4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" y="0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://ian.umces.edu/imagelibrary/albums/userpics/12789/normal_ian-symbol-cbos-buo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21088"/>
            <a:ext cx="432048" cy="111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ian.umces.edu/imagelibrary/albums/userpics/12789/normal_ian-symbol-cbos-buo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79430"/>
            <a:ext cx="432048" cy="111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an.umces.edu/imagelibrary/albums/userpics/12789/normal_ian-symbol-cbos-buo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138" y="-25478"/>
            <a:ext cx="432048" cy="111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6781" y="6326024"/>
            <a:ext cx="533534" cy="50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395536" y="6093296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3X </a:t>
            </a:r>
            <a:r>
              <a:rPr lang="es-ES" b="1" dirty="0" err="1" smtClean="0">
                <a:solidFill>
                  <a:srgbClr val="002060"/>
                </a:solidFill>
              </a:rPr>
              <a:t>Oceanographic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buoy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for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Meteo</a:t>
            </a:r>
            <a:r>
              <a:rPr lang="es-ES" b="1" dirty="0" smtClean="0">
                <a:solidFill>
                  <a:srgbClr val="002060"/>
                </a:solidFill>
              </a:rPr>
              <a:t> and </a:t>
            </a:r>
            <a:r>
              <a:rPr lang="es-ES" b="1" dirty="0" err="1" smtClean="0">
                <a:solidFill>
                  <a:srgbClr val="002060"/>
                </a:solidFill>
              </a:rPr>
              <a:t>Ocean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parameters</a:t>
            </a:r>
            <a:r>
              <a:rPr lang="es-ES" b="1" dirty="0" smtClean="0">
                <a:solidFill>
                  <a:srgbClr val="002060"/>
                </a:solidFill>
              </a:rPr>
              <a:t> real-time </a:t>
            </a:r>
            <a:r>
              <a:rPr lang="es-ES" b="1" dirty="0" err="1" smtClean="0">
                <a:solidFill>
                  <a:srgbClr val="002060"/>
                </a:solidFill>
              </a:rPr>
              <a:t>measurements</a:t>
            </a:r>
            <a:r>
              <a:rPr lang="es-ES" b="1" dirty="0" smtClean="0">
                <a:solidFill>
                  <a:srgbClr val="002060"/>
                </a:solidFill>
              </a:rPr>
              <a:t>.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1907704" y="4005064"/>
            <a:ext cx="792088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HAT’S NEXT?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6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HAT’S NEXT?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259" y="119878"/>
            <a:ext cx="4214268" cy="416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4229" y="5870326"/>
            <a:ext cx="533534" cy="50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" y="1542823"/>
            <a:ext cx="4735549" cy="41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Elipse"/>
          <p:cNvSpPr/>
          <p:nvPr/>
        </p:nvSpPr>
        <p:spPr>
          <a:xfrm rot="852289">
            <a:off x="892375" y="4285532"/>
            <a:ext cx="494516" cy="5584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61434" y="4041068"/>
            <a:ext cx="102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 smtClean="0">
                <a:solidFill>
                  <a:srgbClr val="FF0000"/>
                </a:solidFill>
              </a:rPr>
              <a:t>Dakhla</a:t>
            </a:r>
            <a:endParaRPr lang="es-ES" b="1" dirty="0">
              <a:solidFill>
                <a:srgbClr val="FF0000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 flipH="1">
            <a:off x="1259632" y="2204864"/>
            <a:ext cx="2404454" cy="3200177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2087724" y="3287223"/>
            <a:ext cx="828092" cy="735992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3085251" y="202019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solidFill>
                  <a:srgbClr val="FF0000"/>
                </a:solidFill>
              </a:rPr>
              <a:t>33 </a:t>
            </a:r>
            <a:r>
              <a:rPr lang="es-ES" b="1" dirty="0" err="1" smtClean="0">
                <a:solidFill>
                  <a:srgbClr val="FF0000"/>
                </a:solidFill>
              </a:rPr>
              <a:t>kms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699792" y="3877074"/>
            <a:ext cx="92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solidFill>
                  <a:srgbClr val="FF0000"/>
                </a:solidFill>
              </a:rPr>
              <a:t>8 </a:t>
            </a:r>
            <a:r>
              <a:rPr lang="es-ES" b="1" dirty="0" err="1" smtClean="0">
                <a:solidFill>
                  <a:srgbClr val="FF0000"/>
                </a:solidFill>
              </a:rPr>
              <a:t>kms</a:t>
            </a:r>
            <a:endParaRPr lang="es-ES" b="1" dirty="0">
              <a:solidFill>
                <a:srgbClr val="FF0000"/>
              </a:solidFill>
            </a:endParaRPr>
          </a:p>
        </p:txBody>
      </p:sp>
      <p:cxnSp>
        <p:nvCxnSpPr>
          <p:cNvPr id="16" name="15 Conector recto"/>
          <p:cNvCxnSpPr/>
          <p:nvPr/>
        </p:nvCxnSpPr>
        <p:spPr>
          <a:xfrm flipH="1">
            <a:off x="971600" y="2060848"/>
            <a:ext cx="2520280" cy="334419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flipH="1">
            <a:off x="1447852" y="2389530"/>
            <a:ext cx="2404068" cy="32684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993" y="4810230"/>
            <a:ext cx="2422897" cy="13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Imagen Buque Angeles Alvariñ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50" y="4410400"/>
            <a:ext cx="2525904" cy="18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27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4" descr="File:Macaronesia-es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00" y="1117893"/>
            <a:ext cx="4866631" cy="4010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"/>
          <p:cNvCxnSpPr/>
          <p:nvPr/>
        </p:nvCxnSpPr>
        <p:spPr>
          <a:xfrm>
            <a:off x="5518035" y="1837973"/>
            <a:ext cx="1008112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6526147" y="2486045"/>
            <a:ext cx="288032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H="1">
            <a:off x="6670164" y="3162161"/>
            <a:ext cx="112976" cy="55487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http://www.marinha.pt/pt-pt/servicos/cultura/PublishingImages/instituto%20hidrografico.jpg?w=16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9" y="4332974"/>
            <a:ext cx="1667805" cy="9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www.portosdamadeira.com/themes/sample/images/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66" y="4563579"/>
            <a:ext cx="2005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9" y="5463113"/>
            <a:ext cx="1676687" cy="48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0" descr="https://encrypted-tbn0.gstatic.com/images?q=tbn:ANd9GcR0yzBVGqQfwtoNCA14jzrx9LBDsWz8tU6qtiYGEitheAR1Hsi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28" y="5089374"/>
            <a:ext cx="945205" cy="9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2" descr="http://www.portosdeportugal.pt/UserFiles/logo-portos-acores-200px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6" y="6218265"/>
            <a:ext cx="1552589" cy="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9" descr="http://www.oceanografosblog.com/wp-content/uploads/2013/03/ieo-2-logo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09" y="5608897"/>
            <a:ext cx="839787" cy="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2" descr="http://www.oitur.com/wp-content/uploads/2012/02/web_cetecim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185" y="5614253"/>
            <a:ext cx="1646267" cy="62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888" y="5560368"/>
            <a:ext cx="738676" cy="7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https://www.ulpgc.es/hege/almacen/download/7102/7102098/logo_ulpgc_version_horizontal_rg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84" y="5209030"/>
            <a:ext cx="2232959" cy="50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http://www.plocan.eu/formacion.es/images/stories/Logos_MaresSummerSchool/Logo_Madeira_Tecnopol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96" y="6313453"/>
            <a:ext cx="1116470" cy="52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http://pidti.arditi.pt/wp-content/uploads/2013/07/arditi_thumb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77" y="5928981"/>
            <a:ext cx="25146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5" descr="http://www.seaaroundus.org/dakar/INDPlogo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51" y="5128095"/>
            <a:ext cx="849859" cy="82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5" descr="https://lh4.googleusercontent.com/wbcmgfj24xjE8aRJh3ECcAlkfNaheFBjALnSX5clKhKfMTDJV5MJMmyQt9GUZHHxDqBSookPPtTMxs_PlA_KTF-XXFidhpbv47orqQhUqh4gLZ19yDGlEylA92BKwNeGaV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09" y="5209030"/>
            <a:ext cx="1252131" cy="37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80026" y="4006725"/>
            <a:ext cx="683568" cy="65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2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5" name="34 Conector recto"/>
          <p:cNvCxnSpPr/>
          <p:nvPr/>
        </p:nvCxnSpPr>
        <p:spPr>
          <a:xfrm flipH="1">
            <a:off x="5580112" y="3195459"/>
            <a:ext cx="1146539" cy="1368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6794385" y="3162161"/>
            <a:ext cx="84731" cy="26078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 flipH="1">
            <a:off x="6783140" y="2924944"/>
            <a:ext cx="31040" cy="19805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 flipH="1">
            <a:off x="6836750" y="2769051"/>
            <a:ext cx="625502" cy="15589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 flipH="1">
            <a:off x="6588224" y="1743561"/>
            <a:ext cx="889228" cy="6773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0 CuadroTexto"/>
          <p:cNvSpPr txBox="1"/>
          <p:nvPr/>
        </p:nvSpPr>
        <p:spPr>
          <a:xfrm>
            <a:off x="272124" y="1424096"/>
            <a:ext cx="35639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err="1" smtClean="0">
                <a:solidFill>
                  <a:srgbClr val="002060"/>
                </a:solidFill>
              </a:rPr>
              <a:t>Outermost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region</a:t>
            </a:r>
            <a:r>
              <a:rPr lang="es-ES" b="1" dirty="0" smtClean="0">
                <a:solidFill>
                  <a:srgbClr val="002060"/>
                </a:solidFill>
              </a:rPr>
              <a:t>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b="1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2060"/>
                </a:solidFill>
              </a:rPr>
              <a:t>4 </a:t>
            </a:r>
            <a:r>
              <a:rPr lang="es-ES" b="1" dirty="0" err="1" smtClean="0">
                <a:solidFill>
                  <a:srgbClr val="002060"/>
                </a:solidFill>
              </a:rPr>
              <a:t>Ocean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archipelagos</a:t>
            </a:r>
            <a:r>
              <a:rPr lang="es-ES" b="1" dirty="0" smtClean="0">
                <a:solidFill>
                  <a:srgbClr val="002060"/>
                </a:solidFill>
              </a:rPr>
              <a:t>.</a:t>
            </a:r>
            <a:endParaRPr lang="es-ES" b="1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2060"/>
                </a:solidFill>
              </a:rPr>
              <a:t>Key socio-</a:t>
            </a:r>
            <a:r>
              <a:rPr lang="es-ES" b="1" dirty="0" err="1" smtClean="0">
                <a:solidFill>
                  <a:srgbClr val="002060"/>
                </a:solidFill>
              </a:rPr>
              <a:t>economic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interest</a:t>
            </a:r>
            <a:r>
              <a:rPr lang="es-ES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s-ES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err="1" smtClean="0">
                <a:solidFill>
                  <a:srgbClr val="002060"/>
                </a:solidFill>
              </a:rPr>
              <a:t>Atlantic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Strategy</a:t>
            </a:r>
            <a:r>
              <a:rPr lang="es-ES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s-ES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2060"/>
                </a:solidFill>
              </a:rPr>
              <a:t>H2020</a:t>
            </a:r>
          </a:p>
        </p:txBody>
      </p:sp>
      <p:sp>
        <p:nvSpPr>
          <p:cNvPr id="38" name="37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HAT’S NEXT?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21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HAT’S NEXT?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http://www.uni-bremen.de/fileadmin/_processed_/csm_Marum-Logo-Name-engl-PNG_dad38c35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41168"/>
            <a:ext cx="1437208" cy="71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ttp://www.sensorlab.es/sites/default/files/logo_pe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01438"/>
            <a:ext cx="1653232" cy="4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3904081" cy="39040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87272"/>
            <a:ext cx="3900487" cy="2192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99337"/>
              </p:ext>
            </p:extLst>
          </p:nvPr>
        </p:nvGraphicFramePr>
        <p:xfrm>
          <a:off x="3491880" y="1089626"/>
          <a:ext cx="2524125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Imagen de mapa de bits" r:id="rId8" imgW="2523810" imgH="3115110" progId="Paint.Picture">
                  <p:embed/>
                </p:oleObj>
              </mc:Choice>
              <mc:Fallback>
                <p:oleObj name="Imagen de mapa de bits" r:id="rId8" imgW="2523810" imgH="3115110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1089626"/>
                        <a:ext cx="2524125" cy="311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86177"/>
              </p:ext>
            </p:extLst>
          </p:nvPr>
        </p:nvGraphicFramePr>
        <p:xfrm>
          <a:off x="5728910" y="701343"/>
          <a:ext cx="3390900" cy="2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Imagen de mapa de bits" r:id="rId10" imgW="6047619" imgH="5076190" progId="Paint.Picture">
                  <p:embed/>
                </p:oleObj>
              </mc:Choice>
              <mc:Fallback>
                <p:oleObj name="Imagen de mapa de bits" r:id="rId10" imgW="6047619" imgH="5076190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8910" y="701343"/>
                        <a:ext cx="3390900" cy="284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841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HAT’S NEXT?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0" y="1969460"/>
            <a:ext cx="3235350" cy="242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IMG_1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9" y="908720"/>
            <a:ext cx="4835195" cy="361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" name="Picture 1" descr="IMG_38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0" y="3884221"/>
            <a:ext cx="3235350" cy="250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593151"/>
              </p:ext>
            </p:extLst>
          </p:nvPr>
        </p:nvGraphicFramePr>
        <p:xfrm>
          <a:off x="5863964" y="2637"/>
          <a:ext cx="3265765" cy="2465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Imagen de mapa de bits" r:id="rId7" imgW="4715533" imgH="3552381" progId="Paint.Picture">
                  <p:embed/>
                </p:oleObj>
              </mc:Choice>
              <mc:Fallback>
                <p:oleObj name="Imagen de mapa de bits" r:id="rId7" imgW="4715533" imgH="3552381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3964" y="2637"/>
                        <a:ext cx="3265765" cy="24651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Imagen 2" descr="Descripción: C:\Users\Yaiza Sistiaga\Dropbox\DA_PLOCAN\PERSEUS\Misión MARUM Marzo 2015\Capturas mission Marzo\Recorrido con AI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78" y="4195762"/>
            <a:ext cx="4836486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escripción: C:\Users\Carlos\Desktop\160516 COCI_2016\AEI Gliders\SP200-S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8646"/>
            <a:ext cx="178130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10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HAT’S NEXT?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42" y="1096797"/>
            <a:ext cx="4269641" cy="5146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 descr="http://www.clker.com/cliparts/7/0/2/7/1195423550187356949molumen_red_approved_stamp.svg.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876" y="3477713"/>
            <a:ext cx="4450515" cy="25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invertebrates.uwsp.edu/work_in_progres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587">
            <a:off x="7230230" y="81634"/>
            <a:ext cx="1797587" cy="147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ystems.fastwave.com.au/media/1153/kongsberg_seaglider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57" y="1189421"/>
            <a:ext cx="2272131" cy="16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aviationweek.com/site-files/aviationweek.com/files/archive/cmsfiles/media/images/aw_images/small/AW_07_02_2012_DT_232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0484">
            <a:off x="1039151" y="3154782"/>
            <a:ext cx="2068142" cy="13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media.licdn.com/mpr/mpr/AAEAAQAAAAAAAAdaAAAAJGUzZDcwMDcxLWYxNTctNDk3OC1hNDUyLWI2NDE0MmQwYmVm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92" y="4587594"/>
            <a:ext cx="29432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24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94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832140" y="3789040"/>
            <a:ext cx="3059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002060"/>
                </a:solidFill>
                <a:latin typeface="Arial Black" panose="020B0A04020102020204" pitchFamily="34" charset="0"/>
                <a:hlinkClick r:id="rId3"/>
              </a:rPr>
              <a:t>www.plocan.eu</a:t>
            </a:r>
            <a:endParaRPr lang="es-ES" sz="2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es-ES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000" dirty="0" smtClean="0">
                <a:solidFill>
                  <a:srgbClr val="002060"/>
                </a:solidFill>
                <a:latin typeface="Arial Black" panose="020B0A04020102020204" pitchFamily="34" charset="0"/>
                <a:hlinkClick r:id="rId4"/>
              </a:rPr>
              <a:t>carlos.barrera@plocan.eu</a:t>
            </a:r>
            <a:r>
              <a:rPr lang="es-E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es-ES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724128" y="2505661"/>
            <a:ext cx="3275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err="1" smtClean="0">
                <a:solidFill>
                  <a:srgbClr val="002060"/>
                </a:solidFill>
              </a:rPr>
              <a:t>Thank</a:t>
            </a:r>
            <a:r>
              <a:rPr lang="es-ES" sz="4400" b="1" dirty="0" smtClean="0">
                <a:solidFill>
                  <a:srgbClr val="002060"/>
                </a:solidFill>
              </a:rPr>
              <a:t> </a:t>
            </a:r>
            <a:r>
              <a:rPr lang="es-ES" sz="4400" b="1" dirty="0" err="1" smtClean="0">
                <a:solidFill>
                  <a:srgbClr val="002060"/>
                </a:solidFill>
              </a:rPr>
              <a:t>you</a:t>
            </a:r>
            <a:r>
              <a:rPr lang="es-ES" sz="4400" b="1" dirty="0" smtClean="0">
                <a:solidFill>
                  <a:srgbClr val="002060"/>
                </a:solidFill>
              </a:rPr>
              <a:t>!!!</a:t>
            </a:r>
            <a:endParaRPr lang="es-ES" sz="4400" b="1" dirty="0">
              <a:solidFill>
                <a:srgbClr val="002060"/>
              </a:solidFill>
            </a:endParaRPr>
          </a:p>
        </p:txBody>
      </p:sp>
      <p:sp>
        <p:nvSpPr>
          <p:cNvPr id="3" name="2 Elipse"/>
          <p:cNvSpPr/>
          <p:nvPr/>
        </p:nvSpPr>
        <p:spPr>
          <a:xfrm>
            <a:off x="2915816" y="1196752"/>
            <a:ext cx="2498576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24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69692"/>
            <a:ext cx="4236263" cy="228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63" y="4569692"/>
            <a:ext cx="3072041" cy="228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28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" y="1052736"/>
            <a:ext cx="9144000" cy="454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LOCAN GLIDERPORT FACILITY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0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LOCAN GLIDERPORT FACILITY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9" y="908720"/>
            <a:ext cx="9158189" cy="42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97" y="5134613"/>
            <a:ext cx="1456422" cy="111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4613"/>
            <a:ext cx="1547664" cy="111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33848"/>
            <a:ext cx="1490874" cy="111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538" y="5134613"/>
            <a:ext cx="1492728" cy="111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133846"/>
            <a:ext cx="2051720" cy="11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19" y="5133847"/>
            <a:ext cx="1441792" cy="111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043608" y="6000951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bg1"/>
                </a:solidFill>
              </a:rPr>
              <a:t>2007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500996" y="5169552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bg1"/>
                </a:solidFill>
              </a:rPr>
              <a:t>2010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038538" y="6000951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bg1"/>
                </a:solidFill>
              </a:rPr>
              <a:t>2010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455635" y="5150502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bg1"/>
                </a:solidFill>
              </a:rPr>
              <a:t>2014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903355" y="5150501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bg1"/>
                </a:solidFill>
              </a:rPr>
              <a:t>2015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407833" y="5983688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bg1"/>
                </a:solidFill>
              </a:rPr>
              <a:t>2016</a:t>
            </a:r>
            <a:endParaRPr lang="es-E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6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3" y="1096128"/>
            <a:ext cx="2793568" cy="389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62" y="1672192"/>
            <a:ext cx="3028571" cy="389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033" y="2420888"/>
            <a:ext cx="2951548" cy="389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PROJECTS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8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recorte_integrad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2" y="1142996"/>
            <a:ext cx="6597053" cy="4572008"/>
          </a:xfrm>
          <a:prstGeom prst="rect">
            <a:avLst/>
          </a:prstGeom>
        </p:spPr>
      </p:pic>
      <p:pic>
        <p:nvPicPr>
          <p:cNvPr id="9" name="Picture 2" descr="http://web.calcofi.org/images/photos/CTD-Rosette/ctd_open500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66" y="2193780"/>
            <a:ext cx="2111375" cy="140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encrypted-tbn2.gstatic.com/images?q=tbn:ANd9GcQfrvG1EJ0SqY5qwo4ZCeHxgV0U2NhAV3B8kgi0DsnphyKhBcYW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4885650"/>
            <a:ext cx="2107336" cy="140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193.146.91.64/datacenter/media/pictures/ESTOC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589506"/>
            <a:ext cx="2107336" cy="158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151126 Copia\141108 all\VIMAS\Gliders\PLOCAN\140204 ESTOC 2014_1\GOPR9331_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66" y="943462"/>
            <a:ext cx="2111375" cy="125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07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2" y="1027846"/>
            <a:ext cx="3607221" cy="559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420585" y="908396"/>
            <a:ext cx="4387850" cy="5355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dirty="0">
                <a:solidFill>
                  <a:srgbClr val="002060"/>
                </a:solidFill>
              </a:rPr>
              <a:t>PLOCAN/ESTOC  </a:t>
            </a:r>
            <a:r>
              <a:rPr lang="es-ES" dirty="0" err="1" smtClean="0">
                <a:solidFill>
                  <a:srgbClr val="002060"/>
                </a:solidFill>
              </a:rPr>
              <a:t>Integrated</a:t>
            </a:r>
            <a:r>
              <a:rPr lang="es-ES" dirty="0" smtClean="0">
                <a:solidFill>
                  <a:srgbClr val="002060"/>
                </a:solidFill>
              </a:rPr>
              <a:t> </a:t>
            </a:r>
            <a:r>
              <a:rPr lang="es-ES" dirty="0" err="1" smtClean="0">
                <a:solidFill>
                  <a:srgbClr val="002060"/>
                </a:solidFill>
              </a:rPr>
              <a:t>Observatory</a:t>
            </a:r>
            <a:endParaRPr lang="es-ES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s-ES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dirty="0" smtClean="0">
                <a:solidFill>
                  <a:srgbClr val="002060"/>
                </a:solidFill>
              </a:rPr>
              <a:t>29º </a:t>
            </a:r>
            <a:r>
              <a:rPr lang="es-ES" dirty="0">
                <a:solidFill>
                  <a:srgbClr val="002060"/>
                </a:solidFill>
              </a:rPr>
              <a:t>10’ N – 15º 30’ W (65 </a:t>
            </a:r>
            <a:r>
              <a:rPr lang="es-ES" dirty="0" err="1">
                <a:solidFill>
                  <a:srgbClr val="002060"/>
                </a:solidFill>
              </a:rPr>
              <a:t>Nm</a:t>
            </a:r>
            <a:r>
              <a:rPr lang="es-ES" dirty="0">
                <a:solidFill>
                  <a:srgbClr val="002060"/>
                </a:solidFill>
              </a:rPr>
              <a:t>. </a:t>
            </a:r>
            <a:r>
              <a:rPr lang="es-ES" dirty="0" err="1">
                <a:solidFill>
                  <a:srgbClr val="002060"/>
                </a:solidFill>
              </a:rPr>
              <a:t>Northwards</a:t>
            </a:r>
            <a:r>
              <a:rPr lang="es-ES" dirty="0">
                <a:solidFill>
                  <a:srgbClr val="002060"/>
                </a:solidFill>
              </a:rPr>
              <a:t> PLOCAN </a:t>
            </a:r>
            <a:r>
              <a:rPr lang="es-ES" dirty="0" err="1">
                <a:solidFill>
                  <a:srgbClr val="002060"/>
                </a:solidFill>
              </a:rPr>
              <a:t>facility</a:t>
            </a:r>
            <a:r>
              <a:rPr lang="es-ES" dirty="0">
                <a:solidFill>
                  <a:srgbClr val="002060"/>
                </a:solidFill>
              </a:rPr>
              <a:t>)</a:t>
            </a:r>
          </a:p>
          <a:p>
            <a:pPr>
              <a:defRPr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dirty="0">
                <a:solidFill>
                  <a:srgbClr val="002060"/>
                </a:solidFill>
              </a:rPr>
              <a:t>3615 m. </a:t>
            </a:r>
            <a:r>
              <a:rPr lang="es-ES" dirty="0" err="1">
                <a:solidFill>
                  <a:srgbClr val="002060"/>
                </a:solidFill>
              </a:rPr>
              <a:t>mooring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depth</a:t>
            </a:r>
            <a:endParaRPr lang="es-ES" dirty="0">
              <a:solidFill>
                <a:srgbClr val="002060"/>
              </a:solidFill>
            </a:endParaRPr>
          </a:p>
          <a:p>
            <a:pPr>
              <a:defRPr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dirty="0" err="1">
                <a:solidFill>
                  <a:srgbClr val="002060"/>
                </a:solidFill>
              </a:rPr>
              <a:t>Meteorological</a:t>
            </a:r>
            <a:r>
              <a:rPr lang="es-ES" dirty="0">
                <a:solidFill>
                  <a:srgbClr val="002060"/>
                </a:solidFill>
              </a:rPr>
              <a:t> and </a:t>
            </a:r>
            <a:r>
              <a:rPr lang="es-ES" dirty="0" err="1">
                <a:solidFill>
                  <a:srgbClr val="002060"/>
                </a:solidFill>
              </a:rPr>
              <a:t>Oceanographic</a:t>
            </a:r>
            <a:r>
              <a:rPr lang="es-ES" dirty="0">
                <a:solidFill>
                  <a:srgbClr val="002060"/>
                </a:solidFill>
              </a:rPr>
              <a:t>  </a:t>
            </a:r>
            <a:r>
              <a:rPr lang="es-ES" dirty="0" err="1">
                <a:solidFill>
                  <a:srgbClr val="002060"/>
                </a:solidFill>
              </a:rPr>
              <a:t>parameters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monitoring</a:t>
            </a:r>
            <a:endParaRPr lang="es-ES" dirty="0">
              <a:solidFill>
                <a:srgbClr val="002060"/>
              </a:solidFill>
            </a:endParaRPr>
          </a:p>
          <a:p>
            <a:pPr>
              <a:defRPr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dirty="0" err="1">
                <a:solidFill>
                  <a:srgbClr val="002060"/>
                </a:solidFill>
              </a:rPr>
              <a:t>Selectable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sampling</a:t>
            </a:r>
            <a:r>
              <a:rPr lang="es-ES" dirty="0">
                <a:solidFill>
                  <a:srgbClr val="002060"/>
                </a:solidFill>
              </a:rPr>
              <a:t> and </a:t>
            </a:r>
            <a:r>
              <a:rPr lang="es-ES" dirty="0" err="1">
                <a:solidFill>
                  <a:srgbClr val="002060"/>
                </a:solidFill>
              </a:rPr>
              <a:t>telemetry</a:t>
            </a:r>
            <a:r>
              <a:rPr lang="es-ES" dirty="0">
                <a:solidFill>
                  <a:srgbClr val="002060"/>
                </a:solidFill>
              </a:rPr>
              <a:t>  </a:t>
            </a:r>
            <a:r>
              <a:rPr lang="es-ES" dirty="0" err="1">
                <a:solidFill>
                  <a:srgbClr val="002060"/>
                </a:solidFill>
              </a:rPr>
              <a:t>rate</a:t>
            </a:r>
            <a:endParaRPr lang="es-ES" dirty="0">
              <a:solidFill>
                <a:srgbClr val="002060"/>
              </a:solidFill>
            </a:endParaRPr>
          </a:p>
          <a:p>
            <a:pPr>
              <a:defRPr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dirty="0" err="1">
                <a:solidFill>
                  <a:srgbClr val="002060"/>
                </a:solidFill>
              </a:rPr>
              <a:t>Serviced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every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six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months</a:t>
            </a:r>
            <a:endParaRPr lang="es-ES" dirty="0">
              <a:solidFill>
                <a:srgbClr val="002060"/>
              </a:solidFill>
            </a:endParaRPr>
          </a:p>
          <a:p>
            <a:pPr>
              <a:defRPr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dirty="0">
                <a:solidFill>
                  <a:srgbClr val="002060"/>
                </a:solidFill>
              </a:rPr>
              <a:t>Modular </a:t>
            </a:r>
            <a:r>
              <a:rPr lang="es-ES" dirty="0" err="1">
                <a:solidFill>
                  <a:srgbClr val="002060"/>
                </a:solidFill>
              </a:rPr>
              <a:t>payload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configuration</a:t>
            </a:r>
            <a:endParaRPr lang="es-ES" dirty="0">
              <a:solidFill>
                <a:srgbClr val="002060"/>
              </a:solidFill>
            </a:endParaRPr>
          </a:p>
          <a:p>
            <a:pPr>
              <a:defRPr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dirty="0" err="1">
                <a:solidFill>
                  <a:srgbClr val="002060"/>
                </a:solidFill>
              </a:rPr>
              <a:t>Versatile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datalogger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architecture</a:t>
            </a: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dirty="0">
                <a:solidFill>
                  <a:srgbClr val="002060"/>
                </a:solidFill>
              </a:rPr>
              <a:t>NRT data-</a:t>
            </a:r>
            <a:r>
              <a:rPr lang="es-ES" dirty="0" err="1">
                <a:solidFill>
                  <a:srgbClr val="002060"/>
                </a:solidFill>
              </a:rPr>
              <a:t>visualization</a:t>
            </a:r>
            <a:r>
              <a:rPr lang="es-ES" dirty="0">
                <a:solidFill>
                  <a:srgbClr val="002060"/>
                </a:solidFill>
              </a:rPr>
              <a:t>  </a:t>
            </a:r>
            <a:r>
              <a:rPr lang="es-ES" dirty="0" err="1">
                <a:solidFill>
                  <a:srgbClr val="002060"/>
                </a:solidFill>
              </a:rPr>
              <a:t>tool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7" name="6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4" descr="File:Macaronesia-es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00" y="1117893"/>
            <a:ext cx="4866631" cy="4010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"/>
          <p:cNvCxnSpPr/>
          <p:nvPr/>
        </p:nvCxnSpPr>
        <p:spPr>
          <a:xfrm>
            <a:off x="5518035" y="1837973"/>
            <a:ext cx="1008112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6526147" y="2486045"/>
            <a:ext cx="288032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H="1">
            <a:off x="6670164" y="3162161"/>
            <a:ext cx="112976" cy="55487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http://www.marinha.pt/pt-pt/servicos/cultura/PublishingImages/instituto%20hidrografico.jpg?w=16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9" y="4332974"/>
            <a:ext cx="1667805" cy="9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www.portosdamadeira.com/themes/sample/images/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66" y="4563579"/>
            <a:ext cx="2005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9" y="5463113"/>
            <a:ext cx="1676687" cy="48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0" descr="https://encrypted-tbn0.gstatic.com/images?q=tbn:ANd9GcR0yzBVGqQfwtoNCA14jzrx9LBDsWz8tU6qtiYGEitheAR1Hsi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28" y="5089374"/>
            <a:ext cx="945205" cy="9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2" descr="http://www.portosdeportugal.pt/UserFiles/logo-portos-acores-200px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6" y="6218265"/>
            <a:ext cx="1552589" cy="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9" descr="http://www.oceanografosblog.com/wp-content/uploads/2013/03/ieo-2-logo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09" y="5608897"/>
            <a:ext cx="839787" cy="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2" descr="http://www.oitur.com/wp-content/uploads/2012/02/web_cetecim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185" y="5614253"/>
            <a:ext cx="1646267" cy="62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888" y="5560368"/>
            <a:ext cx="738676" cy="7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https://www.ulpgc.es/hege/almacen/download/7102/7102098/logo_ulpgc_version_horizontal_rg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84" y="5209030"/>
            <a:ext cx="2232959" cy="50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http://www.plocan.eu/formacion.es/images/stories/Logos_MaresSummerSchool/Logo_Madeira_Tecnopol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96" y="6313453"/>
            <a:ext cx="1116470" cy="52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http://pidti.arditi.pt/wp-content/uploads/2013/07/arditi_thumb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77" y="5928981"/>
            <a:ext cx="25146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5" descr="http://www.seaaroundus.org/dakar/INDPlogo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51" y="5128095"/>
            <a:ext cx="849859" cy="82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5" descr="https://lh4.googleusercontent.com/wbcmgfj24xjE8aRJh3ECcAlkfNaheFBjALnSX5clKhKfMTDJV5MJMmyQt9GUZHHxDqBSookPPtTMxs_PlA_KTF-XXFidhpbv47orqQhUqh4gLZ19yDGlEylA92BKwNeGaV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09" y="5209030"/>
            <a:ext cx="1252131" cy="37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80026" y="4006725"/>
            <a:ext cx="683568" cy="65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2 Triángulo isósceles"/>
          <p:cNvSpPr/>
          <p:nvPr/>
        </p:nvSpPr>
        <p:spPr>
          <a:xfrm rot="5400000">
            <a:off x="56407" y="-56407"/>
            <a:ext cx="701342" cy="814157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CuadroTexto"/>
          <p:cNvSpPr txBox="1"/>
          <p:nvPr/>
        </p:nvSpPr>
        <p:spPr>
          <a:xfrm>
            <a:off x="216476" y="-8646"/>
            <a:ext cx="8027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ISSIONS AND ENDURANCE LINE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34 Conector recto"/>
          <p:cNvCxnSpPr/>
          <p:nvPr/>
        </p:nvCxnSpPr>
        <p:spPr>
          <a:xfrm flipH="1">
            <a:off x="5580112" y="3195459"/>
            <a:ext cx="1146539" cy="1368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6794385" y="3162161"/>
            <a:ext cx="84731" cy="26078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 flipH="1">
            <a:off x="6783140" y="2924944"/>
            <a:ext cx="31040" cy="19805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 flipH="1">
            <a:off x="6836750" y="2769051"/>
            <a:ext cx="625502" cy="15589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 flipH="1">
            <a:off x="6588224" y="1743561"/>
            <a:ext cx="889228" cy="6773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0 CuadroTexto"/>
          <p:cNvSpPr txBox="1"/>
          <p:nvPr/>
        </p:nvSpPr>
        <p:spPr>
          <a:xfrm>
            <a:off x="272124" y="1424096"/>
            <a:ext cx="35639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err="1" smtClean="0">
                <a:solidFill>
                  <a:srgbClr val="002060"/>
                </a:solidFill>
              </a:rPr>
              <a:t>Outermost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region</a:t>
            </a:r>
            <a:r>
              <a:rPr lang="es-ES" b="1" dirty="0" smtClean="0">
                <a:solidFill>
                  <a:srgbClr val="002060"/>
                </a:solidFill>
              </a:rPr>
              <a:t>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b="1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2060"/>
                </a:solidFill>
              </a:rPr>
              <a:t>4 </a:t>
            </a:r>
            <a:r>
              <a:rPr lang="es-ES" b="1" dirty="0" err="1" smtClean="0">
                <a:solidFill>
                  <a:srgbClr val="002060"/>
                </a:solidFill>
              </a:rPr>
              <a:t>Ocean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archipelagos</a:t>
            </a:r>
            <a:r>
              <a:rPr lang="es-ES" b="1" dirty="0" smtClean="0">
                <a:solidFill>
                  <a:srgbClr val="002060"/>
                </a:solidFill>
              </a:rPr>
              <a:t>.</a:t>
            </a:r>
            <a:endParaRPr lang="es-ES" b="1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2060"/>
                </a:solidFill>
              </a:rPr>
              <a:t>Key socio-</a:t>
            </a:r>
            <a:r>
              <a:rPr lang="es-ES" b="1" dirty="0" err="1" smtClean="0">
                <a:solidFill>
                  <a:srgbClr val="002060"/>
                </a:solidFill>
              </a:rPr>
              <a:t>economic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interest</a:t>
            </a:r>
            <a:r>
              <a:rPr lang="es-ES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s-ES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err="1" smtClean="0">
                <a:solidFill>
                  <a:srgbClr val="002060"/>
                </a:solidFill>
              </a:rPr>
              <a:t>Atlantic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Strategy</a:t>
            </a:r>
            <a:r>
              <a:rPr lang="es-ES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s-ES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2060"/>
                </a:solidFill>
              </a:rPr>
              <a:t>H2020</a:t>
            </a:r>
          </a:p>
        </p:txBody>
      </p:sp>
    </p:spTree>
    <p:extLst>
      <p:ext uri="{BB962C8B-B14F-4D97-AF65-F5344CB8AC3E}">
        <p14:creationId xmlns:p14="http://schemas.microsoft.com/office/powerpoint/2010/main" val="231321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367</Words>
  <Application>Microsoft Office PowerPoint</Application>
  <PresentationFormat>Presentación en pantalla (4:3)</PresentationFormat>
  <Paragraphs>108</Paragraphs>
  <Slides>29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1" baseType="lpstr">
      <vt:lpstr>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Barrera</dc:creator>
  <cp:lastModifiedBy>Carlos Barrera</cp:lastModifiedBy>
  <cp:revision>30</cp:revision>
  <dcterms:created xsi:type="dcterms:W3CDTF">2016-09-26T21:08:01Z</dcterms:created>
  <dcterms:modified xsi:type="dcterms:W3CDTF">2016-09-27T07:03:18Z</dcterms:modified>
</cp:coreProperties>
</file>