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276" r:id="rId3"/>
    <p:sldId id="282" r:id="rId4"/>
    <p:sldId id="275" r:id="rId5"/>
    <p:sldId id="264" r:id="rId6"/>
    <p:sldId id="277" r:id="rId7"/>
    <p:sldId id="278" r:id="rId8"/>
    <p:sldId id="268" r:id="rId9"/>
    <p:sldId id="271" r:id="rId10"/>
    <p:sldId id="269" r:id="rId11"/>
    <p:sldId id="273" r:id="rId12"/>
    <p:sldId id="272" r:id="rId13"/>
    <p:sldId id="267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3565A"/>
    <a:srgbClr val="DC3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1" autoAdjust="0"/>
    <p:restoredTop sz="94464" autoAdjust="0"/>
  </p:normalViewPr>
  <p:slideViewPr>
    <p:cSldViewPr snapToGrid="0" snapToObjects="1">
      <p:cViewPr>
        <p:scale>
          <a:sx n="85" d="100"/>
          <a:sy n="85" d="100"/>
        </p:scale>
        <p:origin x="1064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F61D-9DBF-6D46-A434-5679D4BB4E42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B608-D666-8049-A102-D6BF30C0F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>
              <a:defRPr/>
            </a:pPr>
            <a:r>
              <a:rPr lang="en-US" dirty="0" smtClean="0">
                <a:solidFill>
                  <a:srgbClr val="000000"/>
                </a:solidFill>
                <a:latin typeface="Helvetica Neue Light" charset="0"/>
                <a:cs typeface="Helvetica Neue Light" charset="0"/>
                <a:sym typeface="Helvetica Neue Light" charset="0"/>
              </a:rPr>
              <a:t>How</a:t>
            </a:r>
            <a:r>
              <a:rPr lang="en-US" baseline="0" dirty="0" smtClean="0">
                <a:solidFill>
                  <a:srgbClr val="000000"/>
                </a:solidFill>
                <a:latin typeface="Helvetica Neue Light" charset="0"/>
                <a:cs typeface="Helvetica Neue Light" charset="0"/>
                <a:sym typeface="Helvetica Neue Light" charset="0"/>
              </a:rPr>
              <a:t> can we measure ocean turbulence?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358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B24A-71E7-134F-A3E0-77C77A78AA6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B608-D666-8049-A102-D6BF30C0FE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356350"/>
            <a:ext cx="4443479" cy="36512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Preliminary and Confidential. Do not distribute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6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356350"/>
            <a:ext cx="4443479" cy="36512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Preliminary and Confidential. Do not distribute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I-logo-horiz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53970"/>
            <a:ext cx="1282700" cy="4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800"/>
            <a:ext cx="8229600" cy="480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1414-CAE9-1D4C-AD87-F285FEC8E5C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63A8-9B64-1340-B342-A26D8838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1" r:id="rId10"/>
  </p:sldLayoutIdLst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jeremy@rocklandscientific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3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89" y="1452054"/>
            <a:ext cx="6914111" cy="1962067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An electro-magnetic flow sensor for measuring the axial speed of</a:t>
            </a:r>
            <a:br>
              <a:rPr lang="en-US" sz="3400" b="1" dirty="0"/>
            </a:br>
            <a:r>
              <a:rPr lang="en-US" sz="3400" b="1" dirty="0"/>
              <a:t>gliders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485" y="3427495"/>
            <a:ext cx="4648339" cy="27523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2000" b="1" dirty="0">
              <a:sym typeface="Eurostile" charset="0"/>
            </a:endParaRPr>
          </a:p>
          <a:p>
            <a:pPr marL="0" indent="0">
              <a:buNone/>
            </a:pPr>
            <a:r>
              <a:rPr lang="en-US" altLang="en-US" sz="1600" dirty="0">
                <a:sym typeface="Eurostile" charset="0"/>
              </a:rPr>
              <a:t/>
            </a:r>
            <a:br>
              <a:rPr lang="en-US" altLang="en-US" sz="1600" dirty="0">
                <a:sym typeface="Eurostile" charset="0"/>
              </a:rPr>
            </a:br>
            <a:r>
              <a:rPr lang="en-US" altLang="en-US" sz="1600" dirty="0">
                <a:sym typeface="Eurostile" charset="0"/>
              </a:rPr>
              <a:t>Southampton, England</a:t>
            </a:r>
          </a:p>
          <a:p>
            <a:pPr marL="0" indent="0">
              <a:buNone/>
            </a:pPr>
            <a:r>
              <a:rPr lang="en-US" altLang="en-US" sz="1600" dirty="0">
                <a:sym typeface="Eurostile" charset="0"/>
              </a:rPr>
              <a:t>Date: September 29, 2016</a:t>
            </a:r>
          </a:p>
          <a:p>
            <a:pPr marL="0" indent="0">
              <a:buNone/>
            </a:pPr>
            <a:endParaRPr lang="en-US" altLang="en-US" sz="1600" dirty="0">
              <a:sym typeface="Eurostile" charset="0"/>
            </a:endParaRPr>
          </a:p>
          <a:p>
            <a:pPr marL="0" indent="0">
              <a:buNone/>
            </a:pPr>
            <a:r>
              <a:rPr lang="en-US" altLang="en-US" sz="1600" dirty="0">
                <a:sym typeface="Eurostile" charset="0"/>
              </a:rPr>
              <a:t>Presenter: </a:t>
            </a:r>
            <a:r>
              <a:rPr lang="en-US" altLang="en-US" sz="1600">
                <a:sym typeface="Eurostile" charset="0"/>
              </a:rPr>
              <a:t>Fabian </a:t>
            </a:r>
            <a:r>
              <a:rPr lang="en-US" altLang="en-US" sz="1600" smtClean="0">
                <a:sym typeface="Eurostile" charset="0"/>
              </a:rPr>
              <a:t>Wolk </a:t>
            </a:r>
            <a:endParaRPr lang="en-US" altLang="en-US" sz="1600" dirty="0">
              <a:sym typeface="Eurostile" charset="0"/>
            </a:endParaRPr>
          </a:p>
          <a:p>
            <a:pPr marL="0" indent="0">
              <a:buNone/>
            </a:pPr>
            <a:r>
              <a:rPr lang="en-US" altLang="en-US" sz="1600" dirty="0">
                <a:sym typeface="Eurostile" charset="0"/>
                <a:hlinkClick r:id="rId2"/>
              </a:rPr>
              <a:t>fabian@rocklandscientific.com</a:t>
            </a:r>
            <a:endParaRPr lang="en-US" altLang="en-US" sz="1600" dirty="0">
              <a:sym typeface="Eurostile" charset="0"/>
            </a:endParaRPr>
          </a:p>
          <a:p>
            <a:pPr marL="0" indent="0">
              <a:buNone/>
            </a:pPr>
            <a:endParaRPr lang="en-US" altLang="en-US" sz="1600" dirty="0">
              <a:latin typeface="Eurostile" charset="0"/>
              <a:sym typeface="Eurostile" charset="0"/>
            </a:endParaRPr>
          </a:p>
          <a:p>
            <a:pPr marL="0" indent="0">
              <a:buNone/>
            </a:pPr>
            <a:endParaRPr lang="en-US" altLang="en-US" sz="1600" dirty="0">
              <a:latin typeface="Eurostile" charset="0"/>
              <a:sym typeface="Eurostile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" name="Picture 9" descr="Screen Shot 2015-08-18 at 12.40.20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36" y="404973"/>
            <a:ext cx="2512513" cy="677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142" y="100184"/>
            <a:ext cx="3086100" cy="778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488" y="3414121"/>
            <a:ext cx="4036310" cy="2513533"/>
          </a:xfrm>
        </p:spPr>
      </p:pic>
    </p:spTree>
    <p:extLst>
      <p:ext uri="{BB962C8B-B14F-4D97-AF65-F5344CB8AC3E}">
        <p14:creationId xmlns:p14="http://schemas.microsoft.com/office/powerpoint/2010/main" val="1231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33" y="1600200"/>
            <a:ext cx="7267934" cy="4525963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/>
              <a:t>MicroPod</a:t>
            </a:r>
            <a:r>
              <a:rPr lang="en-US" sz="3600" i="1" dirty="0" smtClean="0"/>
              <a:t>-EM</a:t>
            </a:r>
            <a:r>
              <a:rPr lang="en-US" sz="3600" dirty="0" smtClean="0"/>
              <a:t> configuration</a:t>
            </a:r>
            <a:endParaRPr lang="en-US" sz="3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64197"/>
              </p:ext>
            </p:extLst>
          </p:nvPr>
        </p:nvGraphicFramePr>
        <p:xfrm>
          <a:off x="4780038" y="4480245"/>
          <a:ext cx="3906762" cy="16459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621374"/>
                <a:gridCol w="2285388"/>
              </a:tblGrid>
              <a:tr h="184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u="none" strike="noStrike" dirty="0" smtClean="0">
                          <a:effectLst/>
                        </a:rPr>
                        <a:t>Φ30mm</a:t>
                      </a:r>
                      <a:r>
                        <a:rPr lang="en-CA" sz="1200" u="none" strike="noStrike" dirty="0" smtClean="0">
                          <a:effectLst/>
                        </a:rPr>
                        <a:t>, L 240 mm </a:t>
                      </a:r>
                      <a:endParaRPr lang="el-G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184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 g (in air), 310 g Iin sea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water)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184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Power Input (V)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 smtClean="0">
                          <a:effectLst/>
                        </a:rPr>
                        <a:t>9 – 18 VDC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184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Power consumption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85mA </a:t>
                      </a:r>
                      <a:r>
                        <a:rPr lang="en-US" sz="1200" u="none" strike="noStrike" dirty="0" smtClean="0">
                          <a:effectLst/>
                        </a:rPr>
                        <a:t>typical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184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output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Choice of Analog (0-5V) or RS-232C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184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Depth 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1000m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Laboratory and Flume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9577"/>
            <a:ext cx="4038600" cy="42072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59577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4762500" y="5130800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Does not require any seeding of acoustic </a:t>
            </a:r>
            <a:r>
              <a:rPr lang="en-US" dirty="0" err="1" smtClean="0"/>
              <a:t>scatterers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Seaglider</a:t>
            </a:r>
            <a:r>
              <a:rPr lang="en-US" dirty="0" smtClean="0"/>
              <a:t> configuration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800" y="1600198"/>
            <a:ext cx="3229200" cy="4526916"/>
          </a:xfrm>
        </p:spPr>
      </p:pic>
    </p:spTree>
    <p:extLst>
      <p:ext uri="{BB962C8B-B14F-4D97-AF65-F5344CB8AC3E}">
        <p14:creationId xmlns:p14="http://schemas.microsoft.com/office/powerpoint/2010/main" val="3829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Sensor Specifications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70367"/>
              </p:ext>
            </p:extLst>
          </p:nvPr>
        </p:nvGraphicFramePr>
        <p:xfrm>
          <a:off x="834571" y="1685763"/>
          <a:ext cx="7699829" cy="43891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195562"/>
                <a:gridCol w="4504267"/>
              </a:tblGrid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Measurement principle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Electromagnetic </a:t>
                      </a:r>
                      <a:r>
                        <a:rPr lang="en-US" sz="1800" u="none" strike="noStrike" dirty="0" smtClean="0">
                          <a:effectLst/>
                        </a:rPr>
                        <a:t>induction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Measurement direction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1-D axial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Measurement range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0 to 5m/s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Data output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Analog (</a:t>
                      </a:r>
                      <a:r>
                        <a:rPr lang="en-US" sz="1800" u="none" strike="noStrike" dirty="0" smtClean="0">
                          <a:effectLst/>
                        </a:rPr>
                        <a:t>0-5V) or RS-232C (MicroPod-EM only)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Accuracy, analog </a:t>
                      </a:r>
                      <a:r>
                        <a:rPr lang="en-US" sz="1800" u="none" strike="noStrike" dirty="0" smtClean="0">
                          <a:effectLst/>
                        </a:rPr>
                        <a:t>output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larger value of ±0.025m/s or ±5%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Accuracy, </a:t>
                      </a:r>
                      <a:r>
                        <a:rPr lang="en-US" sz="1800" u="none" strike="noStrike" dirty="0" smtClean="0">
                          <a:effectLst/>
                        </a:rPr>
                        <a:t>digital output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larger value of ±0.005m/s or ±2%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Frequency resolution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TBD (estimated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at 5Hz)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Measurement resolution (A/D)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800" u="none" strike="noStrike" dirty="0">
                          <a:effectLst/>
                        </a:rPr>
                        <a:t>0.001m/s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Sensor </a:t>
                      </a:r>
                      <a:r>
                        <a:rPr lang="en-US" sz="1800" u="none" strike="noStrike" dirty="0" smtClean="0">
                          <a:effectLst/>
                        </a:rPr>
                        <a:t>head dimensions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u="none" strike="noStrike" dirty="0" smtClean="0">
                          <a:effectLst/>
                        </a:rPr>
                        <a:t>Φ30mm</a:t>
                      </a:r>
                      <a:r>
                        <a:rPr lang="en-CA" sz="1800" u="none" strike="noStrike" dirty="0" smtClean="0">
                          <a:effectLst/>
                        </a:rPr>
                        <a:t>, L 85.5 mm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Power Input (V)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u="none" strike="noStrike" dirty="0" smtClean="0">
                          <a:effectLst/>
                        </a:rPr>
                        <a:t>4.85V - 5.15V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Power consumption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85mA </a:t>
                      </a:r>
                      <a:r>
                        <a:rPr lang="en-US" sz="1800" u="none" strike="noStrike" dirty="0" smtClean="0">
                          <a:effectLst/>
                        </a:rPr>
                        <a:t>typical (approximately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0.5 W)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  <a:tr h="331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Depth rating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1000m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FloWave</a:t>
            </a:r>
            <a:r>
              <a:rPr lang="en-US" dirty="0" smtClean="0"/>
              <a:t> TT tests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53463" y="1804114"/>
            <a:ext cx="5066672" cy="3800004"/>
          </a:xfrm>
        </p:spPr>
      </p:pic>
    </p:spTree>
    <p:extLst>
      <p:ext uri="{BB962C8B-B14F-4D97-AF65-F5344CB8AC3E}">
        <p14:creationId xmlns:p14="http://schemas.microsoft.com/office/powerpoint/2010/main" val="13216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FloWave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125" y="1154243"/>
            <a:ext cx="6431937" cy="5173719"/>
          </a:xfrm>
        </p:spPr>
      </p:pic>
    </p:spTree>
    <p:extLst>
      <p:ext uri="{BB962C8B-B14F-4D97-AF65-F5344CB8AC3E}">
        <p14:creationId xmlns:p14="http://schemas.microsoft.com/office/powerpoint/2010/main" val="111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55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24066"/>
            <a:ext cx="4729397" cy="45045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Small EM flow meter provides a direct measurement of the axial speed </a:t>
            </a:r>
            <a:r>
              <a:rPr lang="en-US" i="1" dirty="0" smtClean="0"/>
              <a:t>U</a:t>
            </a:r>
            <a:r>
              <a:rPr lang="en-US" dirty="0" smtClean="0"/>
              <a:t> of gliders</a:t>
            </a:r>
          </a:p>
          <a:p>
            <a:r>
              <a:rPr lang="en-US" dirty="0" smtClean="0"/>
              <a:t>This is useful for scaling signals of sensors, particularly shear probes</a:t>
            </a:r>
          </a:p>
          <a:p>
            <a:r>
              <a:rPr lang="en-US" dirty="0" smtClean="0"/>
              <a:t>May be useful to inform/improve glider flight models</a:t>
            </a:r>
          </a:p>
          <a:p>
            <a:r>
              <a:rPr lang="en-US" dirty="0" smtClean="0"/>
              <a:t>Integration in various glider platforms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935516" y="704790"/>
            <a:ext cx="1933608" cy="1827831"/>
          </a:xfrm>
          <a:prstGeom prst="rect">
            <a:avLst/>
          </a:prstGeom>
        </p:spPr>
      </p:pic>
      <p:pic>
        <p:nvPicPr>
          <p:cNvPr id="12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3" r="40619"/>
          <a:stretch/>
        </p:blipFill>
        <p:spPr>
          <a:xfrm>
            <a:off x="6919660" y="2694703"/>
            <a:ext cx="1936682" cy="1963269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197" y="4813832"/>
            <a:ext cx="1962246" cy="20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ear_probe_horizont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509" y="1468636"/>
            <a:ext cx="6419642" cy="240736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>
              <a:defRPr/>
            </a:pP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dirty="0" smtClean="0">
                <a:solidFill>
                  <a:srgbClr val="000000"/>
                </a:solidFill>
              </a:rPr>
              <a:t>Velocity Shear </a:t>
            </a:r>
            <a:r>
              <a:rPr lang="en-US" sz="3200" dirty="0">
                <a:solidFill>
                  <a:srgbClr val="000000"/>
                </a:solidFill>
              </a:rPr>
              <a:t>Probe</a:t>
            </a:r>
            <a:endParaRPr lang="en-US" sz="32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64462"/>
              </p:ext>
            </p:extLst>
          </p:nvPr>
        </p:nvGraphicFramePr>
        <p:xfrm>
          <a:off x="1167356" y="5574661"/>
          <a:ext cx="2450306" cy="101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5" imgW="1193800" imgH="495300" progId="Equation.3">
                  <p:embed/>
                </p:oleObj>
              </mc:Choice>
              <mc:Fallback>
                <p:oleObj name="Equation" r:id="rId5" imgW="1193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356" y="5574661"/>
                        <a:ext cx="2450306" cy="10132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9776" y="52792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06993"/>
              </p:ext>
            </p:extLst>
          </p:nvPr>
        </p:nvGraphicFramePr>
        <p:xfrm>
          <a:off x="4803608" y="4412499"/>
          <a:ext cx="1279922" cy="72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7" imgW="698500" imgH="393700" progId="Equation.3">
                  <p:embed/>
                </p:oleObj>
              </mc:Choice>
              <mc:Fallback>
                <p:oleObj name="Equation" r:id="rId7" imgW="69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608" y="4412499"/>
                        <a:ext cx="1279922" cy="72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0657"/>
              </p:ext>
            </p:extLst>
          </p:nvPr>
        </p:nvGraphicFramePr>
        <p:xfrm>
          <a:off x="4775033" y="5250700"/>
          <a:ext cx="2627710" cy="107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9" imgW="1435100" imgH="584200" progId="Equation.3">
                  <p:embed/>
                </p:oleObj>
              </mc:Choice>
              <mc:Fallback>
                <p:oleObj name="Equation" r:id="rId9" imgW="14351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033" y="5250700"/>
                        <a:ext cx="2627710" cy="1070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 descr="Shear Probe photo with penci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3411" y="990600"/>
            <a:ext cx="3500897" cy="7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803608" y="3799801"/>
            <a:ext cx="1880548" cy="533400"/>
            <a:chOff x="4803608" y="3799801"/>
            <a:chExt cx="1880548" cy="533400"/>
          </a:xfrm>
        </p:grpSpPr>
        <p:sp>
          <p:nvSpPr>
            <p:cNvPr id="7" name="Down Arrow 6"/>
            <p:cNvSpPr/>
            <p:nvPr/>
          </p:nvSpPr>
          <p:spPr>
            <a:xfrm>
              <a:off x="4803608" y="3799801"/>
              <a:ext cx="215900" cy="533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3739" y="3955300"/>
              <a:ext cx="1640417" cy="317500"/>
            </a:xfrm>
            <a:prstGeom prst="rect">
              <a:avLst/>
            </a:prstGeom>
          </p:spPr>
        </p:pic>
      </p:grpSp>
      <p:sp>
        <p:nvSpPr>
          <p:cNvPr id="19" name="Arc 18"/>
          <p:cNvSpPr/>
          <p:nvPr/>
        </p:nvSpPr>
        <p:spPr>
          <a:xfrm>
            <a:off x="774700" y="2578100"/>
            <a:ext cx="914400" cy="914400"/>
          </a:xfrm>
          <a:prstGeom prst="arc">
            <a:avLst>
              <a:gd name="adj1" fmla="val 3982237"/>
              <a:gd name="adj2" fmla="val 0"/>
            </a:avLst>
          </a:prstGeom>
          <a:ln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AOA-sketc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477527"/>
            <a:ext cx="8220075" cy="436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80845" y="2051056"/>
                <a:ext cx="15658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𝛾</m:t>
                      </m:r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𝜃</m:t>
                      </m:r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845" y="2051056"/>
                <a:ext cx="1565813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00905" y="3786164"/>
                <a:ext cx="7444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05" y="3786164"/>
                <a:ext cx="74447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3702573" y="3211278"/>
            <a:ext cx="3867462" cy="2659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782700">
            <a:off x="5942976" y="3013976"/>
            <a:ext cx="969953" cy="807940"/>
          </a:xfrm>
          <a:prstGeom prst="arc">
            <a:avLst>
              <a:gd name="adj1" fmla="val 17604270"/>
              <a:gd name="adj2" fmla="val 283716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74309" y="3291652"/>
            <a:ext cx="65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pitch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026968" y="3291652"/>
                <a:ext cx="435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68" y="3291652"/>
                <a:ext cx="43576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499016" y="3786164"/>
            <a:ext cx="0" cy="1625285"/>
          </a:xfrm>
          <a:prstGeom prst="straightConnector1">
            <a:avLst/>
          </a:prstGeom>
          <a:ln w="95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51617" y="5042429"/>
                <a:ext cx="1243674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𝑤</m:t>
                      </m:r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17" y="5042429"/>
                <a:ext cx="1243674" cy="7935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1533101" y="3786164"/>
            <a:ext cx="3020519" cy="1263332"/>
          </a:xfrm>
          <a:prstGeom prst="straightConnector1">
            <a:avLst/>
          </a:prstGeom>
          <a:ln w="95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25427" y="5136500"/>
                <a:ext cx="17703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𝑤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27" y="5136500"/>
                <a:ext cx="177035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Issue: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5595417" y="3954796"/>
            <a:ext cx="2539327" cy="1962076"/>
          </a:xfrm>
          <a:prstGeom prst="rect">
            <a:avLst/>
          </a:prstGeom>
          <a:solidFill>
            <a:schemeClr val="tx2">
              <a:lumMod val="75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1350" i="1" dirty="0">
                <a:solidFill>
                  <a:srgbClr val="000000"/>
                </a:solidFill>
                <a:latin typeface="Calibri"/>
              </a:rPr>
              <a:t>Where	V</a:t>
            </a:r>
            <a:r>
              <a:rPr lang="en-US" sz="1350" i="1" baseline="-25000" dirty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	= 56.075 ×10</a:t>
            </a:r>
            <a:r>
              <a:rPr lang="en-US" sz="1350" baseline="30000" dirty="0">
                <a:solidFill>
                  <a:srgbClr val="000000"/>
                </a:solidFill>
                <a:latin typeface="Calibri"/>
              </a:rPr>
              <a:t>-3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1350" baseline="30000" dirty="0">
                <a:solidFill>
                  <a:srgbClr val="000000"/>
                </a:solidFill>
                <a:latin typeface="Calibri"/>
              </a:rPr>
              <a:t>3</a:t>
            </a:r>
          </a:p>
          <a:p>
            <a:pPr defTabSz="342900"/>
            <a:r>
              <a:rPr lang="en-US" sz="1350" i="1" dirty="0">
                <a:solidFill>
                  <a:srgbClr val="000000"/>
                </a:solidFill>
                <a:latin typeface="Calibri"/>
              </a:rPr>
              <a:t>		m</a:t>
            </a:r>
            <a:r>
              <a:rPr lang="en-US" sz="1350" i="1" baseline="-25000" dirty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	= 57.56 kg</a:t>
            </a: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Calibri"/>
              </a:rPr>
              <a:t>		A 	= 0.1m</a:t>
            </a:r>
            <a:r>
              <a:rPr lang="en-US" sz="1350" baseline="300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Calibri"/>
              </a:rPr>
              <a:t>and</a:t>
            </a:r>
            <a:r>
              <a:rPr lang="en-US" sz="1350" baseline="300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ΔV</a:t>
            </a:r>
            <a:r>
              <a:rPr lang="en-US" sz="1350" baseline="-25000" dirty="0" err="1">
                <a:solidFill>
                  <a:srgbClr val="000000"/>
                </a:solidFill>
                <a:latin typeface="Calibri"/>
              </a:rPr>
              <a:t>bp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θ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from sensors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Calibri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1350" baseline="-25000" dirty="0">
                <a:solidFill>
                  <a:srgbClr val="000000"/>
                </a:solidFill>
                <a:latin typeface="Calibri"/>
              </a:rPr>
              <a:t>D0 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and C</a:t>
            </a:r>
            <a:r>
              <a:rPr lang="en-US" sz="1350" baseline="-25000" dirty="0">
                <a:solidFill>
                  <a:srgbClr val="000000"/>
                </a:solidFill>
                <a:latin typeface="Calibri"/>
              </a:rPr>
              <a:t>D1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are drag coefficients (due to parasitic and induced drag) dependent on α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5494736" y="7364016"/>
            <a:ext cx="15537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sz="900">
                <a:solidFill>
                  <a:srgbClr val="FFFFFF"/>
                </a:solidFill>
                <a:latin typeface="Symbol" pitchFamily="18" charset="2"/>
              </a:rPr>
              <a:t>G =</a:t>
            </a:r>
            <a:r>
              <a:rPr lang="en-GB" sz="900">
                <a:solidFill>
                  <a:srgbClr val="FFFFFF"/>
                </a:solidFill>
                <a:latin typeface="Times New Roman" pitchFamily="18" charset="0"/>
              </a:rPr>
              <a:t> mixing efficiency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904266" y="896617"/>
            <a:ext cx="3423812" cy="2769998"/>
            <a:chOff x="4731319" y="158224"/>
            <a:chExt cx="4565082" cy="3693330"/>
          </a:xfrm>
        </p:grpSpPr>
        <p:sp>
          <p:nvSpPr>
            <p:cNvPr id="36" name="Rectangle 35"/>
            <p:cNvSpPr/>
            <p:nvPr/>
          </p:nvSpPr>
          <p:spPr>
            <a:xfrm>
              <a:off x="4731319" y="158224"/>
              <a:ext cx="4565082" cy="369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4702417">
              <a:off x="5527983" y="516701"/>
              <a:ext cx="1162638" cy="257448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rot="3746878">
              <a:off x="6063166" y="834372"/>
              <a:ext cx="289913" cy="2633797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9" name="Content Placeholder 2" descr="figure1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8" r="267"/>
            <a:stretch/>
          </p:blipFill>
          <p:spPr>
            <a:xfrm rot="20468699">
              <a:off x="5082672" y="762215"/>
              <a:ext cx="4077054" cy="1825709"/>
            </a:xfrm>
            <a:prstGeom prst="rect">
              <a:avLst/>
            </a:prstGeom>
          </p:spPr>
        </p:pic>
        <p:sp>
          <p:nvSpPr>
            <p:cNvPr id="40" name="Isosceles Triangle 39"/>
            <p:cNvSpPr/>
            <p:nvPr/>
          </p:nvSpPr>
          <p:spPr>
            <a:xfrm rot="4702417">
              <a:off x="7532349" y="1920076"/>
              <a:ext cx="713873" cy="172536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3834153">
              <a:off x="7866508" y="2113464"/>
              <a:ext cx="178010" cy="1765115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6811051" y="2609452"/>
              <a:ext cx="1936890" cy="10731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>
              <a:off x="8748091" y="2607785"/>
              <a:ext cx="0" cy="10748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746771" y="3036607"/>
              <a:ext cx="55925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U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79417" y="3021815"/>
              <a:ext cx="55925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w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66111" y="2667276"/>
              <a:ext cx="55925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θ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3575" y="3086611"/>
              <a:ext cx="3437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α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89238" y="1538078"/>
              <a:ext cx="55925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θ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44290" y="2436009"/>
              <a:ext cx="3437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α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89238" y="247851"/>
              <a:ext cx="37028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1350">
                  <a:solidFill>
                    <a:prstClr val="black"/>
                  </a:solidFill>
                  <a:latin typeface="Calibri"/>
                </a:rPr>
                <a:t>Accounting for the angle of attack, α 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 rot="151506">
            <a:off x="6451342" y="2723744"/>
            <a:ext cx="223616" cy="714375"/>
          </a:xfrm>
          <a:custGeom>
            <a:avLst/>
            <a:gdLst>
              <a:gd name="connsiteX0" fmla="*/ 1821 w 298154"/>
              <a:gd name="connsiteY0" fmla="*/ 0 h 952500"/>
              <a:gd name="connsiteX1" fmla="*/ 44154 w 298154"/>
              <a:gd name="connsiteY1" fmla="*/ 539750 h 952500"/>
              <a:gd name="connsiteX2" fmla="*/ 298154 w 298154"/>
              <a:gd name="connsiteY2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154" h="952500">
                <a:moveTo>
                  <a:pt x="1821" y="0"/>
                </a:moveTo>
                <a:cubicBezTo>
                  <a:pt x="-1707" y="190500"/>
                  <a:pt x="-5235" y="381000"/>
                  <a:pt x="44154" y="539750"/>
                </a:cubicBezTo>
                <a:cubicBezTo>
                  <a:pt x="93543" y="698500"/>
                  <a:pt x="298154" y="952500"/>
                  <a:pt x="298154" y="95250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r>
              <a:rPr lang="en-US" sz="1350" i="1" dirty="0">
                <a:solidFill>
                  <a:prstClr val="black"/>
                </a:solidFill>
                <a:latin typeface="Symbol" charset="2"/>
                <a:cs typeface="Symbol" charset="2"/>
              </a:rPr>
              <a:t>γ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3" y="3782940"/>
            <a:ext cx="4848137" cy="8874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435" y="2127449"/>
            <a:ext cx="1381125" cy="4191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8354" y="4526859"/>
            <a:ext cx="2371725" cy="4953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953" y="5022160"/>
            <a:ext cx="1349798" cy="45174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228727" y="2206648"/>
            <a:ext cx="1539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000000"/>
                </a:solidFill>
                <a:latin typeface="Calibri"/>
              </a:rPr>
              <a:t>Total glide angle,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2300" y="2686521"/>
            <a:ext cx="3139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000000"/>
                </a:solidFill>
                <a:latin typeface="Calibri"/>
              </a:rPr>
              <a:t>We employ the hydrodynamic flight model of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Merckelbach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et al, 2010;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26080" y="4675911"/>
            <a:ext cx="15996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000000"/>
                </a:solidFill>
                <a:latin typeface="Calibri"/>
              </a:rPr>
              <a:t>Balancing buoyancy and gravitational forces</a:t>
            </a:r>
          </a:p>
        </p:txBody>
      </p:sp>
      <p:pic>
        <p:nvPicPr>
          <p:cNvPr id="29" name="Picture 28" descr="NOC powerpoint Ex foote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6602"/>
            <a:ext cx="9144000" cy="784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799" y="5766078"/>
            <a:ext cx="435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by Matthew Palmer, </a:t>
            </a:r>
            <a:r>
              <a:rPr lang="en-US" smtClean="0"/>
              <a:t>NOC Liverpool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300" y="1509299"/>
            <a:ext cx="203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OMG: Flight model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(</a:t>
            </a:r>
            <a:r>
              <a:rPr lang="en-GB" sz="1400" dirty="0" err="1">
                <a:solidFill>
                  <a:srgbClr val="000000"/>
                </a:solidFill>
              </a:rPr>
              <a:t>Merckelbach</a:t>
            </a:r>
            <a:r>
              <a:rPr lang="en-GB" sz="1400" dirty="0">
                <a:solidFill>
                  <a:srgbClr val="000000"/>
                </a:solidFill>
              </a:rPr>
              <a:t> et al, 2010)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22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89" y="4772271"/>
            <a:ext cx="4146278" cy="947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Current Sensor: </a:t>
            </a:r>
            <a:r>
              <a:rPr lang="en-US" sz="3100" dirty="0" smtClean="0"/>
              <a:t>Operating Principle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1753849"/>
            <a:ext cx="5928610" cy="106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1831, Michael Faraday</a:t>
            </a:r>
            <a:endParaRPr lang="en-US" sz="2800" dirty="0"/>
          </a:p>
          <a:p>
            <a:pPr lvl="1"/>
            <a:r>
              <a:rPr lang="en-US" dirty="0" smtClean="0"/>
              <a:t>electromagnetic induction</a:t>
            </a:r>
          </a:p>
          <a:p>
            <a:endParaRPr lang="en-US" sz="2800" dirty="0" smtClean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19" y="1691889"/>
            <a:ext cx="1551482" cy="201022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89" y="3302264"/>
            <a:ext cx="2805034" cy="989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72794" y="5036695"/>
            <a:ext cx="252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 	number of windings</a:t>
            </a:r>
          </a:p>
          <a:p>
            <a:r>
              <a:rPr lang="en-US" dirty="0" smtClean="0"/>
              <a:t>B   	magnetic field</a:t>
            </a:r>
          </a:p>
          <a:p>
            <a:r>
              <a:rPr lang="en-US" dirty="0" smtClean="0"/>
              <a:t>A	cross section of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Current Sensor: </a:t>
            </a:r>
            <a:r>
              <a:rPr lang="en-US" sz="3100" dirty="0" smtClean="0"/>
              <a:t>Operating Principle</a:t>
            </a:r>
            <a:endParaRPr lang="en-US" sz="31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60" y="1401027"/>
            <a:ext cx="1241740" cy="1920954"/>
          </a:xfr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368299" y="1449258"/>
            <a:ext cx="5912579" cy="114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1930, Father Bonaventura </a:t>
            </a:r>
            <a:r>
              <a:rPr lang="en-US" sz="2000" dirty="0" err="1" smtClean="0"/>
              <a:t>Thürlemann</a:t>
            </a:r>
            <a:endParaRPr lang="en-US" sz="2000" dirty="0" smtClean="0"/>
          </a:p>
          <a:p>
            <a:pPr lvl="1"/>
            <a:r>
              <a:rPr lang="en-US" sz="2000" dirty="0" smtClean="0"/>
              <a:t>Inventor of the electro-magnetic current meter (”mag” meter)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84012"/>
            <a:ext cx="4489554" cy="2793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247" y="5599862"/>
            <a:ext cx="6057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002462"/>
            <a:ext cx="7442408" cy="5157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Current Sensor: </a:t>
            </a:r>
            <a:r>
              <a:rPr lang="en-US" sz="3100" dirty="0" smtClean="0"/>
              <a:t>Operating Principle</a:t>
            </a: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247" y="5599862"/>
            <a:ext cx="60579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105" y="4415639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Cambria Math" charset="0"/>
                <a:ea typeface="Cambria Math" charset="0"/>
                <a:cs typeface="Cambria Math" charset="0"/>
              </a:rPr>
              <a:t>U</a:t>
            </a:r>
            <a:endParaRPr lang="en-US" i="1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4515" flipV="1">
            <a:off x="5196657" y="4360871"/>
            <a:ext cx="1933608" cy="182783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MicroRider configuration</a:t>
            </a:r>
            <a:endParaRPr lang="en-US" dirty="0"/>
          </a:p>
        </p:txBody>
      </p:sp>
      <p:pic>
        <p:nvPicPr>
          <p:cNvPr id="7" name="Content Placeholder 6" descr="Pages from 0100333_Rxx_Test_Model-2.pdf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3" t="11825" r="10733" b="15792"/>
          <a:stretch/>
        </p:blipFill>
        <p:spPr>
          <a:xfrm>
            <a:off x="3395238" y="1328738"/>
            <a:ext cx="5536448" cy="3289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72" y="2492254"/>
            <a:ext cx="3019665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SeaExplorer</a:t>
            </a:r>
            <a:r>
              <a:rPr lang="en-US" dirty="0" smtClean="0"/>
              <a:t> configuration</a:t>
            </a:r>
            <a:endParaRPr lang="en-US" dirty="0"/>
          </a:p>
        </p:txBody>
      </p:sp>
      <p:pic>
        <p:nvPicPr>
          <p:cNvPr id="5" name="Image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1417267"/>
            <a:ext cx="4673600" cy="2629553"/>
          </a:xfrm>
          <a:prstGeom prst="rect">
            <a:avLst/>
          </a:prstGeom>
        </p:spPr>
      </p:pic>
      <p:pic>
        <p:nvPicPr>
          <p:cNvPr id="6" name="Image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4122738"/>
            <a:ext cx="4673600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342</Words>
  <Application>Microsoft Macintosh PowerPoint</Application>
  <PresentationFormat>On-screen Show (4:3)</PresentationFormat>
  <Paragraphs>100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Eurostile</vt:lpstr>
      <vt:lpstr>Helvetica Neue Light</vt:lpstr>
      <vt:lpstr>Symbol</vt:lpstr>
      <vt:lpstr>Times New Roman</vt:lpstr>
      <vt:lpstr>Office Theme</vt:lpstr>
      <vt:lpstr>Equation</vt:lpstr>
      <vt:lpstr>An electro-magnetic flow sensor for measuring the axial speed of gliders</vt:lpstr>
      <vt:lpstr>The Velocity Shear Probe</vt:lpstr>
      <vt:lpstr>The Issue:</vt:lpstr>
      <vt:lpstr>PowerPoint Presentation</vt:lpstr>
      <vt:lpstr>Electromagnetic Current Sensor: Operating Principle</vt:lpstr>
      <vt:lpstr>Electromagnetic Current Sensor: Operating Principle</vt:lpstr>
      <vt:lpstr>Electromagnetic Current Sensor: Operating Principle</vt:lpstr>
      <vt:lpstr>MicroRider configuration</vt:lpstr>
      <vt:lpstr>SeaExplorer configuration</vt:lpstr>
      <vt:lpstr>MicroPod-EM configuration</vt:lpstr>
      <vt:lpstr>Laboratory and Flume</vt:lpstr>
      <vt:lpstr>Seaglider configuration</vt:lpstr>
      <vt:lpstr>General Sensor Specifications</vt:lpstr>
      <vt:lpstr>FloWave TT tests</vt:lpstr>
      <vt:lpstr>FloWave </vt:lpstr>
      <vt:lpstr>Summary</vt:lpstr>
    </vt:vector>
  </TitlesOfParts>
  <Company>Rockland Scientific Inc.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Hancyk</dc:creator>
  <cp:lastModifiedBy>Fabian Wolk</cp:lastModifiedBy>
  <cp:revision>133</cp:revision>
  <cp:lastPrinted>2015-08-18T23:37:22Z</cp:lastPrinted>
  <dcterms:created xsi:type="dcterms:W3CDTF">2015-08-18T17:20:18Z</dcterms:created>
  <dcterms:modified xsi:type="dcterms:W3CDTF">2016-09-29T07:26:01Z</dcterms:modified>
</cp:coreProperties>
</file>