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5"/>
  </p:notesMasterIdLst>
  <p:sldIdLst>
    <p:sldId id="988" r:id="rId3"/>
    <p:sldId id="1018" r:id="rId4"/>
    <p:sldId id="999" r:id="rId5"/>
    <p:sldId id="994" r:id="rId6"/>
    <p:sldId id="918" r:id="rId7"/>
    <p:sldId id="1012" r:id="rId8"/>
    <p:sldId id="1009" r:id="rId9"/>
    <p:sldId id="1010" r:id="rId10"/>
    <p:sldId id="1014" r:id="rId11"/>
    <p:sldId id="1015" r:id="rId12"/>
    <p:sldId id="961" r:id="rId13"/>
    <p:sldId id="1001" r:id="rId14"/>
    <p:sldId id="1002" r:id="rId15"/>
    <p:sldId id="1008" r:id="rId16"/>
    <p:sldId id="920" r:id="rId17"/>
    <p:sldId id="1003" r:id="rId18"/>
    <p:sldId id="978" r:id="rId19"/>
    <p:sldId id="1004" r:id="rId20"/>
    <p:sldId id="1016" r:id="rId21"/>
    <p:sldId id="1017" r:id="rId22"/>
    <p:sldId id="986" r:id="rId23"/>
    <p:sldId id="99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8" autoAdjust="0"/>
    <p:restoredTop sz="94660"/>
  </p:normalViewPr>
  <p:slideViewPr>
    <p:cSldViewPr snapToGrid="0">
      <p:cViewPr>
        <p:scale>
          <a:sx n="100" d="100"/>
          <a:sy n="100" d="100"/>
        </p:scale>
        <p:origin x="-99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3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9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73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different atmospheric forcing, etc.</a:t>
            </a:r>
          </a:p>
          <a:p>
            <a:r>
              <a:rPr lang="en-US" dirty="0" smtClean="0"/>
              <a:t>Rutger</a:t>
            </a:r>
            <a:r>
              <a:rPr lang="en-US" baseline="0" dirty="0" smtClean="0"/>
              <a:t>s SST: 2km, RTG: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 km, HWRF-POM: 18km, HWRF-HYCOM: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F8BC7-10CF-40C5-B349-9C07D8CE75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6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D0458-506A-4DE9-96A0-DCD9A6E49D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0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9E49E-0EBC-4EED-90A4-771C154973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08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FA49E-6B46-4330-A884-773EF7834D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23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DAC85-9EFE-4C2D-B2A0-FCFEA64152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1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E969C-CD9B-4B42-B9F0-4B0288650B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6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7007D-EF3E-4D6F-AD43-DC3A2F9A95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49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6F5FB-0E90-4168-817E-2FAFA44C89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0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6C020-C106-46D0-901C-8FA7178BA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57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79826-8DC4-4B84-8BEB-93CD480071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0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B4C2F-74A2-4EA7-83DE-9F5FFFE166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4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8243166B-2F0E-41FF-99B4-526BE5753A8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eaLnBrk="0" hangingPunct="0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0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5.jp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78.jpg"/><Relationship Id="rId5" Type="http://schemas.openxmlformats.org/officeDocument/2006/relationships/image" Target="../media/image80.png"/><Relationship Id="rId6" Type="http://schemas.openxmlformats.org/officeDocument/2006/relationships/image" Target="../media/image5.jp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jpeg"/><Relationship Id="rId21" Type="http://schemas.openxmlformats.org/officeDocument/2006/relationships/image" Target="../media/image25.jpe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jpe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Stratified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Coastal Ocean Interactions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162298" y="37332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Scott Glenn, Travis Miles,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Robert Forney,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Hugh </a:t>
            </a:r>
            <a:r>
              <a:rPr lang="en-US" sz="2400" dirty="0" err="1" smtClean="0">
                <a:solidFill>
                  <a:srgbClr val="FFFFFF"/>
                </a:solidFill>
              </a:rPr>
              <a:t>Roarty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  <a:r>
              <a:rPr lang="en-US" sz="2400" dirty="0">
                <a:solidFill>
                  <a:srgbClr val="FFFFFF"/>
                </a:solidFill>
              </a:rPr>
              <a:t>, 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 (Rutgers),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(China) &amp;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(China)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Nature Communications (2016)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  <p:sp>
        <p:nvSpPr>
          <p:cNvPr id="27" name="Right Arrow 12"/>
          <p:cNvSpPr>
            <a:spLocks noChangeArrowheads="1"/>
          </p:cNvSpPr>
          <p:nvPr/>
        </p:nvSpPr>
        <p:spPr bwMode="auto">
          <a:xfrm rot="20882304">
            <a:off x="1714499" y="49016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 rot="20911343">
            <a:off x="1698752" y="45634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Hermine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46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  <p:bldP spid="27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pic>
        <p:nvPicPr>
          <p:cNvPr id="18" name="Picture 17" descr="nature_fig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44927" b="30253"/>
          <a:stretch/>
        </p:blipFill>
        <p:spPr>
          <a:xfrm>
            <a:off x="4902664" y="3937000"/>
            <a:ext cx="4660436" cy="160020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1689100" y="478155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9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2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737100" y="736600"/>
            <a:ext cx="41910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2032000"/>
            <a:ext cx="45085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2500" y="3276600"/>
            <a:ext cx="41910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" y="4470400"/>
            <a:ext cx="4508500" cy="1689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8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ullhovmoller_ssbottomt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5046" r="8615" b="4976"/>
          <a:stretch/>
        </p:blipFill>
        <p:spPr>
          <a:xfrm>
            <a:off x="0" y="512247"/>
            <a:ext cx="7750813" cy="6170665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ROMS Model Cross-shelf Section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: SST cooling, downwelling bottom T</a:t>
            </a:r>
          </a:p>
        </p:txBody>
      </p:sp>
      <p:pic>
        <p:nvPicPr>
          <p:cNvPr id="8" name="Picture 7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184574" y="4819296"/>
            <a:ext cx="1959426" cy="20387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23354" y="5080000"/>
            <a:ext cx="1515806" cy="161110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9098" y="2943451"/>
            <a:ext cx="2572774" cy="5239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29355" y="2353038"/>
            <a:ext cx="712839" cy="2466258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02941" y="3406464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Downwelling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737" y="4843878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Upwelling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35742" y="4744065"/>
            <a:ext cx="188458" cy="180258"/>
          </a:xfrm>
          <a:prstGeom prst="line">
            <a:avLst/>
          </a:prstGeom>
          <a:ln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in prep.</a:t>
            </a:r>
            <a:endParaRPr lang="en-US" sz="1000" i="1" dirty="0"/>
          </a:p>
        </p:txBody>
      </p:sp>
      <p:sp>
        <p:nvSpPr>
          <p:cNvPr id="21" name="Rectangle 20"/>
          <p:cNvSpPr/>
          <p:nvPr/>
        </p:nvSpPr>
        <p:spPr>
          <a:xfrm>
            <a:off x="-4652" y="5088193"/>
            <a:ext cx="7189226" cy="1229033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92941" y="3054605"/>
            <a:ext cx="1628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AOEC SST cooling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3860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mombal_hovmoller_cross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4444" r="3294" b="5149"/>
          <a:stretch/>
        </p:blipFill>
        <p:spPr>
          <a:xfrm>
            <a:off x="593478" y="657938"/>
            <a:ext cx="8225594" cy="62000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95290" y="1802581"/>
            <a:ext cx="1368323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8903" y="1802581"/>
            <a:ext cx="1356852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95290" y="4842388"/>
            <a:ext cx="1155291" cy="29169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060" y="2957871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060" y="5846915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in prep.</a:t>
            </a:r>
            <a:endParaRPr lang="en-US" sz="1000" i="1" dirty="0"/>
          </a:p>
        </p:txBody>
      </p:sp>
      <p:pic>
        <p:nvPicPr>
          <p:cNvPr id="15" name="Picture 14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439742" y="5084788"/>
            <a:ext cx="1704258" cy="17732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637139" y="5306196"/>
            <a:ext cx="1318409" cy="140129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02762" y="3024087"/>
            <a:ext cx="583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m s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8204200" y="2260393"/>
            <a:ext cx="93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+offshore</a:t>
            </a:r>
            <a:endParaRPr lang="en-US" sz="1200" b="1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8294646" y="3904017"/>
            <a:ext cx="849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-</a:t>
            </a:r>
            <a:r>
              <a:rPr lang="en-US" sz="1200" b="1" dirty="0" smtClean="0"/>
              <a:t>onshore</a:t>
            </a:r>
            <a:endParaRPr lang="en-US" sz="1200" b="1" baseline="30000" dirty="0"/>
          </a:p>
        </p:txBody>
      </p:sp>
      <p:sp>
        <p:nvSpPr>
          <p:cNvPr id="21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ROMS Model Cross-shelf Section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: onshore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WS 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vs. offshore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230805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00"/>
            <a:ext cx="4301828" cy="2549911"/>
          </a:xfrm>
          <a:prstGeom prst="rect">
            <a:avLst/>
          </a:prstGeom>
        </p:spPr>
      </p:pic>
      <p:pic>
        <p:nvPicPr>
          <p:cNvPr id="5" name="Picture 4" descr="Screen Shot 2015-10-20 at 8.3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182"/>
            <a:ext cx="4368800" cy="1938003"/>
          </a:xfrm>
          <a:prstGeom prst="rect">
            <a:avLst/>
          </a:prstGeom>
        </p:spPr>
      </p:pic>
      <p:pic>
        <p:nvPicPr>
          <p:cNvPr id="6" name="Picture 5" descr="26 Typho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52" y="1638300"/>
            <a:ext cx="4212748" cy="2517776"/>
          </a:xfrm>
          <a:prstGeom prst="rect">
            <a:avLst/>
          </a:prstGeom>
        </p:spPr>
      </p:pic>
      <p:pic>
        <p:nvPicPr>
          <p:cNvPr id="7" name="Picture 6" descr="Screen Shot 2015-10-20 at 8.57.3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4267545"/>
            <a:ext cx="4241800" cy="484119"/>
          </a:xfrm>
          <a:prstGeom prst="rect">
            <a:avLst/>
          </a:prstGeom>
        </p:spPr>
      </p:pic>
      <p:pic>
        <p:nvPicPr>
          <p:cNvPr id="9" name="Picture 8" descr="Screen shot 2012-05-15 at 6.2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0"/>
            <a:ext cx="3225800" cy="1619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165100"/>
            <a:ext cx="489944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Ahead of Eye Center Cooling </a:t>
            </a:r>
          </a:p>
          <a:p>
            <a:r>
              <a:rPr lang="en-US" sz="2400" b="1" dirty="0" smtClean="0"/>
              <a:t>Left: U.S. Mid-Atlantic</a:t>
            </a:r>
          </a:p>
          <a:p>
            <a:r>
              <a:rPr lang="en-US" sz="2400" b="1" dirty="0" smtClean="0"/>
              <a:t>Right: East China &amp; Yellow Seas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161" y="4889500"/>
            <a:ext cx="417495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AOE Center Cooling in Buoy Record:</a:t>
            </a:r>
          </a:p>
          <a:p>
            <a:r>
              <a:rPr lang="en-US" dirty="0" smtClean="0"/>
              <a:t>Mid Atlantic Average: 75%</a:t>
            </a:r>
          </a:p>
          <a:p>
            <a:r>
              <a:rPr lang="en-US" dirty="0" smtClean="0"/>
              <a:t>Super-typhoon </a:t>
            </a:r>
            <a:r>
              <a:rPr lang="en-US" dirty="0" err="1" smtClean="0"/>
              <a:t>Muifa</a:t>
            </a:r>
            <a:r>
              <a:rPr lang="en-US" dirty="0" smtClean="0"/>
              <a:t>: 85%</a:t>
            </a:r>
          </a:p>
          <a:p>
            <a:endParaRPr lang="en-US" sz="900" dirty="0"/>
          </a:p>
          <a:p>
            <a:r>
              <a:rPr lang="en-US" dirty="0" smtClean="0"/>
              <a:t>See Glenn et al., </a:t>
            </a:r>
            <a:r>
              <a:rPr lang="en-US" i="1" dirty="0" smtClean="0"/>
              <a:t>Nature </a:t>
            </a:r>
            <a:r>
              <a:rPr lang="en-US" i="1" dirty="0" err="1" smtClean="0"/>
              <a:t>Comms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3000" y="335280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11 Hurricanes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337820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26 Typhoons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1700" y="4178300"/>
            <a:ext cx="1028700" cy="2044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3700" y="4216400"/>
            <a:ext cx="1028700" cy="673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5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9958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 descr="NARR_20110828_0600_neg_latenthea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2438400"/>
            <a:ext cx="7183496" cy="2394055"/>
          </a:xfrm>
          <a:prstGeom prst="rect">
            <a:avLst/>
          </a:prstGeom>
        </p:spPr>
      </p:pic>
      <p:pic>
        <p:nvPicPr>
          <p:cNvPr id="3" name="Picture 2" descr="NARR_20110828_0600_sensiblehe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616345"/>
            <a:ext cx="7183496" cy="2394055"/>
          </a:xfrm>
          <a:prstGeom prst="rect">
            <a:avLst/>
          </a:prstGeom>
        </p:spPr>
      </p:pic>
      <p:pic>
        <p:nvPicPr>
          <p:cNvPr id="8" name="Picture 7" descr="NARR_20110828_0600_windspe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152400"/>
            <a:ext cx="7183496" cy="239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-7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4800" y="158326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934" y="3225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Latent heat flux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41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Sensible heat flux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398" y="135467"/>
            <a:ext cx="259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WRF Heat Flux Comparison to </a:t>
            </a:r>
          </a:p>
          <a:p>
            <a:r>
              <a:rPr lang="en-US" b="1" dirty="0" smtClean="0"/>
              <a:t>North American Regional Reanalysis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4000" y="3708400"/>
            <a:ext cx="234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MAB Heat Flux Changes Sign: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Warm SST +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Cold SST -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130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Monthly Weather Review, 2016</a:t>
            </a:r>
            <a:endParaRPr lang="en-US" sz="1600" i="1" dirty="0"/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7700" y="3263900"/>
            <a:ext cx="558800" cy="14351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5900"/>
            <a:ext cx="8229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Improved satellite SST product revealed </a:t>
            </a:r>
            <a: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ahead-of-eye cooling was not captured by:</a:t>
            </a:r>
            <a:endParaRPr lang="en-US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071" y="2931139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03" y="4770146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5394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166174" y="2241687"/>
            <a:ext cx="2860912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2041570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0" y="152400"/>
            <a:ext cx="933991" cy="6557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80246" y="2205408"/>
            <a:ext cx="2073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HWRF-POM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low 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24347" y="2155977"/>
            <a:ext cx="1422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MARACOOS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2446" y="2199455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NAM model</a:t>
            </a:r>
            <a:endParaRPr lang="en-US" sz="1600" i="1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2222" y="1135929"/>
            <a:ext cx="2034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standard satellite product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80246" y="1135929"/>
            <a:ext cx="344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ocean models used for forecasting hurricane intensity</a:t>
            </a:r>
          </a:p>
        </p:txBody>
      </p:sp>
      <p:cxnSp>
        <p:nvCxnSpPr>
          <p:cNvPr id="42" name="Straight Arrow Connector 41"/>
          <p:cNvCxnSpPr>
            <a:stCxn id="40" idx="2"/>
            <a:endCxn id="21" idx="0"/>
          </p:cNvCxnSpPr>
          <p:nvPr/>
        </p:nvCxnSpPr>
        <p:spPr>
          <a:xfrm>
            <a:off x="3839334" y="1843815"/>
            <a:ext cx="485800" cy="39787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6002619" y="1843815"/>
            <a:ext cx="502304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</p:cNvCxnSpPr>
          <p:nvPr/>
        </p:nvCxnSpPr>
        <p:spPr>
          <a:xfrm>
            <a:off x="6504923" y="1843815"/>
            <a:ext cx="794955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04246" y="2205408"/>
            <a:ext cx="18050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HWRF-HYCOM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edium res</a:t>
            </a:r>
          </a:p>
        </p:txBody>
      </p:sp>
      <p:pic>
        <p:nvPicPr>
          <p:cNvPr id="34" name="Picture 33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081892" y="2743200"/>
            <a:ext cx="1388009" cy="1553633"/>
          </a:xfrm>
          <a:prstGeom prst="rect">
            <a:avLst/>
          </a:prstGeom>
        </p:spPr>
      </p:pic>
      <p:pic>
        <p:nvPicPr>
          <p:cNvPr id="46" name="Picture 4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086428" y="4408713"/>
            <a:ext cx="1380010" cy="1549401"/>
          </a:xfrm>
          <a:prstGeom prst="rect">
            <a:avLst/>
          </a:prstGeom>
        </p:spPr>
      </p:pic>
      <p:pic>
        <p:nvPicPr>
          <p:cNvPr id="47" name="Picture 46" descr="rtg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3643813" y="2746828"/>
            <a:ext cx="1370873" cy="1546702"/>
          </a:xfrm>
          <a:prstGeom prst="rect">
            <a:avLst/>
          </a:prstGeom>
        </p:spPr>
      </p:pic>
      <p:pic>
        <p:nvPicPr>
          <p:cNvPr id="48" name="Picture 47" descr="rtg_20110831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3633570" y="4405085"/>
            <a:ext cx="1388373" cy="1529894"/>
          </a:xfrm>
          <a:prstGeom prst="rect">
            <a:avLst/>
          </a:prstGeom>
        </p:spPr>
      </p:pic>
      <p:pic>
        <p:nvPicPr>
          <p:cNvPr id="55" name="Picture 54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8" r="20256" b="7769"/>
          <a:stretch/>
        </p:blipFill>
        <p:spPr>
          <a:xfrm>
            <a:off x="5210629" y="2746060"/>
            <a:ext cx="1374426" cy="1542911"/>
          </a:xfrm>
          <a:prstGeom prst="rect">
            <a:avLst/>
          </a:prstGeom>
        </p:spPr>
      </p:pic>
      <p:pic>
        <p:nvPicPr>
          <p:cNvPr id="56" name="Picture 5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3547" r="20146" b="7463"/>
          <a:stretch/>
        </p:blipFill>
        <p:spPr>
          <a:xfrm>
            <a:off x="5210628" y="4405085"/>
            <a:ext cx="1382226" cy="1553029"/>
          </a:xfrm>
          <a:prstGeom prst="rect">
            <a:avLst/>
          </a:prstGeom>
        </p:spPr>
      </p:pic>
      <p:pic>
        <p:nvPicPr>
          <p:cNvPr id="58" name="Picture 57" descr="hycom_20110827T000000_flat_correc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7" r="19973" b="7463"/>
          <a:stretch/>
        </p:blipFill>
        <p:spPr>
          <a:xfrm>
            <a:off x="6611257" y="2746043"/>
            <a:ext cx="1382692" cy="1550185"/>
          </a:xfrm>
          <a:prstGeom prst="rect">
            <a:avLst/>
          </a:prstGeom>
        </p:spPr>
      </p:pic>
      <p:pic>
        <p:nvPicPr>
          <p:cNvPr id="59" name="Picture 58" descr="hyc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68" r="20083" b="7741"/>
          <a:stretch/>
        </p:blipFill>
        <p:spPr>
          <a:xfrm>
            <a:off x="6614885" y="4405085"/>
            <a:ext cx="1366953" cy="1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4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Hurricane </a:t>
            </a:r>
            <a:r>
              <a:rPr lang="en-US" b="1" dirty="0" err="1" smtClean="0"/>
              <a:t>Hermine</a:t>
            </a:r>
            <a:r>
              <a:rPr lang="en-US" b="1" dirty="0" smtClean="0"/>
              <a:t> Response: CINAR/MARACOOS Glider Fleet Launched, 9/2016</a:t>
            </a:r>
            <a:endParaRPr lang="en-US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Key Storm Glider Reference </a:t>
            </a:r>
            <a:r>
              <a:rPr lang="en-US" sz="2800" b="1" dirty="0"/>
              <a:t>L</a:t>
            </a:r>
            <a:r>
              <a:rPr lang="en-US" sz="2800" b="1" dirty="0" smtClean="0"/>
              <a:t>ist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3600" y="533400"/>
            <a:ext cx="82550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Glenn, Jones, </a:t>
            </a:r>
            <a:r>
              <a:rPr lang="en-US" dirty="0" err="1" smtClean="0"/>
              <a:t>Twardowski</a:t>
            </a:r>
            <a:r>
              <a:rPr lang="en-US" dirty="0" smtClean="0"/>
              <a:t>, Bowers, </a:t>
            </a:r>
            <a:r>
              <a:rPr lang="en-US" dirty="0" err="1" smtClean="0"/>
              <a:t>Kerfoot</a:t>
            </a:r>
            <a:r>
              <a:rPr lang="en-US" dirty="0" smtClean="0"/>
              <a:t>, </a:t>
            </a:r>
            <a:r>
              <a:rPr lang="en-US" dirty="0" err="1" smtClean="0"/>
              <a:t>Kohut</a:t>
            </a:r>
            <a:r>
              <a:rPr lang="en-US" dirty="0" smtClean="0"/>
              <a:t>, Webb, Schofield, 2008. Glider observations of sediment </a:t>
            </a:r>
            <a:r>
              <a:rPr lang="en-US" dirty="0" err="1" smtClean="0"/>
              <a:t>resuspension</a:t>
            </a:r>
            <a:r>
              <a:rPr lang="en-US" dirty="0" smtClean="0"/>
              <a:t> in a Middle Atlantic Bight fall </a:t>
            </a:r>
            <a:r>
              <a:rPr lang="en-US" dirty="0"/>
              <a:t>t</a:t>
            </a:r>
            <a:r>
              <a:rPr lang="en-US" dirty="0" smtClean="0"/>
              <a:t>ransition storm. </a:t>
            </a:r>
            <a:r>
              <a:rPr lang="en-US" i="1" dirty="0" smtClean="0"/>
              <a:t>Limnology and Oceanography</a:t>
            </a:r>
            <a:r>
              <a:rPr lang="en-US" dirty="0" smtClean="0"/>
              <a:t> 53(5, Part 2): 2180-2196.</a:t>
            </a:r>
          </a:p>
          <a:p>
            <a:endParaRPr lang="en-US" sz="1200" dirty="0"/>
          </a:p>
          <a:p>
            <a:r>
              <a:rPr lang="en-US" dirty="0" smtClean="0"/>
              <a:t>Miles, Glenn, Schofield, </a:t>
            </a:r>
            <a:r>
              <a:rPr lang="en-US" dirty="0"/>
              <a:t>2013. Temporal and spatial variability in fall storm induced sediment </a:t>
            </a:r>
            <a:r>
              <a:rPr lang="en-US" dirty="0" err="1"/>
              <a:t>resuspension</a:t>
            </a:r>
            <a:r>
              <a:rPr lang="en-US" dirty="0"/>
              <a:t> on the Mid-Atlantic Bight. </a:t>
            </a:r>
            <a:r>
              <a:rPr lang="en-US" i="1" dirty="0"/>
              <a:t>Continental Shelf Research</a:t>
            </a:r>
            <a:r>
              <a:rPr lang="en-US" dirty="0"/>
              <a:t> 63, Supplement: S36-S49</a:t>
            </a:r>
            <a:r>
              <a:rPr lang="en-US" dirty="0" smtClean="0"/>
              <a:t>.</a:t>
            </a:r>
          </a:p>
          <a:p>
            <a:endParaRPr lang="en-US" sz="1200" dirty="0"/>
          </a:p>
          <a:p>
            <a:r>
              <a:rPr lang="en-US" dirty="0" smtClean="0"/>
              <a:t>Miles, </a:t>
            </a:r>
            <a:r>
              <a:rPr lang="en-US" dirty="0" err="1" smtClean="0"/>
              <a:t>Seroka</a:t>
            </a:r>
            <a:r>
              <a:rPr lang="en-US" dirty="0" smtClean="0"/>
              <a:t>, </a:t>
            </a:r>
            <a:r>
              <a:rPr lang="en-US" dirty="0" err="1" smtClean="0"/>
              <a:t>Kohut</a:t>
            </a:r>
            <a:r>
              <a:rPr lang="en-US" dirty="0" smtClean="0"/>
              <a:t>, Glenn, </a:t>
            </a:r>
            <a:r>
              <a:rPr lang="en-US" dirty="0"/>
              <a:t>2015. Glider observations and modeling sediment transport in Hurricane Sandy. </a:t>
            </a:r>
            <a:r>
              <a:rPr lang="en-US" i="1" dirty="0"/>
              <a:t>JGR Oceans</a:t>
            </a:r>
            <a:r>
              <a:rPr lang="en-US" dirty="0"/>
              <a:t>, DOI:  10.1002/2014JC010474</a:t>
            </a:r>
          </a:p>
          <a:p>
            <a:r>
              <a:rPr lang="en-US" dirty="0"/>
              <a:t> 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Glenn, Miles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Seroka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Xu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Forney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Yu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Roarty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Schofield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Kohut</a:t>
            </a:r>
            <a:r>
              <a:rPr lang="en-US" dirty="0">
                <a:solidFill>
                  <a:srgbClr val="FF0000"/>
                </a:solidFill>
              </a:rPr>
              <a:t>, 2016. Stratified coastal ocean interactions with tropical storms, </a:t>
            </a:r>
            <a:r>
              <a:rPr lang="en-US" i="1" dirty="0">
                <a:solidFill>
                  <a:srgbClr val="FF0000"/>
                </a:solidFill>
              </a:rPr>
              <a:t>Nature Communications, </a:t>
            </a:r>
            <a:r>
              <a:rPr lang="en-US" dirty="0">
                <a:solidFill>
                  <a:srgbClr val="FF0000"/>
                </a:solidFill>
              </a:rPr>
              <a:t>DOI:10.1038/</a:t>
            </a:r>
            <a:r>
              <a:rPr lang="en-US" dirty="0" smtClean="0">
                <a:solidFill>
                  <a:srgbClr val="FF0000"/>
                </a:solidFill>
              </a:rPr>
              <a:t>ncomms10887.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Seroka</a:t>
            </a:r>
            <a:r>
              <a:rPr lang="en-US" dirty="0">
                <a:solidFill>
                  <a:srgbClr val="FF0000"/>
                </a:solidFill>
              </a:rPr>
              <a:t>, Miles, </a:t>
            </a:r>
            <a:r>
              <a:rPr lang="en-US" dirty="0" err="1">
                <a:solidFill>
                  <a:srgbClr val="FF0000"/>
                </a:solidFill>
              </a:rPr>
              <a:t>Xu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Kohut</a:t>
            </a:r>
            <a:r>
              <a:rPr lang="en-US" dirty="0">
                <a:solidFill>
                  <a:srgbClr val="FF0000"/>
                </a:solidFill>
              </a:rPr>
              <a:t>, Schofield &amp; Glenn, 2016. Hurricane Irene Sensitivity to Stratified Coastal Ocean Cooling, </a:t>
            </a:r>
            <a:r>
              <a:rPr lang="en-US" i="1" dirty="0">
                <a:solidFill>
                  <a:srgbClr val="FF0000"/>
                </a:solidFill>
              </a:rPr>
              <a:t>Monthly Weather Review</a:t>
            </a:r>
            <a:r>
              <a:rPr lang="en-US" dirty="0">
                <a:solidFill>
                  <a:srgbClr val="FF0000"/>
                </a:solidFill>
              </a:rPr>
              <a:t>, in press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Seroka</a:t>
            </a:r>
            <a:r>
              <a:rPr lang="en-US" dirty="0" smtClean="0">
                <a:solidFill>
                  <a:srgbClr val="FF0000"/>
                </a:solidFill>
              </a:rPr>
              <a:t>, Rutgers Ph.D. Thesis </a:t>
            </a:r>
            <a:r>
              <a:rPr lang="en-US" dirty="0">
                <a:solidFill>
                  <a:srgbClr val="FF0000"/>
                </a:solidFill>
              </a:rPr>
              <a:t>Chapter 3</a:t>
            </a:r>
            <a:r>
              <a:rPr lang="en-US" dirty="0" smtClean="0">
                <a:solidFill>
                  <a:srgbClr val="FF0000"/>
                </a:solidFill>
              </a:rPr>
              <a:t>, 2016.  To be submitted to </a:t>
            </a:r>
            <a:r>
              <a:rPr lang="en-US" i="1" dirty="0" smtClean="0">
                <a:solidFill>
                  <a:srgbClr val="FF0000"/>
                </a:solidFill>
              </a:rPr>
              <a:t>JGR </a:t>
            </a:r>
            <a:r>
              <a:rPr lang="en-US" i="1" dirty="0">
                <a:solidFill>
                  <a:srgbClr val="FF0000"/>
                </a:solidFill>
              </a:rPr>
              <a:t>Oceans Special Issue on </a:t>
            </a:r>
            <a:r>
              <a:rPr lang="en-US" i="1" dirty="0" smtClean="0">
                <a:solidFill>
                  <a:srgbClr val="FF0000"/>
                </a:solidFill>
              </a:rPr>
              <a:t>Tropical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i="1" dirty="0" smtClean="0">
                <a:solidFill>
                  <a:srgbClr val="FF0000"/>
                </a:solidFill>
              </a:rPr>
              <a:t>yclones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Interface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660400" y="3441700"/>
            <a:ext cx="165100" cy="23241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Sea-Bottom Interface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E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6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u30_b2r_subplots_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08005" y="4458208"/>
            <a:ext cx="5296167" cy="1777999"/>
          </a:xfrm>
          <a:prstGeom prst="rect">
            <a:avLst/>
          </a:prstGeom>
        </p:spPr>
      </p:pic>
      <p:pic>
        <p:nvPicPr>
          <p:cNvPr id="17" name="Picture 16" descr="ru30_hycom_b2r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08005" y="2336800"/>
            <a:ext cx="5296167" cy="1777999"/>
          </a:xfrm>
          <a:prstGeom prst="rect">
            <a:avLst/>
          </a:prstGeom>
        </p:spPr>
      </p:pic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Hurricane </a:t>
            </a:r>
            <a:r>
              <a:rPr lang="en-US" b="1" dirty="0" err="1" smtClean="0"/>
              <a:t>Hermine</a:t>
            </a:r>
            <a:r>
              <a:rPr lang="en-US" b="1" dirty="0" smtClean="0"/>
              <a:t> Response: CINAR/MARACOOS Glider Fleet Launched, 9/2016</a:t>
            </a:r>
            <a:endParaRPr lang="en-US" b="1" dirty="0"/>
          </a:p>
        </p:txBody>
      </p:sp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RU30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0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27-28, </a:t>
            </a: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2011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760413"/>
            <a:ext cx="3657600" cy="2308324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Summary: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Summer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Strong </a:t>
            </a:r>
            <a:r>
              <a:rPr lang="en-US" dirty="0">
                <a:solidFill>
                  <a:schemeClr val="bg1"/>
                </a:solidFill>
              </a:rPr>
              <a:t>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Coastal Response</a:t>
            </a:r>
            <a:endParaRPr lang="en-US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Mixing </a:t>
            </a:r>
            <a:r>
              <a:rPr lang="en-US" dirty="0" smtClean="0">
                <a:solidFill>
                  <a:schemeClr val="bg1"/>
                </a:solidFill>
              </a:rPr>
              <a:t>Cooled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urface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Limited </a:t>
            </a:r>
            <a:r>
              <a:rPr lang="en-US" dirty="0" smtClean="0">
                <a:solidFill>
                  <a:schemeClr val="bg1"/>
                </a:solidFill>
              </a:rPr>
              <a:t>Intensity</a:t>
            </a:r>
          </a:p>
        </p:txBody>
      </p:sp>
      <p:pic>
        <p:nvPicPr>
          <p:cNvPr id="10" name="Picture 9" descr="Cinar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5168498"/>
            <a:ext cx="1968500" cy="1003702"/>
          </a:xfrm>
          <a:prstGeom prst="rect">
            <a:avLst/>
          </a:prstGeom>
        </p:spPr>
      </p:pic>
      <p:pic>
        <p:nvPicPr>
          <p:cNvPr id="11" name="Picture 10" descr="Screen Shot 2016-02-25 at 9.57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822789"/>
            <a:ext cx="1968500" cy="38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wrappedcli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4485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2700" y="49276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UWA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5100" y="2794000"/>
            <a:ext cx="12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baseline="30000" dirty="0" smtClean="0">
                <a:solidFill>
                  <a:schemeClr val="bg1"/>
                </a:solidFill>
              </a:rPr>
              <a:t>nd</a:t>
            </a:r>
            <a:r>
              <a:rPr lang="en-US" b="1" dirty="0" smtClean="0">
                <a:solidFill>
                  <a:schemeClr val="bg1"/>
                </a:solidFill>
              </a:rPr>
              <a:t> IO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SKLECR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4900" y="2565400"/>
            <a:ext cx="8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KIOST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3098800"/>
            <a:ext cx="74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5800" y="3784600"/>
            <a:ext cx="13134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</a:rPr>
              <a:t>CariCOOS</a:t>
            </a:r>
            <a:endParaRPr lang="en-US" b="1" u="sng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UPRM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UVI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TWR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AOML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4500" y="1816100"/>
            <a:ext cx="23647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MARACOOS/CINAR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UMaine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WHOI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UMass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Rutgers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UMaryland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VIMS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NCEP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1600" y="50800"/>
            <a:ext cx="523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Growing Tropical Cyclone Global Glider Network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2600" y="4838700"/>
            <a:ext cx="65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876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UCT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2160726">
            <a:off x="5321298" y="2374902"/>
            <a:ext cx="716221" cy="317499"/>
          </a:xfrm>
          <a:prstGeom prst="rightArrow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9700" y="5295900"/>
            <a:ext cx="787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Selected EGO Goals from Pierre </a:t>
            </a:r>
            <a:r>
              <a:rPr lang="en-US" i="1" dirty="0" err="1" smtClean="0">
                <a:solidFill>
                  <a:srgbClr val="FFFFFF"/>
                </a:solidFill>
              </a:rPr>
              <a:t>Testor</a:t>
            </a:r>
            <a:r>
              <a:rPr lang="en-US" i="1" dirty="0" smtClean="0">
                <a:solidFill>
                  <a:srgbClr val="FFFFFF"/>
                </a:solidFill>
              </a:rPr>
              <a:t>, Slide 4:</a:t>
            </a:r>
          </a:p>
          <a:p>
            <a:pPr marL="342900" indent="-342900">
              <a:buAutoNum type="arabicParenR"/>
            </a:pPr>
            <a:r>
              <a:rPr lang="en-US" i="1" dirty="0" smtClean="0">
                <a:solidFill>
                  <a:schemeClr val="bg1"/>
                </a:solidFill>
              </a:rPr>
              <a:t>Coordination of ongoing research, and the conception of future research</a:t>
            </a:r>
          </a:p>
          <a:p>
            <a:pPr marL="342900" indent="-342900">
              <a:buAutoNum type="arabicParenR"/>
            </a:pPr>
            <a:r>
              <a:rPr lang="en-US" i="1" dirty="0" smtClean="0">
                <a:solidFill>
                  <a:schemeClr val="bg1"/>
                </a:solidFill>
              </a:rPr>
              <a:t>Build Capacity to operate fleets of gliders at international leve</a:t>
            </a:r>
            <a:r>
              <a:rPr lang="en-US" dirty="0" smtClean="0">
                <a:solidFill>
                  <a:schemeClr val="bg1"/>
                </a:solidFill>
              </a:rPr>
              <a:t>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9300" y="3124200"/>
            <a:ext cx="69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NRL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1500" y="3581400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NTU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4216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BMKGA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rucool_global_map_black_axi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4300" cy="21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352800" y="5105400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5413375" y="5105400"/>
            <a:ext cx="1441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Glider Fleet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6525" y="5105400"/>
            <a:ext cx="2933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L-Band &amp; X-Band 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52959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70500" y="3824288"/>
            <a:ext cx="1739900" cy="131286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162800" y="5105400"/>
            <a:ext cx="1876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3-D Nowcasts</a:t>
            </a:r>
          </a:p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&amp; Forecasts</a:t>
            </a:r>
          </a:p>
        </p:txBody>
      </p:sp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0" y="6096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Rutgers University  -  Coastal Ocean Observation Lab</a:t>
            </a:r>
          </a:p>
          <a:p>
            <a:pPr algn="ctr"/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Observatory Operations, Data Fusion &amp; Training Center 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58900" y="3824288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57563" y="3827463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10425" y="3824288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7" name="Picture 41" descr="1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151188" y="6276975"/>
            <a:ext cx="50641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58" name="Picture 42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29413" y="5734050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0" name="Picture 44" descr="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368800" y="575310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1" name="Picture 45" descr="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54600" y="624840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2" name="Picture 46" descr="5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3886200" y="6321425"/>
            <a:ext cx="1117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3" name="Picture 47" descr="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01925" y="571500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4" name="Picture 48" descr="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32388" y="5722938"/>
            <a:ext cx="6143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5" name="Picture 49" descr="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54413" y="57340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8" name="Picture 52" descr="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24600" y="6276975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9" name="Picture 53" descr="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67413" y="57340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95250" y="3824288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598" name="Picture 30" descr="2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6278563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1" descr="IOOS_logo_white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5813425"/>
            <a:ext cx="1012825" cy="4095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4" descr="PPT_topbanner_RUA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0600" y="25400"/>
            <a:ext cx="688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Gliders within a Sustained Ocean Observatory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9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97600"/>
            <a:ext cx="9169400" cy="691349"/>
          </a:xfrm>
          <a:prstGeom prst="rect">
            <a:avLst/>
          </a:prstGeom>
        </p:spPr>
      </p:pic>
      <p:graphicFrame>
        <p:nvGraphicFramePr>
          <p:cNvPr id="184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778657"/>
              </p:ext>
            </p:extLst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-158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800" b="1" dirty="0" smtClean="0">
                <a:latin typeface="+mn-lt"/>
                <a:cs typeface="Times New Roman"/>
              </a:rPr>
              <a:t>Motivation: Research to Operations to Research (R2O2R)</a:t>
            </a:r>
            <a:r>
              <a:rPr lang="en-US" b="1" dirty="0" smtClean="0">
                <a:latin typeface="+mn-lt"/>
                <a:cs typeface="Times New Roman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Track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Decreases in 20-Year Trend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Intensity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“Long-term trend is flat”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2000" b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1800" b="1" u="sng" dirty="0" smtClean="0">
                <a:solidFill>
                  <a:srgbClr val="000000"/>
                </a:solidFill>
              </a:rPr>
              <a:t>Intensity</a:t>
            </a:r>
            <a:r>
              <a:rPr lang="en-US" sz="1800" b="1" dirty="0" smtClean="0">
                <a:solidFill>
                  <a:srgbClr val="000000"/>
                </a:solidFill>
              </a:rPr>
              <a:t>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</a:t>
            </a:r>
            <a:r>
              <a:rPr lang="en-US" altLang="ja-JP" sz="1800" u="sng" dirty="0">
                <a:solidFill>
                  <a:srgbClr val="000000"/>
                </a:solidFill>
              </a:rPr>
              <a:t>paucity of subsurface measurements</a:t>
            </a:r>
            <a:r>
              <a:rPr lang="en-US" altLang="ja-JP" sz="1800" dirty="0">
                <a:solidFill>
                  <a:srgbClr val="000000"/>
                </a:solidFill>
              </a:rPr>
              <a:t>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7" y="889000"/>
            <a:ext cx="3451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NOAA/NHC: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Damage &gt;$16B ( #7)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Track Accurate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Intensity Over-predicted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grpSp>
        <p:nvGrpSpPr>
          <p:cNvPr id="8" name="Group 37"/>
          <p:cNvGrpSpPr/>
          <p:nvPr/>
        </p:nvGrpSpPr>
        <p:grpSpPr>
          <a:xfrm>
            <a:off x="5454693" y="784879"/>
            <a:ext cx="3778207" cy="5374106"/>
            <a:chOff x="4918130" y="505476"/>
            <a:chExt cx="3778207" cy="53741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3880" y="880128"/>
              <a:ext cx="3238500" cy="16192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3880" y="4093229"/>
              <a:ext cx="3238500" cy="16023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3880" y="2493029"/>
              <a:ext cx="3238500" cy="160238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283630" y="886478"/>
              <a:ext cx="33020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88380" y="21374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1080" y="24295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33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07430" y="36931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29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69330" y="4048778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105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01080" y="53314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60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00730" y="3553478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salinity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75330" y="5160028"/>
              <a:ext cx="1198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% oxygen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06372" y="1955967"/>
              <a:ext cx="1290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temperature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18130" y="886478"/>
              <a:ext cx="42545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62580" y="21437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81630" y="37312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5930" y="24104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89580" y="40106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56230" y="53251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4759381" y="14389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4765731" y="304547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4772081" y="46520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18130" y="5585478"/>
              <a:ext cx="370205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468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8/12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9943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9/07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16731" y="55092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date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56280" y="39662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68980" y="23660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19134" y="592668"/>
              <a:ext cx="3699933" cy="338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6968066" y="880539"/>
              <a:ext cx="273038" cy="148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213780" y="8166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95930" y="81662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65932" y="505476"/>
              <a:ext cx="1775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Irene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2527" y="889000"/>
            <a:ext cx="3451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NOAA/NHC: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Damage &gt;$16B ( #7)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Track Accurate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Intensity Over-predicted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2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2" cstate="print"/>
          <a:srcRect l="5566" t="21002" r="6165" b="21856"/>
          <a:stretch>
            <a:fillRect/>
          </a:stretch>
        </p:blipFill>
        <p:spPr>
          <a:xfrm>
            <a:off x="786190" y="0"/>
            <a:ext cx="7466374" cy="3625070"/>
          </a:xfrm>
          <a:prstGeom prst="rect">
            <a:avLst/>
          </a:prstGeom>
        </p:spPr>
      </p:pic>
      <p:pic>
        <p:nvPicPr>
          <p:cNvPr id="6" name="Picture 5" descr="ru16_2011_221_6_358_rawTrawV_prof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2167" y="3813263"/>
            <a:ext cx="3081833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ru16_2011_221_6_346_rawTrawV_profil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5197" y="3827138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8" name="Picture 7" descr="ru16_2011_221_6_335_rawTrawV_profil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19450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014566" y="1990150"/>
            <a:ext cx="1372583" cy="2302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347132" y="2781784"/>
            <a:ext cx="1313318" cy="728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6640478" y="2867589"/>
            <a:ext cx="1298664" cy="660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1066" y="5901266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9800" y="59097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8532" y="58843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066" y="152399"/>
            <a:ext cx="954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RU16</a:t>
            </a:r>
          </a:p>
          <a:p>
            <a:r>
              <a:rPr lang="en-US" dirty="0" smtClean="0"/>
              <a:t>Temp.</a:t>
            </a:r>
          </a:p>
          <a:p>
            <a:r>
              <a:rPr lang="en-US" dirty="0" smtClean="0"/>
              <a:t>Section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08866"/>
            <a:ext cx="1198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Upcast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Downcast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6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16_2011_221_6_358_wAnomalyMeanTemper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2016" y="2398517"/>
            <a:ext cx="2921984" cy="3781597"/>
          </a:xfrm>
          <a:prstGeom prst="rect">
            <a:avLst/>
          </a:prstGeom>
        </p:spPr>
      </p:pic>
      <p:pic>
        <p:nvPicPr>
          <p:cNvPr id="3" name="Picture 2" descr="ru16_2011_221_6_335_wAnomalyMeanTemper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218" y="2419613"/>
            <a:ext cx="2921984" cy="3781597"/>
          </a:xfrm>
          <a:prstGeom prst="rect">
            <a:avLst/>
          </a:prstGeom>
        </p:spPr>
      </p:pic>
      <p:pic>
        <p:nvPicPr>
          <p:cNvPr id="4" name="Picture 3" descr="ru16_2011_221_6_346_wAnomalyMeanTemper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2159" y="2413608"/>
            <a:ext cx="2921983" cy="3781596"/>
          </a:xfrm>
          <a:prstGeom prst="rect">
            <a:avLst/>
          </a:prstGeom>
        </p:spPr>
      </p:pic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5" cstate="print"/>
          <a:srcRect l="5566" t="21002" r="6165" b="21856"/>
          <a:stretch>
            <a:fillRect/>
          </a:stretch>
        </p:blipFill>
        <p:spPr>
          <a:xfrm>
            <a:off x="591458" y="110067"/>
            <a:ext cx="4446210" cy="215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733" y="397934"/>
            <a:ext cx="39962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For Each 2-hour Segment: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1) Calculate the Average Temperature Profile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2) Calculate the Vertical Velocity Standard Deviation Profile and Smooth Vertically.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67932" y="4969933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Pre-Irene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2799" y="5020734"/>
            <a:ext cx="174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Irene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5003800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Post-Irene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4201" y="4097867"/>
            <a:ext cx="9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S.D. </a:t>
            </a:r>
            <a:r>
              <a:rPr lang="en-US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6100" y="45847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26245</TotalTime>
  <Words>1004</Words>
  <Application>Microsoft Macintosh PowerPoint</Application>
  <PresentationFormat>On-screen Show (4:3)</PresentationFormat>
  <Paragraphs>259</Paragraphs>
  <Slides>22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2_Blank Presentation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satellite SST product revealed  ahead-of-eye cooling was not captured by: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677</cp:revision>
  <dcterms:created xsi:type="dcterms:W3CDTF">2011-10-07T14:39:24Z</dcterms:created>
  <dcterms:modified xsi:type="dcterms:W3CDTF">2016-09-27T09:43:55Z</dcterms:modified>
</cp:coreProperties>
</file>