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70" r:id="rId16"/>
    <p:sldId id="287" r:id="rId17"/>
    <p:sldId id="273" r:id="rId18"/>
    <p:sldId id="290" r:id="rId19"/>
    <p:sldId id="289" r:id="rId20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FE"/>
    <a:srgbClr val="CD0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6" autoAdjust="0"/>
    <p:restoredTop sz="86122" autoAdjust="0"/>
  </p:normalViewPr>
  <p:slideViewPr>
    <p:cSldViewPr snapToGrid="0" showGuides="1">
      <p:cViewPr>
        <p:scale>
          <a:sx n="100" d="100"/>
          <a:sy n="100" d="100"/>
        </p:scale>
        <p:origin x="-688" y="360"/>
      </p:cViewPr>
      <p:guideLst>
        <p:guide orient="horz" pos="2160"/>
        <p:guide pos="21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BEC0D-7627-EC42-ADAB-5B6E5F807E8B}" type="datetimeFigureOut">
              <a:rPr kumimoji="1" lang="zh-CN" altLang="en-US" smtClean="0"/>
              <a:t>16-09-28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CA" smtClean="0"/>
              <a:t>单击此处编辑母版文本样式</a:t>
            </a:r>
          </a:p>
          <a:p>
            <a:pPr lvl="1"/>
            <a:r>
              <a:rPr kumimoji="1" lang="zh-CN" altLang="en-CA" smtClean="0"/>
              <a:t>二级</a:t>
            </a:r>
          </a:p>
          <a:p>
            <a:pPr lvl="2"/>
            <a:r>
              <a:rPr kumimoji="1" lang="zh-CN" altLang="en-CA" smtClean="0"/>
              <a:t>三级</a:t>
            </a:r>
          </a:p>
          <a:p>
            <a:pPr lvl="3"/>
            <a:r>
              <a:rPr kumimoji="1" lang="zh-CN" altLang="en-CA" smtClean="0"/>
              <a:t>四级</a:t>
            </a:r>
          </a:p>
          <a:p>
            <a:pPr lvl="4"/>
            <a:r>
              <a:rPr kumimoji="1" lang="zh-CN" altLang="en-CA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A54CC-6DEE-9B4B-8D0F-7C48E8F95ED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646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en-CA" altLang="zh-CN" dirty="0" smtClean="0"/>
              <a:t>Sonar configuration</a:t>
            </a:r>
            <a:r>
              <a:rPr kumimoji="1" lang="en-CA" altLang="zh-CN" baseline="0" dirty="0" smtClean="0"/>
              <a:t> </a:t>
            </a:r>
            <a:r>
              <a:rPr kumimoji="1" lang="en-CA" altLang="zh-CN" dirty="0" smtClean="0"/>
              <a:t>and the footprints on the iceberg</a:t>
            </a:r>
          </a:p>
          <a:p>
            <a:pPr marL="228600" indent="-228600">
              <a:buAutoNum type="arabicPeriod"/>
            </a:pPr>
            <a:r>
              <a:rPr kumimoji="1" lang="en-CA" altLang="zh-CN" baseline="0" dirty="0" smtClean="0"/>
              <a:t> The underwater modem for navigation and communication</a:t>
            </a:r>
          </a:p>
          <a:p>
            <a:pPr marL="228600" indent="-228600">
              <a:buAutoNum type="arabicPeriod"/>
            </a:pPr>
            <a:r>
              <a:rPr kumimoji="1" lang="en-CA" altLang="zh-CN" baseline="0" dirty="0" smtClean="0"/>
              <a:t>Customized </a:t>
            </a:r>
            <a:r>
              <a:rPr kumimoji="1" lang="en-CA" altLang="zh-CN" baseline="0" dirty="0" err="1" smtClean="0"/>
              <a:t>thruster</a:t>
            </a:r>
            <a:r>
              <a:rPr kumimoji="1" lang="en-CA" altLang="zh-CN" baseline="0" dirty="0" smtClean="0"/>
              <a:t> designed in AOSL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991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CA" altLang="zh-CN" dirty="0" smtClean="0"/>
              <a:t>1.</a:t>
            </a:r>
            <a:r>
              <a:rPr kumimoji="1" lang="en-CA" altLang="zh-CN" baseline="0" dirty="0" smtClean="0"/>
              <a:t> Introduce the process of dead-reckoning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891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en-CA" altLang="zh-CN" dirty="0" smtClean="0"/>
              <a:t>post-processing to correct</a:t>
            </a:r>
            <a:r>
              <a:rPr kumimoji="1" lang="en-CA" altLang="zh-CN" baseline="0" dirty="0" smtClean="0"/>
              <a:t> the track of the glider.</a:t>
            </a:r>
          </a:p>
          <a:p>
            <a:pPr marL="228600" indent="-228600">
              <a:buAutoNum type="arabicPeriod"/>
            </a:pPr>
            <a:r>
              <a:rPr kumimoji="1" lang="en-CA" altLang="zh-CN" dirty="0" smtClean="0"/>
              <a:t>Example red-online   blue-post-process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6858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en-CA" altLang="zh-CN" baseline="0" dirty="0" smtClean="0"/>
              <a:t>Because our </a:t>
            </a:r>
            <a:r>
              <a:rPr kumimoji="1" lang="en-CA" altLang="zh-CN" baseline="0" dirty="0" err="1" smtClean="0"/>
              <a:t>thruster</a:t>
            </a:r>
            <a:r>
              <a:rPr kumimoji="1" lang="en-CA" altLang="zh-CN" baseline="0" dirty="0" smtClean="0"/>
              <a:t> produce different force at different current readings.</a:t>
            </a:r>
          </a:p>
          <a:p>
            <a:pPr marL="228600" indent="-228600">
              <a:buAutoNum type="arabicPeriod"/>
            </a:pPr>
            <a:r>
              <a:rPr kumimoji="1" lang="en-CA" altLang="zh-CN" baseline="0" dirty="0" smtClean="0"/>
              <a:t>Update the function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6077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en-CA" altLang="zh-CN" baseline="0" dirty="0" smtClean="0"/>
              <a:t>System setup.</a:t>
            </a:r>
          </a:p>
          <a:p>
            <a:pPr marL="228600" indent="-228600">
              <a:buAutoNum type="arabicPeriod"/>
            </a:pPr>
            <a:r>
              <a:rPr kumimoji="1" lang="en-CA" altLang="zh-CN" baseline="0" dirty="0" smtClean="0"/>
              <a:t> submerged at 3 meters.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0123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CA" altLang="zh-CN" dirty="0" smtClean="0"/>
              <a:t>1. Landed on the seafloor</a:t>
            </a:r>
          </a:p>
          <a:p>
            <a:r>
              <a:rPr kumimoji="1" lang="en-CA" altLang="zh-CN" dirty="0" smtClean="0"/>
              <a:t>2. The scatters</a:t>
            </a:r>
            <a:r>
              <a:rPr kumimoji="1" lang="en-CA" altLang="zh-CN" baseline="0" dirty="0" smtClean="0"/>
              <a:t> due the deflection on the seafloor and surface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6170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CA" altLang="zh-CN" dirty="0" smtClean="0"/>
              <a:t>Left</a:t>
            </a:r>
            <a:r>
              <a:rPr kumimoji="1" lang="en-CA" altLang="zh-CN" baseline="0" dirty="0" smtClean="0"/>
              <a:t> is the recorded current feedback and the corresponding speed calculated from the old </a:t>
            </a:r>
            <a:r>
              <a:rPr kumimoji="1" lang="en-CA" altLang="zh-CN" baseline="0" dirty="0" err="1" smtClean="0"/>
              <a:t>molde</a:t>
            </a:r>
            <a:r>
              <a:rPr kumimoji="1" lang="en-CA" altLang="zh-CN" baseline="0" dirty="0" smtClean="0"/>
              <a:t>.</a:t>
            </a:r>
          </a:p>
          <a:p>
            <a:r>
              <a:rPr kumimoji="1" lang="en-CA" altLang="zh-CN" baseline="0" dirty="0" smtClean="0"/>
              <a:t>Right shows the post-processed tracks of the glider using different additional speed assumed.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673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kumimoji="1" lang="en-CA" altLang="zh-CN" dirty="0" smtClean="0"/>
              <a:t>We</a:t>
            </a:r>
            <a:r>
              <a:rPr kumimoji="1" lang="en-CA" altLang="zh-CN" baseline="0" dirty="0" smtClean="0"/>
              <a:t> increased the corresponding speed at low current feedback.</a:t>
            </a:r>
          </a:p>
          <a:p>
            <a:pPr marL="228600" indent="-228600">
              <a:buAutoNum type="arabicPeriod"/>
            </a:pPr>
            <a:r>
              <a:rPr kumimoji="1" lang="en-CA" altLang="zh-CN" baseline="0" dirty="0" smtClean="0"/>
              <a:t>We fit the curve of the black square with 3</a:t>
            </a:r>
            <a:r>
              <a:rPr kumimoji="1" lang="en-CA" altLang="zh-CN" baseline="30000" dirty="0" smtClean="0"/>
              <a:t>rd</a:t>
            </a:r>
            <a:r>
              <a:rPr kumimoji="1" lang="en-CA" altLang="zh-CN" baseline="0" dirty="0" smtClean="0"/>
              <a:t> order polynomial function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504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4A54CC-6DEE-9B4B-8D0F-7C48E8F95ED9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77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6400" y="564917"/>
            <a:ext cx="7886700" cy="2852737"/>
          </a:xfrm>
        </p:spPr>
        <p:txBody>
          <a:bodyPr anchor="ctr"/>
          <a:lstStyle>
            <a:lvl1pPr>
              <a:defRPr sz="6000" b="1"/>
            </a:lvl1pPr>
          </a:lstStyle>
          <a:p>
            <a:r>
              <a:rPr lang="en-CA" dirty="0" smtClean="0"/>
              <a:t>Presentation Title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3250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Insert Author Information</a:t>
            </a:r>
          </a:p>
        </p:txBody>
      </p:sp>
    </p:spTree>
    <p:extLst>
      <p:ext uri="{BB962C8B-B14F-4D97-AF65-F5344CB8AC3E}">
        <p14:creationId xmlns:p14="http://schemas.microsoft.com/office/powerpoint/2010/main" val="7360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76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766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0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0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001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C6AF9D7-F575-4FFE-8539-FDA6B0145B02}" type="datetimeFigureOut">
              <a:rPr lang="en-CA" smtClean="0"/>
              <a:t>16-09-28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F6F254A-CFED-4B2A-A212-DC404FFACFF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465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93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536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89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75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9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858297" y="6398663"/>
            <a:ext cx="5962640" cy="99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:\Users\K.G Designs\Desktop\AOSL\AOSL.png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03551" y="6269233"/>
            <a:ext cx="1439386" cy="36195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33087" y="6139878"/>
            <a:ext cx="1071213" cy="62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697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4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400" y="564917"/>
            <a:ext cx="6691500" cy="2852737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Surface </a:t>
            </a:r>
            <a:r>
              <a:rPr lang="en-US" altLang="zh-CN" dirty="0"/>
              <a:t>Vehicle Assisted Navigation of </a:t>
            </a:r>
            <a:r>
              <a:rPr lang="en-US" altLang="zh-CN" dirty="0" smtClean="0"/>
              <a:t>an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>Underwater Glider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Mingxi Zhou</a:t>
            </a:r>
          </a:p>
          <a:p>
            <a:r>
              <a:rPr lang="en-US" altLang="zh-CN" dirty="0">
                <a:solidFill>
                  <a:schemeClr val="tx1"/>
                </a:solidFill>
              </a:rPr>
              <a:t>Brad </a:t>
            </a:r>
            <a:r>
              <a:rPr lang="en-US" altLang="zh-CN" smtClean="0">
                <a:solidFill>
                  <a:schemeClr val="tx1"/>
                </a:solidFill>
              </a:rPr>
              <a:t>deYoung</a:t>
            </a:r>
            <a:endParaRPr lang="en-US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Ralf </a:t>
            </a:r>
            <a:r>
              <a:rPr lang="en-US" dirty="0" err="1" smtClean="0">
                <a:solidFill>
                  <a:schemeClr val="tx1"/>
                </a:solidFill>
              </a:rPr>
              <a:t>Bachmayer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51500" y="6302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5254625" y="61912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874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_202_IS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4" b="26962"/>
          <a:stretch/>
        </p:blipFill>
        <p:spPr>
          <a:xfrm>
            <a:off x="0" y="2466976"/>
            <a:ext cx="4254500" cy="3082602"/>
          </a:xfrm>
          <a:prstGeom prst="rect">
            <a:avLst/>
          </a:prstGeom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787400" y="5683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CA" altLang="zh-CN" sz="3600" dirty="0" smtClean="0"/>
              <a:t>May - 20 - 2</a:t>
            </a:r>
            <a:endParaRPr kumimoji="1" lang="zh-CN" altLang="en-US" sz="3600" dirty="0"/>
          </a:p>
        </p:txBody>
      </p:sp>
      <p:sp>
        <p:nvSpPr>
          <p:cNvPr id="8" name="矩形 7"/>
          <p:cNvSpPr/>
          <p:nvPr/>
        </p:nvSpPr>
        <p:spPr>
          <a:xfrm>
            <a:off x="4638213" y="615434"/>
            <a:ext cx="4302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CA" altLang="zh-CN" sz="2400" dirty="0" smtClean="0"/>
              <a:t>Speed </a:t>
            </a:r>
            <a:r>
              <a:rPr kumimoji="1" lang="en-CA" altLang="zh-CN" sz="2400" dirty="0"/>
              <a:t>=C</a:t>
            </a:r>
            <a:r>
              <a:rPr kumimoji="1" lang="en-CA" altLang="zh-CN" sz="2400" baseline="-25000" dirty="0"/>
              <a:t>2</a:t>
            </a:r>
            <a:r>
              <a:rPr kumimoji="1" lang="en-CA" altLang="zh-CN" sz="2400" dirty="0"/>
              <a:t> I</a:t>
            </a:r>
            <a:r>
              <a:rPr kumimoji="1" lang="en-CA" altLang="zh-CN" sz="2400" baseline="30000" dirty="0"/>
              <a:t>2</a:t>
            </a:r>
            <a:r>
              <a:rPr kumimoji="1" lang="en-CA" altLang="zh-CN" sz="2400" dirty="0"/>
              <a:t> + C</a:t>
            </a:r>
            <a:r>
              <a:rPr kumimoji="1" lang="en-CA" altLang="zh-CN" sz="2400" baseline="-25000" dirty="0"/>
              <a:t>1</a:t>
            </a:r>
            <a:r>
              <a:rPr kumimoji="1" lang="en-CA" altLang="zh-CN" sz="2400" dirty="0"/>
              <a:t> I + C</a:t>
            </a:r>
            <a:r>
              <a:rPr kumimoji="1" lang="en-CA" altLang="zh-CN" sz="2400" baseline="-25000" dirty="0"/>
              <a:t>0</a:t>
            </a:r>
            <a:r>
              <a:rPr kumimoji="1" lang="en-CA" altLang="zh-CN" sz="2400" dirty="0"/>
              <a:t> </a:t>
            </a:r>
            <a:r>
              <a:rPr kumimoji="1" lang="en-CA" altLang="zh-CN" sz="2400" dirty="0" smtClean="0"/>
              <a:t>+ </a:t>
            </a:r>
            <a:r>
              <a:rPr kumimoji="1" lang="en-CA" altLang="zh-CN" sz="2400" b="1" dirty="0" err="1" smtClean="0"/>
              <a:t>dV</a:t>
            </a:r>
            <a:endParaRPr lang="zh-CN" altLang="en-US" sz="2400" b="1" dirty="0"/>
          </a:p>
        </p:txBody>
      </p:sp>
      <p:pic>
        <p:nvPicPr>
          <p:cNvPr id="2" name="图片 1" descr="5_202_all_V_UTM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 r="3663" b="3935"/>
          <a:stretch/>
        </p:blipFill>
        <p:spPr>
          <a:xfrm>
            <a:off x="4508500" y="1099773"/>
            <a:ext cx="4635500" cy="5758227"/>
          </a:xfrm>
          <a:prstGeom prst="rect">
            <a:avLst/>
          </a:prstGeom>
        </p:spPr>
      </p:pic>
      <p:pic>
        <p:nvPicPr>
          <p:cNvPr id="9" name="图片 8" descr="5_201_all_V_UTM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4" t="23518" r="9617" b="32593"/>
          <a:stretch/>
        </p:blipFill>
        <p:spPr>
          <a:xfrm>
            <a:off x="7378700" y="4349750"/>
            <a:ext cx="1765300" cy="185122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406218" y="5662082"/>
            <a:ext cx="1476374" cy="135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 descr="eq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57"/>
          <a:stretch/>
        </p:blipFill>
        <p:spPr>
          <a:xfrm>
            <a:off x="6584950" y="1073150"/>
            <a:ext cx="2686050" cy="12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0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_8_all_V_UTM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2" r="5661" b="11827"/>
          <a:stretch/>
        </p:blipFill>
        <p:spPr>
          <a:xfrm>
            <a:off x="3720021" y="2381250"/>
            <a:ext cx="5328729" cy="4016374"/>
          </a:xfrm>
          <a:prstGeom prst="rect">
            <a:avLst/>
          </a:prstGeom>
        </p:spPr>
      </p:pic>
      <p:pic>
        <p:nvPicPr>
          <p:cNvPr id="4" name="图片 3" descr="6_8_all_V_UTM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8" t="1621" r="3522" b="55324"/>
          <a:stretch/>
        </p:blipFill>
        <p:spPr>
          <a:xfrm>
            <a:off x="7308850" y="1543050"/>
            <a:ext cx="1670050" cy="1775024"/>
          </a:xfrm>
          <a:prstGeom prst="rect">
            <a:avLst/>
          </a:prstGeom>
        </p:spPr>
      </p:pic>
      <p:pic>
        <p:nvPicPr>
          <p:cNvPr id="3" name="图片 2" descr="6_8_I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5" b="28370"/>
          <a:stretch/>
        </p:blipFill>
        <p:spPr>
          <a:xfrm>
            <a:off x="0" y="2720975"/>
            <a:ext cx="4043451" cy="28448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302500" y="2575983"/>
            <a:ext cx="1235075" cy="376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52400" y="5175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CA" altLang="zh-CN" sz="3600" dirty="0" smtClean="0"/>
              <a:t>June – 8 -1</a:t>
            </a:r>
            <a:endParaRPr kumimoji="1" lang="zh-CN" altLang="en-US" sz="3600" dirty="0"/>
          </a:p>
        </p:txBody>
      </p:sp>
      <p:sp>
        <p:nvSpPr>
          <p:cNvPr id="6" name="矩形 5"/>
          <p:cNvSpPr/>
          <p:nvPr/>
        </p:nvSpPr>
        <p:spPr>
          <a:xfrm>
            <a:off x="4485813" y="1085334"/>
            <a:ext cx="4023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CA" altLang="zh-CN" sz="2400" dirty="0" smtClean="0"/>
              <a:t>Speed </a:t>
            </a:r>
            <a:r>
              <a:rPr kumimoji="1" lang="en-CA" altLang="zh-CN" sz="2400" dirty="0"/>
              <a:t>=C</a:t>
            </a:r>
            <a:r>
              <a:rPr kumimoji="1" lang="en-CA" altLang="zh-CN" sz="2400" baseline="-25000" dirty="0"/>
              <a:t>2</a:t>
            </a:r>
            <a:r>
              <a:rPr kumimoji="1" lang="en-CA" altLang="zh-CN" sz="2400" dirty="0"/>
              <a:t> I</a:t>
            </a:r>
            <a:r>
              <a:rPr kumimoji="1" lang="en-CA" altLang="zh-CN" sz="2400" baseline="30000" dirty="0"/>
              <a:t>2</a:t>
            </a:r>
            <a:r>
              <a:rPr kumimoji="1" lang="en-CA" altLang="zh-CN" sz="2400" dirty="0"/>
              <a:t> + C</a:t>
            </a:r>
            <a:r>
              <a:rPr kumimoji="1" lang="en-CA" altLang="zh-CN" sz="2400" baseline="-25000" dirty="0"/>
              <a:t>1</a:t>
            </a:r>
            <a:r>
              <a:rPr kumimoji="1" lang="en-CA" altLang="zh-CN" sz="2400" dirty="0"/>
              <a:t> I + C</a:t>
            </a:r>
            <a:r>
              <a:rPr kumimoji="1" lang="en-CA" altLang="zh-CN" sz="2400" baseline="-25000" dirty="0"/>
              <a:t>0</a:t>
            </a:r>
            <a:r>
              <a:rPr kumimoji="1" lang="en-CA" altLang="zh-CN" sz="2400" dirty="0"/>
              <a:t> </a:t>
            </a:r>
            <a:r>
              <a:rPr kumimoji="1" lang="en-CA" altLang="zh-CN" sz="2400" dirty="0" smtClean="0"/>
              <a:t>+</a:t>
            </a:r>
            <a:r>
              <a:rPr kumimoji="1" lang="en-CA" altLang="zh-CN" sz="2400" b="1" dirty="0" err="1" smtClean="0"/>
              <a:t>dV</a:t>
            </a:r>
            <a:endParaRPr lang="zh-CN" altLang="en-US" sz="2400" b="1" dirty="0"/>
          </a:p>
        </p:txBody>
      </p:sp>
      <p:pic>
        <p:nvPicPr>
          <p:cNvPr id="10" name="图片 9" descr="eq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57"/>
          <a:stretch/>
        </p:blipFill>
        <p:spPr>
          <a:xfrm>
            <a:off x="6775450" y="3321050"/>
            <a:ext cx="2495550" cy="115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3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CA" altLang="zh-CN" dirty="0" smtClean="0"/>
              <a:t>Summary of the </a:t>
            </a:r>
            <a:r>
              <a:rPr kumimoji="1" lang="en-CA" altLang="zh-CN" dirty="0" err="1" smtClean="0"/>
              <a:t>thruster</a:t>
            </a:r>
            <a:r>
              <a:rPr kumimoji="1" lang="en-CA" altLang="zh-CN" dirty="0" smtClean="0"/>
              <a:t> performance in dynamic evaluation</a:t>
            </a:r>
            <a:endParaRPr kumimoji="1"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858867"/>
              </p:ext>
            </p:extLst>
          </p:nvPr>
        </p:nvGraphicFramePr>
        <p:xfrm>
          <a:off x="431801" y="1968499"/>
          <a:ext cx="8128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2524"/>
                <a:gridCol w="1131575"/>
                <a:gridCol w="1418551"/>
                <a:gridCol w="1369263"/>
                <a:gridCol w="1494048"/>
                <a:gridCol w="1522039"/>
              </a:tblGrid>
              <a:tr h="677186"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Mission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Voltage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Current feedback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Original speed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Additional</a:t>
                      </a:r>
                      <a:r>
                        <a:rPr lang="en-CA" altLang="zh-CN" baseline="0" dirty="0" smtClean="0">
                          <a:solidFill>
                            <a:srgbClr val="0000FF"/>
                          </a:solidFill>
                        </a:rPr>
                        <a:t> speed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Desired speed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92338"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5-20-1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FF0000"/>
                          </a:solidFill>
                        </a:rPr>
                        <a:t>8.5 [65%]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218mA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33.4 cm/s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0 m/s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33.4 cm/s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92338"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5-20-2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FF0000"/>
                          </a:solidFill>
                        </a:rPr>
                        <a:t>8.5 [65%]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180 mA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30.6 cm/s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10 cm/s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41.6 cm/s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92338"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6-8-1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8    [60%]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126 mA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/>
                        <a:t>26.0</a:t>
                      </a:r>
                      <a:r>
                        <a:rPr lang="en-CA" altLang="zh-CN" baseline="0" dirty="0" smtClean="0"/>
                        <a:t> cm/s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35 cm/s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altLang="zh-CN" dirty="0" smtClean="0">
                          <a:solidFill>
                            <a:srgbClr val="0000FF"/>
                          </a:solidFill>
                        </a:rPr>
                        <a:t>61 cm/s</a:t>
                      </a:r>
                      <a:endParaRPr lang="zh-CN" alt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66700" y="4495800"/>
            <a:ext cx="13208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latin typeface="Calibri"/>
                <a:cs typeface="Calibri"/>
              </a:rPr>
              <a:t>Voltage</a:t>
            </a:r>
            <a:endParaRPr kumimoji="1" lang="zh-CN" altLang="en-US" sz="2400" dirty="0">
              <a:latin typeface="Calibri"/>
              <a:cs typeface="Calibri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92300" y="4495800"/>
            <a:ext cx="20320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latin typeface="Calibri"/>
                <a:cs typeface="Calibri"/>
              </a:rPr>
              <a:t>Desired RPM</a:t>
            </a:r>
            <a:endParaRPr kumimoji="1" lang="zh-CN" altLang="en-US" sz="2400" dirty="0">
              <a:latin typeface="Calibri"/>
              <a:cs typeface="Calibri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00400" y="4953000"/>
            <a:ext cx="119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solidFill>
                  <a:srgbClr val="FF0000"/>
                </a:solidFill>
                <a:latin typeface="Calibri"/>
                <a:cs typeface="Calibri"/>
              </a:rPr>
              <a:t>Stalled</a:t>
            </a:r>
            <a:endParaRPr kumimoji="1" lang="zh-CN" alt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0400" y="5715000"/>
            <a:ext cx="2032000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solidFill>
                  <a:srgbClr val="FF0000"/>
                </a:solidFill>
                <a:latin typeface="Calibri"/>
                <a:cs typeface="Calibri"/>
              </a:rPr>
              <a:t>Current spikes</a:t>
            </a:r>
            <a:endParaRPr kumimoji="1" lang="zh-CN" alt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54500" y="4495800"/>
            <a:ext cx="9652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latin typeface="Calibri"/>
                <a:cs typeface="Calibri"/>
              </a:rPr>
              <a:t>Load</a:t>
            </a:r>
            <a:endParaRPr kumimoji="1" lang="zh-CN" altLang="en-US" sz="2400" dirty="0">
              <a:latin typeface="Calibri"/>
              <a:cs typeface="Calibri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00700" y="4305300"/>
            <a:ext cx="2070100" cy="83099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latin typeface="Calibri"/>
                <a:cs typeface="Calibri"/>
              </a:rPr>
              <a:t>Current feedback</a:t>
            </a:r>
            <a:endParaRPr kumimoji="1" lang="zh-CN" altLang="en-US" sz="2400" dirty="0">
              <a:latin typeface="Calibri"/>
              <a:cs typeface="Calibri"/>
            </a:endParaRPr>
          </a:p>
        </p:txBody>
      </p:sp>
      <p:cxnSp>
        <p:nvCxnSpPr>
          <p:cNvPr id="16" name="直线箭头连接符 15"/>
          <p:cNvCxnSpPr>
            <a:stCxn id="3" idx="3"/>
            <a:endCxn id="8" idx="1"/>
          </p:cNvCxnSpPr>
          <p:nvPr/>
        </p:nvCxnSpPr>
        <p:spPr>
          <a:xfrm>
            <a:off x="1587500" y="4726633"/>
            <a:ext cx="3048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>
            <a:stCxn id="8" idx="3"/>
            <a:endCxn id="12" idx="1"/>
          </p:cNvCxnSpPr>
          <p:nvPr/>
        </p:nvCxnSpPr>
        <p:spPr>
          <a:xfrm>
            <a:off x="3924300" y="4726633"/>
            <a:ext cx="3302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/>
          <p:cNvCxnSpPr>
            <a:stCxn id="11" idx="3"/>
            <a:endCxn id="59" idx="1"/>
          </p:cNvCxnSpPr>
          <p:nvPr/>
        </p:nvCxnSpPr>
        <p:spPr>
          <a:xfrm>
            <a:off x="2692400" y="5945833"/>
            <a:ext cx="48260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168900" y="5524500"/>
            <a:ext cx="1638300" cy="83099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solidFill>
                  <a:srgbClr val="FF0000"/>
                </a:solidFill>
                <a:latin typeface="Calibri"/>
                <a:cs typeface="Calibri"/>
              </a:rPr>
              <a:t>“Turbulent flow”</a:t>
            </a:r>
            <a:endParaRPr kumimoji="1" lang="zh-CN" alt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18" name="直线箭头连接符 17"/>
          <p:cNvCxnSpPr>
            <a:stCxn id="59" idx="3"/>
            <a:endCxn id="27" idx="1"/>
          </p:cNvCxnSpPr>
          <p:nvPr/>
        </p:nvCxnSpPr>
        <p:spPr>
          <a:xfrm flipV="1">
            <a:off x="4800600" y="5939999"/>
            <a:ext cx="368300" cy="58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340600" y="5727700"/>
            <a:ext cx="1549400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solidFill>
                  <a:srgbClr val="FF0000"/>
                </a:solidFill>
                <a:latin typeface="Calibri"/>
                <a:cs typeface="Calibri"/>
              </a:rPr>
              <a:t>Low speed</a:t>
            </a:r>
            <a:endParaRPr kumimoji="1" lang="zh-CN" alt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30" name="直线箭头连接符 29"/>
          <p:cNvCxnSpPr>
            <a:stCxn id="12" idx="3"/>
            <a:endCxn id="13" idx="1"/>
          </p:cNvCxnSpPr>
          <p:nvPr/>
        </p:nvCxnSpPr>
        <p:spPr>
          <a:xfrm flipV="1">
            <a:off x="5219700" y="4720799"/>
            <a:ext cx="381000" cy="583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8001000" y="4495800"/>
            <a:ext cx="10795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latin typeface="Calibri"/>
                <a:cs typeface="Calibri"/>
              </a:rPr>
              <a:t>Speed</a:t>
            </a:r>
            <a:endParaRPr kumimoji="1" lang="zh-CN" altLang="en-US" sz="2400" dirty="0">
              <a:latin typeface="Calibri"/>
              <a:cs typeface="Calibri"/>
            </a:endParaRPr>
          </a:p>
        </p:txBody>
      </p:sp>
      <p:cxnSp>
        <p:nvCxnSpPr>
          <p:cNvPr id="35" name="直线箭头连接符 34"/>
          <p:cNvCxnSpPr>
            <a:stCxn id="13" idx="3"/>
            <a:endCxn id="34" idx="1"/>
          </p:cNvCxnSpPr>
          <p:nvPr/>
        </p:nvCxnSpPr>
        <p:spPr>
          <a:xfrm>
            <a:off x="7670800" y="4720799"/>
            <a:ext cx="330200" cy="583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线箭头连接符 37"/>
          <p:cNvCxnSpPr/>
          <p:nvPr/>
        </p:nvCxnSpPr>
        <p:spPr>
          <a:xfrm>
            <a:off x="5867400" y="5156200"/>
            <a:ext cx="0" cy="177800"/>
          </a:xfrm>
          <a:prstGeom prst="straightConnector1">
            <a:avLst/>
          </a:prstGeom>
          <a:ln w="25400">
            <a:solidFill>
              <a:srgbClr val="FF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/>
          <p:cNvCxnSpPr/>
          <p:nvPr/>
        </p:nvCxnSpPr>
        <p:spPr>
          <a:xfrm flipH="1">
            <a:off x="1651000" y="5346700"/>
            <a:ext cx="4229100" cy="0"/>
          </a:xfrm>
          <a:prstGeom prst="straightConnector1">
            <a:avLst/>
          </a:prstGeom>
          <a:ln w="25400">
            <a:solidFill>
              <a:srgbClr val="FF0000"/>
            </a:solidFill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线箭头连接符 44"/>
          <p:cNvCxnSpPr>
            <a:endCxn id="11" idx="0"/>
          </p:cNvCxnSpPr>
          <p:nvPr/>
        </p:nvCxnSpPr>
        <p:spPr>
          <a:xfrm>
            <a:off x="1663700" y="5334000"/>
            <a:ext cx="127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3175000" y="5715000"/>
            <a:ext cx="1625600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400" dirty="0" smtClean="0">
                <a:solidFill>
                  <a:srgbClr val="FF0000"/>
                </a:solidFill>
                <a:latin typeface="Calibri"/>
                <a:cs typeface="Calibri"/>
              </a:rPr>
              <a:t>Spin &amp; stop</a:t>
            </a:r>
            <a:endParaRPr kumimoji="1" lang="zh-CN" alt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74" name="直线箭头连接符 73"/>
          <p:cNvCxnSpPr>
            <a:stCxn id="27" idx="3"/>
            <a:endCxn id="19" idx="1"/>
          </p:cNvCxnSpPr>
          <p:nvPr/>
        </p:nvCxnSpPr>
        <p:spPr>
          <a:xfrm>
            <a:off x="6807200" y="5939999"/>
            <a:ext cx="533400" cy="185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77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CA" altLang="zh-CN" dirty="0" smtClean="0"/>
              <a:t>Remodel the vehicle speed vs. current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79668" y="1556238"/>
            <a:ext cx="79912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cs typeface="Calibri"/>
              </a:rPr>
              <a:t>Old </a:t>
            </a:r>
            <a:r>
              <a:rPr lang="en-US" altLang="zh-CN" sz="2800" dirty="0" smtClean="0">
                <a:solidFill>
                  <a:srgbClr val="FF0000"/>
                </a:solidFill>
                <a:cs typeface="Calibri"/>
              </a:rPr>
              <a:t>Model:</a:t>
            </a:r>
            <a:r>
              <a:rPr lang="en-US" altLang="zh-CN" sz="2800" baseline="-25000" dirty="0" smtClean="0">
                <a:solidFill>
                  <a:srgbClr val="FF0000"/>
                </a:solidFill>
                <a:cs typeface="Calibri"/>
              </a:rPr>
              <a:t>  </a:t>
            </a:r>
            <a:r>
              <a:rPr lang="en-US" altLang="zh-CN" sz="2800" dirty="0" smtClean="0">
                <a:solidFill>
                  <a:srgbClr val="FF0000"/>
                </a:solidFill>
                <a:latin typeface="Calibri"/>
                <a:cs typeface="Calibri"/>
              </a:rPr>
              <a:t>V =C</a:t>
            </a:r>
            <a:r>
              <a:rPr lang="en-US" altLang="zh-CN" sz="28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altLang="zh-CN" sz="2800" dirty="0" smtClean="0">
                <a:solidFill>
                  <a:srgbClr val="FF0000"/>
                </a:solidFill>
                <a:latin typeface="Calibri"/>
                <a:cs typeface="Calibri"/>
              </a:rPr>
              <a:t> I</a:t>
            </a:r>
            <a:r>
              <a:rPr lang="en-US" altLang="zh-CN" sz="28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2</a:t>
            </a:r>
            <a:r>
              <a:rPr lang="en-US" altLang="zh-CN" sz="2800" dirty="0" smtClean="0">
                <a:solidFill>
                  <a:srgbClr val="FF0000"/>
                </a:solidFill>
                <a:latin typeface="Calibri"/>
                <a:cs typeface="Calibri"/>
              </a:rPr>
              <a:t> + C</a:t>
            </a:r>
            <a:r>
              <a:rPr lang="en-US" altLang="zh-CN" sz="28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altLang="zh-CN" sz="2800" dirty="0" smtClean="0">
                <a:solidFill>
                  <a:srgbClr val="FF0000"/>
                </a:solidFill>
                <a:latin typeface="Calibri"/>
                <a:cs typeface="Calibri"/>
              </a:rPr>
              <a:t> I</a:t>
            </a:r>
            <a:r>
              <a:rPr lang="en-US" altLang="zh-CN" sz="2800" baseline="30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alibri"/>
                <a:cs typeface="Calibri"/>
              </a:rPr>
              <a:t>+ C</a:t>
            </a:r>
            <a:r>
              <a:rPr lang="en-US" altLang="zh-CN" sz="28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0    </a:t>
            </a:r>
          </a:p>
          <a:p>
            <a:r>
              <a:rPr lang="en-US" altLang="zh-CN" sz="2800" dirty="0" smtClean="0">
                <a:solidFill>
                  <a:srgbClr val="0000FF"/>
                </a:solidFill>
                <a:cs typeface="Calibri"/>
              </a:rPr>
              <a:t>New Model: </a:t>
            </a:r>
            <a:r>
              <a:rPr lang="en-US" altLang="zh-CN" sz="2800" dirty="0" smtClean="0">
                <a:solidFill>
                  <a:srgbClr val="0000FF"/>
                </a:solidFill>
                <a:latin typeface="Calibri"/>
                <a:cs typeface="Calibri"/>
              </a:rPr>
              <a:t>V = -0.23 I</a:t>
            </a:r>
            <a:r>
              <a:rPr lang="en-US" altLang="zh-CN" sz="2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3</a:t>
            </a:r>
            <a:r>
              <a:rPr lang="en-US" altLang="zh-CN" sz="2800" dirty="0" smtClean="0">
                <a:solidFill>
                  <a:srgbClr val="0000FF"/>
                </a:solidFill>
                <a:latin typeface="Calibri"/>
                <a:cs typeface="Calibri"/>
              </a:rPr>
              <a:t> + 0.71 I</a:t>
            </a:r>
            <a:r>
              <a:rPr lang="en-US" altLang="zh-CN" sz="2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altLang="zh-CN" sz="2800" dirty="0" smtClean="0">
                <a:solidFill>
                  <a:srgbClr val="0000FF"/>
                </a:solidFill>
                <a:latin typeface="Calibri"/>
                <a:cs typeface="Calibri"/>
              </a:rPr>
              <a:t> -0.27 I +0.61</a:t>
            </a:r>
            <a:endParaRPr lang="en-US" altLang="zh-CN" dirty="0">
              <a:latin typeface="Calibri"/>
              <a:cs typeface="Calibri"/>
            </a:endParaRPr>
          </a:p>
          <a:p>
            <a:endParaRPr kumimoji="1" lang="zh-CN" altLang="en-US" dirty="0">
              <a:latin typeface="Calibri"/>
              <a:cs typeface="Calibri"/>
            </a:endParaRPr>
          </a:p>
        </p:txBody>
      </p:sp>
      <p:pic>
        <p:nvPicPr>
          <p:cNvPr id="4" name="图片 3" descr="compare_speed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390" r="6944"/>
          <a:stretch/>
        </p:blipFill>
        <p:spPr>
          <a:xfrm>
            <a:off x="1333499" y="2557457"/>
            <a:ext cx="6756401" cy="3850027"/>
          </a:xfrm>
          <a:prstGeom prst="rect">
            <a:avLst/>
          </a:prstGeom>
        </p:spPr>
      </p:pic>
      <p:cxnSp>
        <p:nvCxnSpPr>
          <p:cNvPr id="6" name="直线箭头连接符 5"/>
          <p:cNvCxnSpPr/>
          <p:nvPr/>
        </p:nvCxnSpPr>
        <p:spPr>
          <a:xfrm flipH="1">
            <a:off x="3365500" y="3657600"/>
            <a:ext cx="12700" cy="1054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565400" y="2971800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dirty="0" smtClean="0"/>
              <a:t>Thruster stalled </a:t>
            </a:r>
          </a:p>
          <a:p>
            <a:r>
              <a:rPr kumimoji="1" lang="en-CA" altLang="zh-CN" dirty="0" smtClean="0"/>
              <a:t>Turbulence flow </a:t>
            </a:r>
            <a:endParaRPr kumimoji="1" lang="zh-CN" altLang="en-US" dirty="0"/>
          </a:p>
        </p:txBody>
      </p:sp>
      <p:sp>
        <p:nvSpPr>
          <p:cNvPr id="13" name="弧 12"/>
          <p:cNvSpPr/>
          <p:nvPr/>
        </p:nvSpPr>
        <p:spPr>
          <a:xfrm>
            <a:off x="2463800" y="4152900"/>
            <a:ext cx="838200" cy="1358900"/>
          </a:xfrm>
          <a:prstGeom prst="arc">
            <a:avLst>
              <a:gd name="adj1" fmla="val 5830914"/>
              <a:gd name="adj2" fmla="val 15429234"/>
            </a:avLst>
          </a:prstGeom>
          <a:ln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弧 13"/>
          <p:cNvSpPr/>
          <p:nvPr/>
        </p:nvSpPr>
        <p:spPr>
          <a:xfrm>
            <a:off x="1930400" y="4457700"/>
            <a:ext cx="838200" cy="1358900"/>
          </a:xfrm>
          <a:prstGeom prst="arc">
            <a:avLst>
              <a:gd name="adj1" fmla="val 5830914"/>
              <a:gd name="adj2" fmla="val 15429234"/>
            </a:avLst>
          </a:prstGeom>
          <a:ln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053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6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316" y="0"/>
            <a:ext cx="2956684" cy="4152900"/>
          </a:xfrm>
          <a:prstGeom prst="rect">
            <a:avLst/>
          </a:prstGeom>
        </p:spPr>
      </p:pic>
      <p:pic>
        <p:nvPicPr>
          <p:cNvPr id="23" name="图片 22" descr="520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85343" cy="3975100"/>
          </a:xfrm>
          <a:prstGeom prst="rect">
            <a:avLst/>
          </a:prstGeom>
        </p:spPr>
      </p:pic>
      <p:pic>
        <p:nvPicPr>
          <p:cNvPr id="22" name="图片 21" descr="5202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" r="5082"/>
          <a:stretch/>
        </p:blipFill>
        <p:spPr>
          <a:xfrm>
            <a:off x="3035858" y="0"/>
            <a:ext cx="3187142" cy="3810284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1231901" y="4495800"/>
            <a:ext cx="7115174" cy="2006600"/>
          </a:xfrm>
        </p:spPr>
        <p:txBody>
          <a:bodyPr>
            <a:normAutofit/>
          </a:bodyPr>
          <a:lstStyle/>
          <a:p>
            <a:r>
              <a:rPr kumimoji="1" lang="en-CA" altLang="zh-CN" sz="2000" dirty="0" smtClean="0">
                <a:latin typeface="Calibri"/>
                <a:cs typeface="Calibri"/>
              </a:rPr>
              <a:t>Over-estimating the speed in stalling in the new model.</a:t>
            </a:r>
          </a:p>
          <a:p>
            <a:r>
              <a:rPr kumimoji="1" lang="en-CA" altLang="zh-CN" sz="2000" dirty="0" smtClean="0">
                <a:latin typeface="Calibri"/>
                <a:cs typeface="Calibri"/>
              </a:rPr>
              <a:t>The various flow through the </a:t>
            </a:r>
            <a:r>
              <a:rPr kumimoji="1" lang="en-CA" altLang="zh-CN" sz="2000" dirty="0" err="1" smtClean="0">
                <a:latin typeface="Calibri"/>
                <a:cs typeface="Calibri"/>
              </a:rPr>
              <a:t>thruster</a:t>
            </a:r>
            <a:r>
              <a:rPr kumimoji="1" lang="en-CA" altLang="zh-CN" sz="2000" dirty="0" smtClean="0">
                <a:latin typeface="Calibri"/>
                <a:cs typeface="Calibri"/>
              </a:rPr>
              <a:t> causing the change to the speed model</a:t>
            </a:r>
          </a:p>
          <a:p>
            <a:r>
              <a:rPr kumimoji="1" lang="en-CA" altLang="zh-CN" sz="2000" dirty="0" smtClean="0">
                <a:latin typeface="Calibri"/>
                <a:cs typeface="Calibri"/>
              </a:rPr>
              <a:t>Works better when the </a:t>
            </a:r>
            <a:r>
              <a:rPr kumimoji="1" lang="en-CA" altLang="zh-CN" sz="2000" dirty="0" err="1" smtClean="0">
                <a:latin typeface="Calibri"/>
                <a:cs typeface="Calibri"/>
              </a:rPr>
              <a:t>thruster</a:t>
            </a:r>
            <a:r>
              <a:rPr kumimoji="1" lang="en-CA" altLang="zh-CN" sz="2000" dirty="0" smtClean="0">
                <a:latin typeface="Calibri"/>
                <a:cs typeface="Calibri"/>
              </a:rPr>
              <a:t> is not stalling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27125" y="142875"/>
            <a:ext cx="125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000" dirty="0" smtClean="0"/>
              <a:t>May -20-1</a:t>
            </a:r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425950" y="0"/>
            <a:ext cx="125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000" dirty="0" smtClean="0"/>
              <a:t>May -20-2</a:t>
            </a:r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448550" y="320675"/>
            <a:ext cx="16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000" dirty="0" smtClean="0"/>
              <a:t>June - 8 -1</a:t>
            </a:r>
            <a:endParaRPr kumimoji="1" lang="zh-CN" altLang="en-US" sz="2000" dirty="0"/>
          </a:p>
        </p:txBody>
      </p:sp>
      <p:pic>
        <p:nvPicPr>
          <p:cNvPr id="13" name="图片 12" descr="5_202_c_utm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6" t="2164" r="14363" b="80795"/>
          <a:stretch/>
        </p:blipFill>
        <p:spPr>
          <a:xfrm>
            <a:off x="3714750" y="3711574"/>
            <a:ext cx="1968500" cy="752475"/>
          </a:xfrm>
          <a:prstGeom prst="rect">
            <a:avLst/>
          </a:prstGeom>
        </p:spPr>
      </p:pic>
      <p:cxnSp>
        <p:nvCxnSpPr>
          <p:cNvPr id="4" name="直线箭头连接符 3"/>
          <p:cNvCxnSpPr/>
          <p:nvPr/>
        </p:nvCxnSpPr>
        <p:spPr>
          <a:xfrm flipH="1" flipV="1">
            <a:off x="1968500" y="1244600"/>
            <a:ext cx="241300" cy="12319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/>
          <p:cNvCxnSpPr/>
          <p:nvPr/>
        </p:nvCxnSpPr>
        <p:spPr>
          <a:xfrm>
            <a:off x="4178300" y="1244600"/>
            <a:ext cx="0" cy="12446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/>
          <p:cNvCxnSpPr/>
          <p:nvPr/>
        </p:nvCxnSpPr>
        <p:spPr>
          <a:xfrm flipH="1" flipV="1">
            <a:off x="7467600" y="2654300"/>
            <a:ext cx="1219200" cy="1778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/>
          <p:cNvCxnSpPr/>
          <p:nvPr/>
        </p:nvCxnSpPr>
        <p:spPr>
          <a:xfrm flipV="1">
            <a:off x="7353300" y="1104900"/>
            <a:ext cx="444500" cy="8001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6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6_15_pc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45" y="202772"/>
            <a:ext cx="7079555" cy="5910717"/>
          </a:xfrm>
          <a:prstGeom prst="rect">
            <a:avLst/>
          </a:prstGeom>
        </p:spPr>
      </p:pic>
      <p:sp>
        <p:nvSpPr>
          <p:cNvPr id="5" name="等腰三角形 4"/>
          <p:cNvSpPr>
            <a:spLocks noChangeAspect="1"/>
          </p:cNvSpPr>
          <p:nvPr/>
        </p:nvSpPr>
        <p:spPr>
          <a:xfrm>
            <a:off x="5678958" y="994014"/>
            <a:ext cx="180000" cy="165616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>
            <a:off x="5865889" y="3706861"/>
            <a:ext cx="180000" cy="180000"/>
          </a:xfrm>
          <a:prstGeom prst="triangl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等腰三角形 6"/>
          <p:cNvSpPr>
            <a:spLocks noChangeAspect="1"/>
          </p:cNvSpPr>
          <p:nvPr/>
        </p:nvSpPr>
        <p:spPr>
          <a:xfrm>
            <a:off x="6903023" y="1890368"/>
            <a:ext cx="180000" cy="165616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>
            <a:off x="6779723" y="2047168"/>
            <a:ext cx="180000" cy="180000"/>
          </a:xfrm>
          <a:prstGeom prst="triangle">
            <a:avLst/>
          </a:prstGeom>
          <a:solidFill>
            <a:srgbClr val="00FF00"/>
          </a:solidFill>
          <a:ln>
            <a:solidFill>
              <a:schemeClr val="tx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9" name="直线箭头连接符 8"/>
          <p:cNvCxnSpPr/>
          <p:nvPr/>
        </p:nvCxnSpPr>
        <p:spPr>
          <a:xfrm>
            <a:off x="2281971" y="513287"/>
            <a:ext cx="445831" cy="0"/>
          </a:xfrm>
          <a:prstGeom prst="straightConnector1">
            <a:avLst/>
          </a:prstGeom>
          <a:ln w="50800">
            <a:solidFill>
              <a:srgbClr val="00FF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线箭头连接符 9"/>
          <p:cNvCxnSpPr/>
          <p:nvPr/>
        </p:nvCxnSpPr>
        <p:spPr>
          <a:xfrm>
            <a:off x="2287875" y="266119"/>
            <a:ext cx="445831" cy="0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2707877" y="76200"/>
            <a:ext cx="3097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dirty="0" smtClean="0">
                <a:solidFill>
                  <a:srgbClr val="FFFFFF"/>
                </a:solidFill>
                <a:latin typeface="Times"/>
                <a:cs typeface="Times"/>
              </a:rPr>
              <a:t>Vehicle path in 1</a:t>
            </a:r>
            <a:r>
              <a:rPr kumimoji="1" lang="en-CA" altLang="zh-CN" baseline="30000" dirty="0" smtClean="0">
                <a:solidFill>
                  <a:srgbClr val="FFFFFF"/>
                </a:solidFill>
                <a:latin typeface="Times"/>
                <a:cs typeface="Times"/>
              </a:rPr>
              <a:t>st</a:t>
            </a:r>
            <a:r>
              <a:rPr kumimoji="1" lang="en-CA" altLang="zh-CN" dirty="0" smtClean="0">
                <a:solidFill>
                  <a:srgbClr val="FFFFFF"/>
                </a:solidFill>
                <a:latin typeface="Times"/>
                <a:cs typeface="Times"/>
              </a:rPr>
              <a:t> deployment</a:t>
            </a:r>
          </a:p>
          <a:p>
            <a:r>
              <a:rPr kumimoji="1" lang="en-CA" altLang="zh-CN" dirty="0">
                <a:solidFill>
                  <a:srgbClr val="FFFFFF"/>
                </a:solidFill>
                <a:latin typeface="Times"/>
                <a:cs typeface="Times"/>
              </a:rPr>
              <a:t>Vehicle path </a:t>
            </a:r>
            <a:r>
              <a:rPr kumimoji="1" lang="en-CA" altLang="zh-CN" dirty="0" smtClean="0">
                <a:solidFill>
                  <a:srgbClr val="FFFFFF"/>
                </a:solidFill>
                <a:latin typeface="Times"/>
                <a:cs typeface="Times"/>
              </a:rPr>
              <a:t>in 2</a:t>
            </a:r>
            <a:r>
              <a:rPr kumimoji="1" lang="en-CA" altLang="zh-CN" baseline="30000" dirty="0" smtClean="0">
                <a:solidFill>
                  <a:srgbClr val="FFFFFF"/>
                </a:solidFill>
                <a:latin typeface="Times"/>
                <a:cs typeface="Times"/>
              </a:rPr>
              <a:t>nd</a:t>
            </a:r>
            <a:r>
              <a:rPr kumimoji="1" lang="en-CA" altLang="zh-CN" dirty="0" smtClean="0">
                <a:solidFill>
                  <a:srgbClr val="FFFFFF"/>
                </a:solidFill>
                <a:latin typeface="Times"/>
                <a:cs typeface="Times"/>
              </a:rPr>
              <a:t> deployment</a:t>
            </a:r>
          </a:p>
          <a:p>
            <a:r>
              <a:rPr kumimoji="1" lang="en-CA" altLang="zh-CN" dirty="0" smtClean="0">
                <a:solidFill>
                  <a:srgbClr val="FFFFFF"/>
                </a:solidFill>
                <a:latin typeface="Times"/>
                <a:cs typeface="Times"/>
              </a:rPr>
              <a:t>Diving location</a:t>
            </a:r>
          </a:p>
          <a:p>
            <a:r>
              <a:rPr kumimoji="1" lang="en-CA" altLang="zh-CN" dirty="0" smtClean="0">
                <a:solidFill>
                  <a:srgbClr val="FFFFFF"/>
                </a:solidFill>
                <a:latin typeface="Times"/>
                <a:cs typeface="Times"/>
              </a:rPr>
              <a:t>Surfacing location</a:t>
            </a:r>
          </a:p>
          <a:p>
            <a:r>
              <a:rPr kumimoji="1" lang="en-CA" altLang="zh-CN" dirty="0" smtClean="0">
                <a:solidFill>
                  <a:srgbClr val="FFFFFF"/>
                </a:solidFill>
                <a:latin typeface="Times"/>
                <a:cs typeface="Times"/>
              </a:rPr>
              <a:t>Desired heading</a:t>
            </a:r>
            <a:endParaRPr kumimoji="1" lang="en-CA" altLang="zh-CN" dirty="0">
              <a:solidFill>
                <a:srgbClr val="FFFFFF"/>
              </a:solidFill>
              <a:latin typeface="Times"/>
              <a:cs typeface="Times"/>
            </a:endParaRPr>
          </a:p>
        </p:txBody>
      </p:sp>
      <p:sp>
        <p:nvSpPr>
          <p:cNvPr id="12" name="等腰三角形 11"/>
          <p:cNvSpPr>
            <a:spLocks noChangeAspect="1"/>
          </p:cNvSpPr>
          <p:nvPr/>
        </p:nvSpPr>
        <p:spPr>
          <a:xfrm>
            <a:off x="2301043" y="727784"/>
            <a:ext cx="180000" cy="1656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等腰三角形 12"/>
          <p:cNvSpPr>
            <a:spLocks noChangeAspect="1"/>
          </p:cNvSpPr>
          <p:nvPr/>
        </p:nvSpPr>
        <p:spPr>
          <a:xfrm>
            <a:off x="2552495" y="717450"/>
            <a:ext cx="180000" cy="1800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等腰三角形 13"/>
          <p:cNvSpPr>
            <a:spLocks noChangeAspect="1"/>
          </p:cNvSpPr>
          <p:nvPr/>
        </p:nvSpPr>
        <p:spPr>
          <a:xfrm>
            <a:off x="2563772" y="998794"/>
            <a:ext cx="180000" cy="180000"/>
          </a:xfrm>
          <a:prstGeom prst="triangle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等腰三角形 14"/>
          <p:cNvSpPr>
            <a:spLocks noChangeAspect="1"/>
          </p:cNvSpPr>
          <p:nvPr/>
        </p:nvSpPr>
        <p:spPr>
          <a:xfrm>
            <a:off x="2301043" y="1016879"/>
            <a:ext cx="180000" cy="16561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6" name="直线箭头连接符 15"/>
          <p:cNvCxnSpPr/>
          <p:nvPr/>
        </p:nvCxnSpPr>
        <p:spPr>
          <a:xfrm>
            <a:off x="2322816" y="1376305"/>
            <a:ext cx="445831" cy="0"/>
          </a:xfrm>
          <a:prstGeom prst="straightConnector1">
            <a:avLst/>
          </a:prstGeom>
          <a:ln>
            <a:solidFill>
              <a:srgbClr val="0BFFF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098925" y="4879975"/>
            <a:ext cx="187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sz="2400" b="1" dirty="0" smtClean="0">
                <a:solidFill>
                  <a:schemeClr val="bg1"/>
                </a:solidFill>
              </a:rPr>
              <a:t>June 15</a:t>
            </a:r>
            <a:endParaRPr kumimoji="1" lang="zh-CN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3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ompare_2_clou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1587500"/>
            <a:ext cx="6345767" cy="48382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9667" y="402167"/>
            <a:ext cx="7429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CA" altLang="zh-CN" sz="2400" dirty="0" smtClean="0"/>
              <a:t>Comparing detection of iceberg profiles in two separated deployments</a:t>
            </a:r>
          </a:p>
          <a:p>
            <a:pPr marL="285750" indent="-285750">
              <a:buFont typeface="Arial"/>
              <a:buChar char="•"/>
            </a:pPr>
            <a:r>
              <a:rPr kumimoji="1" lang="en-CA" altLang="zh-CN" sz="2400" dirty="0" smtClean="0"/>
              <a:t>The glider’s tracks are corrected using the new model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1009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CA" altLang="zh-CN" smtClean="0">
                <a:solidFill>
                  <a:schemeClr val="bg1">
                    <a:lumMod val="50000"/>
                  </a:schemeClr>
                </a:solidFill>
              </a:rPr>
              <a:t>Conclusions</a:t>
            </a:r>
            <a:r>
              <a:rPr kumimoji="1" lang="en-CA" altLang="zh-CN" smtClean="0"/>
              <a:t> </a:t>
            </a:r>
            <a:r>
              <a:rPr kumimoji="1" lang="en-CA" altLang="zh-CN" dirty="0" smtClean="0"/>
              <a:t>and future work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CA" altLang="zh-CN" dirty="0" smtClean="0">
                <a:solidFill>
                  <a:schemeClr val="bg1">
                    <a:lumMod val="50000"/>
                  </a:schemeClr>
                </a:solidFill>
              </a:rPr>
              <a:t>Evaluated the performance of USBL for locating the underwater glider</a:t>
            </a:r>
          </a:p>
          <a:p>
            <a:r>
              <a:rPr kumimoji="1" lang="en-CA" altLang="zh-CN" dirty="0" smtClean="0">
                <a:solidFill>
                  <a:schemeClr val="bg1">
                    <a:lumMod val="50000"/>
                  </a:schemeClr>
                </a:solidFill>
              </a:rPr>
              <a:t>Customized the navigation model in hovering</a:t>
            </a:r>
          </a:p>
          <a:p>
            <a:r>
              <a:rPr kumimoji="1" lang="en-CA" altLang="zh-CN" dirty="0" smtClean="0"/>
              <a:t>Improve the model by characterizing the </a:t>
            </a:r>
            <a:r>
              <a:rPr kumimoji="1" lang="en-CA" altLang="zh-CN" dirty="0" err="1" smtClean="0"/>
              <a:t>thruster</a:t>
            </a:r>
            <a:endParaRPr kumimoji="1" lang="en-CA" altLang="zh-CN" dirty="0" smtClean="0"/>
          </a:p>
          <a:p>
            <a:r>
              <a:rPr kumimoji="1" lang="en-CA" altLang="zh-CN" dirty="0" smtClean="0"/>
              <a:t>Assist the dead-reckoned navigation online using acoustic localization (Automatically tuning).</a:t>
            </a:r>
          </a:p>
          <a:p>
            <a:r>
              <a:rPr kumimoji="1" lang="en-CA" altLang="zh-CN" dirty="0" smtClean="0"/>
              <a:t>Multi-vehicle operation with an </a:t>
            </a:r>
            <a:r>
              <a:rPr kumimoji="1" lang="en-CA" altLang="zh-CN" dirty="0"/>
              <a:t>U</a:t>
            </a:r>
            <a:r>
              <a:rPr kumimoji="1" lang="en-CA" altLang="zh-CN" dirty="0" smtClean="0"/>
              <a:t>nmanned </a:t>
            </a:r>
            <a:r>
              <a:rPr kumimoji="1" lang="en-CA" altLang="zh-CN" dirty="0"/>
              <a:t>S</a:t>
            </a:r>
            <a:r>
              <a:rPr kumimoji="1" lang="en-CA" altLang="zh-CN" dirty="0" smtClean="0"/>
              <a:t>urface Vessel, e.g. developing autonomous recovery</a:t>
            </a:r>
          </a:p>
        </p:txBody>
      </p:sp>
    </p:spTree>
    <p:extLst>
      <p:ext uri="{BB962C8B-B14F-4D97-AF65-F5344CB8AC3E}">
        <p14:creationId xmlns:p14="http://schemas.microsoft.com/office/powerpoint/2010/main" val="403783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57200" y="540102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+mj-lt"/>
                <a:cs typeface="Times New Roman" pitchFamily="18" charset="0"/>
              </a:rPr>
              <a:t>A</a:t>
            </a:r>
            <a:r>
              <a:rPr lang="en-US" dirty="0" smtClean="0">
                <a:latin typeface="+mj-lt"/>
              </a:rPr>
              <a:t>cknowledgemen</a:t>
            </a:r>
            <a:r>
              <a:rPr lang="en-US" b="1" dirty="0" smtClean="0">
                <a:latin typeface="+mj-lt"/>
                <a:cs typeface="Times New Roman" pitchFamily="18" charset="0"/>
              </a:rPr>
              <a:t>ts </a:t>
            </a:r>
            <a:endParaRPr lang="en-CA" b="1" dirty="0">
              <a:latin typeface="+mj-lt"/>
              <a:cs typeface="Times New Roman" pitchFamily="18" charset="0"/>
            </a:endParaRPr>
          </a:p>
        </p:txBody>
      </p:sp>
      <p:pic>
        <p:nvPicPr>
          <p:cNvPr id="20" name="Picture 2" descr="rdc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814" y="1768428"/>
            <a:ext cx="2604086" cy="1312459"/>
          </a:xfrm>
          <a:prstGeom prst="rect">
            <a:avLst/>
          </a:prstGeom>
        </p:spPr>
      </p:pic>
      <p:pic>
        <p:nvPicPr>
          <p:cNvPr id="21" name="Picture 3" descr="C:\Documents and Settings\mingxi\Desktop\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9585" y="1879600"/>
            <a:ext cx="3606802" cy="1181100"/>
          </a:xfrm>
          <a:prstGeom prst="rect">
            <a:avLst/>
          </a:prstGeom>
          <a:noFill/>
        </p:spPr>
      </p:pic>
      <p:pic>
        <p:nvPicPr>
          <p:cNvPr id="22" name="图片 21" descr="MUN_Logo_CMY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87" y="1765300"/>
            <a:ext cx="2120165" cy="1270000"/>
          </a:xfrm>
          <a:prstGeom prst="rect">
            <a:avLst/>
          </a:prstGeom>
        </p:spPr>
      </p:pic>
      <p:pic>
        <p:nvPicPr>
          <p:cNvPr id="23" name="图片 22" descr="logo_marine_institut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760" y="5123069"/>
            <a:ext cx="2458853" cy="99833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6" y="4968307"/>
            <a:ext cx="4326624" cy="1036882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04" y="3361540"/>
            <a:ext cx="2408096" cy="12231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2700" y="421640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CA" altLang="zh-CN" sz="2000" b="1" dirty="0" smtClean="0"/>
              <a:t>Terra Nova -Project</a:t>
            </a:r>
            <a:endParaRPr kumimoji="1" lang="zh-CN" altLang="en-US" sz="2000" b="1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600" y="3454399"/>
            <a:ext cx="1943100" cy="809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9800" y="3302000"/>
            <a:ext cx="19403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17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104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r="21169" b="172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1850" y="5291137"/>
            <a:ext cx="7886700" cy="1325563"/>
          </a:xfrm>
        </p:spPr>
        <p:txBody>
          <a:bodyPr/>
          <a:lstStyle/>
          <a:p>
            <a:r>
              <a:rPr kumimoji="1" lang="en-CA" altLang="zh-CN" dirty="0" smtClean="0">
                <a:solidFill>
                  <a:srgbClr val="FFFF00"/>
                </a:solidFill>
              </a:rPr>
              <a:t>Thank you and Questions?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8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Outline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b="1" dirty="0" smtClean="0"/>
              <a:t>Motivation</a:t>
            </a:r>
          </a:p>
          <a:p>
            <a:r>
              <a:rPr lang="en-CA" sz="3200" b="1" dirty="0" smtClean="0"/>
              <a:t>Evaluation of the USBL/modem</a:t>
            </a:r>
          </a:p>
          <a:p>
            <a:r>
              <a:rPr lang="en-CA" sz="3200" b="1" dirty="0" smtClean="0"/>
              <a:t>Improved  vehicle model for navigation</a:t>
            </a:r>
          </a:p>
          <a:p>
            <a:r>
              <a:rPr lang="en-CA" sz="3200" b="1" dirty="0" smtClean="0"/>
              <a:t>Conclusions and future work</a:t>
            </a:r>
          </a:p>
          <a:p>
            <a:endParaRPr lang="en-CA" b="1" dirty="0" smtClean="0"/>
          </a:p>
          <a:p>
            <a:endParaRPr lang="en-CA" b="1" dirty="0" smtClean="0"/>
          </a:p>
          <a:p>
            <a:endParaRPr lang="en-CA" b="1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517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ceberg_glid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8159"/>
            <a:ext cx="5986880" cy="3552741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CA" altLang="zh-CN" sz="2800" dirty="0" smtClean="0"/>
              <a:t>Modified Slocum glider in AOSL</a:t>
            </a:r>
            <a:endParaRPr kumimoji="1" lang="zh-CN" altLang="en-US" sz="2800" dirty="0"/>
          </a:p>
        </p:txBody>
      </p:sp>
      <p:pic>
        <p:nvPicPr>
          <p:cNvPr id="2" name="图片 1" descr="iceberg_map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82" y="2679700"/>
            <a:ext cx="3021718" cy="31326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47700" y="1333500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sz="2400" dirty="0" smtClean="0">
                <a:solidFill>
                  <a:srgbClr val="3366FF"/>
                </a:solidFill>
              </a:rPr>
              <a:t>Objective: To map and monitor icebergs use the Slocum glider</a:t>
            </a:r>
            <a:endParaRPr kumimoji="1" lang="zh-CN" altLang="en-US" sz="24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7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7350" y="1152525"/>
            <a:ext cx="8134350" cy="4351338"/>
          </a:xfrm>
        </p:spPr>
        <p:txBody>
          <a:bodyPr/>
          <a:lstStyle/>
          <a:p>
            <a:r>
              <a:rPr kumimoji="1" lang="en-CA" altLang="zh-CN" dirty="0" smtClean="0"/>
              <a:t>Navigation is critical in iceberg and seafloor mapping </a:t>
            </a:r>
          </a:p>
          <a:p>
            <a:r>
              <a:rPr kumimoji="1" lang="en-CA" altLang="zh-CN" dirty="0"/>
              <a:t>D</a:t>
            </a:r>
            <a:r>
              <a:rPr kumimoji="1" lang="en-CA" altLang="zh-CN" dirty="0" smtClean="0"/>
              <a:t>ead-reckoning is “OK” in gliding mode for  the Slocum glider </a:t>
            </a:r>
          </a:p>
        </p:txBody>
      </p:sp>
      <p:pic>
        <p:nvPicPr>
          <p:cNvPr id="7" name="图片 6" descr="glider_dead_sketc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" b="8074"/>
          <a:stretch/>
        </p:blipFill>
        <p:spPr>
          <a:xfrm>
            <a:off x="4826000" y="2776367"/>
            <a:ext cx="3819525" cy="3776834"/>
          </a:xfrm>
          <a:prstGeom prst="rect">
            <a:avLst/>
          </a:prstGeom>
        </p:spPr>
      </p:pic>
      <p:pic>
        <p:nvPicPr>
          <p:cNvPr id="4" name="图片 3" descr="eq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" y="3270250"/>
            <a:ext cx="5626100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46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untitle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" r="6868"/>
          <a:stretch/>
        </p:blipFill>
        <p:spPr>
          <a:xfrm>
            <a:off x="895350" y="1666874"/>
            <a:ext cx="7534275" cy="45370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273550" y="1962150"/>
            <a:ext cx="158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sz="2000" dirty="0" smtClean="0"/>
              <a:t>UTM</a:t>
            </a:r>
            <a:endParaRPr kumimoji="1" lang="zh-CN" altLang="en-US" sz="2000" dirty="0"/>
          </a:p>
        </p:txBody>
      </p:sp>
      <p:pic>
        <p:nvPicPr>
          <p:cNvPr id="2" name="图片 1" descr="eq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387350"/>
            <a:ext cx="56261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0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6750" y="809625"/>
            <a:ext cx="7308850" cy="4351338"/>
          </a:xfrm>
        </p:spPr>
        <p:txBody>
          <a:bodyPr/>
          <a:lstStyle/>
          <a:p>
            <a:r>
              <a:rPr kumimoji="1" lang="en-CA" altLang="zh-CN" dirty="0" smtClean="0"/>
              <a:t>Model based dead-reckoning is “not-so-good” in hovering mode with “the </a:t>
            </a:r>
            <a:r>
              <a:rPr kumimoji="1" lang="en-CA" altLang="zh-CN" dirty="0" err="1" smtClean="0"/>
              <a:t>thruster</a:t>
            </a:r>
            <a:r>
              <a:rPr kumimoji="1" lang="en-CA" altLang="zh-CN" dirty="0" smtClean="0"/>
              <a:t>”.</a:t>
            </a:r>
            <a:endParaRPr kumimoji="1" lang="en-CA" altLang="zh-CN" dirty="0"/>
          </a:p>
          <a:p>
            <a:r>
              <a:rPr kumimoji="1" lang="en-CA" altLang="zh-CN" dirty="0" smtClean="0"/>
              <a:t>V =C</a:t>
            </a:r>
            <a:r>
              <a:rPr kumimoji="1" lang="en-CA" altLang="zh-CN" baseline="-25000" dirty="0"/>
              <a:t>2</a:t>
            </a:r>
            <a:r>
              <a:rPr kumimoji="1" lang="en-CA" altLang="zh-CN" dirty="0" smtClean="0"/>
              <a:t> I</a:t>
            </a:r>
            <a:r>
              <a:rPr kumimoji="1" lang="en-CA" altLang="zh-CN" baseline="30000" dirty="0" smtClean="0"/>
              <a:t>2</a:t>
            </a:r>
            <a:r>
              <a:rPr kumimoji="1" lang="en-CA" altLang="zh-CN" dirty="0" smtClean="0"/>
              <a:t> + C</a:t>
            </a:r>
            <a:r>
              <a:rPr kumimoji="1" lang="en-CA" altLang="zh-CN" baseline="-25000" dirty="0" smtClean="0"/>
              <a:t>1</a:t>
            </a:r>
            <a:r>
              <a:rPr kumimoji="1" lang="en-CA" altLang="zh-CN" dirty="0" smtClean="0"/>
              <a:t> I + C</a:t>
            </a:r>
            <a:r>
              <a:rPr kumimoji="1" lang="en-CA" altLang="zh-CN" baseline="-25000" dirty="0" smtClean="0"/>
              <a:t>0</a:t>
            </a:r>
          </a:p>
        </p:txBody>
      </p:sp>
      <p:pic>
        <p:nvPicPr>
          <p:cNvPr id="7" name="图片 6" descr="glider_dead_sketch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" b="8074"/>
          <a:stretch/>
        </p:blipFill>
        <p:spPr>
          <a:xfrm>
            <a:off x="2127250" y="2406630"/>
            <a:ext cx="3975100" cy="3930670"/>
          </a:xfrm>
          <a:prstGeom prst="rect">
            <a:avLst/>
          </a:prstGeom>
        </p:spPr>
      </p:pic>
      <p:cxnSp>
        <p:nvCxnSpPr>
          <p:cNvPr id="6" name="直线箭头连接符 5"/>
          <p:cNvCxnSpPr/>
          <p:nvPr/>
        </p:nvCxnSpPr>
        <p:spPr>
          <a:xfrm>
            <a:off x="4149725" y="3305175"/>
            <a:ext cx="1790700" cy="508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5873750" y="3441700"/>
            <a:ext cx="46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sz="2000" b="1" dirty="0" smtClean="0">
                <a:solidFill>
                  <a:srgbClr val="FF0000"/>
                </a:solidFill>
                <a:latin typeface="Times"/>
                <a:cs typeface="Times"/>
              </a:rPr>
              <a:t>V</a:t>
            </a:r>
            <a:endParaRPr kumimoji="1" lang="zh-CN" altLang="en-US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49213" y="1724567"/>
            <a:ext cx="398558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CA" altLang="zh-CN" sz="3200" dirty="0" smtClean="0">
                <a:solidFill>
                  <a:srgbClr val="FF0000"/>
                </a:solidFill>
              </a:rPr>
              <a:t>Update: V =function (I)</a:t>
            </a:r>
            <a:endParaRPr kumimoji="1" lang="en-CA" altLang="zh-CN" sz="32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3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CA" altLang="zh-CN" sz="3200" dirty="0" smtClean="0"/>
              <a:t>Improved local navigation with Ultra-Short Baseline – USBL</a:t>
            </a:r>
            <a:br>
              <a:rPr kumimoji="1" lang="en-CA" altLang="zh-CN" sz="3200" dirty="0" smtClean="0"/>
            </a:br>
            <a:r>
              <a:rPr kumimoji="1" lang="en-CA" altLang="zh-CN" sz="3200" dirty="0"/>
              <a:t/>
            </a:r>
            <a:br>
              <a:rPr kumimoji="1" lang="en-CA" altLang="zh-CN" sz="3200" dirty="0"/>
            </a:br>
            <a:r>
              <a:rPr kumimoji="1" lang="en-CA" altLang="zh-CN" sz="2200" dirty="0" smtClean="0"/>
              <a:t>Benthos DAT 900 Underwater modem </a:t>
            </a:r>
            <a:endParaRPr kumimoji="1" lang="zh-CN" altLang="en-US" sz="2200" dirty="0"/>
          </a:p>
        </p:txBody>
      </p:sp>
      <p:sp>
        <p:nvSpPr>
          <p:cNvPr id="3" name="文本框 2"/>
          <p:cNvSpPr txBox="1"/>
          <p:nvPr/>
        </p:nvSpPr>
        <p:spPr>
          <a:xfrm>
            <a:off x="5283200" y="1866900"/>
            <a:ext cx="246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sz="2400" b="1" dirty="0" smtClean="0"/>
              <a:t>Ship / USV</a:t>
            </a:r>
          </a:p>
        </p:txBody>
      </p:sp>
      <p:pic>
        <p:nvPicPr>
          <p:cNvPr id="5" name="图片 4" descr="da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2544" r="17361" b="9004"/>
          <a:stretch/>
        </p:blipFill>
        <p:spPr>
          <a:xfrm>
            <a:off x="677333" y="2116667"/>
            <a:ext cx="7556500" cy="39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112" y="189282"/>
            <a:ext cx="7886700" cy="1325563"/>
          </a:xfrm>
        </p:spPr>
        <p:txBody>
          <a:bodyPr/>
          <a:lstStyle/>
          <a:p>
            <a:r>
              <a:rPr kumimoji="1" lang="en-CA" altLang="zh-CN" dirty="0" smtClean="0"/>
              <a:t>Initial evaluation</a:t>
            </a:r>
            <a:endParaRPr kumimoji="1" lang="zh-CN" altLang="en-US" dirty="0"/>
          </a:p>
        </p:txBody>
      </p:sp>
      <p:pic>
        <p:nvPicPr>
          <p:cNvPr id="4" name="图片 3" descr="dat_calibr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" b="49444"/>
          <a:stretch/>
        </p:blipFill>
        <p:spPr>
          <a:xfrm>
            <a:off x="106840" y="2222500"/>
            <a:ext cx="4388550" cy="3721100"/>
          </a:xfrm>
          <a:prstGeom prst="rect">
            <a:avLst/>
          </a:prstGeom>
        </p:spPr>
      </p:pic>
      <p:pic>
        <p:nvPicPr>
          <p:cNvPr id="5" name="图片 4" descr="dat_calibr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11"/>
          <a:stretch/>
        </p:blipFill>
        <p:spPr>
          <a:xfrm>
            <a:off x="4521200" y="2256173"/>
            <a:ext cx="4622800" cy="3687427"/>
          </a:xfrm>
          <a:prstGeom prst="rect">
            <a:avLst/>
          </a:prstGeom>
        </p:spPr>
      </p:pic>
      <p:sp>
        <p:nvSpPr>
          <p:cNvPr id="3" name="菱形 2"/>
          <p:cNvSpPr/>
          <p:nvPr/>
        </p:nvSpPr>
        <p:spPr>
          <a:xfrm>
            <a:off x="316530" y="1398223"/>
            <a:ext cx="108000" cy="180000"/>
          </a:xfrm>
          <a:prstGeom prst="diamond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1142" y="1260475"/>
            <a:ext cx="255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dirty="0" smtClean="0">
                <a:solidFill>
                  <a:srgbClr val="0000FF"/>
                </a:solidFill>
              </a:rPr>
              <a:t>Resolved glider location including azimuth angle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cxnSp>
        <p:nvCxnSpPr>
          <p:cNvPr id="8" name="直线连接符 7"/>
          <p:cNvCxnSpPr/>
          <p:nvPr/>
        </p:nvCxnSpPr>
        <p:spPr>
          <a:xfrm>
            <a:off x="6604000" y="1484922"/>
            <a:ext cx="205154" cy="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6795477" y="1287585"/>
            <a:ext cx="22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dirty="0" smtClean="0">
                <a:solidFill>
                  <a:srgbClr val="FF0000"/>
                </a:solidFill>
              </a:rPr>
              <a:t>Surface vessel position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94093" y="1297111"/>
            <a:ext cx="291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dirty="0" smtClean="0"/>
              <a:t>Resolved location with unknown azimuth angle </a:t>
            </a:r>
            <a:endParaRPr kumimoji="1" lang="zh-CN" altLang="en-US" dirty="0"/>
          </a:p>
        </p:txBody>
      </p:sp>
      <p:sp>
        <p:nvSpPr>
          <p:cNvPr id="20" name="椭圆 19"/>
          <p:cNvSpPr/>
          <p:nvPr/>
        </p:nvSpPr>
        <p:spPr>
          <a:xfrm>
            <a:off x="3191603" y="1371355"/>
            <a:ext cx="432000" cy="43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/>
          <p:cNvCxnSpPr/>
          <p:nvPr/>
        </p:nvCxnSpPr>
        <p:spPr>
          <a:xfrm flipH="1">
            <a:off x="1016001" y="2501900"/>
            <a:ext cx="792000" cy="1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31861" y="2019300"/>
            <a:ext cx="19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CA" altLang="zh-CN" sz="2400" dirty="0" smtClean="0"/>
              <a:t>100 m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985250" y="57467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019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38128"/>
            <a:ext cx="7886700" cy="1325563"/>
          </a:xfrm>
        </p:spPr>
        <p:txBody>
          <a:bodyPr/>
          <a:lstStyle/>
          <a:p>
            <a:r>
              <a:rPr kumimoji="1" lang="en-CA" altLang="zh-CN" dirty="0" smtClean="0"/>
              <a:t>Dynamic evaluation</a:t>
            </a:r>
            <a:endParaRPr kumimoji="1" lang="zh-CN" altLang="en-US" dirty="0"/>
          </a:p>
        </p:txBody>
      </p:sp>
      <p:pic>
        <p:nvPicPr>
          <p:cNvPr id="3" name="图片 2" descr="5_201_I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3" b="27163"/>
          <a:stretch/>
        </p:blipFill>
        <p:spPr>
          <a:xfrm>
            <a:off x="53975" y="3009900"/>
            <a:ext cx="4089400" cy="2937228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698500" y="11144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CA" altLang="zh-CN" sz="3600" dirty="0" smtClean="0"/>
              <a:t>May - 20 - 1</a:t>
            </a:r>
            <a:endParaRPr kumimoji="1" lang="zh-CN" altLang="en-US" sz="3600" dirty="0"/>
          </a:p>
        </p:txBody>
      </p:sp>
      <p:sp>
        <p:nvSpPr>
          <p:cNvPr id="5" name="矩形 4"/>
          <p:cNvSpPr/>
          <p:nvPr/>
        </p:nvSpPr>
        <p:spPr>
          <a:xfrm>
            <a:off x="4625513" y="1263134"/>
            <a:ext cx="4518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en-CA" altLang="zh-CN" sz="2400" dirty="0" smtClean="0"/>
              <a:t>Speed </a:t>
            </a:r>
            <a:r>
              <a:rPr kumimoji="1" lang="en-CA" altLang="zh-CN" sz="2400" dirty="0"/>
              <a:t>=C</a:t>
            </a:r>
            <a:r>
              <a:rPr kumimoji="1" lang="en-CA" altLang="zh-CN" sz="2400" baseline="-25000" dirty="0"/>
              <a:t>2</a:t>
            </a:r>
            <a:r>
              <a:rPr kumimoji="1" lang="en-CA" altLang="zh-CN" sz="2400" dirty="0"/>
              <a:t> I</a:t>
            </a:r>
            <a:r>
              <a:rPr kumimoji="1" lang="en-CA" altLang="zh-CN" sz="2400" baseline="30000" dirty="0"/>
              <a:t>2</a:t>
            </a:r>
            <a:r>
              <a:rPr kumimoji="1" lang="en-CA" altLang="zh-CN" sz="2400" dirty="0"/>
              <a:t> + C</a:t>
            </a:r>
            <a:r>
              <a:rPr kumimoji="1" lang="en-CA" altLang="zh-CN" sz="2400" baseline="-25000" dirty="0"/>
              <a:t>1</a:t>
            </a:r>
            <a:r>
              <a:rPr kumimoji="1" lang="en-CA" altLang="zh-CN" sz="2400" dirty="0"/>
              <a:t> I + </a:t>
            </a:r>
            <a:r>
              <a:rPr kumimoji="1" lang="en-CA" altLang="zh-CN" sz="2400" dirty="0" smtClean="0"/>
              <a:t>C</a:t>
            </a:r>
            <a:r>
              <a:rPr kumimoji="1" lang="en-CA" altLang="zh-CN" sz="2400" baseline="-25000" dirty="0" smtClean="0"/>
              <a:t>0 </a:t>
            </a:r>
            <a:r>
              <a:rPr kumimoji="1" lang="en-CA" altLang="zh-CN" sz="2400" dirty="0" smtClean="0"/>
              <a:t>+ </a:t>
            </a:r>
            <a:r>
              <a:rPr kumimoji="1" lang="en-CA" altLang="zh-CN" sz="2400" b="1" dirty="0" err="1" smtClean="0"/>
              <a:t>dV</a:t>
            </a:r>
            <a:r>
              <a:rPr kumimoji="1" lang="en-CA" altLang="zh-CN" sz="2400" b="1" dirty="0" smtClean="0"/>
              <a:t> </a:t>
            </a:r>
            <a:endParaRPr lang="zh-CN" altLang="en-US" sz="2400" b="1" dirty="0"/>
          </a:p>
        </p:txBody>
      </p:sp>
      <p:pic>
        <p:nvPicPr>
          <p:cNvPr id="10" name="图片 9" descr="5_201_all_V_UTM2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0" r="9417"/>
          <a:stretch/>
        </p:blipFill>
        <p:spPr>
          <a:xfrm>
            <a:off x="4318000" y="1853909"/>
            <a:ext cx="4826000" cy="5004091"/>
          </a:xfrm>
          <a:prstGeom prst="rect">
            <a:avLst/>
          </a:prstGeom>
        </p:spPr>
      </p:pic>
      <p:pic>
        <p:nvPicPr>
          <p:cNvPr id="7" name="图片 6" descr="5_201_all_V_UTM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4" t="23518" r="9617" b="32593"/>
          <a:stretch/>
        </p:blipFill>
        <p:spPr>
          <a:xfrm>
            <a:off x="7378700" y="4318000"/>
            <a:ext cx="1765300" cy="18512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413626" y="5458883"/>
            <a:ext cx="1273173" cy="127000"/>
          </a:xfrm>
          <a:prstGeom prst="rect">
            <a:avLst/>
          </a:prstGeom>
          <a:noFill/>
          <a:ln>
            <a:solidFill>
              <a:srgbClr val="F400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 descr="eq2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57"/>
          <a:stretch/>
        </p:blipFill>
        <p:spPr>
          <a:xfrm>
            <a:off x="6229350" y="1847850"/>
            <a:ext cx="30035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5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643</Words>
  <Application>Microsoft Macintosh PowerPoint</Application>
  <PresentationFormat>信纸(8.5x11 英寸)</PresentationFormat>
  <Paragraphs>122</Paragraphs>
  <Slides>19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0" baseType="lpstr">
      <vt:lpstr>Office Theme</vt:lpstr>
      <vt:lpstr>Surface Vehicle Assisted Navigation of an Underwater Glider</vt:lpstr>
      <vt:lpstr>Outline</vt:lpstr>
      <vt:lpstr>Modified Slocum glider in AOSL</vt:lpstr>
      <vt:lpstr>PowerPoint 演示文稿</vt:lpstr>
      <vt:lpstr>PowerPoint 演示文稿</vt:lpstr>
      <vt:lpstr>PowerPoint 演示文稿</vt:lpstr>
      <vt:lpstr>Improved local navigation with Ultra-Short Baseline – USBL  Benthos DAT 900 Underwater modem </vt:lpstr>
      <vt:lpstr>Initial evaluation</vt:lpstr>
      <vt:lpstr>Dynamic evaluation</vt:lpstr>
      <vt:lpstr>PowerPoint 演示文稿</vt:lpstr>
      <vt:lpstr>PowerPoint 演示文稿</vt:lpstr>
      <vt:lpstr>Summary of the thruster performance in dynamic evaluation</vt:lpstr>
      <vt:lpstr>Remodel the vehicle speed vs. current</vt:lpstr>
      <vt:lpstr>PowerPoint 演示文稿</vt:lpstr>
      <vt:lpstr>PowerPoint 演示文稿</vt:lpstr>
      <vt:lpstr>PowerPoint 演示文稿</vt:lpstr>
      <vt:lpstr>Conclusions and future work</vt:lpstr>
      <vt:lpstr>Acknowledgements </vt:lpstr>
      <vt:lpstr>Thank you and Questions?</vt:lpstr>
    </vt:vector>
  </TitlesOfParts>
  <Manager/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nriggs</dc:creator>
  <cp:keywords/>
  <dc:description/>
  <cp:lastModifiedBy>mingxi zhou</cp:lastModifiedBy>
  <cp:revision>868</cp:revision>
  <dcterms:created xsi:type="dcterms:W3CDTF">2015-09-27T13:45:37Z</dcterms:created>
  <dcterms:modified xsi:type="dcterms:W3CDTF">2016-09-28T13:06:52Z</dcterms:modified>
  <cp:category/>
</cp:coreProperties>
</file>