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5" r:id="rId3"/>
    <p:sldId id="293" r:id="rId4"/>
    <p:sldId id="276" r:id="rId5"/>
    <p:sldId id="286" r:id="rId6"/>
    <p:sldId id="266" r:id="rId7"/>
    <p:sldId id="282" r:id="rId8"/>
    <p:sldId id="267" r:id="rId9"/>
    <p:sldId id="284" r:id="rId10"/>
    <p:sldId id="287" r:id="rId11"/>
    <p:sldId id="271" r:id="rId12"/>
    <p:sldId id="288" r:id="rId13"/>
    <p:sldId id="294" r:id="rId14"/>
    <p:sldId id="289" r:id="rId15"/>
    <p:sldId id="270" r:id="rId16"/>
    <p:sldId id="291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2"/>
    <p:restoredTop sz="64937"/>
  </p:normalViewPr>
  <p:slideViewPr>
    <p:cSldViewPr snapToGrid="0" snapToObjects="1">
      <p:cViewPr>
        <p:scale>
          <a:sx n="50" d="100"/>
          <a:sy n="50" d="100"/>
        </p:scale>
        <p:origin x="1760" y="272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A4603-C821-5641-BDCF-10CE0F512DDC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E84A4-0978-4D4A-9223-502AC8E8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5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0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9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9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8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0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5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2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24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34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E84A4-0978-4D4A-9223-502AC8E860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C335-46E0-D447-8A81-309860482252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BC6A-D0AD-3E43-B24F-182800BBB5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07" y="5855123"/>
            <a:ext cx="535181" cy="53518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123240" y="6453551"/>
            <a:ext cx="506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EGO Conference, Southampton, UK,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png"/><Relationship Id="rId5" Type="http://schemas.openxmlformats.org/officeDocument/2006/relationships/image" Target="../media/image24.tiff"/><Relationship Id="rId6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l.noaa.gov/phod/gliders" TargetMode="External"/><Relationship Id="rId4" Type="http://schemas.openxmlformats.org/officeDocument/2006/relationships/hyperlink" Target="http://www.ioos.noaa.gov/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.wdp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324492" y="5591908"/>
            <a:ext cx="580293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4776" y="117400"/>
            <a:ext cx="111879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Gustavo Jorge Goni</a:t>
            </a:r>
            <a:r>
              <a:rPr lang="en-US" baseline="30000" dirty="0"/>
              <a:t>1</a:t>
            </a:r>
            <a:r>
              <a:rPr lang="en-US" dirty="0" smtClean="0"/>
              <a:t>  </a:t>
            </a:r>
          </a:p>
          <a:p>
            <a:r>
              <a:rPr lang="en-US" dirty="0"/>
              <a:t>Francis </a:t>
            </a:r>
            <a:r>
              <a:rPr lang="en-US" dirty="0" smtClean="0"/>
              <a:t>Bringas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u="sng" dirty="0" smtClean="0"/>
              <a:t>Ricardo Domingues</a:t>
            </a:r>
            <a:r>
              <a:rPr lang="en-US" u="sng" baseline="30000" dirty="0" smtClean="0"/>
              <a:t>2,1</a:t>
            </a:r>
            <a:endParaRPr lang="en-US" u="sng" dirty="0"/>
          </a:p>
          <a:p>
            <a:r>
              <a:rPr lang="en-US" dirty="0" err="1" smtClean="0"/>
              <a:t>Jili</a:t>
            </a:r>
            <a:r>
              <a:rPr lang="en-US" dirty="0" smtClean="0"/>
              <a:t> Dong </a:t>
            </a:r>
            <a:r>
              <a:rPr lang="en-US" baseline="30000" dirty="0" smtClean="0"/>
              <a:t>2,1</a:t>
            </a:r>
          </a:p>
          <a:p>
            <a:r>
              <a:rPr lang="en-US" dirty="0" smtClean="0"/>
              <a:t>Grant Rawson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Ulises Rivero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Thomas Sevilla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Julio Morell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George Halliwell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Sang-Ki Lee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Hyun-Sook Kim</a:t>
            </a:r>
            <a:r>
              <a:rPr lang="en-US" baseline="30000" dirty="0" smtClean="0"/>
              <a:t>4</a:t>
            </a:r>
            <a:endParaRPr lang="en-US" dirty="0"/>
          </a:p>
          <a:p>
            <a:r>
              <a:rPr lang="en-US" dirty="0" smtClean="0"/>
              <a:t>Luis Pomales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Becky </a:t>
            </a:r>
            <a:r>
              <a:rPr lang="en-US" dirty="0" smtClean="0"/>
              <a:t>Baltes</a:t>
            </a:r>
            <a:r>
              <a:rPr lang="en-US" baseline="30000" dirty="0" smtClean="0"/>
              <a:t>5</a:t>
            </a:r>
            <a:endParaRPr lang="en-US" baseline="30000" dirty="0"/>
          </a:p>
          <a:p>
            <a:r>
              <a:rPr lang="en-US" dirty="0" smtClean="0"/>
              <a:t>Richard Bouchard</a:t>
            </a:r>
            <a:r>
              <a:rPr lang="en-US" baseline="30000" dirty="0" smtClean="0"/>
              <a:t>6</a:t>
            </a:r>
            <a:endParaRPr lang="en-US" baseline="30000" dirty="0"/>
          </a:p>
          <a:p>
            <a:r>
              <a:rPr lang="en-US" dirty="0" err="1" smtClean="0"/>
              <a:t>Yamil</a:t>
            </a:r>
            <a:r>
              <a:rPr lang="en-US" dirty="0" smtClean="0"/>
              <a:t> Rodriguez</a:t>
            </a:r>
            <a:r>
              <a:rPr lang="en-US" baseline="30000" dirty="0" smtClean="0"/>
              <a:t>7</a:t>
            </a:r>
          </a:p>
          <a:p>
            <a:endParaRPr lang="en-US" sz="1400" dirty="0" smtClean="0"/>
          </a:p>
          <a:p>
            <a:r>
              <a:rPr lang="en-US" sz="1400" dirty="0" smtClean="0"/>
              <a:t>1 NOAA Atlantic Oceanographic and Meteorological Laboratory - AOML, Miami, Florida, USA</a:t>
            </a:r>
          </a:p>
          <a:p>
            <a:r>
              <a:rPr lang="en-US" sz="1400" dirty="0" smtClean="0"/>
              <a:t>2 University of Miami, Cooperative Institute for Marine and Atmospheric Studies - CIMAS, Miami, Florida, USA</a:t>
            </a:r>
          </a:p>
          <a:p>
            <a:r>
              <a:rPr lang="en-US" sz="1400" dirty="0" smtClean="0"/>
              <a:t>3 University of Puerto Rico, </a:t>
            </a:r>
            <a:r>
              <a:rPr lang="en-US" sz="1400" dirty="0" err="1" smtClean="0"/>
              <a:t>Mayagues</a:t>
            </a:r>
            <a:r>
              <a:rPr lang="en-US" sz="1400" dirty="0" smtClean="0"/>
              <a:t>, Puerto Rico, and Caribbean Coastal Ocean Observing System - CARICOOS</a:t>
            </a:r>
          </a:p>
          <a:p>
            <a:r>
              <a:rPr lang="en-US" sz="1400" dirty="0" smtClean="0"/>
              <a:t>4 NOAA Environmental Modeling Center , </a:t>
            </a:r>
            <a:r>
              <a:rPr lang="en-US" sz="1400" dirty="0"/>
              <a:t>College Park, Maryland, </a:t>
            </a:r>
            <a:r>
              <a:rPr lang="en-US" sz="1400" dirty="0" smtClean="0"/>
              <a:t>USA</a:t>
            </a:r>
          </a:p>
          <a:p>
            <a:r>
              <a:rPr lang="en-US" sz="1400" dirty="0" smtClean="0"/>
              <a:t>5 NOAA Integrated Ocean Observing System – IOOS, Silver Spring, MD, USA</a:t>
            </a:r>
          </a:p>
          <a:p>
            <a:r>
              <a:rPr lang="en-US" sz="1400" dirty="0" smtClean="0"/>
              <a:t>6 NOAA National Data Buoy Center, Stennis, Miss, USA</a:t>
            </a:r>
          </a:p>
          <a:p>
            <a:r>
              <a:rPr lang="en-US" sz="1400" dirty="0" smtClean="0"/>
              <a:t>7 </a:t>
            </a:r>
            <a:r>
              <a:rPr lang="en-US" sz="1400" dirty="0" err="1" smtClean="0"/>
              <a:t>Autoridad</a:t>
            </a:r>
            <a:r>
              <a:rPr lang="en-US" sz="1400" dirty="0" smtClean="0"/>
              <a:t> Nacional de </a:t>
            </a:r>
            <a:r>
              <a:rPr lang="en-US" sz="1400" dirty="0" err="1" smtClean="0"/>
              <a:t>Asuntos</a:t>
            </a:r>
            <a:r>
              <a:rPr lang="en-US" sz="1400" dirty="0" smtClean="0"/>
              <a:t> </a:t>
            </a:r>
            <a:r>
              <a:rPr lang="en-US" sz="1400" dirty="0" err="1" smtClean="0"/>
              <a:t>Maritimos</a:t>
            </a:r>
            <a:r>
              <a:rPr lang="en-US" sz="1400" dirty="0" smtClean="0"/>
              <a:t> - ANAMAR, Dominican Republic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02" y="2509109"/>
            <a:ext cx="3604444" cy="3761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854" y="2707370"/>
            <a:ext cx="4125993" cy="3729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897" y="814649"/>
            <a:ext cx="428936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Hurricane Season Deployments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July-November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Objective: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carry out ocean observations in support of Hurricane studies and forecasts</a:t>
            </a:r>
          </a:p>
          <a:p>
            <a:pPr>
              <a:spcAft>
                <a:spcPts val="600"/>
              </a:spcAft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5461" y="784170"/>
            <a:ext cx="45431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Off-Hurricane Season Deployments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February-June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Objective: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carry out ocean observations to improve understanding of the variability of the physical and chemical parameters in the Caribbean Sea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808987"/>
            <a:ext cx="0" cy="6038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7451" y="4558752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PR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5619" y="3571473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PR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9579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7355" y="5534283"/>
            <a:ext cx="1054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Other remote and in-situ observations: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targeted ocean observations (AXBTs, AXCTDs,..), Argo floats, surface drifters, satellite sea surface temperature and sea height.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5301" y="1686850"/>
            <a:ext cx="10982324" cy="3629550"/>
            <a:chOff x="277648" y="1879427"/>
            <a:chExt cx="10982324" cy="3629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0865" y="2846437"/>
              <a:ext cx="2339258" cy="24468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77648" y="2630760"/>
              <a:ext cx="2626634" cy="2878217"/>
              <a:chOff x="6019800" y="2784956"/>
              <a:chExt cx="3124200" cy="375098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51" b="9286"/>
              <a:stretch/>
            </p:blipFill>
            <p:spPr>
              <a:xfrm>
                <a:off x="6019800" y="2802666"/>
                <a:ext cx="3124200" cy="373327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843653" y="5754527"/>
                <a:ext cx="1108151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TS Bertha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(August, 2014)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600016" y="2784956"/>
                <a:ext cx="1356018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Hurricane Gonzalo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(October, 2014)</a:t>
                </a:r>
              </a:p>
            </p:txBody>
          </p:sp>
          <p:sp>
            <p:nvSpPr>
              <p:cNvPr id="14" name="Diamond 13"/>
              <p:cNvSpPr/>
              <p:nvPr/>
            </p:nvSpPr>
            <p:spPr>
              <a:xfrm>
                <a:off x="7474617" y="5663961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5" name="Diamond 14"/>
              <p:cNvSpPr/>
              <p:nvPr/>
            </p:nvSpPr>
            <p:spPr>
              <a:xfrm>
                <a:off x="7961082" y="3702264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8095" y="2823049"/>
              <a:ext cx="2773481" cy="250722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03609" y="1879427"/>
              <a:ext cx="10456363" cy="849184"/>
              <a:chOff x="803609" y="1879427"/>
              <a:chExt cx="10456363" cy="84918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03609" y="1879427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First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Jul-Nov 2014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50629" y="2058893"/>
                <a:ext cx="1790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Second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Feb-Apr 2015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68928" y="2071946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Third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Jul-Nov 2015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58087" y="2082280"/>
                <a:ext cx="22018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Fourth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March </a:t>
                </a:r>
                <a:r>
                  <a:rPr lang="en-US" b="1" dirty="0">
                    <a:latin typeface="Avenir Book" charset="0"/>
                    <a:ea typeface="Avenir Book" charset="0"/>
                    <a:cs typeface="Avenir Book" charset="0"/>
                  </a:rPr>
                  <a:t>– June 2016 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70343" y="1081302"/>
            <a:ext cx="942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5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 missions, 20 months of observations,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pproximately 10,000 T, S profiles to date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158" y="2670792"/>
            <a:ext cx="2821754" cy="24838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70343" y="1081302"/>
            <a:ext cx="942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5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 missions, 20 months of observations,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pproximately 10,000 T, S profiles to date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287" y="1685050"/>
            <a:ext cx="4915370" cy="4694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219" y="1596406"/>
            <a:ext cx="4088235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Mission 5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(Underway)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July 2016 – present 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Hurricane Season Deployment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4 Gliders Deployed</a:t>
            </a:r>
          </a:p>
          <a:p>
            <a:pPr marL="742950" lvl="1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 in the Caribbean Sea</a:t>
            </a:r>
          </a:p>
          <a:p>
            <a:pPr marL="742950" lvl="1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 in the Tropical North Atlantic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~3,000 profiles of each parameter: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 &amp; 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Dissolved Oxygen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Chlorophyll-a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CDOM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2519" y="163157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Mission 5</a:t>
            </a:r>
            <a:endParaRPr lang="en-US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70343" y="1081302"/>
            <a:ext cx="5377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Mission 5: Current Meteorological Conditions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2519" y="163157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Mission 5</a:t>
            </a:r>
            <a:endParaRPr lang="en-US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26" name="Picture 2" descr="ttp://my.sfwmd.gov/sfwmd/common/images/weather/plots/storm_9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-55"/>
          <a:stretch/>
        </p:blipFill>
        <p:spPr bwMode="auto">
          <a:xfrm>
            <a:off x="6134100" y="2106849"/>
            <a:ext cx="5497124" cy="36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hc.noaa.gov/xgtwo/two_atl_2d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6" y="1835061"/>
            <a:ext cx="5322849" cy="39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 txBox="1">
            <a:spLocks/>
          </p:cNvSpPr>
          <p:nvPr/>
        </p:nvSpPr>
        <p:spPr>
          <a:xfrm>
            <a:off x="228600" y="928597"/>
            <a:ext cx="5573684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Data Distribution</a:t>
            </a: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PHOD/AOML website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  <a:hlinkClick r:id="rId3"/>
              </a:rPr>
              <a:t>http://www.aoml.noaa.gov/phod/gliders</a:t>
            </a:r>
            <a:endParaRPr lang="en-US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Real-time location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Plot of glider observations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Individual T, S &amp; DO profiles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Data Access</a:t>
            </a:r>
            <a:endParaRPr lang="en-US" sz="1600" u="sng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Global Telecommunication System – GTS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Assimilated into forecasting systems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NOAA’s Integrated Ocean Observing System - IOOS </a:t>
            </a: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1600" u="sng" dirty="0">
                <a:latin typeface="Avenir Book" charset="0"/>
                <a:ea typeface="Avenir Book" charset="0"/>
                <a:cs typeface="Avenir Book" charset="0"/>
                <a:hlinkClick r:id="rId4"/>
              </a:rPr>
              <a:t>http://www.ioos.noaa.gov/</a:t>
            </a:r>
            <a:endParaRPr lang="en-US" sz="1600" u="sng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buFont typeface="Courier New" charset="0"/>
              <a:buChar char="o"/>
              <a:defRPr/>
            </a:pPr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200150" lvl="2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buFont typeface="Courier New" charset="0"/>
              <a:buChar char="o"/>
              <a:defRPr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12153" r="28941" b="6597"/>
          <a:stretch/>
        </p:blipFill>
        <p:spPr bwMode="auto">
          <a:xfrm>
            <a:off x="8343634" y="1716790"/>
            <a:ext cx="3706614" cy="391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12153" r="18642" b="6955"/>
          <a:stretch/>
        </p:blipFill>
        <p:spPr bwMode="auto">
          <a:xfrm>
            <a:off x="5981526" y="1075155"/>
            <a:ext cx="3288262" cy="2335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12848" r="29461" b="27604"/>
          <a:stretch/>
        </p:blipFill>
        <p:spPr bwMode="auto">
          <a:xfrm>
            <a:off x="5949850" y="3827731"/>
            <a:ext cx="3315395" cy="2602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369" y="5573295"/>
            <a:ext cx="12448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NOAA NCEI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7296" y="5565274"/>
            <a:ext cx="13811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NOAA OSMC</a:t>
            </a:r>
            <a:endParaRPr lang="en-US" dirty="0" smtClean="0"/>
          </a:p>
        </p:txBody>
      </p:sp>
      <p:cxnSp>
        <p:nvCxnSpPr>
          <p:cNvPr id="4" name="Straight Arrow Connector 3"/>
          <p:cNvCxnSpPr>
            <a:endCxn id="13" idx="0"/>
          </p:cNvCxnSpPr>
          <p:nvPr/>
        </p:nvCxnSpPr>
        <p:spPr>
          <a:xfrm>
            <a:off x="2566737" y="5053263"/>
            <a:ext cx="1411133" cy="51201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0"/>
          </p:cNvCxnSpPr>
          <p:nvPr/>
        </p:nvCxnSpPr>
        <p:spPr>
          <a:xfrm flipH="1">
            <a:off x="1270816" y="5053263"/>
            <a:ext cx="1263837" cy="520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5429" y="6243753"/>
            <a:ext cx="417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NCEI – National Centers for Environmental Information</a:t>
            </a:r>
          </a:p>
          <a:p>
            <a:r>
              <a:rPr lang="en-US" sz="1400" dirty="0" smtClean="0"/>
              <a:t>OSMC – Observing System Monitoring Center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00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51" y="303202"/>
            <a:ext cx="1057459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Summary: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Underwater gliders can provide critical temperature and salinity profile data in real-time even during tropical cyclone wind conditions.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Over 10,000 profiles of each observed parameter, such as temperature, salinity, dissolved oxygen, and chlorophyll concentration have been collected during the first two years of the NOAA/AOML-CARICOOS Hurricane Underwater Glider Operations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One case study, with significant results during Hurricane Gonzalo (2014), indicates that glider data improves ocean initialization when assimilated within HYCOM-HWRF model.</a:t>
            </a:r>
          </a:p>
          <a:p>
            <a:pPr marL="285750" indent="-285750">
              <a:buFont typeface="Courier New" charset="0"/>
              <a:buChar char="o"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Future work: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Continue collecting ocean profile data, with enhanced glider network.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smtClean="0">
                <a:latin typeface="Avenir Book" charset="0"/>
                <a:ea typeface="Avenir Book" charset="0"/>
                <a:cs typeface="Avenir Book" charset="0"/>
              </a:rPr>
              <a:t>Assess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optimal observational strategy to improve TC intensity forecast using a suite of ocean observations.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Further collaboration with other institutions interested in monitoring the UOHC in support of Tropical Cyclone intensification studies and forecasts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9718" y="5629835"/>
            <a:ext cx="1452282" cy="57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8097" y="6121433"/>
            <a:ext cx="12248535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 err="1"/>
              <a:t>Domingues</a:t>
            </a:r>
            <a:r>
              <a:rPr lang="en-US" sz="1400" b="1" dirty="0"/>
              <a:t>, R., G. </a:t>
            </a:r>
            <a:r>
              <a:rPr lang="en-US" sz="1400" b="1" dirty="0" err="1"/>
              <a:t>Goni</a:t>
            </a:r>
            <a:r>
              <a:rPr lang="en-US" sz="1400" b="1" dirty="0"/>
              <a:t>, F. </a:t>
            </a:r>
            <a:r>
              <a:rPr lang="en-US" sz="1400" b="1" dirty="0" err="1"/>
              <a:t>Bringas</a:t>
            </a:r>
            <a:r>
              <a:rPr lang="en-US" sz="1400" b="1" dirty="0"/>
              <a:t>, S.-K. Lee, H.-S. Kim, G. </a:t>
            </a:r>
            <a:r>
              <a:rPr lang="en-US" sz="1400" b="1" dirty="0" err="1"/>
              <a:t>Halliwell</a:t>
            </a:r>
            <a:r>
              <a:rPr lang="en-US" sz="1400" b="1" dirty="0"/>
              <a:t>, J. Dong, J. Morell, and L. </a:t>
            </a:r>
            <a:r>
              <a:rPr lang="en-US" sz="1400" b="1" dirty="0" err="1"/>
              <a:t>Pomales</a:t>
            </a:r>
            <a:r>
              <a:rPr lang="en-US" sz="1400" b="1" dirty="0"/>
              <a:t> </a:t>
            </a:r>
            <a:r>
              <a:rPr lang="en-US" sz="1400" dirty="0"/>
              <a:t>(2015), Upper ocean response to Hurricane </a:t>
            </a:r>
            <a:r>
              <a:rPr lang="en-US" sz="1400" dirty="0" smtClean="0"/>
              <a:t>Gonzalo </a:t>
            </a:r>
            <a:r>
              <a:rPr lang="en-US" sz="1400" dirty="0"/>
              <a:t>(2014): Salinity effects revealed by targeted and sustained underwater glider observations, </a:t>
            </a:r>
            <a:r>
              <a:rPr lang="en-US" sz="1400" i="1" dirty="0" err="1"/>
              <a:t>Geophys</a:t>
            </a:r>
            <a:r>
              <a:rPr lang="en-US" sz="1400" i="1" dirty="0"/>
              <a:t>. Res. Lett</a:t>
            </a:r>
            <a:r>
              <a:rPr lang="en-US" sz="1400" dirty="0"/>
              <a:t>., 42, doi:10.1002/2015GL065378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Dong et al,</a:t>
            </a:r>
            <a:r>
              <a:rPr lang="en-US" sz="1400" dirty="0" smtClean="0"/>
              <a:t> Impact of underwater glider data on Hurricane Gonzalo (2014) forecast, 2016</a:t>
            </a:r>
            <a:r>
              <a:rPr lang="en-US" sz="1400" i="1" dirty="0" smtClean="0"/>
              <a:t>, to be submitted.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2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395" y="164056"/>
            <a:ext cx="105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Future Work</a:t>
            </a:r>
            <a:endParaRPr lang="en-US" sz="20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853334"/>
            <a:ext cx="7376160" cy="549155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257065" y="3657863"/>
            <a:ext cx="0" cy="681243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61571" y="4644533"/>
            <a:ext cx="0" cy="610614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91911" y="3660361"/>
            <a:ext cx="0" cy="681243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96417" y="4639536"/>
            <a:ext cx="0" cy="610614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324492" y="5591908"/>
            <a:ext cx="580293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4776" y="117400"/>
            <a:ext cx="111879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Gustavo Jorge Goni</a:t>
            </a:r>
            <a:r>
              <a:rPr lang="en-US" baseline="30000" dirty="0"/>
              <a:t>1</a:t>
            </a:r>
            <a:r>
              <a:rPr lang="en-US" dirty="0" smtClean="0"/>
              <a:t>  </a:t>
            </a:r>
          </a:p>
          <a:p>
            <a:r>
              <a:rPr lang="en-US" dirty="0"/>
              <a:t>Francis </a:t>
            </a:r>
            <a:r>
              <a:rPr lang="en-US" dirty="0" smtClean="0"/>
              <a:t>Bringas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u="sng" dirty="0" smtClean="0"/>
              <a:t>Ricardo Domingues</a:t>
            </a:r>
            <a:r>
              <a:rPr lang="en-US" u="sng" baseline="30000" dirty="0" smtClean="0"/>
              <a:t>2,1</a:t>
            </a:r>
            <a:endParaRPr lang="en-US" u="sng" dirty="0"/>
          </a:p>
          <a:p>
            <a:r>
              <a:rPr lang="en-US" dirty="0" err="1" smtClean="0"/>
              <a:t>Jili</a:t>
            </a:r>
            <a:r>
              <a:rPr lang="en-US" dirty="0" smtClean="0"/>
              <a:t> Dong </a:t>
            </a:r>
            <a:r>
              <a:rPr lang="en-US" baseline="30000" dirty="0" smtClean="0"/>
              <a:t>2,1</a:t>
            </a:r>
          </a:p>
          <a:p>
            <a:r>
              <a:rPr lang="en-US" dirty="0" smtClean="0"/>
              <a:t>Grant Rawson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Ulises Rivero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Thomas Sevilla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Julio Morell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George Halliwell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Sang-Ki Lee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Hyun-Sook Kim</a:t>
            </a:r>
            <a:r>
              <a:rPr lang="en-US" baseline="30000" dirty="0" smtClean="0"/>
              <a:t>4</a:t>
            </a:r>
            <a:endParaRPr lang="en-US" dirty="0"/>
          </a:p>
          <a:p>
            <a:r>
              <a:rPr lang="en-US" dirty="0" smtClean="0"/>
              <a:t>Luis Pomales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Becky Baltles</a:t>
            </a:r>
            <a:r>
              <a:rPr lang="en-US" baseline="30000" dirty="0"/>
              <a:t>5</a:t>
            </a:r>
          </a:p>
          <a:p>
            <a:r>
              <a:rPr lang="en-US" dirty="0" smtClean="0"/>
              <a:t>Richard Bouchard</a:t>
            </a:r>
            <a:r>
              <a:rPr lang="en-US" baseline="30000" dirty="0" smtClean="0"/>
              <a:t>6</a:t>
            </a:r>
            <a:endParaRPr lang="en-US" baseline="30000" dirty="0"/>
          </a:p>
          <a:p>
            <a:r>
              <a:rPr lang="en-US" dirty="0" err="1" smtClean="0"/>
              <a:t>Yamil</a:t>
            </a:r>
            <a:r>
              <a:rPr lang="en-US" dirty="0" smtClean="0"/>
              <a:t> Rodriguez</a:t>
            </a:r>
            <a:r>
              <a:rPr lang="en-US" baseline="30000" dirty="0" smtClean="0"/>
              <a:t>7</a:t>
            </a:r>
          </a:p>
          <a:p>
            <a:endParaRPr lang="en-US" sz="1400" dirty="0" smtClean="0"/>
          </a:p>
          <a:p>
            <a:r>
              <a:rPr lang="en-US" sz="1400" dirty="0" smtClean="0"/>
              <a:t>1 NOAA Atlantic Oceanographic and Meteorological Laboratory - AOML, Miami, Florida, USA</a:t>
            </a:r>
          </a:p>
          <a:p>
            <a:r>
              <a:rPr lang="en-US" sz="1400" dirty="0" smtClean="0"/>
              <a:t>2 University of Miami, Cooperative Institute for Marine and Atmospheric Studies - CIMAS, Miami, Florida, USA</a:t>
            </a:r>
          </a:p>
          <a:p>
            <a:r>
              <a:rPr lang="en-US" sz="1400" dirty="0" smtClean="0"/>
              <a:t>3 University of Puerto Rico, </a:t>
            </a:r>
            <a:r>
              <a:rPr lang="en-US" sz="1400" dirty="0" err="1" smtClean="0"/>
              <a:t>Mayagues</a:t>
            </a:r>
            <a:r>
              <a:rPr lang="en-US" sz="1400" dirty="0" smtClean="0"/>
              <a:t>, Puerto Rico, and Caribbean Coastal Ocean Observing System - CARICOOS</a:t>
            </a:r>
          </a:p>
          <a:p>
            <a:r>
              <a:rPr lang="en-US" sz="1400" dirty="0" smtClean="0"/>
              <a:t>4 NOAA Environmental Modeling Center , </a:t>
            </a:r>
            <a:r>
              <a:rPr lang="en-US" sz="1400" dirty="0"/>
              <a:t>College Park, Maryland, </a:t>
            </a:r>
            <a:r>
              <a:rPr lang="en-US" sz="1400" dirty="0" smtClean="0"/>
              <a:t>USA</a:t>
            </a:r>
          </a:p>
          <a:p>
            <a:r>
              <a:rPr lang="en-US" sz="1400" dirty="0" smtClean="0"/>
              <a:t>5 NOAA Integrated Ocean Observing System – IOOS, Silver Spring, MD, USA</a:t>
            </a:r>
          </a:p>
          <a:p>
            <a:r>
              <a:rPr lang="en-US" sz="1400" dirty="0" smtClean="0"/>
              <a:t>6 NOAA National Data Buoy Center, Stennis, Miss, USA</a:t>
            </a:r>
          </a:p>
          <a:p>
            <a:r>
              <a:rPr lang="en-US" sz="1400" dirty="0" smtClean="0"/>
              <a:t>7 </a:t>
            </a:r>
            <a:r>
              <a:rPr lang="en-US" sz="1400" dirty="0" err="1" smtClean="0"/>
              <a:t>Autoridad</a:t>
            </a:r>
            <a:r>
              <a:rPr lang="en-US" sz="1400" dirty="0" smtClean="0"/>
              <a:t> Nacional de </a:t>
            </a:r>
            <a:r>
              <a:rPr lang="en-US" sz="1400" dirty="0" err="1" smtClean="0"/>
              <a:t>Asuntos</a:t>
            </a:r>
            <a:r>
              <a:rPr lang="en-US" sz="1400" dirty="0" smtClean="0"/>
              <a:t> </a:t>
            </a:r>
            <a:r>
              <a:rPr lang="en-US" sz="1400" dirty="0" err="1" smtClean="0"/>
              <a:t>Maritimos</a:t>
            </a:r>
            <a:r>
              <a:rPr lang="en-US" sz="1400" dirty="0" smtClean="0"/>
              <a:t> - ANAMAR, Dominican Republic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829880" y="2683014"/>
            <a:ext cx="255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4776099" y="3622428"/>
            <a:ext cx="2759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Gustavo.Goni@noaa.gov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0812" y="261791"/>
            <a:ext cx="723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Tropical Cyclone </a:t>
            </a: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Intensity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Track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Forecasts Error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57809" y="1157865"/>
            <a:ext cx="4935460" cy="4184241"/>
            <a:chOff x="6839876" y="1050290"/>
            <a:chExt cx="4935460" cy="4184241"/>
          </a:xfrm>
        </p:grpSpPr>
        <p:pic>
          <p:nvPicPr>
            <p:cNvPr id="7" name="Picture 3" descr="ALtkerrtrd_noT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39876" y="1050290"/>
              <a:ext cx="4935460" cy="418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512423" y="1075764"/>
              <a:ext cx="368613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/>
                <a:t>Track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000" b="1" dirty="0" smtClean="0"/>
                <a:t>Error - Atlantic</a:t>
              </a:r>
              <a:endParaRPr lang="en-US" sz="2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5154" y="822871"/>
            <a:ext cx="6432869" cy="5697121"/>
            <a:chOff x="197225" y="822871"/>
            <a:chExt cx="6432869" cy="56971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t="1830" b="4314"/>
            <a:stretch/>
          </p:blipFill>
          <p:spPr>
            <a:xfrm>
              <a:off x="203296" y="830317"/>
              <a:ext cx="5840016" cy="562318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97225" y="822871"/>
              <a:ext cx="2061883" cy="5775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3081" y="1490382"/>
              <a:ext cx="4440260" cy="14311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u="sng" dirty="0" smtClean="0"/>
                <a:t>North Atlantic Statistics 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11 named Tropical Cyclones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6 Hurricanes (winds &gt; 64 </a:t>
              </a:r>
              <a:r>
                <a:rPr lang="en-US" dirty="0" err="1" smtClean="0"/>
                <a:t>kt</a:t>
              </a:r>
              <a:r>
                <a:rPr lang="en-US" dirty="0" smtClean="0"/>
                <a:t>)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2-3 Major Hurricanes (winds &gt; 96 </a:t>
              </a:r>
              <a:r>
                <a:rPr lang="en-US" dirty="0" err="1" smtClean="0"/>
                <a:t>kt</a:t>
              </a:r>
              <a:r>
                <a:rPr lang="en-US" dirty="0" smtClean="0"/>
                <a:t>, cat3)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6681" y="937232"/>
              <a:ext cx="288732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Major Hurricane History</a:t>
              </a:r>
              <a:endPara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9348" y="5504329"/>
              <a:ext cx="1320746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Cat5: &gt; 137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Cat4: 113 </a:t>
              </a:r>
              <a:r>
                <a:rPr lang="en-US" sz="1200" dirty="0"/>
                <a:t>– </a:t>
              </a:r>
              <a:r>
                <a:rPr lang="en-US" sz="1200" dirty="0" smtClean="0"/>
                <a:t>136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Cat3: 96 – 112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Cat2</a:t>
              </a:r>
              <a:r>
                <a:rPr lang="en-US" sz="1200" dirty="0"/>
                <a:t>: </a:t>
              </a:r>
              <a:r>
                <a:rPr lang="en-US" sz="1200" dirty="0" smtClean="0"/>
                <a:t>83 </a:t>
              </a:r>
              <a:r>
                <a:rPr lang="en-US" sz="1200" dirty="0"/>
                <a:t>– </a:t>
              </a:r>
              <a:r>
                <a:rPr lang="en-US" sz="1200" dirty="0" smtClean="0"/>
                <a:t>95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Cat1: 64 – 82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4283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0812" y="261791"/>
            <a:ext cx="723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Tropical Cyclone </a:t>
            </a: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Intensity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Track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Forecasts Error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7779" y="1129552"/>
            <a:ext cx="4956198" cy="4196584"/>
            <a:chOff x="1014296" y="1290917"/>
            <a:chExt cx="4956198" cy="4196584"/>
          </a:xfrm>
        </p:grpSpPr>
        <p:pic>
          <p:nvPicPr>
            <p:cNvPr id="16" name="Picture 4" descr="ALinerrtr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4296" y="1294299"/>
              <a:ext cx="4956198" cy="4193202"/>
            </a:xfrm>
            <a:prstGeom prst="rect">
              <a:avLst/>
            </a:prstGeom>
            <a:noFill/>
            <a:ln w="76200">
              <a:solidFill>
                <a:srgbClr val="F5A344"/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613646" y="1290917"/>
              <a:ext cx="406149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>
                  <a:solidFill>
                    <a:srgbClr val="FF0000"/>
                  </a:solidFill>
                </a:rPr>
                <a:t>Intensity</a:t>
              </a:r>
              <a:r>
                <a:rPr lang="en-US" sz="2000" b="1" dirty="0" smtClean="0"/>
                <a:t> Error - Atlantic</a:t>
              </a:r>
              <a:endParaRPr lang="en-US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57809" y="1157865"/>
            <a:ext cx="4935460" cy="4184241"/>
            <a:chOff x="6839876" y="1050290"/>
            <a:chExt cx="4935460" cy="4184241"/>
          </a:xfrm>
        </p:grpSpPr>
        <p:pic>
          <p:nvPicPr>
            <p:cNvPr id="24" name="Picture 3" descr="ALtkerrtrd_noT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39876" y="1050290"/>
              <a:ext cx="4935460" cy="418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7512423" y="1075764"/>
              <a:ext cx="368613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/>
                <a:t>Track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000" b="1" dirty="0" smtClean="0"/>
                <a:t>Error - Atlantic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31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trina_tch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25" y="1489644"/>
            <a:ext cx="4899943" cy="3966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6242" y="244123"/>
            <a:ext cx="735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Role of the Ocean in Tropical Cyclone Intensification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430" y="854765"/>
            <a:ext cx="526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Rapid Intensification of </a:t>
            </a:r>
            <a:r>
              <a:rPr lang="en-US" sz="2000" u="sng" smtClean="0"/>
              <a:t>Hurricane Katrina (2005) </a:t>
            </a:r>
            <a:endParaRPr lang="en-US" sz="2000" u="sn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3" y="1093304"/>
            <a:ext cx="3856621" cy="322027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464169" y="2782957"/>
            <a:ext cx="4089569" cy="100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89426" y="-121257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25124" y="4880535"/>
            <a:ext cx="50292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Katrina (2005) intensified rapidly from category 3 into a category 5 hurricane in less than 12 hours as it travelled over a warm ocean eddy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412" y="5504330"/>
            <a:ext cx="4899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Other examples: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/>
              <a:t>Opal (1995) [Shay et al., 2000]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/>
              <a:t>Ivan(2004), Wilma (2005) [</a:t>
            </a:r>
            <a:r>
              <a:rPr lang="en-US" dirty="0" err="1" smtClean="0"/>
              <a:t>Mainelli</a:t>
            </a:r>
            <a:r>
              <a:rPr lang="en-US" dirty="0" smtClean="0"/>
              <a:t> et al., 2008]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17505" y="76200"/>
            <a:ext cx="1634490" cy="16002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9" name="Group 2048"/>
          <p:cNvGrpSpPr/>
          <p:nvPr/>
        </p:nvGrpSpPr>
        <p:grpSpPr>
          <a:xfrm>
            <a:off x="245550" y="240795"/>
            <a:ext cx="6043052" cy="6357360"/>
            <a:chOff x="209550" y="762000"/>
            <a:chExt cx="4895851" cy="5467350"/>
          </a:xfrm>
        </p:grpSpPr>
        <p:sp>
          <p:nvSpPr>
            <p:cNvPr id="12" name="Rectangle 11"/>
            <p:cNvSpPr/>
            <p:nvPr/>
          </p:nvSpPr>
          <p:spPr>
            <a:xfrm>
              <a:off x="209550" y="762000"/>
              <a:ext cx="4895851" cy="5467350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49" t="69466" b="11375"/>
            <a:stretch/>
          </p:blipFill>
          <p:spPr>
            <a:xfrm>
              <a:off x="3048000" y="2266949"/>
              <a:ext cx="689150" cy="9144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0550" y="880646"/>
              <a:ext cx="4552450" cy="29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venir Book" charset="0"/>
                  <a:ea typeface="Avenir Book" charset="0"/>
                  <a:cs typeface="Avenir Book" charset="0"/>
                </a:rPr>
                <a:t>World Ocean Atlas 2013: # of Temperature profiles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85774" y="1343796"/>
              <a:ext cx="2458157" cy="2466204"/>
              <a:chOff x="485774" y="1546027"/>
              <a:chExt cx="2458157" cy="24662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28" t="5089" r="27398" b="33744"/>
              <a:stretch/>
            </p:blipFill>
            <p:spPr>
              <a:xfrm>
                <a:off x="485774" y="1546027"/>
                <a:ext cx="2458157" cy="2466204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04824" y="1597223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</a:rPr>
                  <a:t>1955-2012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33942" y="4171950"/>
              <a:ext cx="1320088" cy="5184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Number of obs.</a:t>
              </a:r>
            </a:p>
            <a:p>
              <a:pPr algn="ctr"/>
              <a:r>
                <a:rPr lang="en-US" dirty="0"/>
                <a:t>&lt; 200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438400" y="3645370"/>
              <a:ext cx="2478273" cy="2450630"/>
              <a:chOff x="2551632" y="3761837"/>
              <a:chExt cx="2478273" cy="245063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48" t="5077" r="26878" b="34141"/>
              <a:stretch/>
            </p:blipFill>
            <p:spPr>
              <a:xfrm>
                <a:off x="2551632" y="3761837"/>
                <a:ext cx="2478273" cy="245063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608782" y="3770477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2005-2012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31356">
                <a:off x="4261063" y="4669092"/>
                <a:ext cx="311377" cy="858754"/>
              </a:xfrm>
              <a:prstGeom prst="rect">
                <a:avLst/>
              </a:prstGeom>
              <a:noFill/>
              <a:ln w="476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Elbow Connector 20"/>
            <p:cNvCxnSpPr>
              <a:stCxn id="17" idx="3"/>
              <a:endCxn id="19" idx="1"/>
            </p:cNvCxnSpPr>
            <p:nvPr/>
          </p:nvCxnSpPr>
          <p:spPr>
            <a:xfrm>
              <a:off x="1954030" y="4431175"/>
              <a:ext cx="2199480" cy="509162"/>
            </a:xfrm>
            <a:prstGeom prst="bentConnector3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9372600" y="32766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</a:t>
            </a:r>
          </a:p>
        </p:txBody>
      </p:sp>
      <p:sp>
        <p:nvSpPr>
          <p:cNvPr id="2048" name="Rectangle 2047"/>
          <p:cNvSpPr/>
          <p:nvPr/>
        </p:nvSpPr>
        <p:spPr>
          <a:xfrm>
            <a:off x="6991560" y="2800350"/>
            <a:ext cx="587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DO</a:t>
            </a:r>
            <a:endParaRPr lang="en-US" sz="2400" dirty="0"/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7955895" y="5777057"/>
            <a:ext cx="4050318" cy="73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8" t="380" r="346" b="77615"/>
          <a:stretch/>
        </p:blipFill>
        <p:spPr>
          <a:xfrm>
            <a:off x="10712258" y="270652"/>
            <a:ext cx="1289808" cy="1260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88" y="5578815"/>
            <a:ext cx="239834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Need for UOHC obs.!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51601" y="1470848"/>
            <a:ext cx="2641599" cy="1815882"/>
          </a:xfrm>
          <a:prstGeom prst="rect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Network of gliders to carry 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 </a:t>
            </a:r>
            <a:r>
              <a:rPr lang="en-US" sz="1600" b="1" dirty="0">
                <a:solidFill>
                  <a:srgbClr val="FFFF00"/>
                </a:solidFill>
                <a:latin typeface="Avenir Book" charset="0"/>
                <a:ea typeface="Avenir Book" charset="0"/>
                <a:cs typeface="Avenir Book" charset="0"/>
              </a:rPr>
              <a:t>sustained and targeted 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ocean observations </a:t>
            </a:r>
            <a:r>
              <a:rPr lang="en-US" sz="1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 </a:t>
            </a:r>
            <a:r>
              <a:rPr lang="en-US" sz="1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Caribbean Sea and Tropical North Atlantic in support of hurricane studies and </a:t>
            </a:r>
            <a:r>
              <a:rPr lang="en-US" sz="16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forecasts</a:t>
            </a:r>
            <a:endParaRPr lang="en-US" sz="1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52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1046702"/>
            <a:ext cx="5526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Goal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Enhance our understanding of air-sea interaction processes during hurricane force wind events.</a:t>
            </a:r>
          </a:p>
          <a:p>
            <a:pPr>
              <a:spcAft>
                <a:spcPts val="600"/>
              </a:spcAft>
            </a:pPr>
            <a:endParaRPr lang="en-US" sz="24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Objectives</a:t>
            </a:r>
          </a:p>
          <a:p>
            <a:pPr marL="342900" indent="-342900">
              <a:spcAft>
                <a:spcPts val="1200"/>
              </a:spcAft>
              <a:buFont typeface="Courier New" charset="0"/>
              <a:buChar char="o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Assess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impact of hurricane force winds on upper ocean density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structure, and </a:t>
            </a:r>
          </a:p>
          <a:p>
            <a:pPr marL="342900" indent="-342900">
              <a:spcAft>
                <a:spcPts val="1200"/>
              </a:spcAft>
              <a:buFont typeface="Courier New" charset="0"/>
              <a:buChar char="o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Assess impact of 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ocean profile data from underwater gliders in hurricane intensity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forecasts.</a:t>
            </a:r>
          </a:p>
          <a:p>
            <a:pPr marL="342900" indent="-342900">
              <a:buFont typeface="Courier New" charset="0"/>
              <a:buChar char="o"/>
            </a:pPr>
            <a:endParaRPr lang="en-US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934" y="972176"/>
            <a:ext cx="6225060" cy="5497977"/>
            <a:chOff x="6985457" y="1316796"/>
            <a:chExt cx="4189264" cy="3717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457" y="1316796"/>
              <a:ext cx="4189264" cy="3717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47354" y="2381858"/>
              <a:ext cx="865239" cy="14846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3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094" y="475301"/>
            <a:ext cx="1122918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Supported by: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Disaster Relief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Appropriations 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Act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of 2013 (Sandy Supplemental funds, 2014-2015)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AOML (present)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IOOS and CARICOOS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(present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OAR AAA Reserve 2015 and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2016 (present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NDBC (present)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4764" y="5137057"/>
            <a:ext cx="572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http://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www.aoml.noaa.gov/phod/gliders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301" y="1071311"/>
            <a:ext cx="44425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Seaglider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™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4 vehicles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Sensors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CT Sail or GPCTD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Temperature &amp; Salinity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Aandera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 Oxygen </a:t>
            </a: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Optode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Dissolved Oxygen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Wetlab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 -  ECO Triplet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Chlorophyll-a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CDOM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Backscatter (700 nm)</a:t>
            </a:r>
          </a:p>
          <a:p>
            <a:pPr marL="800100" lvl="1" indent="-342900">
              <a:buFont typeface="Courier New" charset="0"/>
              <a:buChar char="o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Courier New" charset="0"/>
              <a:buChar char="o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80" y="1604542"/>
            <a:ext cx="5194685" cy="389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390" y="952422"/>
            <a:ext cx="2749917" cy="1987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21446" r="66565" b="5025"/>
          <a:stretch/>
        </p:blipFill>
        <p:spPr>
          <a:xfrm>
            <a:off x="402426" y="884081"/>
            <a:ext cx="4842907" cy="5819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468"/>
          <a:stretch/>
        </p:blipFill>
        <p:spPr>
          <a:xfrm>
            <a:off x="8993630" y="4243893"/>
            <a:ext cx="2930717" cy="216577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986177" y="3585730"/>
            <a:ext cx="286754" cy="229403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0551" y="6292632"/>
            <a:ext cx="3199915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venir Book" charset="0"/>
                <a:ea typeface="Avenir Book" charset="0"/>
                <a:cs typeface="Avenir Book" charset="0"/>
              </a:rPr>
              <a:t>Glider Port at UPRM, Puerto Rico</a:t>
            </a:r>
            <a:endParaRPr lang="en-US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7354" y="3239552"/>
            <a:ext cx="1454244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latin typeface="Avenir Book" charset="0"/>
                <a:ea typeface="Avenir Book" charset="0"/>
                <a:cs typeface="Avenir Book" charset="0"/>
              </a:rPr>
              <a:t>NOAA AOML</a:t>
            </a:r>
            <a:endParaRPr lang="en-US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7732" y="4239329"/>
            <a:ext cx="2925070" cy="2190387"/>
            <a:chOff x="4953635" y="1078754"/>
            <a:chExt cx="2767127" cy="20928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1" t="2404" r="3641"/>
            <a:stretch/>
          </p:blipFill>
          <p:spPr>
            <a:xfrm>
              <a:off x="4971190" y="1082912"/>
              <a:ext cx="2749572" cy="208867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953635" y="1078754"/>
              <a:ext cx="817853" cy="369332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latin typeface="Avenir Book" charset="0"/>
                  <a:ea typeface="Avenir Book" charset="0"/>
                  <a:cs typeface="Avenir Book" charset="0"/>
                </a:rPr>
                <a:t>UPRM</a:t>
              </a:r>
              <a:endParaRPr lang="en-US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02779" y="1244392"/>
            <a:ext cx="6061364" cy="2343727"/>
            <a:chOff x="5311108" y="3889084"/>
            <a:chExt cx="6061364" cy="23437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108" y="3889084"/>
              <a:ext cx="6061364" cy="234372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32991" y="3894667"/>
              <a:ext cx="1622560" cy="369332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latin typeface="Avenir Book" charset="0"/>
                  <a:ea typeface="Avenir Book" charset="0"/>
                  <a:cs typeface="Avenir Book" charset="0"/>
                </a:rPr>
                <a:t>NOAA-AOML</a:t>
              </a:r>
              <a:endParaRPr lang="en-US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349027" y="6067954"/>
            <a:ext cx="260685" cy="229403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7597</TotalTime>
  <Words>1180</Words>
  <Application>Microsoft Macintosh PowerPoint</Application>
  <PresentationFormat>Widescreen</PresentationFormat>
  <Paragraphs>211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Avenir Book</vt:lpstr>
      <vt:lpstr>Calibri</vt:lpstr>
      <vt:lpstr>Calibri Light</vt:lpstr>
      <vt:lpstr>Courier New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Ricardo Domingues</cp:lastModifiedBy>
  <cp:revision>278</cp:revision>
  <cp:lastPrinted>2016-09-20T14:24:45Z</cp:lastPrinted>
  <dcterms:created xsi:type="dcterms:W3CDTF">2016-04-11T17:15:49Z</dcterms:created>
  <dcterms:modified xsi:type="dcterms:W3CDTF">2016-09-26T23:17:47Z</dcterms:modified>
</cp:coreProperties>
</file>