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9" r:id="rId4"/>
    <p:sldId id="291" r:id="rId5"/>
    <p:sldId id="290" r:id="rId6"/>
    <p:sldId id="292" r:id="rId7"/>
    <p:sldId id="260" r:id="rId8"/>
    <p:sldId id="293" r:id="rId9"/>
    <p:sldId id="294" r:id="rId10"/>
    <p:sldId id="279" r:id="rId11"/>
    <p:sldId id="298" r:id="rId12"/>
    <p:sldId id="295" r:id="rId13"/>
    <p:sldId id="296" r:id="rId14"/>
    <p:sldId id="301" r:id="rId15"/>
    <p:sldId id="302" r:id="rId16"/>
    <p:sldId id="300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00"/>
    <a:srgbClr val="00F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710" autoAdjust="0"/>
  </p:normalViewPr>
  <p:slideViewPr>
    <p:cSldViewPr snapToGrid="0" snapToObjects="1">
      <p:cViewPr varScale="1">
        <p:scale>
          <a:sx n="86" d="100"/>
          <a:sy n="86" d="100"/>
        </p:scale>
        <p:origin x="-11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A71C0-43D7-7B4C-B67F-6A936A906F9C}" type="datetimeFigureOut">
              <a:rPr lang="en-US" smtClean="0"/>
              <a:t>9/28/16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543C0-C345-A44D-8EB3-7BD1998B3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2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971-6296-4649-9469-287F5C51CB53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83B-2DC8-1540-BEC4-6E9C33F9C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8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971-6296-4649-9469-287F5C51CB53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83B-2DC8-1540-BEC4-6E9C33F9C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971-6296-4649-9469-287F5C51CB53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83B-2DC8-1540-BEC4-6E9C33F9C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0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971-6296-4649-9469-287F5C51CB53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83B-2DC8-1540-BEC4-6E9C33F9C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2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971-6296-4649-9469-287F5C51CB53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83B-2DC8-1540-BEC4-6E9C33F9C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971-6296-4649-9469-287F5C51CB53}" type="datetimeFigureOut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83B-2DC8-1540-BEC4-6E9C33F9C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971-6296-4649-9469-287F5C51CB53}" type="datetimeFigureOut">
              <a:rPr lang="en-US" smtClean="0"/>
              <a:t>9/28/16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83B-2DC8-1540-BEC4-6E9C33F9C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4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971-6296-4649-9469-287F5C51CB53}" type="datetimeFigureOut">
              <a:rPr lang="en-US" smtClean="0"/>
              <a:t>9/28/16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83B-2DC8-1540-BEC4-6E9C33F9C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9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971-6296-4649-9469-287F5C51CB53}" type="datetimeFigureOut">
              <a:rPr lang="en-US" smtClean="0"/>
              <a:t>9/28/16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83B-2DC8-1540-BEC4-6E9C33F9C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3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971-6296-4649-9469-287F5C51CB53}" type="datetimeFigureOut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83B-2DC8-1540-BEC4-6E9C33F9C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1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971-6296-4649-9469-287F5C51CB53}" type="datetimeFigureOut">
              <a:rPr lang="en-US" smtClean="0"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83B-2DC8-1540-BEC4-6E9C33F9C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A7971-6296-4649-9469-287F5C51CB53}" type="datetimeFigureOut">
              <a:rPr lang="en-US" smtClean="0"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483B-2DC8-1540-BEC4-6E9C33F9C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0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3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67" y="515847"/>
            <a:ext cx="8720666" cy="5175493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A glider observes chlorophyll dynamics during the transition from winter mixing to summer stratification across a sub-surface eddy in the Eastern Mediterranean</a:t>
            </a: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2400" dirty="0" err="1">
                <a:latin typeface="Times New Roman"/>
                <a:cs typeface="Times New Roman"/>
              </a:rPr>
              <a:t>Angelos</a:t>
            </a:r>
            <a:r>
              <a:rPr lang="en-US" sz="2400" dirty="0">
                <a:latin typeface="Times New Roman"/>
                <a:cs typeface="Times New Roman"/>
              </a:rPr>
              <a:t> K. </a:t>
            </a:r>
            <a:r>
              <a:rPr lang="en-US" sz="2400" dirty="0" err="1">
                <a:latin typeface="Times New Roman"/>
                <a:cs typeface="Times New Roman"/>
              </a:rPr>
              <a:t>Hannides</a:t>
            </a:r>
            <a:r>
              <a:rPr lang="en-US" sz="2400" dirty="0">
                <a:latin typeface="Times New Roman"/>
                <a:cs typeface="Times New Roman"/>
              </a:rPr>
              <a:t>, Daniel R. Hayes, </a:t>
            </a:r>
            <a:r>
              <a:rPr lang="en-US" sz="2400" dirty="0" smtClean="0">
                <a:latin typeface="Times New Roman"/>
                <a:cs typeface="Times New Roman"/>
              </a:rPr>
              <a:t/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err="1" smtClean="0">
                <a:latin typeface="Times New Roman"/>
                <a:cs typeface="Times New Roman"/>
              </a:rPr>
              <a:t>Fabrizio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d'Ortenzio</a:t>
            </a:r>
            <a:r>
              <a:rPr lang="en-US" sz="2400" dirty="0">
                <a:latin typeface="Times New Roman"/>
                <a:cs typeface="Times New Roman"/>
              </a:rPr>
              <a:t>, Pierre </a:t>
            </a:r>
            <a:r>
              <a:rPr lang="en-US" sz="2400" dirty="0" err="1">
                <a:latin typeface="Times New Roman"/>
                <a:cs typeface="Times New Roman"/>
              </a:rPr>
              <a:t>Testor</a:t>
            </a:r>
            <a:r>
              <a:rPr lang="en-US" sz="2400" dirty="0">
                <a:latin typeface="Times New Roman"/>
                <a:cs typeface="Times New Roman"/>
              </a:rPr>
              <a:t>, Laurent </a:t>
            </a:r>
            <a:r>
              <a:rPr lang="en-US" sz="2400" dirty="0" err="1">
                <a:latin typeface="Times New Roman"/>
                <a:cs typeface="Times New Roman"/>
              </a:rPr>
              <a:t>Mortier</a:t>
            </a:r>
            <a:r>
              <a:rPr lang="en-US" sz="2400" dirty="0" smtClean="0">
                <a:latin typeface="Times New Roman"/>
                <a:cs typeface="Times New Roman"/>
              </a:rPr>
              <a:t/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/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1800" dirty="0" smtClean="0">
                <a:latin typeface="Times New Roman"/>
                <a:cs typeface="Times New Roman"/>
              </a:rPr>
              <a:t>EGO 7 | September 2016 | NOC, Southampton, UK</a:t>
            </a:r>
            <a:br>
              <a:rPr lang="en-US" sz="1800" dirty="0" smtClean="0">
                <a:latin typeface="Times New Roman"/>
                <a:cs typeface="Times New Roman"/>
              </a:rPr>
            </a:br>
            <a:r>
              <a:rPr lang="en-US" sz="1600" dirty="0">
                <a:latin typeface="Times New Roman"/>
                <a:cs typeface="Times New Roman"/>
              </a:rPr>
              <a:t/>
            </a:r>
            <a:br>
              <a:rPr lang="en-US" sz="1600" dirty="0">
                <a:latin typeface="Times New Roman"/>
                <a:cs typeface="Times New Roman"/>
              </a:rPr>
            </a:br>
            <a:r>
              <a:rPr lang="en-US" sz="1600" dirty="0" smtClean="0">
                <a:latin typeface="Times New Roman"/>
                <a:cs typeface="Times New Roman"/>
              </a:rPr>
              <a:t/>
            </a:r>
            <a:br>
              <a:rPr lang="en-US" sz="1600" dirty="0" smtClean="0">
                <a:latin typeface="Times New Roman"/>
                <a:cs typeface="Times New Roman"/>
              </a:rPr>
            </a:br>
            <a:r>
              <a:rPr lang="en-US" sz="1600" dirty="0" smtClean="0">
                <a:latin typeface="Arial"/>
                <a:cs typeface="Arial"/>
              </a:rPr>
              <a:t>Funding</a:t>
            </a:r>
            <a:endParaRPr lang="en-US" sz="1600" i="1" baseline="-25000" dirty="0">
              <a:latin typeface="Arial"/>
              <a:cs typeface="Arial"/>
            </a:endParaRPr>
          </a:p>
        </p:txBody>
      </p:sp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91440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07678"/>
          </a:xfrm>
          <a:prstGeom prst="rect">
            <a:avLst/>
          </a:prstGeom>
          <a:solidFill>
            <a:srgbClr val="1454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fp7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15" y="5276768"/>
            <a:ext cx="622300" cy="508000"/>
          </a:xfrm>
          <a:prstGeom prst="rect">
            <a:avLst/>
          </a:prstGeom>
        </p:spPr>
      </p:pic>
      <p:pic>
        <p:nvPicPr>
          <p:cNvPr id="7" name="Picture 6" descr="horizon20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02" y="5258103"/>
            <a:ext cx="1168400" cy="5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739" y="5276768"/>
            <a:ext cx="1053430" cy="4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3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Winter to summer 2013 –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US" sz="2800" b="1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WholeMission600m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46" y="896472"/>
            <a:ext cx="6685555" cy="5697071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93392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Winter to summer 2013 –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US" sz="2800" b="1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WholeMission100mA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880779"/>
            <a:ext cx="6985000" cy="566420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81874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rgbClr val="004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Winter to summer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2013 –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Chl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 a FL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TimevsParameterPlotsComprehensiv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37" y="893982"/>
            <a:ext cx="6846053" cy="5812118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410833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rgbClr val="004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Winter to summer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2013 –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Chl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 a FL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JuneJulyTSChla_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0" y="938790"/>
            <a:ext cx="1256319" cy="1809951"/>
          </a:xfrm>
          <a:prstGeom prst="rect">
            <a:avLst/>
          </a:prstGeom>
          <a:ln w="19050">
            <a:noFill/>
          </a:ln>
        </p:spPr>
      </p:pic>
      <p:pic>
        <p:nvPicPr>
          <p:cNvPr id="6" name="Picture 5" descr="JuneJulyTChlaplo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42" y="1635942"/>
            <a:ext cx="6883034" cy="4701358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20338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Particle export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2" y="959936"/>
            <a:ext cx="5833381" cy="5824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4028142"/>
            <a:ext cx="3149600" cy="214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423" y="1459152"/>
            <a:ext cx="2578100" cy="215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91725" y="6275644"/>
            <a:ext cx="1695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Waite et al. (2016)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28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2667" y="1348662"/>
            <a:ext cx="8147993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Publication of glider biogeochemical data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products(?)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(Inter)comparison /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calibration”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of data using:</a:t>
            </a:r>
          </a:p>
          <a:p>
            <a:pPr marL="800100" lvl="1" indent="-34290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Independent measurements from other contemporaneous missions, where available: </a:t>
            </a:r>
          </a:p>
          <a:p>
            <a:pPr marL="1257300" lvl="2" indent="-342900"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Floats, gliders, ships: </a:t>
            </a:r>
            <a:b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		TARA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Oceans, EYE of the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Levantine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18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Next steps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564"/>
            <a:ext cx="8229600" cy="61362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b="1" i="1" kern="0" dirty="0">
                <a:solidFill>
                  <a:srgbClr val="953735"/>
                </a:solidFill>
                <a:latin typeface="Arial"/>
                <a:cs typeface="Arial"/>
              </a:rPr>
              <a:t>The 11.2009-01.2010 experiment (Cyprus09)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Multiple platforms:</a:t>
            </a:r>
          </a:p>
          <a:p>
            <a:pPr defTabSz="914400">
              <a:spcBef>
                <a:spcPts val="0"/>
              </a:spcBef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6 gliders</a:t>
            </a:r>
          </a:p>
          <a:p>
            <a:pPr defTabSz="914400">
              <a:spcBef>
                <a:spcPts val="0"/>
              </a:spcBef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 floats</a:t>
            </a:r>
          </a:p>
          <a:p>
            <a:pPr defTabSz="914400">
              <a:spcBef>
                <a:spcPts val="0"/>
              </a:spcBef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4 surface drifters</a:t>
            </a:r>
          </a:p>
          <a:p>
            <a:pPr defTabSz="914400">
              <a:spcBef>
                <a:spcPts val="0"/>
              </a:spcBef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Ship-board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measurements:</a:t>
            </a:r>
          </a:p>
          <a:p>
            <a:pPr marL="742950" lvl="2" indent="-342900" defTabSz="914400">
              <a:spcBef>
                <a:spcPts val="0"/>
              </a:spcBef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CYBO (UCY)</a:t>
            </a:r>
          </a:p>
          <a:p>
            <a:pPr marL="742950" lvl="2" indent="-342900" defTabSz="914400">
              <a:spcBef>
                <a:spcPts val="0"/>
              </a:spcBef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TARA-Oceans</a:t>
            </a:r>
          </a:p>
          <a:p>
            <a:pPr marL="742950" lvl="2" indent="-342900" defTabSz="914400">
              <a:spcBef>
                <a:spcPts val="0"/>
              </a:spcBef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M.S.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Merian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Partners: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Cyprus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 UCY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	</a:t>
            </a:r>
            <a:r>
              <a:rPr lang="en-US" sz="2400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Italy: OGS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France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 LOCEAN/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UPMC, LOV	Belgium: ULB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099" y="1837213"/>
            <a:ext cx="4332740" cy="3425523"/>
          </a:xfrm>
          <a:prstGeom prst="rect">
            <a:avLst/>
          </a:prstGeom>
          <a:ln w="19050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773040" y="5198601"/>
            <a:ext cx="1745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Hayes et al.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(2011)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54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2667" y="1348662"/>
            <a:ext cx="8147993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Publication of glider biogeochemical data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products(?)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(Inter)comparison /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calibration”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of data using:</a:t>
            </a:r>
          </a:p>
          <a:p>
            <a:pPr marL="800100" lvl="1" indent="-34290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Independent measurements from other contemporaneous missions, where available: </a:t>
            </a:r>
          </a:p>
          <a:p>
            <a:pPr marL="1257300" lvl="2" indent="-342900"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Floats, gliders, ships: </a:t>
            </a:r>
            <a:b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		TARA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Oceans, EYE of the Levantine</a:t>
            </a:r>
          </a:p>
          <a:p>
            <a:pPr marL="1257300" lvl="2" indent="-342900"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Research cruises:</a:t>
            </a:r>
          </a:p>
          <a:p>
            <a:pPr marL="1714500" lvl="3" indent="-342900"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Annual CYBO hydrography cruises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714500" lvl="3" indent="-342900"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Cross-basin (e.g.,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GoSHIP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, GEOTRACES)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Remote-sensing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products: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Chl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FL </a:t>
            </a:r>
            <a:r>
              <a:rPr lang="en-US" sz="24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concentration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Guided multi-platform mission planning based on glider mission findings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55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Goals and findings (so far)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667" y="1747398"/>
            <a:ext cx="814799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Give a brief overview of Cyprus glider missions in the Levantine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Sea</a:t>
            </a:r>
          </a:p>
          <a:p>
            <a:pPr marL="800100" lvl="1" indent="-342900"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Since 2008, &gt;1100 d, &gt;4000 dives, &gt;18000 km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30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Demonstrate the potential of gliders as an observing platform applied to the case of the eastern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Levantine</a:t>
            </a:r>
          </a:p>
          <a:p>
            <a:pPr marL="800100" lvl="1" indent="-342900"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Ideal: complex physical field hidden from satellites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30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Examine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the utility of biogeochemical data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 posteriori from standard sensor payloads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Very promising: unprecedented synoptic view</a:t>
            </a:r>
          </a:p>
        </p:txBody>
      </p:sp>
    </p:spTree>
    <p:extLst>
      <p:ext uri="{BB962C8B-B14F-4D97-AF65-F5344CB8AC3E}">
        <p14:creationId xmlns:p14="http://schemas.microsoft.com/office/powerpoint/2010/main" val="31376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Challenges in studying the Levantine Sea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9740" y="6465908"/>
            <a:ext cx="3092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/>
              </a:rPr>
              <a:t>NASA Scientific Visualization Studio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7" descr="NASA_SVS_phytoplankton_decade_of_seawifs_97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85"/>
            <a:ext cx="9144000" cy="5132070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38124" y="872476"/>
            <a:ext cx="8651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Oligotrophism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83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Challenges in studying the Levantine Sea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23" y="1252256"/>
            <a:ext cx="6097496" cy="5272758"/>
          </a:xfrm>
          <a:prstGeom prst="rect">
            <a:avLst/>
          </a:prstGeom>
          <a:ln w="19050">
            <a:noFill/>
          </a:ln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38124" y="872476"/>
            <a:ext cx="8651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Complex circulation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9189" y="6381730"/>
            <a:ext cx="1665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/>
              </a:rPr>
              <a:t>Menna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/>
              </a:rPr>
              <a:t> et al. 2012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5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rgbClr val="004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The Cyprus Eddy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2112" y="6237676"/>
            <a:ext cx="289248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4300"/>
                </a:solidFill>
                <a:effectLst/>
                <a:uLnTx/>
                <a:uFillTx/>
                <a:latin typeface="Arial"/>
              </a:rPr>
              <a:t>Replotted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4300"/>
                </a:solidFill>
                <a:effectLst/>
                <a:uLnTx/>
                <a:uFillTx/>
                <a:latin typeface="Arial"/>
              </a:rPr>
              <a:t> from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4300"/>
                </a:solidFill>
                <a:effectLst/>
                <a:uLnTx/>
                <a:uFillTx/>
                <a:latin typeface="Arial"/>
              </a:rPr>
              <a:t>Krom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4300"/>
                </a:solidFill>
                <a:effectLst/>
                <a:uLnTx/>
                <a:uFillTx/>
                <a:latin typeface="Arial"/>
              </a:rPr>
              <a:t> et al. (1991)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43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5568" y="966915"/>
            <a:ext cx="2186416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300"/>
                </a:solidFill>
                <a:effectLst/>
                <a:uLnTx/>
                <a:uFillTx/>
                <a:latin typeface="Arial"/>
              </a:rPr>
              <a:t>February 1989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43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33640" y="966915"/>
            <a:ext cx="153629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300"/>
                </a:solidFill>
                <a:effectLst/>
                <a:uLnTx/>
                <a:uFillTx/>
                <a:latin typeface="Arial"/>
              </a:rPr>
              <a:t>May 1989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43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5552" y="2650933"/>
            <a:ext cx="1468070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300"/>
                </a:solidFill>
                <a:effectLst/>
                <a:uLnTx/>
                <a:uFillTx/>
                <a:latin typeface="Arial"/>
              </a:rPr>
              <a:t>Eddy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3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300"/>
                </a:solidFill>
                <a:effectLst/>
                <a:uLnTx/>
                <a:uFillTx/>
                <a:latin typeface="Arial"/>
              </a:rPr>
              <a:t>boundary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43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4666" y="4768730"/>
            <a:ext cx="886180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300"/>
                </a:solidFill>
                <a:effectLst/>
                <a:uLnTx/>
                <a:uFillTx/>
                <a:latin typeface="Arial"/>
              </a:rPr>
              <a:t>Eddy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3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300"/>
                </a:solidFill>
                <a:effectLst/>
                <a:uLnTx/>
                <a:uFillTx/>
                <a:latin typeface="Arial"/>
              </a:rPr>
              <a:t>core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43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719" y="1428580"/>
            <a:ext cx="6551602" cy="4843506"/>
          </a:xfrm>
          <a:prstGeom prst="rect">
            <a:avLst/>
          </a:prstGeom>
          <a:ln w="19050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78" y="862324"/>
            <a:ext cx="1511300" cy="143510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169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Remote sensing limitations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 descr="080718LC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61" y="1645363"/>
            <a:ext cx="3594700" cy="3531139"/>
          </a:xfrm>
          <a:prstGeom prst="rect">
            <a:avLst/>
          </a:prstGeom>
          <a:ln w="19050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494864" y="5912139"/>
            <a:ext cx="1984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Modified from: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Christaki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 et al. (2011), </a:t>
            </a:r>
            <a:b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</a:rPr>
            </a:b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Pujo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-Pay et al. (2011)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4434" y="5086239"/>
            <a:ext cx="3298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Oceanography Center, Univ. of Cyprus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9" name="Picture 18" descr="BO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24" y="244122"/>
            <a:ext cx="3698240" cy="641604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74002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Glider missions – Eastern Levantine Sea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MissionTim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0" y="968840"/>
            <a:ext cx="8003861" cy="57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Charting the Cyprus Eddy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EddyTim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4" y="940842"/>
            <a:ext cx="8180546" cy="58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2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144000" cy="8567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41340"/>
            <a:ext cx="8229600" cy="55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Winter to summer 2013 – T, S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idx="1"/>
          </p:nvPr>
        </p:nvSpPr>
        <p:spPr>
          <a:xfrm>
            <a:off x="581421" y="971249"/>
            <a:ext cx="7971596" cy="40571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>
            <a:normAutofit fontScale="92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EL09	Pheidippides-SG149		Days: 163	Dives: 520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0" name="Picture 19" descr="WholeMission600mTSIs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1" y="1996338"/>
            <a:ext cx="5175263" cy="4245333"/>
          </a:xfrm>
          <a:prstGeom prst="rect">
            <a:avLst/>
          </a:prstGeom>
          <a:ln w="19050">
            <a:solidFill>
              <a:srgbClr val="4F81BD">
                <a:lumMod val="75000"/>
              </a:srgbClr>
            </a:solidFill>
          </a:ln>
        </p:spPr>
      </p:pic>
      <p:pic>
        <p:nvPicPr>
          <p:cNvPr id="21" name="Picture 20" descr="WholeMissionTIso25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50" y="2617054"/>
            <a:ext cx="2830850" cy="2332830"/>
          </a:xfrm>
          <a:prstGeom prst="rect">
            <a:avLst/>
          </a:prstGeom>
          <a:ln w="19050">
            <a:solidFill>
              <a:srgbClr val="4F81BD">
                <a:lumMod val="75000"/>
              </a:srgbClr>
            </a:solidFill>
          </a:ln>
        </p:spPr>
      </p:pic>
      <p:sp>
        <p:nvSpPr>
          <p:cNvPr id="22" name="Content Placeholder 7"/>
          <p:cNvSpPr txBox="1">
            <a:spLocks/>
          </p:cNvSpPr>
          <p:nvPr/>
        </p:nvSpPr>
        <p:spPr>
          <a:xfrm>
            <a:off x="500141" y="1599033"/>
            <a:ext cx="5175263" cy="4057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Winter mixing to summer stratification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5855950" y="1870274"/>
            <a:ext cx="2915085" cy="7974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Eddy over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Eratosthenes seamount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01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334</Words>
  <Application>Microsoft Macintosh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 glider observes chlorophyll dynamics during the transition from winter mixing to summer stratification across a sub-surface eddy in the Eastern Mediterranean  Angelos K. Hannides, Daniel R. Hayes,  Fabrizio d'Ortenzio, Pierre Testor, Laurent Mortier   EGO 7 | September 2016 | NOC, Southampton, UK  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Hawaii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Sand: from the Microscopic to the Planetary Scale  Angelos Hannides  Department of Marine Science  Celebration of Inquiry 2016 | April 12, 2016</dc:title>
  <dc:creator>Angelos Hannides</dc:creator>
  <cp:lastModifiedBy>Angelos Hannides</cp:lastModifiedBy>
  <cp:revision>63</cp:revision>
  <dcterms:created xsi:type="dcterms:W3CDTF">2016-04-11T18:11:40Z</dcterms:created>
  <dcterms:modified xsi:type="dcterms:W3CDTF">2016-09-29T07:16:32Z</dcterms:modified>
</cp:coreProperties>
</file>