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6" r:id="rId3"/>
    <p:sldId id="286" r:id="rId4"/>
    <p:sldId id="287" r:id="rId5"/>
    <p:sldId id="296" r:id="rId6"/>
    <p:sldId id="290" r:id="rId7"/>
    <p:sldId id="297" r:id="rId8"/>
    <p:sldId id="291" r:id="rId9"/>
    <p:sldId id="293" r:id="rId10"/>
    <p:sldId id="274" r:id="rId11"/>
    <p:sldId id="265" r:id="rId12"/>
    <p:sldId id="294" r:id="rId13"/>
    <p:sldId id="262" r:id="rId14"/>
    <p:sldId id="270" r:id="rId15"/>
    <p:sldId id="2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5FF"/>
    <a:srgbClr val="D65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57"/>
    <p:restoredTop sz="41145"/>
  </p:normalViewPr>
  <p:slideViewPr>
    <p:cSldViewPr snapToObjects="1">
      <p:cViewPr>
        <p:scale>
          <a:sx n="51" d="100"/>
          <a:sy n="51" d="100"/>
        </p:scale>
        <p:origin x="2056" y="-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8AB5A-D3FD-1346-ACAF-6B2843A0AED3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E3CCFE-344C-2F4E-A33D-049C79B05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41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0DDE5-FB75-9849-9BC5-3EA20E7FDA57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8EC2B-1C25-1245-84F1-378CC278E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25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77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428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30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62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0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0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945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365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4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15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40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55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8EC2B-1C25-1245-84F1-378CC278E2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75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14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27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26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" y="89213"/>
            <a:ext cx="11567160" cy="65685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420" y="811136"/>
            <a:ext cx="11567160" cy="5791631"/>
          </a:xfrm>
        </p:spPr>
        <p:txBody>
          <a:bodyPr/>
          <a:lstStyle>
            <a:lvl1pPr marL="228600" indent="-228600">
              <a:buFont typeface="Wingdings" charset="2"/>
              <a:buChar char="Ø"/>
              <a:defRPr sz="2400"/>
            </a:lvl1pPr>
            <a:lvl2pPr>
              <a:defRPr sz="20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39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83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28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9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6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D2C335-46E0-D447-8A81-309860482252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88821" y="6342903"/>
            <a:ext cx="2743200" cy="365125"/>
          </a:xfrm>
          <a:prstGeom prst="rect">
            <a:avLst/>
          </a:prstGeom>
        </p:spPr>
        <p:txBody>
          <a:bodyPr/>
          <a:lstStyle/>
          <a:p>
            <a:fld id="{8C9CBC6A-D0AD-3E43-B24F-182800BBB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1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420" y="123079"/>
            <a:ext cx="11567160" cy="6568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" y="607940"/>
            <a:ext cx="11567160" cy="5791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12420" y="6450935"/>
            <a:ext cx="45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9CBC6A-D0AD-3E43-B24F-182800BBB51E}" type="slidenum">
              <a:rPr lang="en-US" smtClean="0"/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2907" y="5855123"/>
            <a:ext cx="535181" cy="53518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7123240" y="6453551"/>
            <a:ext cx="506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/>
              <a:t>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EGO Conference, Southampton, UK, September, 2016</a:t>
            </a:r>
          </a:p>
        </p:txBody>
      </p:sp>
    </p:spTree>
    <p:extLst>
      <p:ext uri="{BB962C8B-B14F-4D97-AF65-F5344CB8AC3E}">
        <p14:creationId xmlns:p14="http://schemas.microsoft.com/office/powerpoint/2010/main" val="60465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charset="2"/>
        <a:buChar char="q"/>
        <a:defRPr sz="2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charset="0"/>
        <a:buChar char="o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g"/><Relationship Id="rId5" Type="http://schemas.openxmlformats.org/officeDocument/2006/relationships/image" Target="../media/image3.tiff"/><Relationship Id="rId6" Type="http://schemas.openxmlformats.org/officeDocument/2006/relationships/image" Target="../media/image4.tiff"/><Relationship Id="rId7" Type="http://schemas.openxmlformats.org/officeDocument/2006/relationships/image" Target="../media/image5.tiff"/><Relationship Id="rId8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7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776" y="152570"/>
            <a:ext cx="1118795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Hurricane Gonzalo (2014): upper-ocean processes and hurricane intensity forecast using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underwater 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gliders data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dirty="0"/>
          </a:p>
          <a:p>
            <a:r>
              <a:rPr lang="en-US" b="1" u="sng" dirty="0" smtClean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b="1" u="sng" baseline="30000" dirty="0" smtClean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b="1" u="sng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err="1" smtClean="0">
                <a:latin typeface="Avenir Book" charset="0"/>
                <a:ea typeface="Avenir Book" charset="0"/>
                <a:cs typeface="Avenir Book" charset="0"/>
              </a:rPr>
              <a:t>Jili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 Dong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Francis Bringas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George Halliwell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Sang-Ki Lee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Julio 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Morell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Hyun-Sook Kim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Luis Pomales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>
                <a:ea typeface="Avenir Book" charset="0"/>
                <a:cs typeface="Avenir Book" charset="0"/>
              </a:rPr>
              <a:t>1 University of Miami, Cooperative Institute for Marine and Atmospheric Studies - CIMAS, Miami, Florida, USA</a:t>
            </a:r>
          </a:p>
          <a:p>
            <a:r>
              <a:rPr lang="en-US" sz="1400" dirty="0">
                <a:ea typeface="Avenir Book" charset="0"/>
                <a:cs typeface="Avenir Book" charset="0"/>
              </a:rPr>
              <a:t>2 NOAA Atlantic Oceanographic and Meteorological Laboratory - AOML, Miami, Florida, </a:t>
            </a:r>
            <a:r>
              <a:rPr lang="en-US" sz="1400" dirty="0" smtClean="0">
                <a:ea typeface="Avenir Book" charset="0"/>
                <a:cs typeface="Avenir Book" charset="0"/>
              </a:rPr>
              <a:t>USA</a:t>
            </a:r>
          </a:p>
          <a:p>
            <a:r>
              <a:rPr lang="en-US" sz="1400" dirty="0" smtClean="0">
                <a:ea typeface="Avenir Book" charset="0"/>
                <a:cs typeface="Avenir Book" charset="0"/>
              </a:rPr>
              <a:t>3 </a:t>
            </a:r>
            <a:r>
              <a:rPr lang="en-US" sz="1400" dirty="0">
                <a:ea typeface="Avenir Book" charset="0"/>
                <a:cs typeface="Avenir Book" charset="0"/>
              </a:rPr>
              <a:t>NOAA Environmental Modeling Center , College Park, Maryland, </a:t>
            </a:r>
            <a:r>
              <a:rPr lang="en-US" sz="1400" dirty="0" smtClean="0">
                <a:ea typeface="Avenir Book" charset="0"/>
                <a:cs typeface="Avenir Book" charset="0"/>
              </a:rPr>
              <a:t>USA</a:t>
            </a:r>
          </a:p>
          <a:p>
            <a:r>
              <a:rPr lang="en-US" sz="1400" dirty="0" smtClean="0">
                <a:ea typeface="Avenir Book" charset="0"/>
                <a:cs typeface="Avenir Book" charset="0"/>
              </a:rPr>
              <a:t>4 </a:t>
            </a:r>
            <a:r>
              <a:rPr lang="en-US" sz="1400" dirty="0">
                <a:ea typeface="Avenir Book" charset="0"/>
                <a:cs typeface="Avenir Book" charset="0"/>
              </a:rPr>
              <a:t>University of Puerto Rico, </a:t>
            </a:r>
            <a:r>
              <a:rPr lang="en-US" sz="1400" dirty="0" err="1">
                <a:ea typeface="Avenir Book" charset="0"/>
                <a:cs typeface="Avenir Book" charset="0"/>
              </a:rPr>
              <a:t>Mayagues</a:t>
            </a:r>
            <a:r>
              <a:rPr lang="en-US" sz="1400" dirty="0">
                <a:ea typeface="Avenir Book" charset="0"/>
                <a:cs typeface="Avenir Book" charset="0"/>
              </a:rPr>
              <a:t>, Puerto Rico, and Caribbean Coastal Ocean Observing System - CARICOOS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951740" y="1277936"/>
            <a:ext cx="1374392" cy="4886083"/>
            <a:chOff x="9846230" y="1313106"/>
            <a:chExt cx="1374392" cy="48860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007" y="1313106"/>
              <a:ext cx="695749" cy="69574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574" y="3853853"/>
              <a:ext cx="741142" cy="7411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40847" y="3093965"/>
              <a:ext cx="657428" cy="5300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66271" y="4611066"/>
              <a:ext cx="912091" cy="9236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46230" y="2080021"/>
              <a:ext cx="1214897" cy="9111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887900" y="5615515"/>
              <a:ext cx="1332722" cy="5836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308459" y="5647409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7914" y="6041986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43000"/>
            <a:ext cx="5591288" cy="52701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1120676"/>
            <a:ext cx="567017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smtClean="0">
                <a:latin typeface="Avenir Book" charset="0"/>
                <a:ea typeface="Avenir Book" charset="0"/>
                <a:cs typeface="Avenir Book" charset="0"/>
              </a:rPr>
              <a:t>HYCOM minus glider data at Site B</a:t>
            </a:r>
          </a:p>
          <a:p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HYCOM with no data assimilated</a:t>
            </a:r>
          </a:p>
          <a:p>
            <a:r>
              <a:rPr lang="en-US" b="1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HYCOM with only glider data assimilated</a:t>
            </a:r>
          </a:p>
          <a:p>
            <a:r>
              <a:rPr lang="en-US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HYCOM with </a:t>
            </a:r>
            <a:r>
              <a:rPr lang="en-US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all ocean data – gliders assimilated</a:t>
            </a:r>
            <a:endParaRPr lang="en-US" b="1" dirty="0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HYCOM with </a:t>
            </a:r>
            <a:r>
              <a:rPr lang="en-US" b="1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all ocean data </a:t>
            </a:r>
            <a:r>
              <a:rPr lang="en-US" b="1" dirty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assimilated</a:t>
            </a:r>
          </a:p>
          <a:p>
            <a:endParaRPr lang="en-US" b="1" dirty="0" smtClean="0">
              <a:solidFill>
                <a:srgbClr val="00B05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4876800"/>
            <a:ext cx="5181600" cy="923330"/>
          </a:xfrm>
          <a:prstGeom prst="rect">
            <a:avLst/>
          </a:prstGeom>
          <a:solidFill>
            <a:schemeClr val="accent2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Assimilation of glider T/S profiles improved the vertical thermal and saline structure by reducing biases throughout most of the upper 150 m.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684859" y="3352800"/>
            <a:ext cx="2482859" cy="369332"/>
          </a:xfrm>
          <a:prstGeom prst="rect">
            <a:avLst/>
          </a:prstGeom>
          <a:solidFill>
            <a:srgbClr val="00B0F0">
              <a:alpha val="8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Temperature differences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5791200" cy="255616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1000" y="3733800"/>
            <a:ext cx="5791200" cy="2708564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204448" y="6064624"/>
            <a:ext cx="1956626" cy="369332"/>
          </a:xfrm>
          <a:prstGeom prst="rect">
            <a:avLst/>
          </a:prstGeom>
          <a:solidFill>
            <a:schemeClr val="accent2">
              <a:lumMod val="60000"/>
              <a:lumOff val="40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Salinity differences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24600" y="3276600"/>
            <a:ext cx="57912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NODA – negative biases throughout water column</a:t>
            </a:r>
          </a:p>
          <a:p>
            <a:pPr marL="285750" indent="-285750">
              <a:spcAft>
                <a:spcPts val="600"/>
              </a:spcAft>
              <a:buFont typeface="Courier New" charset="0"/>
              <a:buChar char="o"/>
            </a:pP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HYCOM simulates shallower homogeneous temperature layer</a:t>
            </a:r>
          </a:p>
        </p:txBody>
      </p:sp>
      <p:sp>
        <p:nvSpPr>
          <p:cNvPr id="13" name="Oval 12"/>
          <p:cNvSpPr/>
          <p:nvPr/>
        </p:nvSpPr>
        <p:spPr>
          <a:xfrm>
            <a:off x="2514600" y="1828800"/>
            <a:ext cx="381000" cy="3810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962400" y="1828800"/>
            <a:ext cx="381000" cy="3810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181600" y="1828800"/>
            <a:ext cx="381000" cy="3810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90600" y="1828800"/>
            <a:ext cx="381000" cy="381000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35489" y="1683883"/>
            <a:ext cx="374673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Pre-storm temperature conditions</a:t>
            </a:r>
            <a:endParaRPr lang="en-US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423613" y="1673919"/>
            <a:ext cx="3163751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Pre-storm salinity conditions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8953600" y="1676400"/>
            <a:ext cx="27418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 </a:t>
            </a:r>
            <a:r>
              <a:rPr lang="en-US" sz="2000" b="1" dirty="0"/>
              <a:t>(glider</a:t>
            </a:r>
            <a:r>
              <a:rPr lang="en-US" sz="2000" b="1" dirty="0" smtClean="0"/>
              <a:t>)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0070C0"/>
                </a:solidFill>
              </a:rPr>
              <a:t>HYCOM with no data assimilated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HYCOM with glider data assimilated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240678" y="4159599"/>
            <a:ext cx="1171417" cy="325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48" y="2350184"/>
            <a:ext cx="8508462" cy="357248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06638" y="2562490"/>
            <a:ext cx="1171417" cy="325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51935" y="4823281"/>
            <a:ext cx="1171417" cy="3250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2089050" y="2893649"/>
            <a:ext cx="898056" cy="563783"/>
            <a:chOff x="2108928" y="2893649"/>
            <a:chExt cx="898056" cy="563783"/>
          </a:xfrm>
        </p:grpSpPr>
        <p:sp>
          <p:nvSpPr>
            <p:cNvPr id="4" name="TextBox 3"/>
            <p:cNvSpPr txBox="1"/>
            <p:nvPr/>
          </p:nvSpPr>
          <p:spPr>
            <a:xfrm>
              <a:off x="2108928" y="2893649"/>
              <a:ext cx="680586" cy="267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 data</a:t>
              </a:r>
              <a:endParaRPr lang="en-US" b="1" dirty="0"/>
            </a:p>
          </p:txBody>
        </p:sp>
        <p:sp>
          <p:nvSpPr>
            <p:cNvPr id="8" name="Right Arrow 7"/>
            <p:cNvSpPr/>
            <p:nvPr/>
          </p:nvSpPr>
          <p:spPr>
            <a:xfrm rot="2534305">
              <a:off x="2666691" y="3233731"/>
              <a:ext cx="340293" cy="2237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572962" y="3017938"/>
            <a:ext cx="737531" cy="594939"/>
            <a:chOff x="5592840" y="3017938"/>
            <a:chExt cx="737531" cy="594939"/>
          </a:xfrm>
        </p:grpSpPr>
        <p:sp>
          <p:nvSpPr>
            <p:cNvPr id="5" name="TextBox 4"/>
            <p:cNvSpPr txBox="1"/>
            <p:nvPr/>
          </p:nvSpPr>
          <p:spPr>
            <a:xfrm>
              <a:off x="5592840" y="3345580"/>
              <a:ext cx="680586" cy="267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No data</a:t>
              </a:r>
              <a:endParaRPr lang="en-US" b="1"/>
            </a:p>
          </p:txBody>
        </p:sp>
        <p:sp>
          <p:nvSpPr>
            <p:cNvPr id="9" name="Right Arrow 8"/>
            <p:cNvSpPr/>
            <p:nvPr/>
          </p:nvSpPr>
          <p:spPr>
            <a:xfrm rot="18516565">
              <a:off x="6048374" y="3076234"/>
              <a:ext cx="340293" cy="22370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049308" y="2560094"/>
            <a:ext cx="294968" cy="286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5527839" y="2504306"/>
            <a:ext cx="294968" cy="2866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458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8953600" y="1676400"/>
            <a:ext cx="27418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Observation </a:t>
            </a:r>
            <a:r>
              <a:rPr lang="en-US" sz="2000" b="1" dirty="0"/>
              <a:t>(glider</a:t>
            </a:r>
            <a:r>
              <a:rPr lang="en-US" sz="2000" b="1" dirty="0" smtClean="0"/>
              <a:t>)</a:t>
            </a:r>
          </a:p>
          <a:p>
            <a:endParaRPr lang="en-US" sz="2000" b="1" dirty="0"/>
          </a:p>
          <a:p>
            <a:r>
              <a:rPr lang="en-US" sz="2000" b="1" dirty="0" smtClean="0">
                <a:solidFill>
                  <a:srgbClr val="0070C0"/>
                </a:solidFill>
              </a:rPr>
              <a:t>HYCOM with no data assimilated</a:t>
            </a:r>
          </a:p>
          <a:p>
            <a:endParaRPr lang="en-US" sz="2000" b="1" dirty="0" smtClean="0">
              <a:solidFill>
                <a:srgbClr val="0070C0"/>
              </a:solidFill>
            </a:endParaRPr>
          </a:p>
          <a:p>
            <a:r>
              <a:rPr lang="en-US" sz="2000" b="1" dirty="0" smtClean="0">
                <a:solidFill>
                  <a:srgbClr val="00B050"/>
                </a:solidFill>
              </a:rPr>
              <a:t>HYCOM with glider data assimilated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0412" y="1447800"/>
            <a:ext cx="4199188" cy="4248753"/>
            <a:chOff x="4552122" y="1673919"/>
            <a:chExt cx="4199188" cy="4248753"/>
          </a:xfrm>
        </p:grpSpPr>
        <p:sp>
          <p:nvSpPr>
            <p:cNvPr id="17" name="TextBox 16"/>
            <p:cNvSpPr txBox="1"/>
            <p:nvPr/>
          </p:nvSpPr>
          <p:spPr>
            <a:xfrm>
              <a:off x="5423613" y="1673919"/>
              <a:ext cx="3163751" cy="40011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Pre-storm salinity conditions</a:t>
              </a:r>
              <a:endParaRPr lang="en-US" sz="2000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40678" y="4159599"/>
              <a:ext cx="1171417" cy="325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/>
            <a:srcRect l="50647"/>
            <a:stretch/>
          </p:blipFill>
          <p:spPr>
            <a:xfrm>
              <a:off x="4552122" y="2350184"/>
              <a:ext cx="4199188" cy="357248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451935" y="4823281"/>
              <a:ext cx="1171417" cy="3250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5572962" y="3017938"/>
              <a:ext cx="737531" cy="594939"/>
              <a:chOff x="5592840" y="3017938"/>
              <a:chExt cx="737531" cy="59493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592840" y="3345580"/>
                <a:ext cx="680586" cy="2672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smtClean="0"/>
                  <a:t>No data</a:t>
                </a:r>
                <a:endParaRPr lang="en-US" b="1"/>
              </a:p>
            </p:txBody>
          </p:sp>
          <p:sp>
            <p:nvSpPr>
              <p:cNvPr id="9" name="Right Arrow 8"/>
              <p:cNvSpPr/>
              <p:nvPr/>
            </p:nvSpPr>
            <p:spPr>
              <a:xfrm rot="18516565">
                <a:off x="6048374" y="3076234"/>
                <a:ext cx="340293" cy="22370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Rounded Rectangle 27"/>
            <p:cNvSpPr/>
            <p:nvPr/>
          </p:nvSpPr>
          <p:spPr>
            <a:xfrm>
              <a:off x="5527839" y="2504306"/>
              <a:ext cx="294968" cy="28660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7400"/>
            <a:ext cx="3593523" cy="406111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724400" y="1447800"/>
            <a:ext cx="3384966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smtClean="0"/>
              <a:t>Pre-storm buoyancy </a:t>
            </a:r>
            <a:r>
              <a:rPr lang="en-US" sz="2000" dirty="0" smtClean="0"/>
              <a:t>frequency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876800" y="22098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23" idx="1"/>
          </p:cNvCxnSpPr>
          <p:nvPr/>
        </p:nvCxnSpPr>
        <p:spPr>
          <a:xfrm flipH="1">
            <a:off x="7010400" y="1343055"/>
            <a:ext cx="1371600" cy="1552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382000" y="1143000"/>
            <a:ext cx="1470595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Barrier layer</a:t>
            </a:r>
            <a:endParaRPr lang="en-US" sz="2000"/>
          </a:p>
        </p:txBody>
      </p:sp>
      <p:sp>
        <p:nvSpPr>
          <p:cNvPr id="30" name="TextBox 29"/>
          <p:cNvSpPr txBox="1"/>
          <p:nvPr/>
        </p:nvSpPr>
        <p:spPr>
          <a:xfrm>
            <a:off x="8458200" y="3962400"/>
            <a:ext cx="1492716" cy="400110"/>
          </a:xfrm>
          <a:prstGeom prst="rect">
            <a:avLst/>
          </a:prstGeom>
          <a:solidFill>
            <a:schemeClr val="bg1"/>
          </a:solidFill>
          <a:ln w="254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smtClean="0"/>
              <a:t>Thermocline</a:t>
            </a:r>
            <a:endParaRPr lang="en-US" sz="2000" dirty="0"/>
          </a:p>
        </p:txBody>
      </p:sp>
      <p:cxnSp>
        <p:nvCxnSpPr>
          <p:cNvPr id="29" name="Straight Arrow Connector 28"/>
          <p:cNvCxnSpPr>
            <a:stCxn id="30" idx="1"/>
          </p:cNvCxnSpPr>
          <p:nvPr/>
        </p:nvCxnSpPr>
        <p:spPr>
          <a:xfrm flipH="1">
            <a:off x="7467600" y="4162455"/>
            <a:ext cx="990600" cy="6381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/>
          <p:cNvGrpSpPr/>
          <p:nvPr/>
        </p:nvGrpSpPr>
        <p:grpSpPr>
          <a:xfrm>
            <a:off x="5943600" y="2209800"/>
            <a:ext cx="762000" cy="3198962"/>
            <a:chOff x="5943600" y="2209800"/>
            <a:chExt cx="762000" cy="3198962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6248400" y="2209800"/>
              <a:ext cx="2131" cy="389526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6221757" y="2564157"/>
              <a:ext cx="483843" cy="102843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705600" y="2667000"/>
              <a:ext cx="0" cy="304800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5943600" y="2971800"/>
              <a:ext cx="762000" cy="152400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5943600" y="3114136"/>
              <a:ext cx="8626" cy="319177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952226" y="3416060"/>
              <a:ext cx="25880" cy="974785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5943600" y="4343400"/>
              <a:ext cx="491706" cy="125083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26679" y="4468483"/>
              <a:ext cx="17253" cy="940279"/>
            </a:xfrm>
            <a:prstGeom prst="line">
              <a:avLst/>
            </a:prstGeom>
            <a:ln w="1016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5924417" y="2192548"/>
            <a:ext cx="818485" cy="3224840"/>
            <a:chOff x="5924417" y="2192548"/>
            <a:chExt cx="818485" cy="3224840"/>
          </a:xfrm>
        </p:grpSpPr>
        <p:cxnSp>
          <p:nvCxnSpPr>
            <p:cNvPr id="72" name="Straight Connector 71"/>
            <p:cNvCxnSpPr/>
            <p:nvPr/>
          </p:nvCxnSpPr>
          <p:spPr>
            <a:xfrm>
              <a:off x="6386423" y="2192548"/>
              <a:ext cx="0" cy="38100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6362434" y="2535382"/>
              <a:ext cx="364481" cy="172649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6705600" y="2667000"/>
              <a:ext cx="0" cy="30480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H="1">
              <a:off x="5924417" y="2938229"/>
              <a:ext cx="818485" cy="211016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5943600" y="3114136"/>
              <a:ext cx="8626" cy="319177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5952226" y="3416060"/>
              <a:ext cx="25880" cy="974785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943600" y="4343400"/>
              <a:ext cx="491706" cy="12508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6383547" y="4477109"/>
              <a:ext cx="17253" cy="940279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/>
          <p:cNvSpPr txBox="1"/>
          <p:nvPr/>
        </p:nvSpPr>
        <p:spPr>
          <a:xfrm>
            <a:off x="8534400" y="4884003"/>
            <a:ext cx="3200400" cy="1077218"/>
          </a:xfrm>
          <a:prstGeom prst="rect">
            <a:avLst/>
          </a:prstGeom>
          <a:solidFill>
            <a:schemeClr val="accent2">
              <a:lumMod val="20000"/>
              <a:lumOff val="8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Barrier layer stratification is ONLY included in the simulations when glider data is assimilated into HYCOM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0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36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 animBg="1"/>
      <p:bldP spid="88" grpId="0" animBg="1"/>
      <p:bldP spid="8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552545" y="1168652"/>
            <a:ext cx="7372255" cy="5085054"/>
            <a:chOff x="2282732" y="952822"/>
            <a:chExt cx="7372255" cy="5483344"/>
          </a:xfrm>
        </p:grpSpPr>
        <p:grpSp>
          <p:nvGrpSpPr>
            <p:cNvPr id="7" name="Group 6"/>
            <p:cNvGrpSpPr/>
            <p:nvPr/>
          </p:nvGrpSpPr>
          <p:grpSpPr>
            <a:xfrm>
              <a:off x="2282732" y="952822"/>
              <a:ext cx="7372255" cy="5483344"/>
              <a:chOff x="2282732" y="952822"/>
              <a:chExt cx="7372255" cy="548334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2282732" y="952822"/>
                <a:ext cx="7372255" cy="5483344"/>
                <a:chOff x="4662863" y="1183374"/>
                <a:chExt cx="6402702" cy="4762209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662863" y="1183374"/>
                  <a:ext cx="6402702" cy="4762209"/>
                </a:xfrm>
                <a:prstGeom prst="rect">
                  <a:avLst/>
                </a:prstGeom>
              </p:spPr>
            </p:pic>
            <p:sp>
              <p:nvSpPr>
                <p:cNvPr id="2" name="Oval 1"/>
                <p:cNvSpPr/>
                <p:nvPr/>
              </p:nvSpPr>
              <p:spPr>
                <a:xfrm>
                  <a:off x="7680195" y="4578671"/>
                  <a:ext cx="206477" cy="206477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" name="Straight Arrow Connector 11"/>
                <p:cNvCxnSpPr/>
                <p:nvPr/>
              </p:nvCxnSpPr>
              <p:spPr>
                <a:xfrm>
                  <a:off x="7966046" y="4785148"/>
                  <a:ext cx="740445" cy="791041"/>
                </a:xfrm>
                <a:prstGeom prst="straightConnector1">
                  <a:avLst/>
                </a:prstGeom>
                <a:ln w="5715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" name="Rectangle 4"/>
              <p:cNvSpPr/>
              <p:nvPr/>
            </p:nvSpPr>
            <p:spPr>
              <a:xfrm>
                <a:off x="7924800" y="3733800"/>
                <a:ext cx="11430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7631867" y="3669268"/>
              <a:ext cx="1740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Maximum Wind</a:t>
              </a:r>
              <a:endParaRPr lang="en-US" b="1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7523356" y="1035721"/>
              <a:ext cx="205985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Minimum </a:t>
              </a:r>
              <a:r>
                <a:rPr lang="en-US" b="1" dirty="0" smtClean="0"/>
                <a:t>Pressure</a:t>
              </a:r>
              <a:endParaRPr lang="en-US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382000" y="1341704"/>
            <a:ext cx="3212108" cy="1325296"/>
            <a:chOff x="8839200" y="1646504"/>
            <a:chExt cx="3212108" cy="132529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8839200" y="1828800"/>
              <a:ext cx="685800" cy="0"/>
            </a:xfrm>
            <a:prstGeom prst="line">
              <a:avLst/>
            </a:prstGeom>
            <a:ln w="635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537735" y="1646504"/>
              <a:ext cx="2275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NOAA-NHC Best Track</a:t>
              </a:r>
              <a:endParaRPr lang="en-US" b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8839200" y="2327564"/>
              <a:ext cx="685800" cy="0"/>
            </a:xfrm>
            <a:prstGeom prst="line">
              <a:avLst/>
            </a:prstGeom>
            <a:ln w="635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537735" y="2145268"/>
              <a:ext cx="2425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HYCOM-HWRF: no data</a:t>
              </a:r>
              <a:endParaRPr lang="en-US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8839200" y="2784764"/>
              <a:ext cx="685800" cy="0"/>
            </a:xfrm>
            <a:prstGeom prst="line">
              <a:avLst/>
            </a:prstGeom>
            <a:ln w="635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9537735" y="2602468"/>
              <a:ext cx="25135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HYCOM-HWRF: ALL data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77200" y="3352800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Pressure: assimilation of ocean obs. allowed for 100% error reduction</a:t>
            </a:r>
          </a:p>
          <a:p>
            <a:pPr marL="285750" indent="-285750">
              <a:buFont typeface="Courier New" charset="0"/>
              <a:buChar char="o"/>
            </a:pPr>
            <a:endParaRPr lang="en-US" dirty="0"/>
          </a:p>
          <a:p>
            <a:pPr marL="285750" indent="-285750">
              <a:buFont typeface="Courier New" charset="0"/>
              <a:buChar char="o"/>
            </a:pPr>
            <a:r>
              <a:rPr lang="en-US" dirty="0" smtClean="0"/>
              <a:t>Maximum wind: assimilation of ocean obs. reduced ~50% the error in terms of maximum wind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1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50" y="303202"/>
            <a:ext cx="11869849" cy="5365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Main conclusions:</a:t>
            </a:r>
          </a:p>
          <a:p>
            <a:pPr>
              <a:spcAft>
                <a:spcPts val="800"/>
              </a:spcAft>
            </a:pPr>
            <a:endParaRPr lang="en-US" dirty="0"/>
          </a:p>
          <a:p>
            <a:pPr marL="285750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/>
              <a:t>Upper ocean cooling during Hurricane Gonzalo was </a:t>
            </a:r>
            <a:r>
              <a:rPr lang="en-US" dirty="0"/>
              <a:t>likely </a:t>
            </a:r>
            <a:r>
              <a:rPr lang="en-US" dirty="0" smtClean="0"/>
              <a:t>partly suppressed by the presence of a barrier layer, providing favorable conditions for further intensification </a:t>
            </a:r>
          </a:p>
          <a:p>
            <a:pPr marL="285750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/>
              <a:t>Analysis from Hurricane Gonzalo coupled  forecast indicates that: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/>
              <a:t>Assimilation </a:t>
            </a:r>
            <a:r>
              <a:rPr lang="en-US" dirty="0"/>
              <a:t>of underwater glider data improves pre-storm ocean thermal and saline </a:t>
            </a:r>
            <a:r>
              <a:rPr lang="en-US" dirty="0" smtClean="0"/>
              <a:t>structures</a:t>
            </a:r>
            <a:endParaRPr lang="en-US" dirty="0"/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/>
              <a:t>Barrier </a:t>
            </a:r>
            <a:r>
              <a:rPr lang="en-US" dirty="0"/>
              <a:t>layer is ONLY retrieved </a:t>
            </a:r>
            <a:r>
              <a:rPr lang="en-US" dirty="0" smtClean="0"/>
              <a:t>by simulations with </a:t>
            </a:r>
            <a:r>
              <a:rPr lang="en-US" dirty="0"/>
              <a:t>underwater glider data </a:t>
            </a:r>
            <a:r>
              <a:rPr lang="en-US" dirty="0" smtClean="0"/>
              <a:t>assimilated</a:t>
            </a:r>
          </a:p>
          <a:p>
            <a:pPr marL="742950" lvl="1" indent="-285750">
              <a:spcAft>
                <a:spcPts val="1200"/>
              </a:spcAft>
              <a:buFont typeface="Wingdings" charset="2"/>
              <a:buChar char="§"/>
            </a:pPr>
            <a:r>
              <a:rPr lang="en-US" dirty="0" smtClean="0"/>
              <a:t>Ocean </a:t>
            </a:r>
            <a:r>
              <a:rPr lang="en-US" dirty="0"/>
              <a:t>data assimilation significantly improves Hurricane Gonzalo intensity forecast; when added to the standard ocean observations, underwater glider shows larger impact than assimilated </a:t>
            </a:r>
            <a:r>
              <a:rPr lang="en-US" dirty="0" smtClean="0"/>
              <a:t>alone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Future work:</a:t>
            </a:r>
            <a:endParaRPr lang="en-US" dirty="0"/>
          </a:p>
          <a:p>
            <a:pPr marL="285750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/>
              <a:t>Continue collecting ocean profile data in areas of Tropical Cyclone activity</a:t>
            </a:r>
          </a:p>
          <a:p>
            <a:pPr marL="285750" indent="-285750">
              <a:spcAft>
                <a:spcPts val="1200"/>
              </a:spcAft>
              <a:buFont typeface="Courier New" charset="0"/>
              <a:buChar char="o"/>
            </a:pPr>
            <a:r>
              <a:rPr lang="en-US" dirty="0" smtClean="0"/>
              <a:t>Continue to assess the impact of underwater glider observations on intensity forecast for individual hurricanes and create long record and statistical analysis.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67400"/>
            <a:ext cx="12168020" cy="116955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Publications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Domingues</a:t>
            </a:r>
            <a:r>
              <a:rPr lang="en-US" sz="1400" b="1" dirty="0"/>
              <a:t>, R., G. </a:t>
            </a:r>
            <a:r>
              <a:rPr lang="en-US" sz="1400" b="1" dirty="0" err="1"/>
              <a:t>Goni</a:t>
            </a:r>
            <a:r>
              <a:rPr lang="en-US" sz="1400" b="1" dirty="0"/>
              <a:t>, F. </a:t>
            </a:r>
            <a:r>
              <a:rPr lang="en-US" sz="1400" b="1" dirty="0" err="1"/>
              <a:t>Bringas</a:t>
            </a:r>
            <a:r>
              <a:rPr lang="en-US" sz="1400" b="1" dirty="0"/>
              <a:t>, S.-K. Lee, H.-S. Kim, G. </a:t>
            </a:r>
            <a:r>
              <a:rPr lang="en-US" sz="1400" b="1" dirty="0" err="1"/>
              <a:t>Halliwell</a:t>
            </a:r>
            <a:r>
              <a:rPr lang="en-US" sz="1400" b="1" dirty="0"/>
              <a:t>, J. Dong, J. Morell, and L. </a:t>
            </a:r>
            <a:r>
              <a:rPr lang="en-US" sz="1400" b="1" dirty="0" err="1"/>
              <a:t>Pomales</a:t>
            </a:r>
            <a:r>
              <a:rPr lang="en-US" sz="1400" b="1" dirty="0"/>
              <a:t> </a:t>
            </a:r>
            <a:r>
              <a:rPr lang="en-US" sz="1400" dirty="0"/>
              <a:t>(2015), Upper ocean response to Hurricane Gonzalo (2014): Salinity effects revealed by targeted and sustained underwater glider observations, </a:t>
            </a:r>
            <a:r>
              <a:rPr lang="en-US" sz="1400" i="1" dirty="0" err="1"/>
              <a:t>Geophys</a:t>
            </a:r>
            <a:r>
              <a:rPr lang="en-US" sz="1400" i="1" dirty="0"/>
              <a:t>. Res. Lett</a:t>
            </a:r>
            <a:r>
              <a:rPr lang="en-US" sz="1400" dirty="0"/>
              <a:t>., 42, doi:10.1002/2015GL065378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b="1" dirty="0" smtClean="0"/>
              <a:t>Dong et al,</a:t>
            </a:r>
            <a:r>
              <a:rPr lang="en-US" sz="1400" dirty="0" smtClean="0"/>
              <a:t> Impact of underwater glider data on Hurricane Gonzalo (2014) forecast, 2016</a:t>
            </a:r>
            <a:r>
              <a:rPr lang="en-US" sz="1400" i="1" dirty="0" smtClean="0"/>
              <a:t>, to be submitted.</a:t>
            </a:r>
          </a:p>
          <a:p>
            <a:pPr marL="285750" indent="-285750">
              <a:buFont typeface="Arial" charset="0"/>
              <a:buChar char="•"/>
            </a:pP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6529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4776" y="152570"/>
            <a:ext cx="11187953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Hurricane Gonzalo (2014): upper-ocean processes and hurricane intensity forecast using </a:t>
            </a:r>
            <a:r>
              <a:rPr lang="en-US" sz="2800" b="1" dirty="0" smtClean="0">
                <a:latin typeface="Avenir Book" charset="0"/>
                <a:ea typeface="Avenir Book" charset="0"/>
                <a:cs typeface="Avenir Book" charset="0"/>
              </a:rPr>
              <a:t>underwater </a:t>
            </a:r>
            <a:r>
              <a:rPr lang="en-US" sz="2800" b="1" dirty="0">
                <a:latin typeface="Avenir Book" charset="0"/>
                <a:ea typeface="Avenir Book" charset="0"/>
                <a:cs typeface="Avenir Book" charset="0"/>
              </a:rPr>
              <a:t>gliders data</a:t>
            </a:r>
            <a:endParaRPr lang="en-US" sz="28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dirty="0"/>
          </a:p>
          <a:p>
            <a:r>
              <a:rPr lang="en-US" b="1" u="sng" dirty="0" smtClean="0">
                <a:latin typeface="Avenir Book" charset="0"/>
                <a:ea typeface="Avenir Book" charset="0"/>
                <a:cs typeface="Avenir Book" charset="0"/>
              </a:rPr>
              <a:t>Ricardo Domingues</a:t>
            </a:r>
            <a:r>
              <a:rPr lang="en-US" b="1" u="sng" baseline="30000" dirty="0" smtClean="0">
                <a:latin typeface="Avenir Book" charset="0"/>
                <a:ea typeface="Avenir Book" charset="0"/>
                <a:cs typeface="Avenir Book" charset="0"/>
              </a:rPr>
              <a:t>1,2</a:t>
            </a:r>
            <a:endParaRPr lang="en-US" b="1" u="sng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err="1" smtClean="0">
                <a:latin typeface="Avenir Book" charset="0"/>
                <a:ea typeface="Avenir Book" charset="0"/>
                <a:cs typeface="Avenir Book" charset="0"/>
              </a:rPr>
              <a:t>Jili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 Dong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Gustavo Goni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Francis Bringas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George Halliwell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Sang-Ki Lee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2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>
                <a:latin typeface="Avenir Book" charset="0"/>
                <a:ea typeface="Avenir Book" charset="0"/>
                <a:cs typeface="Avenir Book" charset="0"/>
              </a:rPr>
              <a:t>Julio 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Morell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Hyun-Sook Kim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3</a:t>
            </a:r>
            <a:endParaRPr lang="en-US" b="1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Luis Pomales</a:t>
            </a:r>
            <a:r>
              <a:rPr lang="en-US" b="1" baseline="30000" dirty="0" smtClean="0">
                <a:latin typeface="Avenir Book" charset="0"/>
                <a:ea typeface="Avenir Book" charset="0"/>
                <a:cs typeface="Avenir Book" charset="0"/>
              </a:rPr>
              <a:t>4</a:t>
            </a:r>
            <a:endParaRPr lang="en-US" b="1" dirty="0">
              <a:latin typeface="Avenir Book" charset="0"/>
              <a:ea typeface="Avenir Book" charset="0"/>
              <a:cs typeface="Avenir Book" charset="0"/>
            </a:endParaRP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  <a:p>
            <a:endParaRPr lang="en-US" sz="1400" dirty="0" smtClean="0"/>
          </a:p>
          <a:p>
            <a:r>
              <a:rPr lang="en-US" sz="1400" dirty="0">
                <a:ea typeface="Avenir Book" charset="0"/>
                <a:cs typeface="Avenir Book" charset="0"/>
              </a:rPr>
              <a:t>1 University of Miami, Cooperative Institute for Marine and Atmospheric Studies - CIMAS, Miami, Florida, USA</a:t>
            </a:r>
          </a:p>
          <a:p>
            <a:r>
              <a:rPr lang="en-US" sz="1400" dirty="0">
                <a:ea typeface="Avenir Book" charset="0"/>
                <a:cs typeface="Avenir Book" charset="0"/>
              </a:rPr>
              <a:t>2 NOAA Atlantic Oceanographic and Meteorological Laboratory - AOML, Miami, Florida, </a:t>
            </a:r>
            <a:r>
              <a:rPr lang="en-US" sz="1400" dirty="0" smtClean="0">
                <a:ea typeface="Avenir Book" charset="0"/>
                <a:cs typeface="Avenir Book" charset="0"/>
              </a:rPr>
              <a:t>USA</a:t>
            </a:r>
          </a:p>
          <a:p>
            <a:r>
              <a:rPr lang="en-US" sz="1400" dirty="0" smtClean="0">
                <a:ea typeface="Avenir Book" charset="0"/>
                <a:cs typeface="Avenir Book" charset="0"/>
              </a:rPr>
              <a:t>3 </a:t>
            </a:r>
            <a:r>
              <a:rPr lang="en-US" sz="1400" dirty="0">
                <a:ea typeface="Avenir Book" charset="0"/>
                <a:cs typeface="Avenir Book" charset="0"/>
              </a:rPr>
              <a:t>NOAA Environmental Modeling Center , College Park, Maryland, </a:t>
            </a:r>
            <a:r>
              <a:rPr lang="en-US" sz="1400" dirty="0" smtClean="0">
                <a:ea typeface="Avenir Book" charset="0"/>
                <a:cs typeface="Avenir Book" charset="0"/>
              </a:rPr>
              <a:t>USA</a:t>
            </a:r>
          </a:p>
          <a:p>
            <a:r>
              <a:rPr lang="en-US" sz="1400" dirty="0" smtClean="0">
                <a:ea typeface="Avenir Book" charset="0"/>
                <a:cs typeface="Avenir Book" charset="0"/>
              </a:rPr>
              <a:t>4 </a:t>
            </a:r>
            <a:r>
              <a:rPr lang="en-US" sz="1400" dirty="0">
                <a:ea typeface="Avenir Book" charset="0"/>
                <a:cs typeface="Avenir Book" charset="0"/>
              </a:rPr>
              <a:t>University of Puerto Rico, </a:t>
            </a:r>
            <a:r>
              <a:rPr lang="en-US" sz="1400" dirty="0" err="1">
                <a:ea typeface="Avenir Book" charset="0"/>
                <a:cs typeface="Avenir Book" charset="0"/>
              </a:rPr>
              <a:t>Mayagues</a:t>
            </a:r>
            <a:r>
              <a:rPr lang="en-US" sz="1400" dirty="0">
                <a:ea typeface="Avenir Book" charset="0"/>
                <a:cs typeface="Avenir Book" charset="0"/>
              </a:rPr>
              <a:t>, Puerto Rico, and Caribbean Coastal Ocean Observing System - CARICOOS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951740" y="1277936"/>
            <a:ext cx="1374392" cy="4886083"/>
            <a:chOff x="9846230" y="1313106"/>
            <a:chExt cx="1374392" cy="48860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8007" y="1313106"/>
              <a:ext cx="695749" cy="69574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6574" y="3853853"/>
              <a:ext cx="741142" cy="74114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40847" y="3093965"/>
              <a:ext cx="657428" cy="53003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66271" y="4611066"/>
              <a:ext cx="912091" cy="92363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46230" y="2080021"/>
              <a:ext cx="1214897" cy="91117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887900" y="5615515"/>
              <a:ext cx="1332722" cy="58367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11308459" y="5647409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7914" y="6041986"/>
            <a:ext cx="773723" cy="756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829880" y="2683014"/>
            <a:ext cx="25524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 you</a:t>
            </a:r>
            <a:endParaRPr lang="en-US" sz="4400" dirty="0"/>
          </a:p>
        </p:txBody>
      </p:sp>
      <p:sp>
        <p:nvSpPr>
          <p:cNvPr id="15" name="TextBox 14"/>
          <p:cNvSpPr txBox="1"/>
          <p:nvPr/>
        </p:nvSpPr>
        <p:spPr>
          <a:xfrm>
            <a:off x="4374396" y="3581400"/>
            <a:ext cx="3447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70C0"/>
                </a:solidFill>
              </a:rPr>
              <a:t>Ricardo.Domingues@noaa.gov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81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6368" y="221225"/>
            <a:ext cx="11307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NOAA/AOML – </a:t>
            </a:r>
            <a:r>
              <a:rPr lang="en-US" sz="2400" b="1" dirty="0" err="1">
                <a:latin typeface="Avenir Book" charset="0"/>
                <a:ea typeface="Avenir Book" charset="0"/>
                <a:cs typeface="Avenir Book" charset="0"/>
              </a:rPr>
              <a:t>CariCOOS</a:t>
            </a:r>
            <a:r>
              <a:rPr lang="en-US" sz="2400" b="1" dirty="0">
                <a:latin typeface="Avenir Book" charset="0"/>
                <a:ea typeface="Avenir Book" charset="0"/>
                <a:cs typeface="Avenir Book" charset="0"/>
              </a:rPr>
              <a:t> Hurricane Underwater Glider </a:t>
            </a:r>
            <a:r>
              <a:rPr lang="en-US" sz="2400" b="1" dirty="0" smtClean="0">
                <a:latin typeface="Avenir Book" charset="0"/>
                <a:ea typeface="Avenir Book" charset="0"/>
                <a:cs typeface="Avenir Book" charset="0"/>
              </a:rPr>
              <a:t>Operations</a:t>
            </a:r>
            <a:endParaRPr lang="en-US" sz="2400" b="1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268278" y="975685"/>
            <a:ext cx="5714999" cy="5405237"/>
            <a:chOff x="6985457" y="1316796"/>
            <a:chExt cx="4189264" cy="37179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457" y="1316796"/>
              <a:ext cx="4189264" cy="37179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9447354" y="2381858"/>
              <a:ext cx="865239" cy="148467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3"/>
          <p:cNvSpPr txBox="1">
            <a:spLocks/>
          </p:cNvSpPr>
          <p:nvPr/>
        </p:nvSpPr>
        <p:spPr>
          <a:xfrm>
            <a:off x="457200" y="762000"/>
            <a:ext cx="5257800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 smtClean="0"/>
              <a:t>Goal: </a:t>
            </a:r>
            <a:r>
              <a:rPr lang="en-US" sz="2000" dirty="0"/>
              <a:t>Enhance our understanding of air-sea interaction processes during hurricane force wind </a:t>
            </a:r>
            <a:r>
              <a:rPr lang="en-US" sz="2000" dirty="0" smtClean="0"/>
              <a:t>events: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b="1" dirty="0" smtClean="0"/>
              <a:t>Objectives: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Assess impact of hurricane force winds on upper ocean density structure, and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/>
              <a:t>Assess impact of ocean profile data from underwater gliders in hurricane intensity forecasts</a:t>
            </a:r>
            <a:r>
              <a:rPr lang="en-US" sz="1800" dirty="0" smtClean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000" dirty="0" smtClean="0"/>
              <a:t>”NOAA/AOML </a:t>
            </a:r>
            <a:r>
              <a:rPr lang="en-US" sz="2000" dirty="0"/>
              <a:t>– </a:t>
            </a:r>
            <a:r>
              <a:rPr lang="en-US" sz="2000" dirty="0" err="1"/>
              <a:t>CariCOOS</a:t>
            </a:r>
            <a:r>
              <a:rPr lang="en-US" sz="2000" dirty="0"/>
              <a:t> Hurricane Underwater Glider </a:t>
            </a:r>
            <a:r>
              <a:rPr lang="en-US" sz="2000" dirty="0" smtClean="0"/>
              <a:t>Operations” talk</a:t>
            </a:r>
            <a:endParaRPr lang="en-US" sz="2000" baseline="30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1800" dirty="0" smtClean="0"/>
              <a:t>Tuesday, September 27, 11:45AM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1246" y="5562600"/>
            <a:ext cx="4608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http://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www.aoml.noaa.gov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</a:rPr>
              <a:t>phod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</a:rPr>
              <a:t>/gliders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66800" y="6172200"/>
            <a:ext cx="368415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Glider operations started in July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2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21968"/>
          <a:stretch/>
        </p:blipFill>
        <p:spPr>
          <a:xfrm>
            <a:off x="0" y="1"/>
            <a:ext cx="12192000" cy="6858000"/>
          </a:xfrm>
        </p:spPr>
      </p:pic>
      <p:sp>
        <p:nvSpPr>
          <p:cNvPr id="14" name="TextBox 13"/>
          <p:cNvSpPr txBox="1"/>
          <p:nvPr/>
        </p:nvSpPr>
        <p:spPr>
          <a:xfrm flipH="1">
            <a:off x="76200" y="24825"/>
            <a:ext cx="510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Eurostile" charset="0"/>
                <a:ea typeface="Eurostile" charset="0"/>
                <a:cs typeface="Eurostile" charset="0"/>
              </a:rPr>
              <a:t>Hurricane Gonzalo (2014)</a:t>
            </a:r>
            <a:endParaRPr lang="en-US" sz="2800" b="1" dirty="0">
              <a:solidFill>
                <a:srgbClr val="FFFF00"/>
              </a:solidFill>
              <a:latin typeface="Eurostile" charset="0"/>
              <a:ea typeface="Eurostile" charset="0"/>
              <a:cs typeface="Eurostil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5486400"/>
            <a:ext cx="280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638800"/>
            <a:ext cx="3048000" cy="101566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"At the time, the strongest Atlantic hurricane since Igor (2010)”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45849" y="6488668"/>
            <a:ext cx="1993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smtClean="0">
                <a:solidFill>
                  <a:schemeClr val="bg1"/>
                </a:solidFill>
              </a:rPr>
              <a:t>October 15, 2014</a:t>
            </a:r>
            <a:endParaRPr lang="en-US" sz="20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13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Hurricane Gonzalo (2014)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4" y="1352767"/>
            <a:ext cx="5528603" cy="435101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2855307" y="3962719"/>
            <a:ext cx="32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321627" y="1640182"/>
            <a:ext cx="5366670" cy="3803190"/>
            <a:chOff x="6321627" y="1640182"/>
            <a:chExt cx="5366670" cy="3803190"/>
          </a:xfrm>
        </p:grpSpPr>
        <p:cxnSp>
          <p:nvCxnSpPr>
            <p:cNvPr id="25" name="Straight Arrow Connector 24"/>
            <p:cNvCxnSpPr/>
            <p:nvPr/>
          </p:nvCxnSpPr>
          <p:spPr>
            <a:xfrm>
              <a:off x="7216506" y="2358950"/>
              <a:ext cx="0" cy="178843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9169456" y="2312822"/>
              <a:ext cx="17244" cy="1834563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10972156" y="2358950"/>
              <a:ext cx="0" cy="178843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321627" y="2172342"/>
              <a:ext cx="54318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A</a:t>
              </a:r>
              <a:endParaRPr lang="en-US" sz="20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9364" y="3978108"/>
              <a:ext cx="543187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B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305020" y="1640182"/>
              <a:ext cx="35990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atin typeface="Avenir Book" charset="0"/>
                  <a:ea typeface="Avenir Book" charset="0"/>
                  <a:cs typeface="Avenir Book" charset="0"/>
                </a:rPr>
                <a:t>Glider Sampling strategy</a:t>
              </a:r>
              <a:endParaRPr lang="en-US" sz="2400" b="1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611152" y="2680978"/>
              <a:ext cx="1241477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1st pass</a:t>
              </a:r>
            </a:p>
            <a:p>
              <a:pPr algn="ctr"/>
              <a:r>
                <a:rPr lang="en-US" sz="2000" dirty="0" smtClean="0"/>
                <a:t>Oct 8-13</a:t>
              </a:r>
              <a:endParaRPr lang="en-US" sz="2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526029" y="2680978"/>
              <a:ext cx="1391295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2nd pass</a:t>
              </a:r>
            </a:p>
            <a:p>
              <a:pPr algn="ctr"/>
              <a:r>
                <a:rPr lang="en-US" sz="2000" dirty="0" smtClean="0"/>
                <a:t>Oct 15-23</a:t>
              </a:r>
              <a:endParaRPr lang="en-US" sz="2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97002" y="2679096"/>
              <a:ext cx="1391295" cy="70788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3rd pass</a:t>
              </a:r>
            </a:p>
            <a:p>
              <a:pPr algn="ctr"/>
              <a:r>
                <a:rPr lang="en-US" sz="2000" dirty="0" smtClean="0"/>
                <a:t>Oct 23-28</a:t>
              </a:r>
              <a:endParaRPr lang="en-US" sz="2000" dirty="0"/>
            </a:p>
          </p:txBody>
        </p:sp>
        <p:sp>
          <p:nvSpPr>
            <p:cNvPr id="16" name="Diamond 15"/>
            <p:cNvSpPr/>
            <p:nvPr/>
          </p:nvSpPr>
          <p:spPr>
            <a:xfrm>
              <a:off x="8021632" y="4230909"/>
              <a:ext cx="378850" cy="312199"/>
            </a:xfrm>
            <a:prstGeom prst="diamond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01298" y="3432221"/>
              <a:ext cx="1224843" cy="6306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Site B</a:t>
              </a:r>
            </a:p>
            <a:p>
              <a:pPr algn="ctr"/>
              <a:r>
                <a:rPr lang="en-US" dirty="0" smtClean="0"/>
                <a:t>Oct 13-15</a:t>
              </a:r>
              <a:endParaRPr lang="en-US" dirty="0"/>
            </a:p>
          </p:txBody>
        </p:sp>
        <p:sp>
          <p:nvSpPr>
            <p:cNvPr id="2" name="Right Brace 1"/>
            <p:cNvSpPr/>
            <p:nvPr/>
          </p:nvSpPr>
          <p:spPr>
            <a:xfrm rot="5400000">
              <a:off x="7021562" y="4428317"/>
              <a:ext cx="318051" cy="883716"/>
            </a:xfrm>
            <a:prstGeom prst="rightBrac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Brace 29"/>
            <p:cNvSpPr/>
            <p:nvPr/>
          </p:nvSpPr>
          <p:spPr>
            <a:xfrm rot="5400000">
              <a:off x="8061563" y="4364206"/>
              <a:ext cx="311068" cy="1018919"/>
            </a:xfrm>
            <a:prstGeom prst="rightBrac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race 31"/>
            <p:cNvSpPr/>
            <p:nvPr/>
          </p:nvSpPr>
          <p:spPr>
            <a:xfrm rot="5400000">
              <a:off x="10080653" y="3418850"/>
              <a:ext cx="314984" cy="2900303"/>
            </a:xfrm>
            <a:prstGeom prst="rightBrace">
              <a:avLst/>
            </a:prstGeom>
            <a:ln w="381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80089" y="5074040"/>
              <a:ext cx="113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smtClean="0"/>
                <a:t>Pre-storm</a:t>
              </a:r>
              <a:endParaRPr lang="en-US" b="1" u="sng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662202" y="5070276"/>
              <a:ext cx="14368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/>
                <a:t>During storm</a:t>
              </a:r>
              <a:endParaRPr lang="en-US" b="1" u="sng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632139" y="5070276"/>
              <a:ext cx="12214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smtClean="0"/>
                <a:t>Post-storm</a:t>
              </a:r>
              <a:endParaRPr lang="en-US" b="1" u="sng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4400" y="5867400"/>
            <a:ext cx="1762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</a:t>
            </a:r>
            <a:r>
              <a:rPr lang="en-US" dirty="0" smtClean="0"/>
              <a:t> – Puerto Rico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05822" y="2038290"/>
            <a:ext cx="340158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bg1"/>
                </a:solidFill>
              </a:rPr>
              <a:t>A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00200" y="2743200"/>
            <a:ext cx="32893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9774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3"/>
          <p:cNvSpPr txBox="1">
            <a:spLocks/>
          </p:cNvSpPr>
          <p:nvPr/>
        </p:nvSpPr>
        <p:spPr>
          <a:xfrm>
            <a:off x="8910924" y="954157"/>
            <a:ext cx="3127680" cy="5267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b="47525"/>
          <a:stretch/>
        </p:blipFill>
        <p:spPr>
          <a:xfrm>
            <a:off x="2819400" y="1447800"/>
            <a:ext cx="8582054" cy="3560618"/>
          </a:xfrm>
        </p:spPr>
      </p:pic>
      <p:cxnSp>
        <p:nvCxnSpPr>
          <p:cNvPr id="5" name="Straight Connector 4"/>
          <p:cNvCxnSpPr/>
          <p:nvPr/>
        </p:nvCxnSpPr>
        <p:spPr>
          <a:xfrm>
            <a:off x="8229600" y="2266996"/>
            <a:ext cx="1981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24400" y="2782669"/>
            <a:ext cx="2257798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SST of 29C above 50m</a:t>
            </a:r>
          </a:p>
          <a:p>
            <a:pPr algn="ctr"/>
            <a:r>
              <a:rPr lang="en-US" dirty="0" smtClean="0"/>
              <a:t>TCHP of ~86 kJ/cm</a:t>
            </a:r>
            <a:r>
              <a:rPr lang="en-US" baseline="30000" dirty="0" smtClean="0"/>
              <a:t>2</a:t>
            </a:r>
            <a:endParaRPr lang="en-US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8340967" y="1352596"/>
            <a:ext cx="179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/>
              <a:t>Profile at site B</a:t>
            </a:r>
            <a:endParaRPr lang="en-US" sz="2000" b="1" u="sng" dirty="0"/>
          </a:p>
        </p:txBody>
      </p:sp>
      <p:sp>
        <p:nvSpPr>
          <p:cNvPr id="14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Pre-storm: </a:t>
            </a:r>
            <a:r>
              <a:rPr lang="en-US" sz="2800" smtClean="0"/>
              <a:t>glider observations</a:t>
            </a:r>
            <a:endParaRPr lang="en-US" sz="2800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" t="22421" r="73435" b="18470"/>
          <a:stretch/>
        </p:blipFill>
        <p:spPr>
          <a:xfrm>
            <a:off x="597671" y="1546860"/>
            <a:ext cx="2374129" cy="310134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88902" y="838200"/>
            <a:ext cx="2214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Temperature</a:t>
            </a:r>
            <a:endParaRPr lang="en-US" sz="2800" b="1" u="sng">
              <a:solidFill>
                <a:srgbClr val="FF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Pre-storm: warm conditions during October 2014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324600" y="4648200"/>
            <a:ext cx="529824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TCHP </a:t>
            </a:r>
            <a:r>
              <a:rPr lang="en-US" sz="2000" dirty="0" smtClean="0">
                <a:latin typeface="Avenir Book" charset="0"/>
                <a:ea typeface="Avenir Book" charset="0"/>
                <a:cs typeface="Avenir Book" charset="0"/>
              </a:rPr>
              <a:t>residuals (annual cycle removed)</a:t>
            </a:r>
            <a:endParaRPr lang="en-US" sz="2000" dirty="0">
              <a:latin typeface="Avenir Book" charset="0"/>
              <a:ea typeface="Avenir Book" charset="0"/>
              <a:cs typeface="Avenir Book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Courier New" charset="0"/>
              <a:buChar char="o"/>
            </a:pP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+15 kJ/cm</a:t>
            </a:r>
            <a:r>
              <a:rPr lang="en-US" baseline="30000" dirty="0">
                <a:latin typeface="Avenir Book" charset="0"/>
                <a:ea typeface="Avenir Book" charset="0"/>
                <a:cs typeface="Avenir Book" charset="0"/>
              </a:rPr>
              <a:t>2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above average values at site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B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2400" y="1676400"/>
            <a:ext cx="10119869" cy="2367303"/>
            <a:chOff x="152400" y="1676400"/>
            <a:chExt cx="10119869" cy="2367303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03"/>
            <a:stretch/>
          </p:blipFill>
          <p:spPr>
            <a:xfrm>
              <a:off x="152400" y="1676400"/>
              <a:ext cx="10119869" cy="2367303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/>
          </p:nvCxnSpPr>
          <p:spPr>
            <a:xfrm>
              <a:off x="8523726" y="1846854"/>
              <a:ext cx="0" cy="1938164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8814284" y="1066800"/>
            <a:ext cx="261571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/>
              <a:t>Hurricane Gonzalo (2014)</a:t>
            </a:r>
            <a:endParaRPr lang="en-US" b="1"/>
          </a:p>
        </p:txBody>
      </p:sp>
      <p:cxnSp>
        <p:nvCxnSpPr>
          <p:cNvPr id="5" name="Elbow Connector 4"/>
          <p:cNvCxnSpPr>
            <a:endCxn id="2" idx="1"/>
          </p:cNvCxnSpPr>
          <p:nvPr/>
        </p:nvCxnSpPr>
        <p:spPr>
          <a:xfrm rot="5400000" flipH="1" flipV="1">
            <a:off x="8309475" y="1476391"/>
            <a:ext cx="729734" cy="279884"/>
          </a:xfrm>
          <a:prstGeom prst="bentConnector2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1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3"/>
          <p:cNvSpPr txBox="1">
            <a:spLocks/>
          </p:cNvSpPr>
          <p:nvPr/>
        </p:nvSpPr>
        <p:spPr>
          <a:xfrm>
            <a:off x="8910924" y="954157"/>
            <a:ext cx="3127680" cy="5267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1" t="52898"/>
          <a:stretch/>
        </p:blipFill>
        <p:spPr>
          <a:xfrm>
            <a:off x="2706714" y="2089737"/>
            <a:ext cx="7046886" cy="2641385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46"/>
          <a:stretch/>
        </p:blipFill>
        <p:spPr>
          <a:xfrm>
            <a:off x="9829800" y="1752600"/>
            <a:ext cx="2078563" cy="3302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91061" y="1657934"/>
            <a:ext cx="1632626" cy="406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Profile </a:t>
            </a:r>
            <a:r>
              <a:rPr lang="en-US" b="1" u="sng" smtClean="0"/>
              <a:t>at site B</a:t>
            </a:r>
            <a:endParaRPr lang="en-US" b="1" u="sng"/>
          </a:p>
        </p:txBody>
      </p:sp>
      <p:sp>
        <p:nvSpPr>
          <p:cNvPr id="11" name="TextBox 10"/>
          <p:cNvSpPr txBox="1"/>
          <p:nvPr/>
        </p:nvSpPr>
        <p:spPr>
          <a:xfrm>
            <a:off x="4099287" y="2667000"/>
            <a:ext cx="2209800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Shallow low salinity layer above 20 m </a:t>
            </a:r>
            <a:r>
              <a:rPr lang="en-US" smtClean="0"/>
              <a:t>-&gt; barrier layer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72449" y="970280"/>
            <a:ext cx="2295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 smtClean="0"/>
              <a:t>Buoyancy Frequency at site B</a:t>
            </a:r>
            <a:endParaRPr lang="en-US" b="1" u="sng" dirty="0"/>
          </a:p>
        </p:txBody>
      </p:sp>
      <p:sp>
        <p:nvSpPr>
          <p:cNvPr id="14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Pre-storm: glider observations</a:t>
            </a:r>
            <a:endParaRPr lang="en-US" sz="2800" dirty="0"/>
          </a:p>
        </p:txBody>
      </p:sp>
      <p:sp>
        <p:nvSpPr>
          <p:cNvPr id="3" name="Right Arrow 2"/>
          <p:cNvSpPr/>
          <p:nvPr/>
        </p:nvSpPr>
        <p:spPr>
          <a:xfrm rot="10800000">
            <a:off x="11582400" y="1796510"/>
            <a:ext cx="616494" cy="26089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08687" y="2057400"/>
            <a:ext cx="1828800" cy="304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223487" y="2133600"/>
            <a:ext cx="993598" cy="26715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38220" y="838200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Salinity</a:t>
            </a:r>
            <a:endParaRPr lang="en-US" sz="2800" b="1" u="sng">
              <a:solidFill>
                <a:srgbClr val="0070C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2384" y="5257800"/>
            <a:ext cx="5882572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Barrier layer is important for Tropical Cyclone Intensification!</a:t>
            </a:r>
            <a:endParaRPr lang="en-US" dirty="0"/>
          </a:p>
        </p:txBody>
      </p:sp>
      <p:sp>
        <p:nvSpPr>
          <p:cNvPr id="5" name="Diamond 4"/>
          <p:cNvSpPr/>
          <p:nvPr/>
        </p:nvSpPr>
        <p:spPr>
          <a:xfrm>
            <a:off x="3295723" y="2083850"/>
            <a:ext cx="277091" cy="251901"/>
          </a:xfrm>
          <a:prstGeom prst="diamo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03920" y="1752600"/>
            <a:ext cx="711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smtClean="0"/>
              <a:t>Site B</a:t>
            </a:r>
            <a:endParaRPr lang="en-US" u="sng"/>
          </a:p>
        </p:txBody>
      </p:sp>
      <p:sp>
        <p:nvSpPr>
          <p:cNvPr id="18" name="Diamond 17"/>
          <p:cNvSpPr/>
          <p:nvPr/>
        </p:nvSpPr>
        <p:spPr>
          <a:xfrm>
            <a:off x="6632508" y="2083850"/>
            <a:ext cx="277091" cy="251901"/>
          </a:xfrm>
          <a:prstGeom prst="diamon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440705" y="1752600"/>
            <a:ext cx="719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Site A</a:t>
            </a:r>
            <a:endParaRPr lang="en-US" u="sng" dirty="0"/>
          </a:p>
        </p:txBody>
      </p:sp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55" r="73813" b="19318"/>
          <a:stretch/>
        </p:blipFill>
        <p:spPr>
          <a:xfrm>
            <a:off x="304800" y="1909073"/>
            <a:ext cx="2267566" cy="28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6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3" grpId="0" animBg="1"/>
      <p:bldP spid="6" grpId="0" animBg="1"/>
      <p:bldP spid="15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-6528" y="6387268"/>
            <a:ext cx="12198528" cy="46166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Domingues et al., </a:t>
            </a:r>
            <a:r>
              <a:rPr lang="en-US" sz="1200" dirty="0" smtClean="0"/>
              <a:t>(2015</a:t>
            </a:r>
            <a:r>
              <a:rPr lang="en-US" sz="1200" dirty="0"/>
              <a:t>), Upper ocean response to Hurricane Gonzalo (2014): Salinity effects revealed by targeted and sustained underwater glider observations, </a:t>
            </a:r>
            <a:r>
              <a:rPr lang="en-US" sz="1200" i="1" dirty="0" err="1"/>
              <a:t>Geophys</a:t>
            </a:r>
            <a:r>
              <a:rPr lang="en-US" sz="1200" i="1" dirty="0"/>
              <a:t>. Res. Lett</a:t>
            </a:r>
            <a:r>
              <a:rPr lang="en-US" sz="1200" dirty="0"/>
              <a:t>., 42, doi:10.1002/2015GL065378</a:t>
            </a:r>
            <a:r>
              <a:rPr lang="en-US" sz="1200" dirty="0" smtClean="0"/>
              <a:t>.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During-Storm: glider observations at site B</a:t>
            </a:r>
            <a:endParaRPr lang="en-US" sz="2800" dirty="0"/>
          </a:p>
        </p:txBody>
      </p:sp>
      <p:sp>
        <p:nvSpPr>
          <p:cNvPr id="30" name="Content Placeholder 3"/>
          <p:cNvSpPr txBox="1">
            <a:spLocks/>
          </p:cNvSpPr>
          <p:nvPr/>
        </p:nvSpPr>
        <p:spPr>
          <a:xfrm>
            <a:off x="7696200" y="1391476"/>
            <a:ext cx="4267200" cy="45521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charset="0"/>
              <a:buChar char="o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Cooling anomalies observed in the layer above 50 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900" dirty="0" smtClean="0"/>
              <a:t>Maximum cooling of ~0.4C 4h after closest location from Hurricane Gonzalo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 smtClean="0"/>
              <a:t>Time-series of </a:t>
            </a:r>
            <a:r>
              <a:rPr lang="en-US" sz="2000" dirty="0" err="1" smtClean="0"/>
              <a:t>Ri</a:t>
            </a:r>
            <a:r>
              <a:rPr lang="en-US" sz="2000" dirty="0" smtClean="0"/>
              <a:t> indicate that the Barrier layer is slowly eroded as Gonzalo approaches the location of the glider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b="1" dirty="0" smtClean="0"/>
              <a:t>Main finding: </a:t>
            </a:r>
            <a:r>
              <a:rPr lang="en-US" sz="2000" dirty="0" smtClean="0"/>
              <a:t>Upper-ocean cooling at the location of the glider was likely largely suppressed by the Barrier layer.</a:t>
            </a:r>
            <a:endParaRPr lang="en-US" sz="1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2" b="55925"/>
          <a:stretch/>
        </p:blipFill>
        <p:spPr>
          <a:xfrm>
            <a:off x="4079308" y="1754392"/>
            <a:ext cx="3388292" cy="2320438"/>
          </a:xfrm>
        </p:spPr>
      </p:pic>
      <p:sp>
        <p:nvSpPr>
          <p:cNvPr id="17" name="TextBox 16"/>
          <p:cNvSpPr txBox="1"/>
          <p:nvPr/>
        </p:nvSpPr>
        <p:spPr>
          <a:xfrm>
            <a:off x="2755781" y="663457"/>
            <a:ext cx="5453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Time-series of temperature anomalies at site B referenced to </a:t>
            </a:r>
            <a:r>
              <a:rPr lang="en-US" u="sng" smtClean="0"/>
              <a:t>initial conditions</a:t>
            </a:r>
            <a:endParaRPr lang="en-US" u="sng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9" t="45607" r="58"/>
          <a:stretch/>
        </p:blipFill>
        <p:spPr>
          <a:xfrm>
            <a:off x="3562541" y="4267199"/>
            <a:ext cx="3272033" cy="206780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41709" y="4777410"/>
            <a:ext cx="2775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 smtClean="0"/>
              <a:t>Time-series of </a:t>
            </a:r>
            <a:r>
              <a:rPr lang="en-US" u="sng" smtClean="0"/>
              <a:t>Richardson Number above 50m</a:t>
            </a:r>
            <a:endParaRPr lang="en-US" u="sng" dirty="0"/>
          </a:p>
        </p:txBody>
      </p:sp>
      <p:sp>
        <p:nvSpPr>
          <p:cNvPr id="18" name="Left Brace 17"/>
          <p:cNvSpPr/>
          <p:nvPr/>
        </p:nvSpPr>
        <p:spPr>
          <a:xfrm>
            <a:off x="3353367" y="4299301"/>
            <a:ext cx="298859" cy="1598636"/>
          </a:xfrm>
          <a:prstGeom prst="leftBrac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Adobe Devanagari" charset="0"/>
              <a:ea typeface="Adobe Devanagari" charset="0"/>
              <a:cs typeface="Adobe Devanagari" charset="0"/>
            </a:endParaRPr>
          </a:p>
        </p:txBody>
      </p:sp>
      <p:sp>
        <p:nvSpPr>
          <p:cNvPr id="26" name="Left Brace 25"/>
          <p:cNvSpPr/>
          <p:nvPr/>
        </p:nvSpPr>
        <p:spPr>
          <a:xfrm rot="5400000">
            <a:off x="5285089" y="153860"/>
            <a:ext cx="361620" cy="2832082"/>
          </a:xfrm>
          <a:prstGeom prst="leftBrac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151182" y="2297668"/>
            <a:ext cx="1005459" cy="1817132"/>
            <a:chOff x="3164759" y="2297668"/>
            <a:chExt cx="1005459" cy="181713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3164759" y="2484092"/>
              <a:ext cx="0" cy="157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3751514" y="2297668"/>
              <a:ext cx="393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50</a:t>
              </a:r>
              <a:endParaRPr lang="en-US" sz="160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7600" y="27856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100</a:t>
              </a:r>
              <a:endParaRPr lang="en-US" sz="16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72966" y="3276600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150</a:t>
              </a:r>
              <a:endParaRPr lang="en-US" sz="16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57600" y="3776246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200</a:t>
              </a:r>
              <a:endParaRPr lang="en-US" sz="1600" dirty="0"/>
            </a:p>
          </p:txBody>
        </p:sp>
        <p:sp>
          <p:nvSpPr>
            <p:cNvPr id="3" name="TextBox 2"/>
            <p:cNvSpPr txBox="1"/>
            <p:nvPr/>
          </p:nvSpPr>
          <p:spPr>
            <a:xfrm rot="16200000">
              <a:off x="2889766" y="2825234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Depth [m]</a:t>
              </a:r>
              <a:endParaRPr lang="en-US"/>
            </a:p>
          </p:txBody>
        </p:sp>
      </p:grpSp>
      <p:pic>
        <p:nvPicPr>
          <p:cNvPr id="21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3716" r="33383" b="13534"/>
          <a:stretch/>
        </p:blipFill>
        <p:spPr>
          <a:xfrm>
            <a:off x="540676" y="1494388"/>
            <a:ext cx="2550496" cy="297557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pic>
        <p:nvPicPr>
          <p:cNvPr id="2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72" t="2392" r="1488" b="68206"/>
          <a:stretch/>
        </p:blipFill>
        <p:spPr>
          <a:xfrm>
            <a:off x="1726419" y="3693706"/>
            <a:ext cx="940581" cy="72213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149968" y="2488223"/>
            <a:ext cx="2590800" cy="151520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4899" r="39332" b="15347"/>
          <a:stretch/>
        </p:blipFill>
        <p:spPr>
          <a:xfrm>
            <a:off x="7043530" y="990600"/>
            <a:ext cx="4919870" cy="4810541"/>
          </a:xfrm>
          <a:prstGeom prst="rect">
            <a:avLst/>
          </a:prstGeom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312420" y="89213"/>
            <a:ext cx="11567160" cy="82518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2800" dirty="0"/>
              <a:t>AOML Underwater Glider Observations: 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Impact of ocean data on </a:t>
            </a:r>
            <a:r>
              <a:rPr lang="en-US" sz="2800" dirty="0" smtClean="0"/>
              <a:t>Hurricane Gonzalo coupled Forecast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1066800"/>
            <a:ext cx="57912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The model: 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Hurricane Weather and Research Forecast (HWRF)-Hybrid Coordinate ocean model (HYCOM) coupled forecast </a:t>
            </a:r>
            <a:r>
              <a:rPr lang="en-US" dirty="0" smtClean="0">
                <a:latin typeface="Avenir Book" charset="0"/>
                <a:ea typeface="Avenir Book" charset="0"/>
                <a:cs typeface="Avenir Book" charset="0"/>
              </a:rPr>
              <a:t>system, HWRF-HYCOM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810000"/>
            <a:ext cx="675216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 smtClean="0">
                <a:latin typeface="Avenir Book" charset="0"/>
                <a:ea typeface="Avenir Book" charset="0"/>
                <a:cs typeface="Avenir Book" charset="0"/>
              </a:rPr>
              <a:t>Numerical Experiments</a:t>
            </a:r>
            <a:endParaRPr lang="en-US" b="1" u="sng" dirty="0"/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NODA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 	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-</a:t>
            </a:r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b="1" dirty="0" smtClean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HYCOM </a:t>
            </a:r>
            <a:r>
              <a:rPr lang="en-US" b="1" dirty="0">
                <a:solidFill>
                  <a:srgbClr val="0070C0"/>
                </a:solidFill>
                <a:latin typeface="Avenir Book" charset="0"/>
                <a:ea typeface="Avenir Book" charset="0"/>
                <a:cs typeface="Avenir Book" charset="0"/>
              </a:rPr>
              <a:t>with no data assimilated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GLID	- HYCOM </a:t>
            </a:r>
            <a:r>
              <a:rPr lang="en-US" b="1" dirty="0">
                <a:solidFill>
                  <a:srgbClr val="00B050"/>
                </a:solidFill>
                <a:latin typeface="Avenir Book" charset="0"/>
                <a:ea typeface="Avenir Book" charset="0"/>
                <a:cs typeface="Avenir Book" charset="0"/>
              </a:rPr>
              <a:t>with only glider data assimilated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CTRL	- HYCOM </a:t>
            </a:r>
            <a:r>
              <a:rPr lang="en-US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with all ocean data </a:t>
            </a:r>
            <a:r>
              <a:rPr lang="en-US" b="1" dirty="0" smtClean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minus </a:t>
            </a:r>
            <a:r>
              <a:rPr lang="en-US" b="1" dirty="0">
                <a:solidFill>
                  <a:srgbClr val="FF0000"/>
                </a:solidFill>
                <a:latin typeface="Avenir Book" charset="0"/>
                <a:ea typeface="Avenir Book" charset="0"/>
                <a:cs typeface="Avenir Book" charset="0"/>
              </a:rPr>
              <a:t>gliders assimilated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ALL	- HYCOM </a:t>
            </a:r>
            <a:r>
              <a:rPr lang="en-US" b="1" dirty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with all ocean data </a:t>
            </a:r>
            <a:r>
              <a:rPr lang="en-US" b="1" dirty="0" smtClean="0">
                <a:solidFill>
                  <a:srgbClr val="7030A0"/>
                </a:solidFill>
                <a:latin typeface="Avenir Book" charset="0"/>
                <a:ea typeface="Avenir Book" charset="0"/>
                <a:cs typeface="Avenir Book" charset="0"/>
              </a:rPr>
              <a:t>assimilated</a:t>
            </a:r>
            <a:endParaRPr lang="en-US" b="1" dirty="0">
              <a:solidFill>
                <a:srgbClr val="7030A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9718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venir Book" charset="0"/>
                <a:ea typeface="Avenir Book" charset="0"/>
                <a:cs typeface="Avenir Book" charset="0"/>
              </a:rPr>
              <a:t>HWRF-HYCOM: NOAA’s next generation hurricane forecast model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660709" y="4724400"/>
            <a:ext cx="1483291" cy="584775"/>
          </a:xfrm>
          <a:prstGeom prst="rect">
            <a:avLst/>
          </a:prstGeom>
          <a:solidFill>
            <a:schemeClr val="bg1">
              <a:alpha val="2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ocean: HYCOM</a:t>
            </a:r>
          </a:p>
          <a:p>
            <a:r>
              <a:rPr lang="en-US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atm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HWRF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9000</TotalTime>
  <Words>1078</Words>
  <Application>Microsoft Macintosh PowerPoint</Application>
  <PresentationFormat>Widescreen</PresentationFormat>
  <Paragraphs>189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Adobe Devanagari</vt:lpstr>
      <vt:lpstr>Avenir Book</vt:lpstr>
      <vt:lpstr>Calibri</vt:lpstr>
      <vt:lpstr>Courier New</vt:lpstr>
      <vt:lpstr>Eurostile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Hurricane Gonzalo (2014)</vt:lpstr>
      <vt:lpstr>Pre-storm: glider observations</vt:lpstr>
      <vt:lpstr>Pre-storm: warm conditions during October 2014</vt:lpstr>
      <vt:lpstr>Pre-storm: glider observations</vt:lpstr>
      <vt:lpstr>During-Storm: glider observations at site 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Ricardo Domingues</cp:lastModifiedBy>
  <cp:revision>363</cp:revision>
  <cp:lastPrinted>2016-09-20T14:20:59Z</cp:lastPrinted>
  <dcterms:created xsi:type="dcterms:W3CDTF">2016-04-11T17:15:49Z</dcterms:created>
  <dcterms:modified xsi:type="dcterms:W3CDTF">2016-09-26T17:45:24Z</dcterms:modified>
</cp:coreProperties>
</file>