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7" r:id="rId2"/>
    <p:sldId id="270" r:id="rId3"/>
    <p:sldId id="274" r:id="rId4"/>
    <p:sldId id="273" r:id="rId5"/>
    <p:sldId id="276" r:id="rId6"/>
    <p:sldId id="277" r:id="rId7"/>
    <p:sldId id="285" r:id="rId8"/>
    <p:sldId id="279" r:id="rId9"/>
    <p:sldId id="280" r:id="rId10"/>
    <p:sldId id="278" r:id="rId11"/>
    <p:sldId id="281" r:id="rId12"/>
    <p:sldId id="286" r:id="rId13"/>
    <p:sldId id="283" r:id="rId14"/>
  </p:sldIdLst>
  <p:sldSz cx="9906000" cy="6858000" type="A4"/>
  <p:notesSz cx="6858000" cy="9144000"/>
  <p:defaultTextStyle>
    <a:defPPr>
      <a:defRPr lang="en-US"/>
    </a:defPPr>
    <a:lvl1pPr marL="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ción SOCIB" id="{23490F1F-3A07-5141-929B-5F35D0753EB4}">
          <p14:sldIdLst>
            <p14:sldId id="267"/>
            <p14:sldId id="270"/>
            <p14:sldId id="274"/>
            <p14:sldId id="273"/>
            <p14:sldId id="276"/>
            <p14:sldId id="277"/>
            <p14:sldId id="285"/>
            <p14:sldId id="279"/>
            <p14:sldId id="280"/>
            <p14:sldId id="278"/>
            <p14:sldId id="281"/>
            <p14:sldId id="286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2">
          <p15:clr>
            <a:srgbClr val="A4A3A4"/>
          </p15:clr>
        </p15:guide>
        <p15:guide id="2" pos="6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Heslop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196FF"/>
    <a:srgbClr val="61D6A0"/>
    <a:srgbClr val="39ACB2"/>
    <a:srgbClr val="42AFB6"/>
    <a:srgbClr val="122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5" autoAdjust="0"/>
    <p:restoredTop sz="85072" autoAdjust="0"/>
  </p:normalViewPr>
  <p:slideViewPr>
    <p:cSldViewPr snapToGrid="0" snapToObjects="1" showGuides="1">
      <p:cViewPr varScale="1">
        <p:scale>
          <a:sx n="85" d="100"/>
          <a:sy n="85" d="100"/>
        </p:scale>
        <p:origin x="156" y="84"/>
      </p:cViewPr>
      <p:guideLst>
        <p:guide orient="horz" pos="352"/>
        <p:guide pos="6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82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361A3-FE5C-5847-9206-1C7C85637274}" type="datetime1">
              <a:rPr lang="es-ES" smtClean="0"/>
              <a:pPr/>
              <a:t>27/09/2016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4B50B-7B9C-684D-935C-A52436BAD15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437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3A4D9-281C-6349-A0B9-1DA53FC24107}" type="datetime1">
              <a:rPr lang="es-ES" smtClean="0"/>
              <a:pPr/>
              <a:t>27/09/2016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D4ACF-E300-8844-9744-4F76BBF83B2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661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4ACF-E300-8844-9744-4F76BBF83B2D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2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4ACF-E300-8844-9744-4F76BBF83B2D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844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3A0B3"/>
                </a:solidFill>
                <a:latin typeface="DIN Next LT Pro"/>
                <a:cs typeface="DIN Next LT Pro"/>
              </a:rPr>
              <a:t>The model we use is the SOCIB operational model from Regional Ocean Modelling System,</a:t>
            </a:r>
            <a:r>
              <a:rPr lang="en-GB" sz="1200" baseline="0" dirty="0" smtClean="0">
                <a:solidFill>
                  <a:srgbClr val="03A0B3"/>
                </a:solidFill>
                <a:latin typeface="DIN Next LT Pro"/>
                <a:cs typeface="DIN Next LT Pro"/>
              </a:rPr>
              <a:t> it </a:t>
            </a:r>
            <a:r>
              <a:rPr lang="en-GB" sz="1200" baseline="0" dirty="0" err="1" smtClean="0">
                <a:solidFill>
                  <a:srgbClr val="03A0B3"/>
                </a:solidFill>
                <a:latin typeface="DIN Next LT Pro"/>
                <a:cs typeface="DIN Next LT Pro"/>
              </a:rPr>
              <a:t>si</a:t>
            </a:r>
            <a:r>
              <a:rPr lang="en-GB" sz="1200" baseline="0" dirty="0" smtClean="0">
                <a:solidFill>
                  <a:srgbClr val="03A0B3"/>
                </a:solidFill>
                <a:latin typeface="DIN Next LT Pro"/>
                <a:cs typeface="DIN Next LT Pro"/>
              </a:rPr>
              <a:t> high resolution with spatial scale of similar order to the glider profiles in the Ibiza Channel – 2 km.</a:t>
            </a:r>
            <a:endParaRPr lang="en-GB" sz="1200" dirty="0" smtClean="0">
              <a:solidFill>
                <a:srgbClr val="03A0B3"/>
              </a:solidFill>
              <a:latin typeface="DIN Next LT Pro"/>
              <a:cs typeface="DIN Next LT Pro"/>
            </a:endParaRPr>
          </a:p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4ACF-E300-8844-9744-4F76BBF83B2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150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Zer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ref</a:t>
            </a:r>
            <a:r>
              <a:rPr lang="es-ES" baseline="0" dirty="0" smtClean="0"/>
              <a:t> 1.02 </a:t>
            </a:r>
            <a:r>
              <a:rPr lang="es-ES" baseline="0" smtClean="0"/>
              <a:t>/  -</a:t>
            </a:r>
            <a:r>
              <a:rPr lang="es-ES" baseline="0" dirty="0" smtClean="0"/>
              <a:t>0.25</a:t>
            </a:r>
          </a:p>
          <a:p>
            <a:r>
              <a:rPr lang="es-ES" baseline="0" dirty="0" err="1" smtClean="0"/>
              <a:t>Ref</a:t>
            </a:r>
            <a:r>
              <a:rPr lang="es-ES" baseline="0" dirty="0" smtClean="0"/>
              <a:t> 0.7 / -0.87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4ACF-E300-8844-9744-4F76BBF83B2D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318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4ACF-E300-8844-9744-4F76BBF83B2D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79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81" y="134051"/>
            <a:ext cx="1180462" cy="310195"/>
          </a:xfrm>
          <a:prstGeom prst="rect">
            <a:avLst/>
          </a:prstGeom>
        </p:spPr>
      </p:pic>
      <p:sp>
        <p:nvSpPr>
          <p:cNvPr id="13" name="TextBox 2"/>
          <p:cNvSpPr txBox="1"/>
          <p:nvPr userDrawn="1"/>
        </p:nvSpPr>
        <p:spPr>
          <a:xfrm>
            <a:off x="1344584" y="74924"/>
            <a:ext cx="2346613" cy="41548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050" dirty="0">
                <a:solidFill>
                  <a:srgbClr val="42AFB6"/>
                </a:solidFill>
                <a:latin typeface="Cube"/>
                <a:cs typeface="Cube"/>
              </a:rPr>
              <a:t>Balearic </a:t>
            </a:r>
            <a:r>
              <a:rPr lang="en-US" sz="1050" dirty="0" smtClean="0">
                <a:solidFill>
                  <a:srgbClr val="42AFB6"/>
                </a:solidFill>
                <a:latin typeface="Cube"/>
                <a:cs typeface="Cube"/>
              </a:rPr>
              <a:t>Islands</a:t>
            </a:r>
            <a:r>
              <a:rPr lang="en-US" sz="1050" baseline="0" dirty="0" smtClean="0">
                <a:solidFill>
                  <a:srgbClr val="42AFB6"/>
                </a:solidFill>
                <a:latin typeface="Cube"/>
                <a:cs typeface="Cube"/>
              </a:rPr>
              <a:t> </a:t>
            </a:r>
            <a:r>
              <a:rPr lang="en-US" sz="1050" dirty="0" smtClean="0">
                <a:solidFill>
                  <a:srgbClr val="42AFB6"/>
                </a:solidFill>
                <a:latin typeface="Cube"/>
                <a:cs typeface="Cube"/>
              </a:rPr>
              <a:t>Coastal Observing</a:t>
            </a:r>
            <a:r>
              <a:rPr lang="en-US" sz="1050" baseline="0" dirty="0" smtClean="0">
                <a:solidFill>
                  <a:srgbClr val="42AFB6"/>
                </a:solidFill>
                <a:latin typeface="Cube"/>
                <a:cs typeface="Cube"/>
              </a:rPr>
              <a:t> </a:t>
            </a:r>
            <a:r>
              <a:rPr lang="en-US" sz="1050" dirty="0" smtClean="0">
                <a:solidFill>
                  <a:srgbClr val="42AFB6"/>
                </a:solidFill>
                <a:latin typeface="Cube"/>
                <a:cs typeface="Cube"/>
              </a:rPr>
              <a:t>and Forecasting</a:t>
            </a:r>
            <a:r>
              <a:rPr lang="en-US" sz="1050" baseline="0" dirty="0" smtClean="0">
                <a:solidFill>
                  <a:srgbClr val="42AFB6"/>
                </a:solidFill>
                <a:latin typeface="Cube"/>
                <a:cs typeface="Cube"/>
              </a:rPr>
              <a:t> </a:t>
            </a:r>
            <a:r>
              <a:rPr lang="en-US" sz="1050" dirty="0" smtClean="0">
                <a:solidFill>
                  <a:srgbClr val="42AFB6"/>
                </a:solidFill>
                <a:latin typeface="Cube"/>
                <a:cs typeface="Cube"/>
              </a:rPr>
              <a:t>System</a:t>
            </a:r>
            <a:endParaRPr lang="en-US" sz="1050" dirty="0">
              <a:solidFill>
                <a:srgbClr val="42AFB6"/>
              </a:solidFill>
              <a:latin typeface="Cube"/>
              <a:cs typeface="Cube"/>
            </a:endParaRPr>
          </a:p>
        </p:txBody>
      </p:sp>
      <p:pic>
        <p:nvPicPr>
          <p:cNvPr id="16" name="Imagen 15" descr="logoSocib_faceboo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70" y="134051"/>
            <a:ext cx="432355" cy="432355"/>
          </a:xfrm>
          <a:prstGeom prst="rect">
            <a:avLst/>
          </a:prstGeom>
        </p:spPr>
      </p:pic>
      <p:sp>
        <p:nvSpPr>
          <p:cNvPr id="17" name="TextBox 20"/>
          <p:cNvSpPr txBox="1"/>
          <p:nvPr userDrawn="1"/>
        </p:nvSpPr>
        <p:spPr>
          <a:xfrm>
            <a:off x="8064500" y="6293652"/>
            <a:ext cx="1231900" cy="29237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300" dirty="0" err="1">
                <a:solidFill>
                  <a:srgbClr val="42AFB6"/>
                </a:solidFill>
                <a:latin typeface="DIN Next LT Pro"/>
                <a:cs typeface="DIN Next LT Pro"/>
              </a:rPr>
              <a:t>www.socib.es</a:t>
            </a:r>
            <a:endParaRPr lang="en-US" sz="1300" dirty="0">
              <a:solidFill>
                <a:srgbClr val="42AFB6"/>
              </a:solidFill>
              <a:latin typeface="DIN Next LT Pro"/>
              <a:cs typeface="DIN Next LT Pro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 hasCustomPrompt="1"/>
          </p:nvPr>
        </p:nvSpPr>
        <p:spPr>
          <a:xfrm>
            <a:off x="1588" y="3068769"/>
            <a:ext cx="9905206" cy="338554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defRPr sz="1600" b="0" i="0" u="none" cap="all" spc="300">
                <a:solidFill>
                  <a:schemeClr val="bg1"/>
                </a:solidFill>
                <a:latin typeface="Cube"/>
                <a:cs typeface="Cube"/>
              </a:defRPr>
            </a:lvl1pPr>
          </a:lstStyle>
          <a:p>
            <a:r>
              <a:rPr lang="es-ES_tradnl" dirty="0" smtClean="0"/>
              <a:t>TITLE 1</a:t>
            </a:r>
            <a:endParaRPr lang="es-ES_tradnl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2382" y="3362603"/>
            <a:ext cx="9904412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algn="ctr">
              <a:buNone/>
              <a:defRPr sz="1600" b="0" i="0" spc="0" baseline="0">
                <a:solidFill>
                  <a:schemeClr val="bg1"/>
                </a:solidFill>
                <a:latin typeface="DIN Next LT Pro"/>
                <a:cs typeface="DIN Next LT Pr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2</a:t>
            </a:r>
            <a:endParaRPr lang="es-ES_tradnl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06354"/>
            <a:ext cx="9904413" cy="328514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200" cap="all" baseline="0">
                <a:solidFill>
                  <a:srgbClr val="42AFB6"/>
                </a:solidFill>
                <a:latin typeface="Cube"/>
                <a:cs typeface="Cube"/>
              </a:defRPr>
            </a:lvl1pPr>
          </a:lstStyle>
          <a:p>
            <a:pPr lvl="0"/>
            <a:r>
              <a:rPr lang="es-ES_tradnl" dirty="0" err="1" smtClean="0"/>
              <a:t>Location</a:t>
            </a:r>
            <a:r>
              <a:rPr lang="es-ES_tradnl" dirty="0" smtClean="0"/>
              <a:t> </a:t>
            </a:r>
            <a:r>
              <a:rPr lang="es-ES_tradnl" dirty="0" err="1" smtClean="0"/>
              <a:t>and</a:t>
            </a:r>
            <a:r>
              <a:rPr lang="es-ES_tradnl" dirty="0" smtClean="0"/>
              <a:t> date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5603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s y Cue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161" y="257237"/>
            <a:ext cx="827340" cy="217404"/>
          </a:xfrm>
          <a:prstGeom prst="rect">
            <a:avLst/>
          </a:prstGeom>
        </p:spPr>
      </p:pic>
      <p:sp>
        <p:nvSpPr>
          <p:cNvPr id="6" name="Título 8"/>
          <p:cNvSpPr>
            <a:spLocks noGrp="1"/>
          </p:cNvSpPr>
          <p:nvPr>
            <p:ph type="title" hasCustomPrompt="1"/>
          </p:nvPr>
        </p:nvSpPr>
        <p:spPr>
          <a:xfrm>
            <a:off x="667302" y="1032933"/>
            <a:ext cx="8195734" cy="590833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>
              <a:defRPr sz="1600" b="0" i="0" u="none" cap="all" spc="0">
                <a:solidFill>
                  <a:srgbClr val="42AFB6"/>
                </a:solidFill>
                <a:latin typeface="Cube"/>
                <a:cs typeface="Cube"/>
              </a:defRPr>
            </a:lvl1pPr>
          </a:lstStyle>
          <a:p>
            <a:r>
              <a:rPr lang="es-ES_tradnl" dirty="0" err="1" smtClean="0"/>
              <a:t>TíTulo</a:t>
            </a:r>
            <a:r>
              <a:rPr lang="es-ES_tradnl" dirty="0" smtClean="0"/>
              <a:t> 1</a:t>
            </a:r>
            <a:endParaRPr lang="es-ES_tradnl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666774" y="2130814"/>
            <a:ext cx="8196261" cy="63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 b="1" i="1" cap="all">
                <a:solidFill>
                  <a:schemeClr val="bg1"/>
                </a:solidFill>
                <a:latin typeface="DIN Next LT Pro"/>
                <a:cs typeface="DIN Next LT Pro"/>
              </a:defRPr>
            </a:lvl1pPr>
          </a:lstStyle>
          <a:p>
            <a:pPr lvl="0"/>
            <a:r>
              <a:rPr lang="es-ES_tradnl" dirty="0" smtClean="0"/>
              <a:t>Título 2</a:t>
            </a:r>
            <a:endParaRPr lang="es-ES_tradnl" dirty="0"/>
          </a:p>
        </p:txBody>
      </p:sp>
      <p:sp>
        <p:nvSpPr>
          <p:cNvPr id="12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667302" y="3217029"/>
            <a:ext cx="8196261" cy="63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 b="0" i="0" cap="none">
                <a:solidFill>
                  <a:schemeClr val="bg1"/>
                </a:solidFill>
                <a:latin typeface="DIN Next LT Pro"/>
                <a:cs typeface="DIN Next LT Pro"/>
              </a:defRPr>
            </a:lvl1pPr>
          </a:lstStyle>
          <a:p>
            <a:pPr lvl="0"/>
            <a:r>
              <a:rPr lang="es-ES_tradnl" dirty="0" smtClean="0"/>
              <a:t>Cuerpo</a:t>
            </a:r>
            <a:endParaRPr lang="es-ES_tradnl" dirty="0"/>
          </a:p>
        </p:txBody>
      </p:sp>
      <p:pic>
        <p:nvPicPr>
          <p:cNvPr id="8" name="Imagen 7" descr="logoSocib_faceboo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70" y="134051"/>
            <a:ext cx="432355" cy="4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2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572935" y="1862667"/>
            <a:ext cx="5500160" cy="2065867"/>
          </a:xfrm>
          <a:prstGeom prst="rect">
            <a:avLst/>
          </a:prstGeom>
          <a:noFill/>
          <a:ln>
            <a:solidFill>
              <a:srgbClr val="42AF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6" name="Rectangle 17"/>
          <p:cNvSpPr/>
          <p:nvPr userDrawn="1"/>
        </p:nvSpPr>
        <p:spPr>
          <a:xfrm>
            <a:off x="3572934" y="4129805"/>
            <a:ext cx="5500159" cy="2065867"/>
          </a:xfrm>
          <a:prstGeom prst="rect">
            <a:avLst/>
          </a:prstGeom>
          <a:noFill/>
          <a:ln>
            <a:solidFill>
              <a:srgbClr val="42AF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161" y="257237"/>
            <a:ext cx="827340" cy="217404"/>
          </a:xfrm>
          <a:prstGeom prst="rect">
            <a:avLst/>
          </a:prstGeom>
        </p:spPr>
      </p:pic>
      <p:sp>
        <p:nvSpPr>
          <p:cNvPr id="7" name="Título 8"/>
          <p:cNvSpPr>
            <a:spLocks noGrp="1"/>
          </p:cNvSpPr>
          <p:nvPr>
            <p:ph type="title" hasCustomPrompt="1"/>
          </p:nvPr>
        </p:nvSpPr>
        <p:spPr>
          <a:xfrm>
            <a:off x="609604" y="1032934"/>
            <a:ext cx="8463491" cy="72285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>
              <a:defRPr sz="1600" b="0" i="0" u="none" cap="all" spc="0">
                <a:solidFill>
                  <a:srgbClr val="42AFB6"/>
                </a:solidFill>
                <a:latin typeface="Cube"/>
                <a:cs typeface="Cube"/>
              </a:defRPr>
            </a:lvl1pPr>
          </a:lstStyle>
          <a:p>
            <a:r>
              <a:rPr lang="es-ES_tradnl" dirty="0" smtClean="0"/>
              <a:t>TITLE 1</a:t>
            </a:r>
            <a:endParaRPr lang="es-ES_tradnl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4" y="1862666"/>
            <a:ext cx="2574686" cy="4333005"/>
          </a:xfrm>
          <a:prstGeom prst="rect">
            <a:avLst/>
          </a:prstGeom>
        </p:spPr>
        <p:txBody>
          <a:bodyPr vert="horz" wrap="square"/>
          <a:lstStyle>
            <a:lvl1pPr marL="0" algn="l">
              <a:buFontTx/>
              <a:buNone/>
              <a:defRPr sz="1200" b="0" i="0" baseline="0">
                <a:solidFill>
                  <a:schemeClr val="bg1"/>
                </a:solidFill>
                <a:latin typeface="DIN Next LT Pro"/>
                <a:cs typeface="DIN Next LT Pro"/>
              </a:defRPr>
            </a:lvl1pPr>
            <a:lvl2pPr>
              <a:defRPr sz="1300"/>
            </a:lvl2pPr>
            <a:lvl3pPr>
              <a:buFontTx/>
              <a:buNone/>
              <a:defRPr sz="1000"/>
            </a:lvl3pPr>
            <a:lvl4pPr>
              <a:buNone/>
              <a:defRPr sz="900"/>
            </a:lvl4pPr>
            <a:lvl5pPr>
              <a:buFont typeface="Arial"/>
              <a:buChar char="•"/>
              <a:defRPr sz="400"/>
            </a:lvl5pPr>
          </a:lstStyle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Rem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haciendac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tesili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prari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sulii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conlost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rissolicae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clum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sum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nitiferfenat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autes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aut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facchuis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1200" dirty="0" smtClean="0">
              <a:solidFill>
                <a:schemeClr val="bg1"/>
              </a:solidFill>
              <a:latin typeface="DIN Next LT Pro"/>
              <a:cs typeface="DIN Next LT Pro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Mis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con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horet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,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senatus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,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vilinve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,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ommovehebus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Catuiurae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in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deat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, ore, quod C. Si se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diusperficae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nonsum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num et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atum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ma,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consum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te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novessultus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,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cret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pulere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,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nestic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res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nos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id in diem.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Ocut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quam se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construs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, quam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patuam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essilnes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At de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nos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, in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ingultil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te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caedit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,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nos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sit.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1200" dirty="0" smtClean="0">
              <a:solidFill>
                <a:schemeClr val="bg1"/>
              </a:solidFill>
              <a:latin typeface="DIN Next LT Pro"/>
              <a:cs typeface="DIN Next LT Pro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Atum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sendem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.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Opublisquem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desilis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, Ti.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Habente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con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veste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itaris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hora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?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Hores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huconst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ienterc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eperem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ponit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.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mor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iaestem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dum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tem, quam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nortum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pro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ia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in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terisse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nteribem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strebef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accitar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issulari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sena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,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inum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publis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,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Catilius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,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nonferor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hemqua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verbis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,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quem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,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vit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,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fac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videa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DIN Next LT Pro"/>
                <a:cs typeface="DIN Next LT Pro"/>
              </a:rPr>
              <a:t>nost</a:t>
            </a:r>
            <a:r>
              <a:rPr lang="en-GB" sz="1200" dirty="0" smtClean="0">
                <a:solidFill>
                  <a:schemeClr val="bg1"/>
                </a:solidFill>
                <a:latin typeface="DIN Next LT Pro"/>
                <a:cs typeface="DIN Next LT Pro"/>
              </a:rPr>
              <a:t>? </a:t>
            </a:r>
          </a:p>
          <a:p>
            <a:pPr lvl="0"/>
            <a:endParaRPr lang="es-ES_tradnl" dirty="0"/>
          </a:p>
        </p:txBody>
      </p:sp>
      <p:pic>
        <p:nvPicPr>
          <p:cNvPr id="9" name="Imagen 8" descr="logoSocib_faceboo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70" y="134051"/>
            <a:ext cx="432355" cy="4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8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Imagen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772581" y="2370668"/>
            <a:ext cx="8117417" cy="3742265"/>
          </a:xfrm>
          <a:prstGeom prst="rect">
            <a:avLst/>
          </a:prstGeom>
          <a:noFill/>
          <a:ln>
            <a:solidFill>
              <a:srgbClr val="42AF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161" y="257237"/>
            <a:ext cx="827340" cy="217404"/>
          </a:xfrm>
          <a:prstGeom prst="rect">
            <a:avLst/>
          </a:prstGeom>
        </p:spPr>
      </p:pic>
      <p:sp>
        <p:nvSpPr>
          <p:cNvPr id="6" name="Título 8"/>
          <p:cNvSpPr>
            <a:spLocks noGrp="1"/>
          </p:cNvSpPr>
          <p:nvPr>
            <p:ph type="title" hasCustomPrompt="1"/>
          </p:nvPr>
        </p:nvSpPr>
        <p:spPr>
          <a:xfrm>
            <a:off x="694265" y="1035287"/>
            <a:ext cx="8195734" cy="590833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>
              <a:defRPr sz="1600" b="0" i="0" u="none" cap="all" spc="0">
                <a:solidFill>
                  <a:srgbClr val="42AFB6"/>
                </a:solidFill>
                <a:latin typeface="Cube"/>
                <a:cs typeface="Cube"/>
              </a:defRPr>
            </a:lvl1pPr>
          </a:lstStyle>
          <a:p>
            <a:r>
              <a:rPr lang="es-ES_tradnl" dirty="0" smtClean="0"/>
              <a:t>TITLE 1</a:t>
            </a:r>
            <a:endParaRPr lang="es-ES_tradnl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693737" y="1626120"/>
            <a:ext cx="8196261" cy="63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 b="1" i="1" cap="all">
                <a:solidFill>
                  <a:schemeClr val="bg1"/>
                </a:solidFill>
                <a:latin typeface="DIN Next LT Pro"/>
                <a:cs typeface="DIN Next LT Pro"/>
              </a:defRPr>
            </a:lvl1pPr>
          </a:lstStyle>
          <a:p>
            <a:pPr lvl="0"/>
            <a:r>
              <a:rPr lang="es-ES_tradnl" dirty="0" smtClean="0"/>
              <a:t>title2</a:t>
            </a:r>
            <a:endParaRPr lang="es-ES_tradnl" dirty="0"/>
          </a:p>
        </p:txBody>
      </p:sp>
      <p:pic>
        <p:nvPicPr>
          <p:cNvPr id="8" name="Imagen 7" descr="logoSocib_faceboo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70" y="134051"/>
            <a:ext cx="432355" cy="4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9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2 caj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654050" y="1862667"/>
            <a:ext cx="4187296" cy="4250267"/>
          </a:xfrm>
          <a:prstGeom prst="rect">
            <a:avLst/>
          </a:prstGeom>
          <a:noFill/>
          <a:ln>
            <a:solidFill>
              <a:srgbClr val="42AF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6" name="Rectangle 6"/>
          <p:cNvSpPr/>
          <p:nvPr userDrawn="1"/>
        </p:nvSpPr>
        <p:spPr>
          <a:xfrm>
            <a:off x="5181600" y="1862669"/>
            <a:ext cx="3892550" cy="2645833"/>
          </a:xfrm>
          <a:prstGeom prst="rect">
            <a:avLst/>
          </a:prstGeom>
          <a:noFill/>
          <a:ln>
            <a:solidFill>
              <a:srgbClr val="42AF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7" name="Isosceles Triangle 18"/>
          <p:cNvSpPr/>
          <p:nvPr userDrawn="1"/>
        </p:nvSpPr>
        <p:spPr>
          <a:xfrm rot="16200000">
            <a:off x="5071798" y="5580643"/>
            <a:ext cx="89747" cy="77367"/>
          </a:xfrm>
          <a:prstGeom prst="triangle">
            <a:avLst/>
          </a:prstGeom>
          <a:solidFill>
            <a:srgbClr val="42AFB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8" name="Isosceles Triangle 19"/>
          <p:cNvSpPr/>
          <p:nvPr userDrawn="1"/>
        </p:nvSpPr>
        <p:spPr>
          <a:xfrm>
            <a:off x="5262882" y="4653545"/>
            <a:ext cx="89746" cy="77367"/>
          </a:xfrm>
          <a:prstGeom prst="triangle">
            <a:avLst/>
          </a:prstGeom>
          <a:solidFill>
            <a:srgbClr val="42AFB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161" y="257237"/>
            <a:ext cx="827340" cy="217404"/>
          </a:xfrm>
          <a:prstGeom prst="rect">
            <a:avLst/>
          </a:prstGeom>
        </p:spPr>
      </p:pic>
      <p:sp>
        <p:nvSpPr>
          <p:cNvPr id="12" name="Título 8"/>
          <p:cNvSpPr>
            <a:spLocks noGrp="1"/>
          </p:cNvSpPr>
          <p:nvPr>
            <p:ph type="title" hasCustomPrompt="1"/>
          </p:nvPr>
        </p:nvSpPr>
        <p:spPr>
          <a:xfrm>
            <a:off x="610154" y="1035287"/>
            <a:ext cx="8463995" cy="590833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>
              <a:defRPr sz="1600" b="0" i="0" u="none" cap="all" spc="0">
                <a:solidFill>
                  <a:srgbClr val="42AFB6"/>
                </a:solidFill>
                <a:latin typeface="Cube"/>
                <a:cs typeface="Cube"/>
              </a:defRPr>
            </a:lvl1pPr>
          </a:lstStyle>
          <a:p>
            <a:r>
              <a:rPr lang="es-ES_tradnl" dirty="0" smtClean="0"/>
              <a:t>TITLE 1</a:t>
            </a:r>
            <a:endParaRPr lang="es-ES_tradnl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5181600" y="4706493"/>
            <a:ext cx="3892550" cy="392317"/>
          </a:xfrm>
          <a:prstGeom prst="rect">
            <a:avLst/>
          </a:prstGeom>
        </p:spPr>
        <p:txBody>
          <a:bodyPr vert="horz"/>
          <a:lstStyle>
            <a:lvl1pPr>
              <a:buNone/>
              <a:defRPr sz="1100" b="0" i="0" baseline="0">
                <a:solidFill>
                  <a:schemeClr val="bg1"/>
                </a:solidFill>
                <a:latin typeface="DIN Next LT Pro"/>
                <a:cs typeface="DIN Next LT Pro"/>
              </a:defRPr>
            </a:lvl1pPr>
            <a:lvl2pPr>
              <a:defRPr sz="1100" b="0" i="0">
                <a:solidFill>
                  <a:schemeClr val="bg1"/>
                </a:solidFill>
                <a:latin typeface="DIN Next LT Pro"/>
                <a:cs typeface="DIN Next LT Pro"/>
              </a:defRPr>
            </a:lvl2pPr>
            <a:lvl3pPr>
              <a:defRPr sz="1100" b="0" i="0">
                <a:solidFill>
                  <a:schemeClr val="bg1"/>
                </a:solidFill>
                <a:latin typeface="DIN Next LT Pro"/>
                <a:cs typeface="DIN Next LT Pro"/>
              </a:defRPr>
            </a:lvl3pPr>
            <a:lvl4pPr>
              <a:defRPr sz="1100" b="0" i="0">
                <a:solidFill>
                  <a:schemeClr val="bg1"/>
                </a:solidFill>
                <a:latin typeface="DIN Next LT Pro"/>
                <a:cs typeface="DIN Next LT Pro"/>
              </a:defRPr>
            </a:lvl4pPr>
            <a:lvl5pPr>
              <a:defRPr sz="1100" b="0" i="0">
                <a:solidFill>
                  <a:schemeClr val="bg1"/>
                </a:solidFill>
                <a:latin typeface="DIN Next LT Pro"/>
                <a:cs typeface="DIN Next LT Pro"/>
              </a:defRPr>
            </a:lvl5pPr>
          </a:lstStyle>
          <a:p>
            <a:pPr lvl="0"/>
            <a:r>
              <a:rPr lang="es-ES_tradnl" dirty="0" err="1" smtClean="0"/>
              <a:t>Caption</a:t>
            </a:r>
            <a:r>
              <a:rPr lang="es-ES_tradnl" dirty="0" smtClean="0"/>
              <a:t> 1</a:t>
            </a:r>
            <a:endParaRPr lang="es-ES_tradnl" dirty="0"/>
          </a:p>
        </p:txBody>
      </p:sp>
      <p:sp>
        <p:nvSpPr>
          <p:cNvPr id="17" name="Marcador de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5195594" y="5467508"/>
            <a:ext cx="3892550" cy="628604"/>
          </a:xfrm>
          <a:prstGeom prst="rect">
            <a:avLst/>
          </a:prstGeom>
        </p:spPr>
        <p:txBody>
          <a:bodyPr vert="horz"/>
          <a:lstStyle>
            <a:lvl1pPr>
              <a:buNone/>
              <a:defRPr sz="1100" b="0" i="0" baseline="0">
                <a:solidFill>
                  <a:schemeClr val="bg1"/>
                </a:solidFill>
                <a:latin typeface="DIN Next LT Pro"/>
                <a:cs typeface="DIN Next LT Pro"/>
              </a:defRPr>
            </a:lvl1pPr>
            <a:lvl2pPr>
              <a:defRPr sz="1100" b="0" i="0">
                <a:solidFill>
                  <a:schemeClr val="bg1"/>
                </a:solidFill>
                <a:latin typeface="DIN Next LT Pro"/>
                <a:cs typeface="DIN Next LT Pro"/>
              </a:defRPr>
            </a:lvl2pPr>
            <a:lvl3pPr>
              <a:defRPr sz="1100" b="0" i="0">
                <a:solidFill>
                  <a:schemeClr val="bg1"/>
                </a:solidFill>
                <a:latin typeface="DIN Next LT Pro"/>
                <a:cs typeface="DIN Next LT Pro"/>
              </a:defRPr>
            </a:lvl3pPr>
            <a:lvl4pPr>
              <a:defRPr sz="1100" b="0" i="0">
                <a:solidFill>
                  <a:schemeClr val="bg1"/>
                </a:solidFill>
                <a:latin typeface="DIN Next LT Pro"/>
                <a:cs typeface="DIN Next LT Pro"/>
              </a:defRPr>
            </a:lvl4pPr>
            <a:lvl5pPr>
              <a:defRPr sz="1100" b="0" i="0">
                <a:solidFill>
                  <a:schemeClr val="bg1"/>
                </a:solidFill>
                <a:latin typeface="DIN Next LT Pro"/>
                <a:cs typeface="DIN Next LT Pro"/>
              </a:defRPr>
            </a:lvl5pPr>
          </a:lstStyle>
          <a:p>
            <a:pPr lvl="0"/>
            <a:r>
              <a:rPr lang="es-ES_tradnl" dirty="0" err="1" smtClean="0"/>
              <a:t>Caption</a:t>
            </a:r>
            <a:r>
              <a:rPr lang="es-ES_tradnl" dirty="0" smtClean="0"/>
              <a:t> 2</a:t>
            </a:r>
            <a:endParaRPr lang="es-ES_tradnl" dirty="0"/>
          </a:p>
        </p:txBody>
      </p:sp>
      <p:pic>
        <p:nvPicPr>
          <p:cNvPr id="10" name="Imagen 9" descr="logoSocib_faceboo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70" y="134051"/>
            <a:ext cx="432355" cy="4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9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6969" y="2879563"/>
            <a:ext cx="2100785" cy="552032"/>
          </a:xfrm>
          <a:prstGeom prst="rect">
            <a:avLst/>
          </a:prstGeom>
        </p:spPr>
      </p:pic>
      <p:sp>
        <p:nvSpPr>
          <p:cNvPr id="4" name="TextBox 2"/>
          <p:cNvSpPr txBox="1"/>
          <p:nvPr userDrawn="1"/>
        </p:nvSpPr>
        <p:spPr>
          <a:xfrm>
            <a:off x="5403715" y="2794031"/>
            <a:ext cx="1953151" cy="76943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100" dirty="0">
                <a:solidFill>
                  <a:srgbClr val="42AFB6"/>
                </a:solidFill>
                <a:latin typeface="Cube"/>
                <a:cs typeface="Cube"/>
              </a:rPr>
              <a:t>Balearic Islands</a:t>
            </a:r>
          </a:p>
          <a:p>
            <a:r>
              <a:rPr lang="en-US" sz="1100" dirty="0">
                <a:solidFill>
                  <a:srgbClr val="42AFB6"/>
                </a:solidFill>
                <a:latin typeface="Cube"/>
                <a:cs typeface="Cube"/>
              </a:rPr>
              <a:t>Coastal Observing</a:t>
            </a:r>
          </a:p>
          <a:p>
            <a:r>
              <a:rPr lang="en-US" sz="1100" dirty="0">
                <a:solidFill>
                  <a:srgbClr val="42AFB6"/>
                </a:solidFill>
                <a:latin typeface="Cube"/>
                <a:cs typeface="Cube"/>
              </a:rPr>
              <a:t>and Forecasting</a:t>
            </a:r>
          </a:p>
          <a:p>
            <a:r>
              <a:rPr lang="en-US" sz="1100" dirty="0" smtClean="0">
                <a:solidFill>
                  <a:srgbClr val="42AFB6"/>
                </a:solidFill>
                <a:latin typeface="Cube"/>
                <a:cs typeface="Cube"/>
              </a:rPr>
              <a:t>System</a:t>
            </a:r>
            <a:endParaRPr lang="en-US" sz="1100" dirty="0">
              <a:solidFill>
                <a:srgbClr val="42AFB6"/>
              </a:solidFill>
              <a:latin typeface="Cube"/>
              <a:cs typeface="Cube"/>
            </a:endParaRPr>
          </a:p>
        </p:txBody>
      </p:sp>
      <p:pic>
        <p:nvPicPr>
          <p:cNvPr id="5" name="Imagen 4" descr="logoSocib_faceboo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70" y="134051"/>
            <a:ext cx="432355" cy="432355"/>
          </a:xfrm>
          <a:prstGeom prst="rect">
            <a:avLst/>
          </a:prstGeom>
        </p:spPr>
      </p:pic>
      <p:sp>
        <p:nvSpPr>
          <p:cNvPr id="6" name="Título 8"/>
          <p:cNvSpPr>
            <a:spLocks noGrp="1"/>
          </p:cNvSpPr>
          <p:nvPr>
            <p:ph type="title" hasCustomPrompt="1"/>
          </p:nvPr>
        </p:nvSpPr>
        <p:spPr>
          <a:xfrm>
            <a:off x="794" y="4077735"/>
            <a:ext cx="9905206" cy="338554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defRPr sz="1600" b="0" i="0" u="none" cap="all" spc="300">
                <a:solidFill>
                  <a:schemeClr val="bg1"/>
                </a:solidFill>
                <a:latin typeface="Cube"/>
                <a:cs typeface="Cube"/>
              </a:defRPr>
            </a:lvl1pPr>
          </a:lstStyle>
          <a:p>
            <a:r>
              <a:rPr lang="es-ES_tradnl" dirty="0" err="1" smtClean="0"/>
              <a:t>ThANKS</a:t>
            </a:r>
            <a:r>
              <a:rPr lang="es-ES_tradnl" dirty="0" smtClean="0"/>
              <a:t> FOR YOUR ATTENTION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9167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29/11/13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715507A-6883-1D42-95CC-F44F2A86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5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27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hf sldNum="0" hdr="0" ftr="0" dt="0"/>
  <p:txStyles>
    <p:titleStyle>
      <a:lvl1pPr algn="ctr" defTabSz="45714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8" y="2742195"/>
            <a:ext cx="9905206" cy="584776"/>
          </a:xfrm>
        </p:spPr>
        <p:txBody>
          <a:bodyPr/>
          <a:lstStyle/>
          <a:p>
            <a:r>
              <a:rPr lang="es-ES_tradnl" dirty="0"/>
              <a:t>Drivers of </a:t>
            </a:r>
            <a:r>
              <a:rPr lang="es-ES_tradnl" dirty="0" err="1"/>
              <a:t>variability</a:t>
            </a:r>
            <a:r>
              <a:rPr lang="es-ES_tradnl" dirty="0"/>
              <a:t> in </a:t>
            </a:r>
            <a:r>
              <a:rPr lang="es-ES_tradnl" dirty="0" err="1"/>
              <a:t>water</a:t>
            </a:r>
            <a:r>
              <a:rPr lang="es-ES_tradnl" dirty="0"/>
              <a:t> </a:t>
            </a:r>
            <a:r>
              <a:rPr lang="es-ES_tradnl" dirty="0" err="1"/>
              <a:t>mass</a:t>
            </a:r>
            <a:r>
              <a:rPr lang="es-ES_tradnl" dirty="0"/>
              <a:t> </a:t>
            </a:r>
            <a:r>
              <a:rPr lang="es-ES_tradnl" dirty="0" err="1"/>
              <a:t>exchange</a:t>
            </a:r>
            <a:r>
              <a:rPr lang="es-ES_tradnl" dirty="0"/>
              <a:t> at a</a:t>
            </a:r>
            <a:br>
              <a:rPr lang="es-ES_tradnl" dirty="0"/>
            </a:br>
            <a:r>
              <a:rPr lang="es-ES_tradnl" dirty="0" err="1"/>
              <a:t>circulation</a:t>
            </a:r>
            <a:r>
              <a:rPr lang="es-ES_tradnl" dirty="0"/>
              <a:t> </a:t>
            </a:r>
            <a:r>
              <a:rPr lang="es-ES_tradnl" dirty="0" err="1"/>
              <a:t>choke</a:t>
            </a:r>
            <a:r>
              <a:rPr lang="es-ES_tradnl" dirty="0"/>
              <a:t>’ </a:t>
            </a:r>
            <a:r>
              <a:rPr lang="es-ES_tradnl" dirty="0" err="1" smtClean="0"/>
              <a:t>point</a:t>
            </a:r>
            <a:r>
              <a:rPr lang="es-ES_tradnl" dirty="0"/>
              <a:t>:</a:t>
            </a:r>
            <a:r>
              <a:rPr lang="es-ES_tradnl" dirty="0" smtClean="0"/>
              <a:t> </a:t>
            </a:r>
            <a:r>
              <a:rPr lang="es-ES_tradnl" dirty="0" err="1" smtClean="0"/>
              <a:t>observing</a:t>
            </a:r>
            <a:r>
              <a:rPr lang="es-ES_tradnl" dirty="0" err="1"/>
              <a:t>-modelling</a:t>
            </a:r>
            <a:r>
              <a:rPr lang="es-ES_tradnl" dirty="0"/>
              <a:t> </a:t>
            </a:r>
            <a:r>
              <a:rPr lang="es-ES_tradnl" dirty="0" err="1"/>
              <a:t>approach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382" y="3362603"/>
            <a:ext cx="9904412" cy="634020"/>
          </a:xfrm>
        </p:spPr>
        <p:txBody>
          <a:bodyPr/>
          <a:lstStyle/>
          <a:p>
            <a:r>
              <a:rPr lang="es-ES_tradnl" dirty="0"/>
              <a:t>E.E. Heslop, B. </a:t>
            </a:r>
            <a:r>
              <a:rPr lang="es-ES_tradnl" dirty="0" err="1"/>
              <a:t>Mourre</a:t>
            </a:r>
            <a:r>
              <a:rPr lang="es-ES_tradnl" dirty="0"/>
              <a:t>, M. </a:t>
            </a:r>
            <a:r>
              <a:rPr lang="es-ES_tradnl" dirty="0" err="1"/>
              <a:t>Juza</a:t>
            </a:r>
            <a:r>
              <a:rPr lang="es-ES_tradnl" dirty="0"/>
              <a:t>, M. </a:t>
            </a:r>
            <a:r>
              <a:rPr lang="es-ES_tradnl" dirty="0" err="1"/>
              <a:t>Torner</a:t>
            </a:r>
            <a:r>
              <a:rPr lang="es-ES_tradnl" dirty="0"/>
              <a:t>, P. </a:t>
            </a:r>
            <a:r>
              <a:rPr lang="es-ES_tradnl" dirty="0" err="1"/>
              <a:t>Testor</a:t>
            </a:r>
            <a:r>
              <a:rPr lang="es-ES_tradnl" dirty="0"/>
              <a:t>, A. </a:t>
            </a:r>
            <a:r>
              <a:rPr lang="es-ES_tradnl" dirty="0" err="1" smtClean="0"/>
              <a:t>Bosse</a:t>
            </a:r>
            <a:r>
              <a:rPr lang="es-ES_tradnl" dirty="0" smtClean="0"/>
              <a:t>, F</a:t>
            </a:r>
            <a:r>
              <a:rPr lang="es-ES_tradnl" dirty="0"/>
              <a:t>. </a:t>
            </a:r>
            <a:r>
              <a:rPr lang="es-ES_tradnl" dirty="0" err="1"/>
              <a:t>Mirgirier</a:t>
            </a:r>
            <a:r>
              <a:rPr lang="es-ES_tradnl" dirty="0"/>
              <a:t>,</a:t>
            </a:r>
          </a:p>
          <a:p>
            <a:r>
              <a:rPr lang="es-ES_tradnl" dirty="0"/>
              <a:t>E. </a:t>
            </a:r>
            <a:r>
              <a:rPr lang="es-ES_tradnl" dirty="0" err="1"/>
              <a:t>Aguiar</a:t>
            </a:r>
            <a:r>
              <a:rPr lang="es-ES_tradnl" dirty="0"/>
              <a:t>, R. </a:t>
            </a:r>
            <a:r>
              <a:rPr lang="es-ES_tradnl" dirty="0" err="1"/>
              <a:t>Escudier</a:t>
            </a:r>
            <a:r>
              <a:rPr lang="es-ES_tradnl" dirty="0"/>
              <a:t>, J. </a:t>
            </a:r>
            <a:r>
              <a:rPr lang="es-ES_tradnl" dirty="0" err="1"/>
              <a:t>Tintoré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 smtClean="0"/>
              <a:t>7th EGO Meeting, NOCS - Sept 2016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221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774" y="737516"/>
            <a:ext cx="8195734" cy="590833"/>
          </a:xfrm>
        </p:spPr>
        <p:txBody>
          <a:bodyPr/>
          <a:lstStyle/>
          <a:p>
            <a:r>
              <a:rPr lang="en-GB" sz="2600" cap="none" dirty="0" smtClean="0"/>
              <a:t>INSIGHT FROM COMPARISON GLIDER/WMOP</a:t>
            </a:r>
            <a:r>
              <a:rPr lang="en-GB" sz="2600" cap="none" dirty="0"/>
              <a:t>:</a:t>
            </a:r>
            <a:br>
              <a:rPr lang="en-GB" sz="2600" cap="none" dirty="0"/>
            </a:br>
            <a:r>
              <a:rPr lang="en-GB" sz="200" u="sng" dirty="0">
                <a:solidFill>
                  <a:prstClr val="white"/>
                </a:solidFill>
              </a:rPr>
              <a:t>																	</a:t>
            </a:r>
            <a:endParaRPr lang="en-GB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666247" y="1514364"/>
            <a:ext cx="9020013" cy="636400"/>
          </a:xfrm>
        </p:spPr>
        <p:txBody>
          <a:bodyPr/>
          <a:lstStyle/>
          <a:p>
            <a:r>
              <a:rPr lang="en-GB" u="sng" cap="none" dirty="0" smtClean="0"/>
              <a:t>GEOSTROPHIC TRANSPORT</a:t>
            </a:r>
            <a:endParaRPr lang="en-GB" cap="none" dirty="0" smtClean="0"/>
          </a:p>
        </p:txBody>
      </p:sp>
      <p:sp>
        <p:nvSpPr>
          <p:cNvPr id="6" name="2 CuadroTexto"/>
          <p:cNvSpPr txBox="1"/>
          <p:nvPr/>
        </p:nvSpPr>
        <p:spPr>
          <a:xfrm>
            <a:off x="6132822" y="1328349"/>
            <a:ext cx="3547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9ACB2"/>
                </a:solidFill>
                <a:latin typeface="DIN Next LT Pro"/>
              </a:rPr>
              <a:t>Bottom velocity affect </a:t>
            </a:r>
            <a:r>
              <a:rPr lang="en-GB" dirty="0">
                <a:solidFill>
                  <a:srgbClr val="39ACB2"/>
                </a:solidFill>
                <a:latin typeface="DIN Next LT Pro"/>
              </a:rPr>
              <a:t>southward flow </a:t>
            </a:r>
            <a:r>
              <a:rPr lang="en-GB" dirty="0" smtClean="0">
                <a:solidFill>
                  <a:srgbClr val="39ACB2"/>
                </a:solidFill>
                <a:latin typeface="DIN Next LT Pro"/>
              </a:rPr>
              <a:t>estimates, slope important, e.g. Jan 2011  </a:t>
            </a:r>
            <a:endParaRPr lang="en-GB" dirty="0">
              <a:solidFill>
                <a:srgbClr val="39ACB2"/>
              </a:solidFill>
              <a:latin typeface="DIN Next LT Pro"/>
            </a:endParaRPr>
          </a:p>
        </p:txBody>
      </p:sp>
      <p:pic>
        <p:nvPicPr>
          <p:cNvPr id="9" name="Imagen 8" descr="IC_sections_2011_IC_channelGV_T731_1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93" y="4383219"/>
            <a:ext cx="2672039" cy="2006257"/>
          </a:xfrm>
          <a:prstGeom prst="rect">
            <a:avLst/>
          </a:prstGeom>
        </p:spPr>
      </p:pic>
      <p:pic>
        <p:nvPicPr>
          <p:cNvPr id="10" name="Imagen 9" descr="IC_sections_2011_IC_channelGV_T731_10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93" y="2376963"/>
            <a:ext cx="2672040" cy="20062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47" y="2023870"/>
            <a:ext cx="5166696" cy="40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774" y="737516"/>
            <a:ext cx="8195734" cy="590833"/>
          </a:xfrm>
        </p:spPr>
        <p:txBody>
          <a:bodyPr/>
          <a:lstStyle/>
          <a:p>
            <a:r>
              <a:rPr lang="en-GB" sz="2600" u="sng" cap="none" dirty="0" smtClean="0"/>
              <a:t>COMPARISON </a:t>
            </a:r>
            <a:r>
              <a:rPr lang="en-GB" sz="2600" u="sng" cap="none" dirty="0"/>
              <a:t>OF </a:t>
            </a:r>
            <a:r>
              <a:rPr lang="en-GB" sz="2600" u="sng" cap="none" dirty="0" smtClean="0"/>
              <a:t>GLIDER</a:t>
            </a:r>
            <a:r>
              <a:rPr lang="en-GB" sz="2600" u="sng" cap="none" dirty="0"/>
              <a:t> </a:t>
            </a:r>
            <a:r>
              <a:rPr lang="en-GB" sz="2600" u="sng" cap="none" dirty="0" smtClean="0"/>
              <a:t>TO WMOP:</a:t>
            </a:r>
            <a:r>
              <a:rPr lang="en-GB" sz="2600" cap="none" dirty="0"/>
              <a:t/>
            </a:r>
            <a:br>
              <a:rPr lang="en-GB" sz="2600" cap="none" dirty="0"/>
            </a:br>
            <a:r>
              <a:rPr lang="en-GB" sz="200" u="sng" dirty="0">
                <a:solidFill>
                  <a:prstClr val="white"/>
                </a:solidFill>
              </a:rPr>
              <a:t>																	</a:t>
            </a:r>
            <a:endParaRPr lang="en-GB" dirty="0"/>
          </a:p>
        </p:txBody>
      </p:sp>
      <p:sp>
        <p:nvSpPr>
          <p:cNvPr id="6" name="2 CuadroTexto"/>
          <p:cNvSpPr txBox="1"/>
          <p:nvPr/>
        </p:nvSpPr>
        <p:spPr>
          <a:xfrm>
            <a:off x="6675938" y="1533350"/>
            <a:ext cx="3230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Lucida Grande"/>
              <a:buChar char="-"/>
            </a:pPr>
            <a:r>
              <a:rPr lang="en-GB" sz="1600" dirty="0" smtClean="0">
                <a:solidFill>
                  <a:srgbClr val="39ACB2"/>
                </a:solidFill>
                <a:latin typeface="DIN Next LT Pro"/>
              </a:rPr>
              <a:t>WIW produced</a:t>
            </a:r>
          </a:p>
          <a:p>
            <a:pPr marL="285750" indent="-285750">
              <a:buFont typeface="Lucida Grande"/>
              <a:buChar char="-"/>
            </a:pPr>
            <a:r>
              <a:rPr lang="en-GB" sz="1600" dirty="0" smtClean="0">
                <a:solidFill>
                  <a:srgbClr val="39ACB2"/>
                </a:solidFill>
                <a:latin typeface="DIN Next LT Pro"/>
              </a:rPr>
              <a:t>LIW change detected</a:t>
            </a:r>
          </a:p>
          <a:p>
            <a:pPr marL="285750" indent="-285750">
              <a:buFont typeface="Lucida Grande"/>
              <a:buChar char="-"/>
            </a:pPr>
            <a:r>
              <a:rPr lang="en-GB" sz="1600" dirty="0" smtClean="0">
                <a:solidFill>
                  <a:srgbClr val="39ACB2"/>
                </a:solidFill>
                <a:latin typeface="DIN Next LT Pro"/>
              </a:rPr>
              <a:t>Overall problem with properties – WMDW/LIW/ WIW </a:t>
            </a:r>
          </a:p>
          <a:p>
            <a:pPr marL="285750" indent="-285750">
              <a:buFont typeface="Lucida Grande"/>
              <a:buChar char="-"/>
            </a:pPr>
            <a:r>
              <a:rPr lang="en-GB" sz="1600" dirty="0">
                <a:solidFill>
                  <a:srgbClr val="39ACB2"/>
                </a:solidFill>
                <a:latin typeface="DIN Next LT Pro"/>
              </a:rPr>
              <a:t>B</a:t>
            </a:r>
            <a:r>
              <a:rPr lang="en-GB" sz="1600" dirty="0" smtClean="0">
                <a:solidFill>
                  <a:srgbClr val="39ACB2"/>
                </a:solidFill>
                <a:latin typeface="DIN Next LT Pro"/>
              </a:rPr>
              <a:t>ias </a:t>
            </a:r>
            <a:r>
              <a:rPr lang="en-GB" sz="1600" dirty="0">
                <a:solidFill>
                  <a:srgbClr val="39ACB2"/>
                </a:solidFill>
                <a:latin typeface="DIN Next LT Pro"/>
              </a:rPr>
              <a:t>in </a:t>
            </a:r>
            <a:r>
              <a:rPr lang="en-GB" sz="1600" dirty="0" smtClean="0">
                <a:solidFill>
                  <a:srgbClr val="39ACB2"/>
                </a:solidFill>
                <a:latin typeface="DIN Next LT Pro"/>
              </a:rPr>
              <a:t>initial </a:t>
            </a:r>
            <a:r>
              <a:rPr lang="en-GB" sz="1600" dirty="0">
                <a:solidFill>
                  <a:srgbClr val="39ACB2"/>
                </a:solidFill>
                <a:latin typeface="DIN Next LT Pro"/>
              </a:rPr>
              <a:t>state &amp; </a:t>
            </a:r>
            <a:r>
              <a:rPr lang="en-GB" sz="1600" dirty="0" smtClean="0">
                <a:solidFill>
                  <a:srgbClr val="39ACB2"/>
                </a:solidFill>
                <a:latin typeface="DIN Next LT Pro"/>
              </a:rPr>
              <a:t>boundaries (also MFS) &gt;&gt; work to correct now</a:t>
            </a:r>
          </a:p>
          <a:p>
            <a:pPr marL="285750" indent="-285750">
              <a:buFont typeface="Lucida Grande"/>
              <a:buChar char="-"/>
            </a:pPr>
            <a:r>
              <a:rPr lang="en-GB" sz="1600" dirty="0" smtClean="0">
                <a:solidFill>
                  <a:srgbClr val="39ACB2"/>
                </a:solidFill>
                <a:latin typeface="DIN Next LT Pro"/>
              </a:rPr>
              <a:t>Transport S OK</a:t>
            </a:r>
          </a:p>
          <a:p>
            <a:pPr marL="285750" indent="-285750">
              <a:buFont typeface="Lucida Grande"/>
              <a:buChar char="-"/>
            </a:pPr>
            <a:r>
              <a:rPr lang="en-GB" sz="1600" dirty="0" smtClean="0">
                <a:solidFill>
                  <a:srgbClr val="39ACB2"/>
                </a:solidFill>
                <a:latin typeface="DIN Next LT Pro"/>
              </a:rPr>
              <a:t>Transport N no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14" y="1444292"/>
            <a:ext cx="6195580" cy="44473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264" y="4266220"/>
            <a:ext cx="3227537" cy="243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774" y="737516"/>
            <a:ext cx="8195734" cy="590833"/>
          </a:xfrm>
        </p:spPr>
        <p:txBody>
          <a:bodyPr/>
          <a:lstStyle/>
          <a:p>
            <a:r>
              <a:rPr lang="en-GB" sz="2400" cap="none" dirty="0" smtClean="0"/>
              <a:t>SEASONAL </a:t>
            </a:r>
            <a:r>
              <a:rPr lang="en-GB" sz="2400" cap="none" dirty="0" smtClean="0"/>
              <a:t>CYCLE IN TRANSPORT – GLIDER/WMOP</a:t>
            </a:r>
            <a:r>
              <a:rPr lang="en-GB" sz="2400" cap="none" dirty="0"/>
              <a:t>:</a:t>
            </a:r>
            <a:br>
              <a:rPr lang="en-GB" sz="2400" cap="none" dirty="0"/>
            </a:br>
            <a:r>
              <a:rPr lang="en-GB" sz="200" u="sng" dirty="0">
                <a:solidFill>
                  <a:prstClr val="white"/>
                </a:solidFill>
              </a:rPr>
              <a:t>																	</a:t>
            </a:r>
            <a:endParaRPr lang="en-GB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7552902" y="1604692"/>
            <a:ext cx="2755737" cy="636400"/>
          </a:xfrm>
        </p:spPr>
        <p:txBody>
          <a:bodyPr/>
          <a:lstStyle/>
          <a:p>
            <a:pPr marL="0"/>
            <a:r>
              <a:rPr lang="en-GB" u="sng" cap="none" dirty="0" smtClean="0"/>
              <a:t>MONTHLY  MEAN TRANSPORT VALUES</a:t>
            </a:r>
            <a:endParaRPr lang="en-GB" cap="none" dirty="0" smtClean="0"/>
          </a:p>
        </p:txBody>
      </p:sp>
      <p:sp>
        <p:nvSpPr>
          <p:cNvPr id="6" name="2 CuadroTexto"/>
          <p:cNvSpPr txBox="1"/>
          <p:nvPr/>
        </p:nvSpPr>
        <p:spPr>
          <a:xfrm>
            <a:off x="7552902" y="2288427"/>
            <a:ext cx="2237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39ACB2"/>
              </a:solidFill>
              <a:latin typeface="DIN Next LT Pro"/>
            </a:endParaRPr>
          </a:p>
          <a:p>
            <a:pPr marL="285750" indent="-285750">
              <a:buFont typeface="Lucida Grande"/>
              <a:buChar char="-"/>
            </a:pPr>
            <a:r>
              <a:rPr lang="en-GB" dirty="0">
                <a:solidFill>
                  <a:srgbClr val="39ACB2"/>
                </a:solidFill>
                <a:latin typeface="DIN Next LT Pro"/>
              </a:rPr>
              <a:t>G</a:t>
            </a:r>
            <a:r>
              <a:rPr lang="en-GB" dirty="0" smtClean="0">
                <a:solidFill>
                  <a:srgbClr val="39ACB2"/>
                </a:solidFill>
                <a:latin typeface="DIN Next LT Pro"/>
              </a:rPr>
              <a:t>ood match, long term means</a:t>
            </a:r>
          </a:p>
          <a:p>
            <a:pPr marL="285750" indent="-285750">
              <a:buFont typeface="Lucida Grande"/>
              <a:buChar char="-"/>
            </a:pPr>
            <a:endParaRPr lang="en-GB" dirty="0" smtClean="0">
              <a:solidFill>
                <a:srgbClr val="39ACB2"/>
              </a:solidFill>
              <a:latin typeface="DIN Next LT Pro"/>
            </a:endParaRPr>
          </a:p>
          <a:p>
            <a:pPr marL="285750" indent="-285750">
              <a:buFont typeface="Lucida Grande"/>
              <a:buChar char="-"/>
            </a:pPr>
            <a:r>
              <a:rPr lang="en-GB" dirty="0">
                <a:solidFill>
                  <a:srgbClr val="39ACB2"/>
                </a:solidFill>
                <a:latin typeface="DIN Next LT Pro"/>
              </a:rPr>
              <a:t>S</a:t>
            </a:r>
            <a:r>
              <a:rPr lang="en-GB" dirty="0" smtClean="0">
                <a:solidFill>
                  <a:srgbClr val="39ACB2"/>
                </a:solidFill>
                <a:latin typeface="DIN Next LT Pro"/>
              </a:rPr>
              <a:t>ome </a:t>
            </a:r>
            <a:r>
              <a:rPr lang="en-GB" dirty="0">
                <a:solidFill>
                  <a:srgbClr val="39ACB2"/>
                </a:solidFill>
                <a:latin typeface="DIN Next LT Pro"/>
              </a:rPr>
              <a:t>confidence </a:t>
            </a:r>
            <a:r>
              <a:rPr lang="en-GB" dirty="0" smtClean="0">
                <a:solidFill>
                  <a:srgbClr val="39ACB2"/>
                </a:solidFill>
                <a:latin typeface="DIN Next LT Pro"/>
              </a:rPr>
              <a:t>WMOP seasonal </a:t>
            </a:r>
            <a:r>
              <a:rPr lang="en-GB" smtClean="0">
                <a:solidFill>
                  <a:srgbClr val="39ACB2"/>
                </a:solidFill>
                <a:latin typeface="DIN Next LT Pro"/>
              </a:rPr>
              <a:t>cycle in transport</a:t>
            </a:r>
            <a:endParaRPr lang="en-GB" dirty="0" smtClean="0">
              <a:solidFill>
                <a:srgbClr val="39ACB2"/>
              </a:solidFill>
              <a:latin typeface="DIN Next LT Pro"/>
            </a:endParaRPr>
          </a:p>
          <a:p>
            <a:endParaRPr lang="en-GB" dirty="0">
              <a:solidFill>
                <a:srgbClr val="39ACB2"/>
              </a:solidFill>
              <a:latin typeface="DIN Next LT Pro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58" y="1378653"/>
            <a:ext cx="6708927" cy="519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666247" y="1514364"/>
            <a:ext cx="9065695" cy="6364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GB" b="0" i="0" cap="none" dirty="0" smtClean="0">
                <a:solidFill>
                  <a:srgbClr val="42AFB6"/>
                </a:solidFill>
              </a:rPr>
              <a:t>Bottom velocities are important for southward flow, strong events – but not likely to fundamentally change the view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b="0" i="0" cap="none" dirty="0" smtClean="0">
                <a:solidFill>
                  <a:srgbClr val="39ACB2"/>
                </a:solidFill>
              </a:rPr>
              <a:t>WIW production developing well – some </a:t>
            </a:r>
            <a:r>
              <a:rPr lang="en-GB" b="0" i="0" cap="none" dirty="0">
                <a:solidFill>
                  <a:srgbClr val="39ACB2"/>
                </a:solidFill>
              </a:rPr>
              <a:t>p</a:t>
            </a:r>
            <a:r>
              <a:rPr lang="en-GB" b="0" i="0" cap="none" dirty="0" smtClean="0">
                <a:solidFill>
                  <a:srgbClr val="39ACB2"/>
                </a:solidFill>
              </a:rPr>
              <a:t>rediction from forcing (2016)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b="0" i="0" cap="none" dirty="0" smtClean="0">
                <a:solidFill>
                  <a:srgbClr val="39ACB2"/>
                </a:solidFill>
              </a:rPr>
              <a:t>Correction of model bias underway (also Argo)</a:t>
            </a:r>
          </a:p>
          <a:p>
            <a:pPr>
              <a:lnSpc>
                <a:spcPct val="150000"/>
              </a:lnSpc>
            </a:pPr>
            <a:r>
              <a:rPr lang="en-GB" cap="none" dirty="0" smtClean="0"/>
              <a:t>On going:</a:t>
            </a:r>
            <a:endParaRPr lang="en-GB" b="0" i="0" cap="none" dirty="0" smtClean="0">
              <a:solidFill>
                <a:srgbClr val="39ACB2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b="0" i="0" cap="none" dirty="0" smtClean="0">
                <a:solidFill>
                  <a:srgbClr val="42AFB6"/>
                </a:solidFill>
              </a:rPr>
              <a:t>Reference velocities from Depth Average Velocities </a:t>
            </a:r>
            <a:r>
              <a:rPr lang="en-GB" b="0" i="0" cap="none" dirty="0">
                <a:solidFill>
                  <a:srgbClr val="42AFB6"/>
                </a:solidFill>
              </a:rPr>
              <a:t>work on going </a:t>
            </a:r>
            <a:r>
              <a:rPr lang="en-GB" b="0" i="0" cap="none" dirty="0" smtClean="0">
                <a:solidFill>
                  <a:srgbClr val="42AFB6"/>
                </a:solidFill>
              </a:rPr>
              <a:t>– usable information for slope currents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b="0" i="0" cap="none" dirty="0" smtClean="0">
                <a:solidFill>
                  <a:srgbClr val="39ACB2"/>
                </a:solidFill>
              </a:rPr>
              <a:t>Drivers AW inflows – model and altimetry - prediction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b="0" i="0" cap="none" dirty="0" smtClean="0">
                <a:solidFill>
                  <a:srgbClr val="39ACB2"/>
                </a:solidFill>
              </a:rPr>
              <a:t>Propagation and causes LIW warm anomaly (French and Spanish glider datasets)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19174" y="846509"/>
            <a:ext cx="8195734" cy="590833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 defTabSz="457148" rtl="0" eaLnBrk="1" latinLnBrk="0" hangingPunct="1">
              <a:spcBef>
                <a:spcPct val="0"/>
              </a:spcBef>
              <a:buNone/>
              <a:defRPr sz="1600" b="0" i="0" u="none" kern="1200" cap="all" spc="0">
                <a:solidFill>
                  <a:srgbClr val="42AFB6"/>
                </a:solidFill>
                <a:latin typeface="Cube"/>
                <a:ea typeface="+mj-ea"/>
                <a:cs typeface="Cube"/>
              </a:defRPr>
            </a:lvl1pPr>
          </a:lstStyle>
          <a:p>
            <a:r>
              <a:rPr lang="en-GB" sz="2600" cap="none" dirty="0" smtClean="0"/>
              <a:t>CONCLUSIONS</a:t>
            </a:r>
            <a:br>
              <a:rPr lang="en-GB" sz="2600" cap="none" dirty="0" smtClean="0"/>
            </a:br>
            <a:r>
              <a:rPr lang="en-GB" sz="200" u="sng" dirty="0" smtClean="0">
                <a:solidFill>
                  <a:prstClr val="white"/>
                </a:solidFill>
              </a:rPr>
              <a:t>														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7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7829" y="737516"/>
            <a:ext cx="8195734" cy="590833"/>
          </a:xfrm>
          <a:ln>
            <a:noFill/>
          </a:ln>
        </p:spPr>
        <p:txBody>
          <a:bodyPr/>
          <a:lstStyle/>
          <a:p>
            <a:r>
              <a:rPr lang="en-GB" sz="2500" dirty="0" smtClean="0"/>
              <a:t>Mediterranean</a:t>
            </a:r>
            <a:r>
              <a:rPr lang="en-GB" sz="2500" b="1" dirty="0" smtClean="0"/>
              <a:t> </a:t>
            </a:r>
            <a:r>
              <a:rPr lang="en-GB" sz="2500" dirty="0"/>
              <a:t>– small scale global ocean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00" u="sng" dirty="0" smtClean="0">
                <a:solidFill>
                  <a:schemeClr val="bg1"/>
                </a:solidFill>
              </a:rPr>
              <a:t>																</a:t>
            </a:r>
            <a:endParaRPr lang="en-GB" sz="2400" dirty="0"/>
          </a:p>
        </p:txBody>
      </p:sp>
      <p:pic>
        <p:nvPicPr>
          <p:cNvPr id="3" name="Imagen 2" descr="circulation_Med_def_big_lines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7" y="1328349"/>
            <a:ext cx="7436673" cy="4880562"/>
          </a:xfrm>
          <a:prstGeom prst="rect">
            <a:avLst/>
          </a:prstGeom>
        </p:spPr>
      </p:pic>
      <p:pic>
        <p:nvPicPr>
          <p:cNvPr id="5" name="Imagen 4" descr="IMG_00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08" y="2017114"/>
            <a:ext cx="2282953" cy="1453654"/>
          </a:xfrm>
          <a:prstGeom prst="rect">
            <a:avLst/>
          </a:prstGeom>
        </p:spPr>
      </p:pic>
      <p:sp>
        <p:nvSpPr>
          <p:cNvPr id="6" name="Proceso alternativo 5"/>
          <p:cNvSpPr/>
          <p:nvPr/>
        </p:nvSpPr>
        <p:spPr>
          <a:xfrm flipV="1">
            <a:off x="2312737" y="2546730"/>
            <a:ext cx="1136316" cy="924037"/>
          </a:xfrm>
          <a:prstGeom prst="flowChartAlternateProcess">
            <a:avLst/>
          </a:prstGeom>
          <a:noFill/>
          <a:ln w="38100" cmpd="sng">
            <a:solidFill>
              <a:srgbClr val="42AF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742751" y="6250328"/>
            <a:ext cx="8120811" cy="1022053"/>
          </a:xfrm>
        </p:spPr>
        <p:txBody>
          <a:bodyPr/>
          <a:lstStyle/>
          <a:p>
            <a:pPr marL="0"/>
            <a:r>
              <a:rPr lang="en-GB" sz="1400" cap="none" dirty="0" smtClean="0"/>
              <a:t>Figure adapted </a:t>
            </a:r>
            <a:r>
              <a:rPr lang="en-GB" sz="1400" cap="none" dirty="0"/>
              <a:t>from </a:t>
            </a:r>
            <a:r>
              <a:rPr lang="en-GB" sz="1400" cap="none" dirty="0" err="1"/>
              <a:t>Millot</a:t>
            </a:r>
            <a:r>
              <a:rPr lang="en-GB" sz="1400" cap="none" dirty="0"/>
              <a:t> and </a:t>
            </a:r>
            <a:r>
              <a:rPr lang="en-GB" sz="1400" cap="none" dirty="0" err="1"/>
              <a:t>Taupier-Letage</a:t>
            </a:r>
            <a:r>
              <a:rPr lang="en-GB" sz="1400" cap="none" dirty="0"/>
              <a:t> (2005) and </a:t>
            </a:r>
            <a:r>
              <a:rPr lang="en-GB" sz="1400" cap="none" dirty="0" err="1"/>
              <a:t>Poulain</a:t>
            </a:r>
            <a:r>
              <a:rPr lang="en-GB" sz="1400" cap="none" dirty="0"/>
              <a:t> et al. (2012</a:t>
            </a:r>
            <a:r>
              <a:rPr lang="en-GB" sz="1400" cap="none" dirty="0" smtClean="0"/>
              <a:t>), </a:t>
            </a:r>
            <a:r>
              <a:rPr lang="en-GB" sz="1400" cap="none" dirty="0"/>
              <a:t>Heslop (2015) </a:t>
            </a:r>
            <a:endParaRPr lang="en-GB" sz="1400" u="sng" cap="none" dirty="0" smtClean="0"/>
          </a:p>
        </p:txBody>
      </p:sp>
    </p:spTree>
    <p:extLst>
      <p:ext uri="{BB962C8B-B14F-4D97-AF65-F5344CB8AC3E}">
        <p14:creationId xmlns:p14="http://schemas.microsoft.com/office/powerpoint/2010/main" val="12562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71040" y="1598699"/>
            <a:ext cx="406032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Lucida Grande"/>
              <a:buChar char="-"/>
            </a:pPr>
            <a:r>
              <a:rPr lang="en-GB" dirty="0">
                <a:solidFill>
                  <a:srgbClr val="39ACB2"/>
                </a:solidFill>
                <a:latin typeface="DIN Next LT Pro"/>
              </a:rPr>
              <a:t>N</a:t>
            </a:r>
            <a:r>
              <a:rPr lang="en-GB" dirty="0" smtClean="0">
                <a:solidFill>
                  <a:srgbClr val="39ACB2"/>
                </a:solidFill>
                <a:latin typeface="DIN Next LT Pro"/>
              </a:rPr>
              <a:t>arrow channel </a:t>
            </a:r>
            <a:r>
              <a:rPr lang="en-GB" dirty="0">
                <a:solidFill>
                  <a:srgbClr val="39ACB2"/>
                </a:solidFill>
                <a:latin typeface="DIN Next LT Pro"/>
              </a:rPr>
              <a:t>(80 km) </a:t>
            </a:r>
            <a:endParaRPr lang="en-GB" dirty="0" smtClean="0">
              <a:solidFill>
                <a:srgbClr val="39ACB2"/>
              </a:solidFill>
              <a:latin typeface="DIN Next LT Pro"/>
            </a:endParaRPr>
          </a:p>
          <a:p>
            <a:pPr marL="285750" indent="-285750">
              <a:buFont typeface="Lucida Grande"/>
              <a:buChar char="-"/>
            </a:pPr>
            <a:r>
              <a:rPr lang="en-GB" dirty="0" smtClean="0">
                <a:solidFill>
                  <a:srgbClr val="39ACB2"/>
                </a:solidFill>
                <a:latin typeface="DIN Next LT Pro"/>
              </a:rPr>
              <a:t>From north – more saline Northern Current</a:t>
            </a:r>
          </a:p>
          <a:p>
            <a:pPr marL="285750" indent="-285750">
              <a:buFont typeface="Lucida Grande"/>
              <a:buChar char="-"/>
            </a:pPr>
            <a:r>
              <a:rPr lang="en-GB" dirty="0" smtClean="0">
                <a:solidFill>
                  <a:srgbClr val="39ACB2"/>
                </a:solidFill>
                <a:latin typeface="DIN Next LT Pro"/>
              </a:rPr>
              <a:t>From south – fresher AW inflow</a:t>
            </a:r>
          </a:p>
          <a:p>
            <a:pPr marL="285750" indent="-285750">
              <a:buFont typeface="Lucida Grande"/>
              <a:buChar char="-"/>
            </a:pPr>
            <a:r>
              <a:rPr lang="en-GB" dirty="0" smtClean="0">
                <a:solidFill>
                  <a:srgbClr val="39ACB2"/>
                </a:solidFill>
                <a:latin typeface="DIN Next LT Pro"/>
              </a:rPr>
              <a:t>‘Blocking’ eddies – recirculation and association with WIW</a:t>
            </a:r>
          </a:p>
          <a:p>
            <a:pPr marL="285750" indent="-285750">
              <a:buFont typeface="Lucida Grande"/>
              <a:buChar char="-"/>
            </a:pPr>
            <a:r>
              <a:rPr lang="en-GB" dirty="0">
                <a:solidFill>
                  <a:srgbClr val="39ACB2"/>
                </a:solidFill>
                <a:latin typeface="DIN Next LT Pro"/>
              </a:rPr>
              <a:t>Governs important N/S exchange different water </a:t>
            </a:r>
            <a:r>
              <a:rPr lang="en-GB" dirty="0" smtClean="0">
                <a:solidFill>
                  <a:srgbClr val="39ACB2"/>
                </a:solidFill>
                <a:latin typeface="DIN Next LT Pro"/>
              </a:rPr>
              <a:t>masses</a:t>
            </a:r>
          </a:p>
          <a:p>
            <a:pPr marL="285750" indent="-285750">
              <a:buFont typeface="Lucida Grande"/>
              <a:buChar char="-"/>
            </a:pPr>
            <a:r>
              <a:rPr lang="en-GB" dirty="0" smtClean="0">
                <a:solidFill>
                  <a:srgbClr val="39ACB2"/>
                </a:solidFill>
                <a:latin typeface="DIN Next LT Pro"/>
              </a:rPr>
              <a:t>VARIABILITY affects ecosystem: Bluefin tuna, red shrimp (2016?)</a:t>
            </a:r>
            <a:endParaRPr lang="en-GB" dirty="0">
              <a:solidFill>
                <a:srgbClr val="39ACB2"/>
              </a:solidFill>
              <a:latin typeface="DIN Next LT Pro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313" y="1440125"/>
            <a:ext cx="4929553" cy="5211970"/>
          </a:xfrm>
          <a:prstGeom prst="rect">
            <a:avLst/>
          </a:prstGeom>
        </p:spPr>
      </p:pic>
      <p:sp>
        <p:nvSpPr>
          <p:cNvPr id="8" name="Freeform 24"/>
          <p:cNvSpPr>
            <a:spLocks/>
          </p:cNvSpPr>
          <p:nvPr/>
        </p:nvSpPr>
        <p:spPr bwMode="auto">
          <a:xfrm>
            <a:off x="5689706" y="2277832"/>
            <a:ext cx="2256988" cy="2255108"/>
          </a:xfrm>
          <a:custGeom>
            <a:avLst/>
            <a:gdLst/>
            <a:ahLst/>
            <a:cxnLst>
              <a:cxn ang="0">
                <a:pos x="1006" y="0"/>
              </a:cxn>
              <a:cxn ang="0">
                <a:pos x="507" y="136"/>
              </a:cxn>
              <a:cxn ang="0">
                <a:pos x="416" y="499"/>
              </a:cxn>
              <a:cxn ang="0">
                <a:pos x="53" y="681"/>
              </a:cxn>
              <a:cxn ang="0">
                <a:pos x="99" y="1043"/>
              </a:cxn>
            </a:cxnLst>
            <a:rect l="0" t="0" r="r" b="b"/>
            <a:pathLst>
              <a:path w="1006" h="1043">
                <a:moveTo>
                  <a:pt x="1006" y="0"/>
                </a:moveTo>
                <a:cubicBezTo>
                  <a:pt x="805" y="26"/>
                  <a:pt x="605" y="53"/>
                  <a:pt x="507" y="136"/>
                </a:cubicBezTo>
                <a:cubicBezTo>
                  <a:pt x="409" y="219"/>
                  <a:pt x="492" y="408"/>
                  <a:pt x="416" y="499"/>
                </a:cubicBezTo>
                <a:cubicBezTo>
                  <a:pt x="340" y="590"/>
                  <a:pt x="106" y="590"/>
                  <a:pt x="53" y="681"/>
                </a:cubicBezTo>
                <a:cubicBezTo>
                  <a:pt x="0" y="772"/>
                  <a:pt x="91" y="983"/>
                  <a:pt x="99" y="1043"/>
                </a:cubicBezTo>
              </a:path>
            </a:pathLst>
          </a:custGeom>
          <a:noFill/>
          <a:ln w="63500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6650860" y="1655116"/>
            <a:ext cx="1295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s-ES" dirty="0" err="1" smtClean="0">
                <a:solidFill>
                  <a:srgbClr val="FFFF00"/>
                </a:solidFill>
              </a:rPr>
              <a:t>Northern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Current</a:t>
            </a:r>
            <a:endParaRPr lang="es-ES" dirty="0">
              <a:solidFill>
                <a:srgbClr val="FFFF00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6419230" y="2522029"/>
            <a:ext cx="2737519" cy="2727395"/>
            <a:chOff x="2185783" y="3001825"/>
            <a:chExt cx="2737519" cy="2960747"/>
          </a:xfrm>
        </p:grpSpPr>
        <p:grpSp>
          <p:nvGrpSpPr>
            <p:cNvPr id="14" name="Agrupar 13"/>
            <p:cNvGrpSpPr/>
            <p:nvPr/>
          </p:nvGrpSpPr>
          <p:grpSpPr>
            <a:xfrm>
              <a:off x="2185783" y="3001825"/>
              <a:ext cx="2737519" cy="2960747"/>
              <a:chOff x="2185783" y="3001825"/>
              <a:chExt cx="2737519" cy="2960747"/>
            </a:xfrm>
          </p:grpSpPr>
          <p:grpSp>
            <p:nvGrpSpPr>
              <p:cNvPr id="16" name="Agrupar 15"/>
              <p:cNvGrpSpPr/>
              <p:nvPr/>
            </p:nvGrpSpPr>
            <p:grpSpPr>
              <a:xfrm>
                <a:off x="2185783" y="4506398"/>
                <a:ext cx="1107046" cy="1456174"/>
                <a:chOff x="2200215" y="4737278"/>
                <a:chExt cx="1107046" cy="1456174"/>
              </a:xfrm>
            </p:grpSpPr>
            <p:sp>
              <p:nvSpPr>
                <p:cNvPr id="19" name="Freeform 43"/>
                <p:cNvSpPr>
                  <a:spLocks/>
                </p:cNvSpPr>
                <p:nvPr/>
              </p:nvSpPr>
              <p:spPr bwMode="auto">
                <a:xfrm rot="21183432">
                  <a:off x="2200215" y="5266864"/>
                  <a:ext cx="180704" cy="926588"/>
                </a:xfrm>
                <a:custGeom>
                  <a:avLst/>
                  <a:gdLst/>
                  <a:ahLst/>
                  <a:cxnLst>
                    <a:cxn ang="0">
                      <a:pos x="212" y="544"/>
                    </a:cxn>
                    <a:cxn ang="0">
                      <a:pos x="30" y="272"/>
                    </a:cxn>
                    <a:cxn ang="0">
                      <a:pos x="30" y="90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212" h="544">
                      <a:moveTo>
                        <a:pt x="212" y="544"/>
                      </a:moveTo>
                      <a:cubicBezTo>
                        <a:pt x="136" y="446"/>
                        <a:pt x="60" y="348"/>
                        <a:pt x="30" y="272"/>
                      </a:cubicBezTo>
                      <a:cubicBezTo>
                        <a:pt x="0" y="196"/>
                        <a:pt x="22" y="135"/>
                        <a:pt x="30" y="90"/>
                      </a:cubicBezTo>
                      <a:cubicBezTo>
                        <a:pt x="38" y="45"/>
                        <a:pt x="57" y="22"/>
                        <a:pt x="76" y="0"/>
                      </a:cubicBezTo>
                    </a:path>
                  </a:pathLst>
                </a:custGeom>
                <a:noFill/>
                <a:ln w="63500">
                  <a:solidFill>
                    <a:schemeClr val="tx2">
                      <a:lumMod val="20000"/>
                      <a:lumOff val="80000"/>
                    </a:schemeClr>
                  </a:solidFill>
                  <a:prstDash val="sysDash"/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s-ES" dirty="0"/>
                </a:p>
              </p:txBody>
            </p:sp>
            <p:sp>
              <p:nvSpPr>
                <p:cNvPr id="20" name="Freeform 43"/>
                <p:cNvSpPr>
                  <a:spLocks/>
                </p:cNvSpPr>
                <p:nvPr/>
              </p:nvSpPr>
              <p:spPr bwMode="auto">
                <a:xfrm rot="21183432">
                  <a:off x="2897809" y="4737278"/>
                  <a:ext cx="409452" cy="833945"/>
                </a:xfrm>
                <a:custGeom>
                  <a:avLst/>
                  <a:gdLst/>
                  <a:ahLst/>
                  <a:cxnLst>
                    <a:cxn ang="0">
                      <a:pos x="212" y="544"/>
                    </a:cxn>
                    <a:cxn ang="0">
                      <a:pos x="30" y="272"/>
                    </a:cxn>
                    <a:cxn ang="0">
                      <a:pos x="30" y="90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212" h="544">
                      <a:moveTo>
                        <a:pt x="212" y="544"/>
                      </a:moveTo>
                      <a:cubicBezTo>
                        <a:pt x="136" y="446"/>
                        <a:pt x="60" y="348"/>
                        <a:pt x="30" y="272"/>
                      </a:cubicBezTo>
                      <a:cubicBezTo>
                        <a:pt x="0" y="196"/>
                        <a:pt x="22" y="135"/>
                        <a:pt x="30" y="90"/>
                      </a:cubicBezTo>
                      <a:cubicBezTo>
                        <a:pt x="38" y="45"/>
                        <a:pt x="57" y="22"/>
                        <a:pt x="76" y="0"/>
                      </a:cubicBezTo>
                    </a:path>
                  </a:pathLst>
                </a:custGeom>
                <a:noFill/>
                <a:ln w="63500">
                  <a:solidFill>
                    <a:schemeClr val="tx2">
                      <a:lumMod val="20000"/>
                      <a:lumOff val="80000"/>
                    </a:schemeClr>
                  </a:solidFill>
                  <a:prstDash val="sysDash"/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2213216" y="3703455"/>
                <a:ext cx="1557760" cy="1086496"/>
              </a:xfrm>
              <a:custGeom>
                <a:avLst/>
                <a:gdLst/>
                <a:ahLst/>
                <a:cxnLst>
                  <a:cxn ang="0">
                    <a:pos x="0" y="499"/>
                  </a:cxn>
                  <a:cxn ang="0">
                    <a:pos x="363" y="453"/>
                  </a:cxn>
                  <a:cxn ang="0">
                    <a:pos x="544" y="181"/>
                  </a:cxn>
                  <a:cxn ang="0">
                    <a:pos x="907" y="90"/>
                  </a:cxn>
                  <a:cxn ang="0">
                    <a:pos x="1043" y="0"/>
                  </a:cxn>
                </a:cxnLst>
                <a:rect l="0" t="0" r="r" b="b"/>
                <a:pathLst>
                  <a:path w="1043" h="506">
                    <a:moveTo>
                      <a:pt x="0" y="499"/>
                    </a:moveTo>
                    <a:cubicBezTo>
                      <a:pt x="136" y="502"/>
                      <a:pt x="272" y="506"/>
                      <a:pt x="363" y="453"/>
                    </a:cubicBezTo>
                    <a:cubicBezTo>
                      <a:pt x="454" y="400"/>
                      <a:pt x="453" y="241"/>
                      <a:pt x="544" y="181"/>
                    </a:cubicBezTo>
                    <a:cubicBezTo>
                      <a:pt x="635" y="121"/>
                      <a:pt x="824" y="120"/>
                      <a:pt x="907" y="90"/>
                    </a:cubicBezTo>
                    <a:cubicBezTo>
                      <a:pt x="990" y="60"/>
                      <a:pt x="1020" y="15"/>
                      <a:pt x="1043" y="0"/>
                    </a:cubicBezTo>
                  </a:path>
                </a:pathLst>
              </a:custGeom>
              <a:noFill/>
              <a:ln w="63500">
                <a:solidFill>
                  <a:srgbClr val="FFFF00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" name="Text Box 30"/>
              <p:cNvSpPr txBox="1">
                <a:spLocks noChangeArrowheads="1"/>
              </p:cNvSpPr>
              <p:nvPr/>
            </p:nvSpPr>
            <p:spPr bwMode="auto">
              <a:xfrm>
                <a:off x="3311021" y="3001825"/>
                <a:ext cx="1612281" cy="701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s-ES" dirty="0" err="1" smtClean="0">
                    <a:solidFill>
                      <a:srgbClr val="FFFF00"/>
                    </a:solidFill>
                  </a:rPr>
                  <a:t>Balearic</a:t>
                </a:r>
                <a:r>
                  <a:rPr lang="es-ES" dirty="0" smtClean="0">
                    <a:solidFill>
                      <a:srgbClr val="FFFF00"/>
                    </a:solidFill>
                  </a:rPr>
                  <a:t> </a:t>
                </a:r>
                <a:r>
                  <a:rPr lang="es-ES" dirty="0" err="1" smtClean="0">
                    <a:solidFill>
                      <a:srgbClr val="FFFF00"/>
                    </a:solidFill>
                  </a:rPr>
                  <a:t>Current</a:t>
                </a:r>
                <a:endParaRPr lang="es-ES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3337759" y="5040095"/>
              <a:ext cx="1392230" cy="400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s-ES" dirty="0" smtClean="0">
                  <a:solidFill>
                    <a:srgbClr val="C6D9F1"/>
                  </a:solidFill>
                </a:rPr>
                <a:t>AW </a:t>
              </a:r>
              <a:r>
                <a:rPr lang="es-ES" dirty="0" err="1" smtClean="0">
                  <a:solidFill>
                    <a:srgbClr val="C6D9F1"/>
                  </a:solidFill>
                </a:rPr>
                <a:t>Inflow</a:t>
              </a:r>
              <a:endParaRPr lang="es-ES" dirty="0">
                <a:solidFill>
                  <a:srgbClr val="C6D9F1"/>
                </a:solidFill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5950394" y="4420562"/>
            <a:ext cx="431278" cy="407630"/>
            <a:chOff x="3923927" y="908720"/>
            <a:chExt cx="448139" cy="589711"/>
          </a:xfrm>
          <a:solidFill>
            <a:schemeClr val="accent6">
              <a:lumMod val="75000"/>
            </a:schemeClr>
          </a:solidFill>
        </p:grpSpPr>
        <p:sp>
          <p:nvSpPr>
            <p:cNvPr id="11" name="Flecha circular 10"/>
            <p:cNvSpPr/>
            <p:nvPr/>
          </p:nvSpPr>
          <p:spPr>
            <a:xfrm rot="10800000">
              <a:off x="3940018" y="994375"/>
              <a:ext cx="432048" cy="504056"/>
            </a:xfrm>
            <a:prstGeom prst="circularArrow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2" name="Flecha circular 11"/>
            <p:cNvSpPr/>
            <p:nvPr/>
          </p:nvSpPr>
          <p:spPr>
            <a:xfrm>
              <a:off x="3923927" y="908720"/>
              <a:ext cx="432048" cy="504056"/>
            </a:xfrm>
            <a:prstGeom prst="circularArrow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2" name="Freeform 27"/>
          <p:cNvSpPr>
            <a:spLocks/>
          </p:cNvSpPr>
          <p:nvPr/>
        </p:nvSpPr>
        <p:spPr bwMode="auto">
          <a:xfrm rot="5675048">
            <a:off x="5984421" y="3957003"/>
            <a:ext cx="256740" cy="64608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2" y="317"/>
              </a:cxn>
              <a:cxn ang="0">
                <a:pos x="90" y="635"/>
              </a:cxn>
            </a:cxnLst>
            <a:rect l="0" t="0" r="r" b="b"/>
            <a:pathLst>
              <a:path w="287" h="635">
                <a:moveTo>
                  <a:pt x="0" y="0"/>
                </a:moveTo>
                <a:cubicBezTo>
                  <a:pt x="128" y="105"/>
                  <a:pt x="257" y="211"/>
                  <a:pt x="272" y="317"/>
                </a:cubicBezTo>
                <a:cubicBezTo>
                  <a:pt x="287" y="423"/>
                  <a:pt x="120" y="582"/>
                  <a:pt x="90" y="635"/>
                </a:cubicBezTo>
              </a:path>
            </a:pathLst>
          </a:custGeom>
          <a:noFill/>
          <a:ln w="63500" cap="flat">
            <a:solidFill>
              <a:srgbClr val="FFFF00"/>
            </a:solidFill>
            <a:prstDash val="sysDot"/>
            <a:round/>
            <a:headEnd type="stealth" w="med" len="med"/>
            <a:tailEnd type="none" w="med" len="med"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23" name="Freeform 27"/>
          <p:cNvSpPr>
            <a:spLocks/>
          </p:cNvSpPr>
          <p:nvPr/>
        </p:nvSpPr>
        <p:spPr bwMode="auto">
          <a:xfrm rot="9925996" flipH="1">
            <a:off x="6018431" y="4324978"/>
            <a:ext cx="296474" cy="69925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2" y="317"/>
              </a:cxn>
              <a:cxn ang="0">
                <a:pos x="90" y="635"/>
              </a:cxn>
            </a:cxnLst>
            <a:rect l="0" t="0" r="r" b="b"/>
            <a:pathLst>
              <a:path w="287" h="635">
                <a:moveTo>
                  <a:pt x="0" y="0"/>
                </a:moveTo>
                <a:cubicBezTo>
                  <a:pt x="128" y="105"/>
                  <a:pt x="257" y="211"/>
                  <a:pt x="272" y="317"/>
                </a:cubicBezTo>
                <a:cubicBezTo>
                  <a:pt x="287" y="423"/>
                  <a:pt x="120" y="582"/>
                  <a:pt x="90" y="635"/>
                </a:cubicBezTo>
              </a:path>
            </a:pathLst>
          </a:custGeom>
          <a:noFill/>
          <a:ln w="38100" cap="flat">
            <a:solidFill>
              <a:srgbClr val="FFFF00"/>
            </a:solidFill>
            <a:prstDash val="sysDot"/>
            <a:round/>
            <a:headEnd type="stealth" w="med" len="med"/>
            <a:tailEnd type="none" w="med" len="med"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850517" y="5235375"/>
            <a:ext cx="139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AW </a:t>
            </a:r>
            <a:r>
              <a:rPr lang="es-E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Inflow</a:t>
            </a:r>
            <a:endParaRPr lang="es-E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1 Título"/>
          <p:cNvSpPr txBox="1">
            <a:spLocks/>
          </p:cNvSpPr>
          <p:nvPr/>
        </p:nvSpPr>
        <p:spPr>
          <a:xfrm>
            <a:off x="666774" y="737516"/>
            <a:ext cx="8195734" cy="590833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 defTabSz="457148" rtl="0" eaLnBrk="1" latinLnBrk="0" hangingPunct="1">
              <a:spcBef>
                <a:spcPct val="0"/>
              </a:spcBef>
              <a:buNone/>
              <a:defRPr sz="1600" b="0" i="0" u="none" kern="1200" cap="all" spc="0">
                <a:solidFill>
                  <a:srgbClr val="42AFB6"/>
                </a:solidFill>
                <a:latin typeface="Cube"/>
                <a:ea typeface="+mj-ea"/>
                <a:cs typeface="Cube"/>
              </a:defRPr>
            </a:lvl1pPr>
          </a:lstStyle>
          <a:p>
            <a:r>
              <a:rPr lang="en-GB" sz="2500" dirty="0" smtClean="0"/>
              <a:t>THE Ibiza </a:t>
            </a:r>
            <a:r>
              <a:rPr lang="en-GB" sz="2500" dirty="0" err="1" smtClean="0"/>
              <a:t>ChanneL</a:t>
            </a:r>
            <a:r>
              <a:rPr lang="en-GB" sz="2500" dirty="0" smtClean="0"/>
              <a:t> – circulation ‘Choke’ POINT</a:t>
            </a:r>
            <a:br>
              <a:rPr lang="en-GB" sz="2500" dirty="0" smtClean="0"/>
            </a:br>
            <a:r>
              <a:rPr lang="en-GB" sz="200" u="sng" dirty="0" smtClean="0">
                <a:solidFill>
                  <a:prstClr val="white"/>
                </a:solidFill>
              </a:rPr>
              <a:t>																	</a:t>
            </a:r>
            <a:endParaRPr lang="en-GB" dirty="0"/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10"/>
          </p:nvPr>
        </p:nvSpPr>
        <p:spPr>
          <a:xfrm>
            <a:off x="471040" y="4768984"/>
            <a:ext cx="3968411" cy="636400"/>
          </a:xfrm>
        </p:spPr>
        <p:txBody>
          <a:bodyPr/>
          <a:lstStyle/>
          <a:p>
            <a:pPr marL="0"/>
            <a:r>
              <a:rPr lang="en-GB" dirty="0"/>
              <a:t>A</a:t>
            </a:r>
            <a:r>
              <a:rPr lang="en-GB" dirty="0" smtClean="0"/>
              <a:t> Complex  INTERACTION, GLIDERS ENABLE HIGH RESOLUTION MONITORING  TO RESOLVE PROCESSES AND SCALES</a:t>
            </a:r>
            <a:endParaRPr lang="en-GB" dirty="0"/>
          </a:p>
        </p:txBody>
      </p:sp>
      <p:sp>
        <p:nvSpPr>
          <p:cNvPr id="26" name="Rectángulo 25"/>
          <p:cNvSpPr/>
          <p:nvPr/>
        </p:nvSpPr>
        <p:spPr>
          <a:xfrm>
            <a:off x="7307871" y="4849905"/>
            <a:ext cx="2359287" cy="1641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348" y="4768983"/>
            <a:ext cx="2509419" cy="188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8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774" y="737516"/>
            <a:ext cx="8195734" cy="590833"/>
          </a:xfrm>
        </p:spPr>
        <p:txBody>
          <a:bodyPr/>
          <a:lstStyle/>
          <a:p>
            <a:r>
              <a:rPr lang="en-GB" sz="3600" dirty="0" smtClean="0"/>
              <a:t>Motivation </a:t>
            </a:r>
            <a:r>
              <a:rPr lang="en-GB" sz="3600" dirty="0"/>
              <a:t>of the study</a:t>
            </a:r>
            <a:br>
              <a:rPr lang="en-GB" sz="3600" dirty="0"/>
            </a:br>
            <a:r>
              <a:rPr lang="en-GB" sz="200" u="sng" dirty="0">
                <a:solidFill>
                  <a:prstClr val="white"/>
                </a:solidFill>
              </a:rPr>
              <a:t>																	</a:t>
            </a:r>
            <a:endParaRPr lang="en-GB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>
          <a:xfrm>
            <a:off x="666248" y="3435880"/>
            <a:ext cx="6279082" cy="636400"/>
          </a:xfrm>
        </p:spPr>
        <p:txBody>
          <a:bodyPr/>
          <a:lstStyle/>
          <a:p>
            <a:pPr>
              <a:lnSpc>
                <a:spcPct val="150000"/>
              </a:lnSpc>
              <a:buFont typeface="Lucida Grande"/>
              <a:buChar char="-"/>
            </a:pPr>
            <a:r>
              <a:rPr lang="en-GB" sz="1800" dirty="0">
                <a:solidFill>
                  <a:srgbClr val="39ACB2"/>
                </a:solidFill>
              </a:rPr>
              <a:t>5.5 years, 36 </a:t>
            </a:r>
            <a:r>
              <a:rPr lang="en-GB" sz="1800" dirty="0" smtClean="0">
                <a:solidFill>
                  <a:srgbClr val="39ACB2"/>
                </a:solidFill>
              </a:rPr>
              <a:t>missions, 162 transects Ibiza Channel</a:t>
            </a:r>
            <a:endParaRPr lang="en-GB" sz="1800" dirty="0">
              <a:solidFill>
                <a:srgbClr val="39ACB2"/>
              </a:solidFill>
            </a:endParaRPr>
          </a:p>
          <a:p>
            <a:pPr>
              <a:lnSpc>
                <a:spcPct val="150000"/>
              </a:lnSpc>
              <a:buFont typeface="Lucida Grande"/>
              <a:buChar char="-"/>
            </a:pPr>
            <a:r>
              <a:rPr lang="en-GB" sz="1800" dirty="0" smtClean="0">
                <a:solidFill>
                  <a:srgbClr val="39ACB2"/>
                </a:solidFill>
              </a:rPr>
              <a:t>8 – 12 transects per mission</a:t>
            </a:r>
          </a:p>
          <a:p>
            <a:pPr>
              <a:lnSpc>
                <a:spcPct val="150000"/>
              </a:lnSpc>
              <a:buFont typeface="Lucida Grande"/>
              <a:buChar char="-"/>
            </a:pPr>
            <a:r>
              <a:rPr lang="en-GB" sz="1800" dirty="0">
                <a:solidFill>
                  <a:srgbClr val="39ACB2"/>
                </a:solidFill>
              </a:rPr>
              <a:t>W</a:t>
            </a:r>
            <a:r>
              <a:rPr lang="en-GB" sz="1800" dirty="0" smtClean="0">
                <a:solidFill>
                  <a:srgbClr val="39ACB2"/>
                </a:solidFill>
              </a:rPr>
              <a:t>orking towards </a:t>
            </a:r>
            <a:r>
              <a:rPr lang="en-GB" sz="1800" dirty="0">
                <a:solidFill>
                  <a:srgbClr val="39ACB2"/>
                </a:solidFill>
              </a:rPr>
              <a:t>continuous </a:t>
            </a:r>
            <a:r>
              <a:rPr lang="en-GB" sz="1800" dirty="0" smtClean="0">
                <a:solidFill>
                  <a:srgbClr val="39ACB2"/>
                </a:solidFill>
              </a:rPr>
              <a:t>coverage</a:t>
            </a:r>
            <a:endParaRPr lang="en-GB" sz="1800" dirty="0">
              <a:solidFill>
                <a:srgbClr val="39ACB2"/>
              </a:solidFill>
            </a:endParaRPr>
          </a:p>
          <a:p>
            <a:pPr>
              <a:lnSpc>
                <a:spcPct val="150000"/>
              </a:lnSpc>
              <a:buFont typeface="Lucida Grande"/>
              <a:buChar char="-"/>
            </a:pPr>
            <a:r>
              <a:rPr lang="en-GB" sz="1800" dirty="0">
                <a:solidFill>
                  <a:srgbClr val="39ACB2"/>
                </a:solidFill>
              </a:rPr>
              <a:t>S</a:t>
            </a:r>
            <a:r>
              <a:rPr lang="en-GB" sz="1800" dirty="0" smtClean="0">
                <a:solidFill>
                  <a:srgbClr val="39ACB2"/>
                </a:solidFill>
              </a:rPr>
              <a:t>alinity calibrated to ship CTD/bottle samples</a:t>
            </a:r>
          </a:p>
          <a:p>
            <a:pPr>
              <a:lnSpc>
                <a:spcPct val="150000"/>
              </a:lnSpc>
              <a:buFont typeface="Lucida Grande"/>
              <a:buChar char="-"/>
            </a:pPr>
            <a:r>
              <a:rPr lang="en-GB" sz="1800" dirty="0">
                <a:solidFill>
                  <a:srgbClr val="39ACB2"/>
                </a:solidFill>
              </a:rPr>
              <a:t>C</a:t>
            </a:r>
            <a:r>
              <a:rPr lang="en-GB" sz="1800" dirty="0" smtClean="0">
                <a:solidFill>
                  <a:srgbClr val="39ACB2"/>
                </a:solidFill>
              </a:rPr>
              <a:t>orrection </a:t>
            </a:r>
            <a:r>
              <a:rPr lang="en-GB" sz="1800" dirty="0" err="1" smtClean="0">
                <a:solidFill>
                  <a:srgbClr val="39ACB2"/>
                </a:solidFill>
              </a:rPr>
              <a:t>onboard</a:t>
            </a:r>
            <a:r>
              <a:rPr lang="en-GB" sz="1800" dirty="0" smtClean="0">
                <a:solidFill>
                  <a:srgbClr val="39ACB2"/>
                </a:solidFill>
              </a:rPr>
              <a:t> compass determined each mission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4" t="3335" r="32598" b="3716"/>
          <a:stretch/>
        </p:blipFill>
        <p:spPr bwMode="auto">
          <a:xfrm>
            <a:off x="6945329" y="3801438"/>
            <a:ext cx="2568539" cy="249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2" r="69917" b="18672"/>
          <a:stretch/>
        </p:blipFill>
        <p:spPr bwMode="auto">
          <a:xfrm>
            <a:off x="7456468" y="1829901"/>
            <a:ext cx="2057400" cy="168592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666774" y="1789730"/>
            <a:ext cx="8196261" cy="636400"/>
          </a:xfrm>
        </p:spPr>
        <p:txBody>
          <a:bodyPr/>
          <a:lstStyle/>
          <a:p>
            <a:r>
              <a:rPr lang="en-GB" sz="1800" dirty="0">
                <a:latin typeface="Cube"/>
                <a:cs typeface="Cube"/>
              </a:rPr>
              <a:t>DETECT sub-seasonal to inter annual variability, </a:t>
            </a:r>
          </a:p>
          <a:p>
            <a:r>
              <a:rPr lang="en-GB" sz="1800" dirty="0">
                <a:latin typeface="Cube"/>
                <a:cs typeface="Cube"/>
              </a:rPr>
              <a:t>connect to </a:t>
            </a:r>
            <a:r>
              <a:rPr lang="en-GB" sz="1800" dirty="0" smtClean="0">
                <a:latin typeface="Cube"/>
                <a:cs typeface="Cube"/>
              </a:rPr>
              <a:t>drivers</a:t>
            </a:r>
            <a:r>
              <a:rPr lang="en-GB" sz="1800" dirty="0">
                <a:latin typeface="Cube"/>
                <a:cs typeface="Cube"/>
              </a:rPr>
              <a:t> </a:t>
            </a:r>
            <a:r>
              <a:rPr lang="en-GB" sz="1800" dirty="0" smtClean="0">
                <a:latin typeface="Cube"/>
                <a:cs typeface="Cube"/>
              </a:rPr>
              <a:t>&amp; Improve MODEL FORECAST</a:t>
            </a:r>
          </a:p>
        </p:txBody>
      </p:sp>
    </p:spTree>
    <p:extLst>
      <p:ext uri="{BB962C8B-B14F-4D97-AF65-F5344CB8AC3E}">
        <p14:creationId xmlns:p14="http://schemas.microsoft.com/office/powerpoint/2010/main" val="18723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774" y="737516"/>
            <a:ext cx="8195734" cy="590833"/>
          </a:xfrm>
        </p:spPr>
        <p:txBody>
          <a:bodyPr/>
          <a:lstStyle/>
          <a:p>
            <a:r>
              <a:rPr lang="en-GB" sz="3600" dirty="0"/>
              <a:t>Motivation of the </a:t>
            </a:r>
            <a:r>
              <a:rPr lang="en-GB" sz="3600" dirty="0" err="1" smtClean="0"/>
              <a:t>studY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200" u="sng" dirty="0">
                <a:solidFill>
                  <a:prstClr val="white"/>
                </a:solidFill>
              </a:rPr>
              <a:t>																	</a:t>
            </a:r>
            <a:endParaRPr lang="en-GB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666774" y="5643259"/>
            <a:ext cx="3317322" cy="636400"/>
          </a:xfrm>
        </p:spPr>
        <p:txBody>
          <a:bodyPr/>
          <a:lstStyle/>
          <a:p>
            <a:r>
              <a:rPr lang="en-GB" cap="none" dirty="0"/>
              <a:t>Pinot et al (2002</a:t>
            </a:r>
            <a:r>
              <a:rPr lang="en-GB" cap="none" dirty="0" smtClean="0"/>
              <a:t>)</a:t>
            </a:r>
            <a:endParaRPr lang="en-GB" cap="none" dirty="0"/>
          </a:p>
          <a:p>
            <a:r>
              <a:rPr lang="en-GB" cap="none" dirty="0" smtClean="0"/>
              <a:t>2.5 years , 12 ship surveys</a:t>
            </a:r>
          </a:p>
          <a:p>
            <a:r>
              <a:rPr lang="en-GB" cap="none" dirty="0" smtClean="0"/>
              <a:t>&gt;&gt; Seasonal </a:t>
            </a:r>
            <a:r>
              <a:rPr lang="en-GB" cap="none" dirty="0"/>
              <a:t>max. and min.</a:t>
            </a:r>
          </a:p>
          <a:p>
            <a:endParaRPr lang="en-GB" u="sng" cap="none" dirty="0" smtClean="0"/>
          </a:p>
        </p:txBody>
      </p:sp>
      <p:sp>
        <p:nvSpPr>
          <p:cNvPr id="7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5102707" y="5706140"/>
            <a:ext cx="4629233" cy="636400"/>
          </a:xfrm>
        </p:spPr>
        <p:txBody>
          <a:bodyPr/>
          <a:lstStyle/>
          <a:p>
            <a:r>
              <a:rPr lang="en-GB" cap="none" dirty="0" smtClean="0"/>
              <a:t>Heslop (2015) </a:t>
            </a:r>
          </a:p>
          <a:p>
            <a:r>
              <a:rPr lang="en-GB" cap="none" dirty="0" smtClean="0"/>
              <a:t>3 years, 18 mission, 66 transects </a:t>
            </a:r>
          </a:p>
          <a:p>
            <a:r>
              <a:rPr lang="en-GB" cap="none" dirty="0" smtClean="0"/>
              <a:t>&gt;&gt; High frequency variability, mean seasonal cycle</a:t>
            </a:r>
          </a:p>
        </p:txBody>
      </p:sp>
      <p:pic>
        <p:nvPicPr>
          <p:cNvPr id="17" name="Imagen 16" descr="Macintosh HD:Users:emmaheslop:Dropbox:Emma_phd_shared:Missions:barPlotWM_gliders_IC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82" y="2312234"/>
            <a:ext cx="4743373" cy="31742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666774" y="1468883"/>
            <a:ext cx="8196261" cy="636400"/>
          </a:xfrm>
        </p:spPr>
        <p:txBody>
          <a:bodyPr/>
          <a:lstStyle/>
          <a:p>
            <a:pPr marL="0"/>
            <a:r>
              <a:rPr lang="en-GB" sz="1800" dirty="0" smtClean="0">
                <a:latin typeface="Cube"/>
                <a:cs typeface="Cube"/>
              </a:rPr>
              <a:t>Evolving understanding of the IBIZA CHANNEL exchange – through new technology and long term monitoring</a:t>
            </a:r>
            <a:endParaRPr lang="en-GB" sz="1800" dirty="0">
              <a:latin typeface="Cube"/>
              <a:cs typeface="Cube"/>
            </a:endParaRPr>
          </a:p>
        </p:txBody>
      </p:sp>
      <p:pic>
        <p:nvPicPr>
          <p:cNvPr id="4" name="Imagen 3" descr="Screen Shot 2016-09-20 at 12.49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6" y="2322403"/>
            <a:ext cx="4544235" cy="316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37" y="46554"/>
            <a:ext cx="8895824" cy="6724598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007069" y="4689637"/>
            <a:ext cx="4239944" cy="636400"/>
          </a:xfrm>
        </p:spPr>
        <p:txBody>
          <a:bodyPr/>
          <a:lstStyle/>
          <a:p>
            <a:pPr marL="0"/>
            <a:r>
              <a:rPr lang="en-GB" cap="none" dirty="0" smtClean="0">
                <a:solidFill>
                  <a:srgbClr val="39ACB2"/>
                </a:solidFill>
              </a:rPr>
              <a:t>High frequency variability in transport &amp; interannual shifts in water mass properties</a:t>
            </a:r>
          </a:p>
        </p:txBody>
      </p:sp>
      <p:grpSp>
        <p:nvGrpSpPr>
          <p:cNvPr id="18" name="Agrupar 17"/>
          <p:cNvGrpSpPr/>
          <p:nvPr/>
        </p:nvGrpSpPr>
        <p:grpSpPr>
          <a:xfrm>
            <a:off x="4775938" y="3795635"/>
            <a:ext cx="1916231" cy="307777"/>
            <a:chOff x="4775938" y="3643651"/>
            <a:chExt cx="1916231" cy="307777"/>
          </a:xfrm>
        </p:grpSpPr>
        <p:cxnSp>
          <p:nvCxnSpPr>
            <p:cNvPr id="15" name="Conector recto de flecha 14"/>
            <p:cNvCxnSpPr/>
            <p:nvPr/>
          </p:nvCxnSpPr>
          <p:spPr>
            <a:xfrm>
              <a:off x="4775938" y="3940568"/>
              <a:ext cx="1454490" cy="0"/>
            </a:xfrm>
            <a:prstGeom prst="straightConnector1">
              <a:avLst/>
            </a:prstGeom>
            <a:ln>
              <a:solidFill>
                <a:srgbClr val="FF66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adroTexto 16"/>
            <p:cNvSpPr txBox="1"/>
            <p:nvPr/>
          </p:nvSpPr>
          <p:spPr>
            <a:xfrm>
              <a:off x="4966319" y="3643651"/>
              <a:ext cx="1725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solidFill>
                    <a:srgbClr val="FF6600"/>
                  </a:solidFill>
                </a:rPr>
                <a:t>2014 no WIW</a:t>
              </a:r>
              <a:endParaRPr lang="es-ES" sz="14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5168832" y="4083968"/>
            <a:ext cx="3431035" cy="307777"/>
            <a:chOff x="5168832" y="4029688"/>
            <a:chExt cx="3431035" cy="307777"/>
          </a:xfrm>
        </p:grpSpPr>
        <p:cxnSp>
          <p:nvCxnSpPr>
            <p:cNvPr id="20" name="Conector recto de flecha 19"/>
            <p:cNvCxnSpPr/>
            <p:nvPr/>
          </p:nvCxnSpPr>
          <p:spPr>
            <a:xfrm flipV="1">
              <a:off x="5168832" y="4311141"/>
              <a:ext cx="3431035" cy="11140"/>
            </a:xfrm>
            <a:prstGeom prst="straightConnector1">
              <a:avLst/>
            </a:prstGeom>
            <a:ln>
              <a:solidFill>
                <a:srgbClr val="61D6A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uadroTexto 20"/>
            <p:cNvSpPr txBox="1"/>
            <p:nvPr/>
          </p:nvSpPr>
          <p:spPr>
            <a:xfrm>
              <a:off x="5238262" y="4029688"/>
              <a:ext cx="1725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61D6A0"/>
                  </a:solidFill>
                </a:rPr>
                <a:t>Warmer LIW max. </a:t>
              </a:r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987751" y="1214289"/>
            <a:ext cx="7115938" cy="3833968"/>
            <a:chOff x="987751" y="1214289"/>
            <a:chExt cx="7115938" cy="3833968"/>
          </a:xfrm>
        </p:grpSpPr>
        <p:grpSp>
          <p:nvGrpSpPr>
            <p:cNvPr id="13" name="Agrupar 12"/>
            <p:cNvGrpSpPr/>
            <p:nvPr/>
          </p:nvGrpSpPr>
          <p:grpSpPr>
            <a:xfrm>
              <a:off x="987751" y="3940568"/>
              <a:ext cx="7115938" cy="1107689"/>
              <a:chOff x="987751" y="3940568"/>
              <a:chExt cx="7115938" cy="1107689"/>
            </a:xfrm>
          </p:grpSpPr>
          <p:cxnSp>
            <p:nvCxnSpPr>
              <p:cNvPr id="6" name="Conector recto de flecha 5"/>
              <p:cNvCxnSpPr/>
              <p:nvPr/>
            </p:nvCxnSpPr>
            <p:spPr>
              <a:xfrm flipH="1" flipV="1">
                <a:off x="987751" y="3940568"/>
                <a:ext cx="293069" cy="477645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de flecha 7"/>
              <p:cNvCxnSpPr/>
              <p:nvPr/>
            </p:nvCxnSpPr>
            <p:spPr>
              <a:xfrm flipH="1" flipV="1">
                <a:off x="5269813" y="4570612"/>
                <a:ext cx="293069" cy="477645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cto de flecha 8"/>
              <p:cNvCxnSpPr/>
              <p:nvPr/>
            </p:nvCxnSpPr>
            <p:spPr>
              <a:xfrm flipH="1" flipV="1">
                <a:off x="7810621" y="4391051"/>
                <a:ext cx="293068" cy="477644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de flecha 11"/>
              <p:cNvCxnSpPr/>
              <p:nvPr/>
            </p:nvCxnSpPr>
            <p:spPr>
              <a:xfrm flipH="1" flipV="1">
                <a:off x="6420818" y="4480171"/>
                <a:ext cx="293069" cy="477645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Conector recto de flecha 23"/>
            <p:cNvCxnSpPr/>
            <p:nvPr/>
          </p:nvCxnSpPr>
          <p:spPr>
            <a:xfrm flipH="1" flipV="1">
              <a:off x="3138569" y="1214289"/>
              <a:ext cx="293069" cy="477645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/>
            <p:cNvCxnSpPr/>
            <p:nvPr/>
          </p:nvCxnSpPr>
          <p:spPr>
            <a:xfrm flipH="1" flipV="1">
              <a:off x="1385505" y="1708984"/>
              <a:ext cx="293069" cy="477645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Agrupar 33"/>
          <p:cNvGrpSpPr/>
          <p:nvPr/>
        </p:nvGrpSpPr>
        <p:grpSpPr>
          <a:xfrm>
            <a:off x="5082148" y="619860"/>
            <a:ext cx="3517719" cy="310629"/>
            <a:chOff x="5082148" y="467876"/>
            <a:chExt cx="3517719" cy="310629"/>
          </a:xfrm>
        </p:grpSpPr>
        <p:cxnSp>
          <p:nvCxnSpPr>
            <p:cNvPr id="32" name="Conector recto 31"/>
            <p:cNvCxnSpPr/>
            <p:nvPr/>
          </p:nvCxnSpPr>
          <p:spPr>
            <a:xfrm flipV="1">
              <a:off x="5168832" y="467876"/>
              <a:ext cx="3431035" cy="22280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uadroTexto 32"/>
            <p:cNvSpPr txBox="1"/>
            <p:nvPr/>
          </p:nvSpPr>
          <p:spPr>
            <a:xfrm>
              <a:off x="5082148" y="470728"/>
              <a:ext cx="2833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000090"/>
                  </a:solidFill>
                </a:rPr>
                <a:t>Stronger winter transport</a:t>
              </a:r>
            </a:p>
          </p:txBody>
        </p:sp>
      </p:grpSp>
      <p:grpSp>
        <p:nvGrpSpPr>
          <p:cNvPr id="36" name="Agrupar 35"/>
          <p:cNvGrpSpPr/>
          <p:nvPr/>
        </p:nvGrpSpPr>
        <p:grpSpPr>
          <a:xfrm>
            <a:off x="7040306" y="705417"/>
            <a:ext cx="1648680" cy="523220"/>
            <a:chOff x="6801222" y="467876"/>
            <a:chExt cx="1648680" cy="523220"/>
          </a:xfrm>
        </p:grpSpPr>
        <p:cxnSp>
          <p:nvCxnSpPr>
            <p:cNvPr id="37" name="Conector recto 36"/>
            <p:cNvCxnSpPr/>
            <p:nvPr/>
          </p:nvCxnSpPr>
          <p:spPr>
            <a:xfrm>
              <a:off x="6912619" y="467876"/>
              <a:ext cx="1448164" cy="0"/>
            </a:xfrm>
            <a:prstGeom prst="line">
              <a:avLst/>
            </a:prstGeom>
            <a:ln>
              <a:solidFill>
                <a:srgbClr val="319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uadroTexto 37"/>
            <p:cNvSpPr txBox="1"/>
            <p:nvPr/>
          </p:nvSpPr>
          <p:spPr>
            <a:xfrm>
              <a:off x="6801222" y="467876"/>
              <a:ext cx="164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3196FF"/>
                  </a:solidFill>
                </a:rPr>
                <a:t>Strong </a:t>
              </a:r>
              <a:r>
                <a:rPr lang="en-GB" sz="1400" dirty="0">
                  <a:solidFill>
                    <a:srgbClr val="3196FF"/>
                  </a:solidFill>
                </a:rPr>
                <a:t>inflows </a:t>
              </a:r>
              <a:r>
                <a:rPr lang="en-GB" sz="1400" dirty="0" smtClean="0">
                  <a:solidFill>
                    <a:srgbClr val="3196FF"/>
                  </a:solidFill>
                </a:rPr>
                <a:t>fresh AW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908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666247" y="1269580"/>
            <a:ext cx="9020013" cy="636400"/>
          </a:xfrm>
        </p:spPr>
        <p:txBody>
          <a:bodyPr/>
          <a:lstStyle/>
          <a:p>
            <a:r>
              <a:rPr lang="en-GB" cap="none" dirty="0" smtClean="0"/>
              <a:t>Interannual shifts in water mass properties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66774" y="737516"/>
            <a:ext cx="8195734" cy="590833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algn="l" defTabSz="457148" rtl="0" eaLnBrk="1" latinLnBrk="0" hangingPunct="1">
              <a:spcBef>
                <a:spcPct val="0"/>
              </a:spcBef>
              <a:buNone/>
              <a:defRPr sz="1600" b="0" i="0" u="none" kern="1200" cap="all" spc="0">
                <a:solidFill>
                  <a:srgbClr val="42AFB6"/>
                </a:solidFill>
                <a:latin typeface="Cube"/>
                <a:ea typeface="+mj-ea"/>
                <a:cs typeface="Cube"/>
              </a:defRPr>
            </a:lvl1pPr>
          </a:lstStyle>
          <a:p>
            <a:r>
              <a:rPr lang="en-GB" sz="2600" dirty="0" err="1" smtClean="0"/>
              <a:t>ibiza</a:t>
            </a:r>
            <a:r>
              <a:rPr lang="en-GB" sz="2600" dirty="0" smtClean="0"/>
              <a:t> Channel </a:t>
            </a:r>
            <a:r>
              <a:rPr lang="en-GB" sz="2600" dirty="0" err="1" smtClean="0"/>
              <a:t>Timeseries</a:t>
            </a:r>
            <a:r>
              <a:rPr lang="en-GB" sz="2600" dirty="0" smtClean="0"/>
              <a:t> 2011 - 2016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00" u="sng" dirty="0" smtClean="0">
                <a:solidFill>
                  <a:prstClr val="white"/>
                </a:solidFill>
              </a:rPr>
              <a:t>																	</a:t>
            </a:r>
            <a:endParaRPr lang="en-GB" dirty="0"/>
          </a:p>
        </p:txBody>
      </p:sp>
      <p:pic>
        <p:nvPicPr>
          <p:cNvPr id="2" name="Imagen 1" descr="1_canalesJan2011_goodThet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6" y="1684187"/>
            <a:ext cx="5112424" cy="3838578"/>
          </a:xfrm>
          <a:prstGeom prst="rect">
            <a:avLst/>
          </a:prstGeom>
        </p:spPr>
      </p:pic>
      <p:sp>
        <p:nvSpPr>
          <p:cNvPr id="11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666774" y="5643259"/>
            <a:ext cx="3317322" cy="636400"/>
          </a:xfrm>
        </p:spPr>
        <p:txBody>
          <a:bodyPr/>
          <a:lstStyle/>
          <a:p>
            <a:pPr marL="0"/>
            <a:r>
              <a:rPr lang="en-GB" cap="none" dirty="0"/>
              <a:t>Ibiza Channel (blue) </a:t>
            </a:r>
            <a:endParaRPr lang="en-GB" cap="none" dirty="0" smtClean="0"/>
          </a:p>
          <a:p>
            <a:pPr marL="0"/>
            <a:r>
              <a:rPr lang="en-GB" cap="none" dirty="0" smtClean="0"/>
              <a:t>Mallorca </a:t>
            </a:r>
            <a:r>
              <a:rPr lang="en-GB" cap="none" dirty="0"/>
              <a:t>Channel (green)</a:t>
            </a:r>
          </a:p>
        </p:txBody>
      </p:sp>
      <p:pic>
        <p:nvPicPr>
          <p:cNvPr id="12" name="Imagen 11" descr="13_canalesMar2013_goodTheta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18" y="2866077"/>
            <a:ext cx="4814242" cy="3614693"/>
          </a:xfrm>
          <a:prstGeom prst="rect">
            <a:avLst/>
          </a:prstGeom>
        </p:spPr>
      </p:pic>
      <p:pic>
        <p:nvPicPr>
          <p:cNvPr id="13" name="Imagen 12" descr="20_canalesApr2014_goodTheta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12" y="2866077"/>
            <a:ext cx="4814240" cy="3614692"/>
          </a:xfrm>
          <a:prstGeom prst="rect">
            <a:avLst/>
          </a:prstGeom>
        </p:spPr>
      </p:pic>
      <p:pic>
        <p:nvPicPr>
          <p:cNvPr id="14" name="Imagen 13" descr="25_canalesJan2015_goodTheta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11" y="2866077"/>
            <a:ext cx="4814240" cy="3614692"/>
          </a:xfrm>
          <a:prstGeom prst="rect">
            <a:avLst/>
          </a:prstGeom>
        </p:spPr>
      </p:pic>
      <p:pic>
        <p:nvPicPr>
          <p:cNvPr id="16" name="Imagen 15" descr="27_canalesApr2015_goodTheta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19" y="2866077"/>
            <a:ext cx="4814240" cy="3614692"/>
          </a:xfrm>
          <a:prstGeom prst="rect">
            <a:avLst/>
          </a:prstGeom>
        </p:spPr>
      </p:pic>
      <p:pic>
        <p:nvPicPr>
          <p:cNvPr id="17" name="Imagen 16" descr="33_canalesFeb2016_goodTheta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59" y="2866076"/>
            <a:ext cx="4821099" cy="361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8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6290" y="390060"/>
            <a:ext cx="8895362" cy="52321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2800" b="1" dirty="0" smtClean="0">
                <a:solidFill>
                  <a:srgbClr val="42AFB6"/>
                </a:solidFill>
                <a:latin typeface="Cube"/>
                <a:cs typeface="Cube"/>
              </a:rPr>
              <a:t>SOCIB WMOP Model configuration:</a:t>
            </a:r>
            <a:endParaRPr lang="en-GB" sz="2800" b="1" dirty="0">
              <a:solidFill>
                <a:srgbClr val="42AFB6"/>
              </a:solidFill>
              <a:latin typeface="Cube"/>
              <a:cs typeface="Cube"/>
            </a:endParaRPr>
          </a:p>
        </p:txBody>
      </p:sp>
      <p:cxnSp>
        <p:nvCxnSpPr>
          <p:cNvPr id="9" name="Straight Connector 211"/>
          <p:cNvCxnSpPr/>
          <p:nvPr/>
        </p:nvCxnSpPr>
        <p:spPr>
          <a:xfrm flipH="1">
            <a:off x="306290" y="1078710"/>
            <a:ext cx="9046708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Agrupar 1"/>
          <p:cNvGrpSpPr/>
          <p:nvPr/>
        </p:nvGrpSpPr>
        <p:grpSpPr>
          <a:xfrm>
            <a:off x="181575" y="1497199"/>
            <a:ext cx="4783152" cy="1785704"/>
            <a:chOff x="181574" y="1208597"/>
            <a:chExt cx="5989834" cy="1785704"/>
          </a:xfrm>
        </p:grpSpPr>
        <p:sp>
          <p:nvSpPr>
            <p:cNvPr id="11" name="TextBox 2"/>
            <p:cNvSpPr txBox="1"/>
            <p:nvPr/>
          </p:nvSpPr>
          <p:spPr>
            <a:xfrm>
              <a:off x="208058" y="1208597"/>
              <a:ext cx="5755900" cy="400099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pPr>
                <a:spcBef>
                  <a:spcPts val="940"/>
                </a:spcBef>
              </a:pPr>
              <a:r>
                <a:rPr lang="en-US" sz="2000" b="1" dirty="0" smtClean="0">
                  <a:solidFill>
                    <a:srgbClr val="42AFB6"/>
                  </a:solidFill>
                  <a:latin typeface="30"/>
                  <a:cs typeface="30"/>
                </a:rPr>
                <a:t>Model (WMOP):</a:t>
              </a:r>
              <a:endParaRPr lang="en-US" sz="2000" b="1" dirty="0">
                <a:solidFill>
                  <a:srgbClr val="42AFB6"/>
                </a:solidFill>
                <a:latin typeface="30"/>
                <a:cs typeface="30"/>
              </a:endParaRPr>
            </a:p>
          </p:txBody>
        </p:sp>
        <p:sp>
          <p:nvSpPr>
            <p:cNvPr id="16" name="TextBox 3"/>
            <p:cNvSpPr txBox="1"/>
            <p:nvPr/>
          </p:nvSpPr>
          <p:spPr>
            <a:xfrm>
              <a:off x="181574" y="1593928"/>
              <a:ext cx="5989834" cy="1400373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Font typeface="Arial"/>
                <a:buChar char="•"/>
              </a:pPr>
              <a:r>
                <a:rPr lang="en-GB" sz="1600" dirty="0">
                  <a:solidFill>
                    <a:srgbClr val="03A0B3"/>
                  </a:solidFill>
                  <a:latin typeface="DIN Next LT Pro"/>
                  <a:cs typeface="DIN Next LT Pro"/>
                </a:rPr>
                <a:t>Regional configuration of the </a:t>
              </a:r>
              <a:r>
                <a:rPr lang="en-GB" sz="1600" dirty="0" smtClean="0">
                  <a:solidFill>
                    <a:srgbClr val="03A0B3"/>
                  </a:solidFill>
                  <a:latin typeface="DIN Next LT Pro"/>
                  <a:cs typeface="DIN Next LT Pro"/>
                </a:rPr>
                <a:t>ROMS</a:t>
              </a: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Font typeface="Arial"/>
                <a:buChar char="•"/>
              </a:pPr>
              <a:r>
                <a:rPr lang="en-GB" sz="1600" dirty="0" smtClean="0">
                  <a:solidFill>
                    <a:srgbClr val="03A0B3"/>
                  </a:solidFill>
                  <a:latin typeface="DIN Next LT Pro"/>
                  <a:cs typeface="DIN Next LT Pro"/>
                </a:rPr>
                <a:t>Spin up 2008, run 2009 – 2015</a:t>
              </a:r>
              <a:endParaRPr lang="en-GB" sz="1600" dirty="0">
                <a:solidFill>
                  <a:srgbClr val="03A0B3"/>
                </a:solidFill>
                <a:latin typeface="DIN Next LT Pro"/>
                <a:cs typeface="DIN Next LT Pro"/>
              </a:endParaRP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Font typeface="Arial"/>
                <a:buChar char="•"/>
              </a:pPr>
              <a:r>
                <a:rPr lang="en-GB" sz="1600" dirty="0">
                  <a:solidFill>
                    <a:srgbClr val="03A0B3"/>
                  </a:solidFill>
                  <a:latin typeface="DIN Next LT Pro"/>
                  <a:cs typeface="DIN Next LT Pro"/>
                </a:rPr>
                <a:t>Gibraltar to Sardinia/</a:t>
              </a:r>
              <a:r>
                <a:rPr lang="en-GB" sz="1600" dirty="0" smtClean="0">
                  <a:solidFill>
                    <a:srgbClr val="03A0B3"/>
                  </a:solidFill>
                  <a:latin typeface="DIN Next LT Pro"/>
                  <a:cs typeface="DIN Next LT Pro"/>
                </a:rPr>
                <a:t>Corsica</a:t>
              </a: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Font typeface="Arial"/>
                <a:buChar char="•"/>
              </a:pPr>
              <a:r>
                <a:rPr lang="en-GB" sz="1600" dirty="0" smtClean="0">
                  <a:solidFill>
                    <a:srgbClr val="03A0B3"/>
                  </a:solidFill>
                  <a:latin typeface="DIN Next LT Pro"/>
                  <a:cs typeface="DIN Next LT Pro"/>
                </a:rPr>
                <a:t>High resolution: 1.8 </a:t>
              </a:r>
              <a:r>
                <a:rPr lang="en-GB" sz="1600" dirty="0">
                  <a:solidFill>
                    <a:srgbClr val="03A0B3"/>
                  </a:solidFill>
                  <a:latin typeface="DIN Next LT Pro"/>
                  <a:cs typeface="DIN Next LT Pro"/>
                </a:rPr>
                <a:t>to </a:t>
              </a:r>
              <a:r>
                <a:rPr lang="en-GB" sz="1600" dirty="0" smtClean="0">
                  <a:solidFill>
                    <a:srgbClr val="03A0B3"/>
                  </a:solidFill>
                  <a:latin typeface="DIN Next LT Pro"/>
                  <a:cs typeface="DIN Next LT Pro"/>
                </a:rPr>
                <a:t>2.2km, vertical grid </a:t>
              </a:r>
              <a:r>
                <a:rPr lang="en-GB" sz="1600" dirty="0">
                  <a:solidFill>
                    <a:srgbClr val="03A0B3"/>
                  </a:solidFill>
                  <a:latin typeface="DIN Next LT Pro"/>
                  <a:cs typeface="DIN Next LT Pro"/>
                </a:rPr>
                <a:t>32 sigma </a:t>
              </a:r>
              <a:r>
                <a:rPr lang="en-GB" sz="1600" dirty="0" smtClean="0">
                  <a:solidFill>
                    <a:srgbClr val="03A0B3"/>
                  </a:solidFill>
                  <a:latin typeface="DIN Next LT Pro"/>
                  <a:cs typeface="DIN Next LT Pro"/>
                </a:rPr>
                <a:t>levels, bottom topography </a:t>
              </a:r>
              <a:r>
                <a:rPr lang="en-GB" sz="1600" dirty="0">
                  <a:solidFill>
                    <a:srgbClr val="03A0B3"/>
                  </a:solidFill>
                  <a:latin typeface="DIN Next LT Pro"/>
                  <a:cs typeface="DIN Next LT Pro"/>
                </a:rPr>
                <a:t>30</a:t>
              </a:r>
              <a:r>
                <a:rPr lang="en-GB" sz="1600" dirty="0" smtClean="0">
                  <a:solidFill>
                    <a:srgbClr val="03A0B3"/>
                  </a:solidFill>
                  <a:latin typeface="DIN Next LT Pro"/>
                  <a:cs typeface="DIN Next LT Pro"/>
                </a:rPr>
                <a:t>”</a:t>
              </a: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131371" y="3286476"/>
            <a:ext cx="4977677" cy="2021045"/>
            <a:chOff x="206027" y="3492112"/>
            <a:chExt cx="9092401" cy="2021045"/>
          </a:xfrm>
        </p:grpSpPr>
        <p:sp>
          <p:nvSpPr>
            <p:cNvPr id="10" name="TextBox 2"/>
            <p:cNvSpPr txBox="1"/>
            <p:nvPr/>
          </p:nvSpPr>
          <p:spPr>
            <a:xfrm>
              <a:off x="233725" y="3492112"/>
              <a:ext cx="8709381" cy="400099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r>
                <a:rPr lang="en-US" sz="2000" b="1" dirty="0">
                  <a:solidFill>
                    <a:srgbClr val="42AFB6"/>
                  </a:solidFill>
                  <a:latin typeface="30"/>
                  <a:cs typeface="30"/>
                </a:rPr>
                <a:t>Forcing:</a:t>
              </a:r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206027" y="3892211"/>
              <a:ext cx="9092401" cy="1620946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Font typeface="Arial"/>
                <a:buChar char="•"/>
              </a:pPr>
              <a:r>
                <a:rPr lang="en-GB" sz="1600" dirty="0" smtClean="0">
                  <a:solidFill>
                    <a:srgbClr val="03A0B3"/>
                  </a:solidFill>
                  <a:latin typeface="DIN Next LT Pro"/>
                  <a:cs typeface="DIN Next LT Pro"/>
                </a:rPr>
                <a:t>Initial </a:t>
              </a:r>
              <a:r>
                <a:rPr lang="en-GB" sz="1600" dirty="0">
                  <a:solidFill>
                    <a:srgbClr val="03A0B3"/>
                  </a:solidFill>
                  <a:latin typeface="DIN Next LT Pro"/>
                  <a:cs typeface="DIN Next LT Pro"/>
                </a:rPr>
                <a:t>&amp; boundary </a:t>
              </a:r>
              <a:r>
                <a:rPr lang="en-GB" sz="1600" dirty="0" smtClean="0">
                  <a:solidFill>
                    <a:srgbClr val="03A0B3"/>
                  </a:solidFill>
                  <a:latin typeface="DIN Next LT Pro"/>
                  <a:cs typeface="DIN Next LT Pro"/>
                </a:rPr>
                <a:t>conditions (</a:t>
              </a:r>
              <a:r>
                <a:rPr lang="en-GB" sz="1600" dirty="0">
                  <a:solidFill>
                    <a:srgbClr val="03A0B3"/>
                  </a:solidFill>
                  <a:latin typeface="DIN Next LT Pro"/>
                  <a:cs typeface="DIN Next LT Pro"/>
                </a:rPr>
                <a:t>1/16º, daily</a:t>
              </a:r>
              <a:r>
                <a:rPr lang="en-GB" sz="1600" dirty="0" smtClean="0">
                  <a:solidFill>
                    <a:srgbClr val="03A0B3"/>
                  </a:solidFill>
                  <a:latin typeface="DIN Next LT Pro"/>
                  <a:cs typeface="DIN Next LT Pro"/>
                </a:rPr>
                <a:t>) </a:t>
              </a:r>
              <a:r>
                <a:rPr lang="en-GB" sz="1600" dirty="0">
                  <a:solidFill>
                    <a:srgbClr val="03A0B3"/>
                  </a:solidFill>
                  <a:latin typeface="DIN Next LT Pro"/>
                  <a:cs typeface="DIN Next LT Pro"/>
                </a:rPr>
                <a:t>from CMEMS MED-MFC </a:t>
              </a:r>
              <a:endParaRPr lang="en-GB" sz="1600" dirty="0" smtClean="0">
                <a:solidFill>
                  <a:srgbClr val="03A0B3"/>
                </a:solidFill>
                <a:latin typeface="DIN Next LT Pro"/>
                <a:cs typeface="DIN Next LT Pro"/>
              </a:endParaRP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Font typeface="Arial"/>
                <a:buChar char="•"/>
              </a:pPr>
              <a:r>
                <a:rPr lang="en-GB" sz="1600" dirty="0" smtClean="0">
                  <a:solidFill>
                    <a:srgbClr val="03A0B3"/>
                  </a:solidFill>
                  <a:latin typeface="DIN Next LT Pro"/>
                  <a:cs typeface="DIN Next LT Pro"/>
                </a:rPr>
                <a:t>Atmospheric </a:t>
              </a:r>
              <a:r>
                <a:rPr lang="en-GB" sz="1600" dirty="0">
                  <a:solidFill>
                    <a:srgbClr val="03A0B3"/>
                  </a:solidFill>
                  <a:latin typeface="DIN Next LT Pro"/>
                  <a:cs typeface="DIN Next LT Pro"/>
                </a:rPr>
                <a:t>forcing </a:t>
              </a:r>
              <a:r>
                <a:rPr lang="en-GB" sz="1600" u="sng" dirty="0" err="1">
                  <a:solidFill>
                    <a:srgbClr val="03A0B3"/>
                  </a:solidFill>
                  <a:latin typeface="DIN Next LT Pro"/>
                  <a:cs typeface="DIN Next LT Pro"/>
                </a:rPr>
                <a:t>Hirlam</a:t>
              </a:r>
              <a:r>
                <a:rPr lang="en-GB" sz="1600" dirty="0">
                  <a:solidFill>
                    <a:srgbClr val="03A0B3"/>
                  </a:solidFill>
                  <a:latin typeface="DIN Next LT Pro"/>
                  <a:cs typeface="DIN Next LT Pro"/>
                </a:rPr>
                <a:t> </a:t>
              </a:r>
              <a:r>
                <a:rPr lang="en-GB" sz="1600" dirty="0" smtClean="0">
                  <a:solidFill>
                    <a:srgbClr val="03A0B3"/>
                  </a:solidFill>
                  <a:latin typeface="DIN Next LT Pro"/>
                  <a:cs typeface="DIN Next LT Pro"/>
                </a:rPr>
                <a:t>(</a:t>
              </a:r>
              <a:r>
                <a:rPr lang="en-GB" sz="1600" dirty="0">
                  <a:solidFill>
                    <a:srgbClr val="03A0B3"/>
                  </a:solidFill>
                  <a:latin typeface="DIN Next LT Pro"/>
                  <a:cs typeface="DIN Next LT Pro"/>
                </a:rPr>
                <a:t>3h 1/</a:t>
              </a:r>
              <a:r>
                <a:rPr lang="en-GB" sz="1600" dirty="0" smtClean="0">
                  <a:solidFill>
                    <a:srgbClr val="03A0B3"/>
                  </a:solidFill>
                  <a:latin typeface="DIN Next LT Pro"/>
                  <a:cs typeface="DIN Next LT Pro"/>
                </a:rPr>
                <a:t>20º) </a:t>
              </a:r>
              <a:r>
                <a:rPr lang="en-GB" sz="1600" dirty="0">
                  <a:solidFill>
                    <a:srgbClr val="03A0B3"/>
                  </a:solidFill>
                  <a:latin typeface="DIN Next LT Pro"/>
                  <a:cs typeface="DIN Next LT Pro"/>
                </a:rPr>
                <a:t>from the Spanish Meteorological Agency (AEMET</a:t>
              </a:r>
              <a:r>
                <a:rPr lang="en-GB" sz="1600" dirty="0" smtClean="0">
                  <a:solidFill>
                    <a:srgbClr val="03A0B3"/>
                  </a:solidFill>
                  <a:latin typeface="DIN Next LT Pro"/>
                  <a:cs typeface="DIN Next LT Pro"/>
                </a:rPr>
                <a:t>)</a:t>
              </a:r>
              <a:endParaRPr lang="en-GB" sz="1600" dirty="0">
                <a:solidFill>
                  <a:srgbClr val="03A0B3"/>
                </a:solidFill>
                <a:latin typeface="DIN Next LT Pro"/>
                <a:cs typeface="DIN Next LT Pro"/>
              </a:endParaRP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Font typeface="Arial"/>
                <a:buChar char="•"/>
              </a:pPr>
              <a:r>
                <a:rPr lang="en-GB" sz="1600" dirty="0">
                  <a:solidFill>
                    <a:srgbClr val="03A0B3"/>
                  </a:solidFill>
                  <a:latin typeface="DIN Next LT Pro"/>
                  <a:cs typeface="DIN Next LT Pro"/>
                </a:rPr>
                <a:t>River </a:t>
              </a:r>
              <a:r>
                <a:rPr lang="en-GB" sz="1600" dirty="0" smtClean="0">
                  <a:solidFill>
                    <a:srgbClr val="03A0B3"/>
                  </a:solidFill>
                  <a:latin typeface="DIN Next LT Pro"/>
                  <a:cs typeface="DIN Next LT Pro"/>
                </a:rPr>
                <a:t>runoff </a:t>
              </a:r>
              <a:r>
                <a:rPr lang="en-GB" sz="1600" dirty="0">
                  <a:solidFill>
                    <a:srgbClr val="03A0B3"/>
                  </a:solidFill>
                  <a:latin typeface="DIN Next LT Pro"/>
                  <a:cs typeface="DIN Next LT Pro"/>
                </a:rPr>
                <a:t>daily averaged  for </a:t>
              </a:r>
              <a:r>
                <a:rPr lang="en-GB" sz="1600" dirty="0" err="1">
                  <a:solidFill>
                    <a:srgbClr val="03A0B3"/>
                  </a:solidFill>
                  <a:latin typeface="DIN Next LT Pro"/>
                  <a:cs typeface="DIN Next LT Pro"/>
                </a:rPr>
                <a:t>Var</a:t>
              </a:r>
              <a:r>
                <a:rPr lang="en-GB" sz="1600" dirty="0">
                  <a:solidFill>
                    <a:srgbClr val="03A0B3"/>
                  </a:solidFill>
                  <a:latin typeface="DIN Next LT Pro"/>
                  <a:cs typeface="DIN Next LT Pro"/>
                </a:rPr>
                <a:t>, Rhône, </a:t>
              </a:r>
              <a:r>
                <a:rPr lang="en-GB" sz="1600" dirty="0" err="1">
                  <a:solidFill>
                    <a:srgbClr val="03A0B3"/>
                  </a:solidFill>
                  <a:latin typeface="DIN Next LT Pro"/>
                  <a:cs typeface="DIN Next LT Pro"/>
                </a:rPr>
                <a:t>Aude</a:t>
              </a:r>
              <a:r>
                <a:rPr lang="en-GB" sz="1600" dirty="0">
                  <a:solidFill>
                    <a:srgbClr val="03A0B3"/>
                  </a:solidFill>
                  <a:latin typeface="DIN Next LT Pro"/>
                  <a:cs typeface="DIN Next LT Pro"/>
                </a:rPr>
                <a:t>, </a:t>
              </a:r>
              <a:r>
                <a:rPr lang="en-GB" sz="1600" dirty="0" err="1">
                  <a:solidFill>
                    <a:srgbClr val="03A0B3"/>
                  </a:solidFill>
                  <a:latin typeface="DIN Next LT Pro"/>
                  <a:cs typeface="DIN Next LT Pro"/>
                </a:rPr>
                <a:t>Hérault</a:t>
              </a:r>
              <a:r>
                <a:rPr lang="en-GB" sz="1600" dirty="0">
                  <a:solidFill>
                    <a:srgbClr val="03A0B3"/>
                  </a:solidFill>
                  <a:latin typeface="DIN Next LT Pro"/>
                  <a:cs typeface="DIN Next LT Pro"/>
                </a:rPr>
                <a:t>, Ebro and </a:t>
              </a:r>
              <a:r>
                <a:rPr lang="en-GB" sz="1600" dirty="0" err="1">
                  <a:solidFill>
                    <a:srgbClr val="03A0B3"/>
                  </a:solidFill>
                  <a:latin typeface="DIN Next LT Pro"/>
                  <a:cs typeface="DIN Next LT Pro"/>
                </a:rPr>
                <a:t>Júcar</a:t>
              </a:r>
              <a:endParaRPr lang="en-GB" sz="1600" dirty="0">
                <a:solidFill>
                  <a:srgbClr val="03A0B3"/>
                </a:solidFill>
                <a:latin typeface="DIN Next LT Pro"/>
                <a:cs typeface="DIN Next LT Pro"/>
              </a:endParaRP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r="2159"/>
          <a:stretch/>
        </p:blipFill>
        <p:spPr>
          <a:xfrm>
            <a:off x="21054950" y="11949177"/>
            <a:ext cx="6509213" cy="491431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r="2159"/>
          <a:stretch/>
        </p:blipFill>
        <p:spPr>
          <a:xfrm>
            <a:off x="21207350" y="12101577"/>
            <a:ext cx="6509213" cy="491431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r="2159"/>
          <a:stretch/>
        </p:blipFill>
        <p:spPr>
          <a:xfrm>
            <a:off x="5065753" y="1540035"/>
            <a:ext cx="4287245" cy="32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774" y="737516"/>
            <a:ext cx="8195734" cy="590833"/>
          </a:xfrm>
        </p:spPr>
        <p:txBody>
          <a:bodyPr/>
          <a:lstStyle/>
          <a:p>
            <a:r>
              <a:rPr lang="en-GB" sz="2600" cap="none" dirty="0" smtClean="0"/>
              <a:t>GULF OF LIONS FORCING</a:t>
            </a:r>
            <a:r>
              <a:rPr lang="en-GB" sz="2600" cap="none" dirty="0"/>
              <a:t/>
            </a:r>
            <a:br>
              <a:rPr lang="en-GB" sz="2600" cap="none" dirty="0"/>
            </a:br>
            <a:r>
              <a:rPr lang="en-GB" sz="200" u="sng" dirty="0">
                <a:solidFill>
                  <a:prstClr val="white"/>
                </a:solidFill>
              </a:rPr>
              <a:t>																	</a:t>
            </a:r>
            <a:endParaRPr lang="en-GB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644539" y="1317493"/>
            <a:ext cx="9020013" cy="636400"/>
          </a:xfrm>
        </p:spPr>
        <p:txBody>
          <a:bodyPr/>
          <a:lstStyle/>
          <a:p>
            <a:r>
              <a:rPr lang="en-GB" u="sng" cap="none" dirty="0" smtClean="0"/>
              <a:t>ATMOSPHERIC FLUXES FROM </a:t>
            </a:r>
            <a:r>
              <a:rPr lang="en-GB" u="sng" cap="none" dirty="0"/>
              <a:t>WMOP HINDCAST </a:t>
            </a:r>
            <a:r>
              <a:rPr lang="en-GB" u="sng" cap="none" dirty="0" smtClean="0"/>
              <a:t>(HIRLAM FORCING):</a:t>
            </a:r>
            <a:endParaRPr lang="en-GB" cap="none" dirty="0" smtClean="0"/>
          </a:p>
        </p:txBody>
      </p:sp>
      <p:pic>
        <p:nvPicPr>
          <p:cNvPr id="10" name="5 Imagen" descr="mean_wind_stress_WMOP_2009_20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74" y="1802024"/>
            <a:ext cx="2365682" cy="17811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698" y="1802024"/>
            <a:ext cx="6358177" cy="46315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698" y="1672132"/>
            <a:ext cx="6358177" cy="50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3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illa PWP SOCIB 2015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PWP SOCIB 2015 C</Template>
  <TotalTime>1819</TotalTime>
  <Words>637</Words>
  <Application>Microsoft Office PowerPoint</Application>
  <PresentationFormat>A4 Paper (210x297 mm)</PresentationFormat>
  <Paragraphs>87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30</vt:lpstr>
      <vt:lpstr>Arial</vt:lpstr>
      <vt:lpstr>Calibri</vt:lpstr>
      <vt:lpstr>Cube</vt:lpstr>
      <vt:lpstr>DIN Next LT Pro</vt:lpstr>
      <vt:lpstr>Lucida Grande</vt:lpstr>
      <vt:lpstr>Plantilla PWP SOCIB 2015 C</vt:lpstr>
      <vt:lpstr>Drivers of variability in water mass exchange at a circulation choke’ point: observing-modelling approach</vt:lpstr>
      <vt:lpstr>Mediterranean – small scale global ocean                  </vt:lpstr>
      <vt:lpstr>PowerPoint Presentation</vt:lpstr>
      <vt:lpstr>Motivation of the study                  </vt:lpstr>
      <vt:lpstr>Motivation of the studY                  </vt:lpstr>
      <vt:lpstr>PowerPoint Presentation</vt:lpstr>
      <vt:lpstr>PowerPoint Presentation</vt:lpstr>
      <vt:lpstr>PowerPoint Presentation</vt:lpstr>
      <vt:lpstr>GULF OF LIONS FORCING                  </vt:lpstr>
      <vt:lpstr>INSIGHT FROM COMPARISON GLIDER/WMOP:                  </vt:lpstr>
      <vt:lpstr>COMPARISON OF GLIDER TO WMOP:                  </vt:lpstr>
      <vt:lpstr>SEASONAL CYCLE IN TRANSPORT – GLIDER/WMOP:                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Smeed D.A.</cp:lastModifiedBy>
  <cp:revision>152</cp:revision>
  <cp:lastPrinted>2016-09-20T08:23:24Z</cp:lastPrinted>
  <dcterms:created xsi:type="dcterms:W3CDTF">2016-09-05T09:01:40Z</dcterms:created>
  <dcterms:modified xsi:type="dcterms:W3CDTF">2016-09-27T17:13:51Z</dcterms:modified>
</cp:coreProperties>
</file>