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9" r:id="rId2"/>
    <p:sldId id="313" r:id="rId3"/>
    <p:sldId id="311" r:id="rId4"/>
    <p:sldId id="323" r:id="rId5"/>
    <p:sldId id="343" r:id="rId6"/>
    <p:sldId id="324" r:id="rId7"/>
    <p:sldId id="325" r:id="rId8"/>
    <p:sldId id="329" r:id="rId9"/>
    <p:sldId id="310" r:id="rId10"/>
    <p:sldId id="338" r:id="rId11"/>
    <p:sldId id="339" r:id="rId12"/>
    <p:sldId id="327" r:id="rId13"/>
    <p:sldId id="322" r:id="rId14"/>
    <p:sldId id="321" r:id="rId15"/>
    <p:sldId id="333" r:id="rId16"/>
    <p:sldId id="337" r:id="rId17"/>
    <p:sldId id="340" r:id="rId18"/>
    <p:sldId id="341" r:id="rId19"/>
    <p:sldId id="334" r:id="rId20"/>
    <p:sldId id="332" r:id="rId21"/>
    <p:sldId id="307" r:id="rId22"/>
    <p:sldId id="326" r:id="rId23"/>
    <p:sldId id="331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243"/>
    <a:srgbClr val="02233B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3" autoAdjust="0"/>
    <p:restoredTop sz="83092" autoAdjust="0"/>
  </p:normalViewPr>
  <p:slideViewPr>
    <p:cSldViewPr snapToGrid="0">
      <p:cViewPr varScale="1">
        <p:scale>
          <a:sx n="133" d="100"/>
          <a:sy n="133" d="100"/>
        </p:scale>
        <p:origin x="1740" y="64"/>
      </p:cViewPr>
      <p:guideLst/>
    </p:cSldViewPr>
  </p:slideViewPr>
  <p:outlineViewPr>
    <p:cViewPr>
      <p:scale>
        <a:sx n="33" d="100"/>
        <a:sy n="33" d="100"/>
      </p:scale>
      <p:origin x="0" y="-31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notesViewPr>
    <p:cSldViewPr snapToGrid="0">
      <p:cViewPr varScale="1">
        <p:scale>
          <a:sx n="93" d="100"/>
          <a:sy n="93" d="100"/>
        </p:scale>
        <p:origin x="208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3430-EFF7-42EA-B422-9902C90D9186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ED1D7-6530-4BF5-8D2F-10A5D0399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55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E8250-1662-4E86-B199-24344385A99D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8DE21-8B89-4923-92E1-0F359EA5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5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morning everyone,</a:t>
            </a:r>
            <a:r>
              <a:rPr lang="en-GB" baseline="0" dirty="0"/>
              <a:t> thank you for giving me this opportunity today, I’m Bastien Queste and I’m going to tell you about GOGOGADGET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5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52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26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overarching aim is to understand and quantify C, N and O cycling in the region in broad terms.</a:t>
            </a:r>
          </a:p>
          <a:p>
            <a:r>
              <a:rPr lang="en-GB" baseline="0" dirty="0"/>
              <a:t>This sounds easier than it actually is because of the inherent difficulties in measuring these parameters over </a:t>
            </a:r>
            <a:r>
              <a:rPr lang="en-GB" i="1" baseline="0" dirty="0"/>
              <a:t>relevant</a:t>
            </a:r>
            <a:r>
              <a:rPr lang="en-GB" i="0" baseline="0" dirty="0"/>
              <a:t> time and spatial scale – otherwise it would’ve been done before. Such efforts are ongoing elsewhere: Pacific and Atlantic Gyres, Southern Ocean, Peruvian and African OMZ.  This area remains neglected.</a:t>
            </a:r>
          </a:p>
          <a:p>
            <a:endParaRPr lang="en-GB" i="0" baseline="0" dirty="0"/>
          </a:p>
          <a:p>
            <a:r>
              <a:rPr lang="en-GB" i="0" baseline="0" dirty="0"/>
              <a:t>I will proceed by using what we already know – which is mostly models, T&amp;S and some historical data to inform the field work.</a:t>
            </a:r>
          </a:p>
          <a:p>
            <a:endParaRPr lang="en-GB" i="0" baseline="0" dirty="0"/>
          </a:p>
          <a:p>
            <a:r>
              <a:rPr lang="en-GB" i="0" baseline="0" dirty="0"/>
              <a:t>The fieldworks goal will target specific regions showing a) hotspots of production/deoxygenation and b) high variability  to maximise the processes that can be resolved and constrain what actually needs to be understood.</a:t>
            </a:r>
          </a:p>
          <a:p>
            <a:endParaRPr lang="en-GB" i="0" baseline="0" dirty="0"/>
          </a:p>
          <a:p>
            <a:r>
              <a:rPr lang="en-GB" i="0" baseline="0" dirty="0"/>
              <a:t>The use of cutting edge sensors will provide the in depth information that will shine a pretty powerful light on the biology and biogeochemistry of the region. This is in itself will be a great achievement.</a:t>
            </a:r>
          </a:p>
          <a:p>
            <a:endParaRPr lang="en-GB" i="0" baseline="0" dirty="0"/>
          </a:p>
          <a:p>
            <a:r>
              <a:rPr lang="en-GB" i="0" baseline="0" dirty="0"/>
              <a:t>The idea though is to then keep expanding, by both me (years 3-5, proposals, PhD students) and others (from disseminated data), by feeding this information back into models to improve NPZD models and better understand impacts of climate and on climate.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70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490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5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43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83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458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82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6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52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26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01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1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7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6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overarching aim is to understand and quantify C, N and O cycling in the region in broad terms.</a:t>
            </a:r>
          </a:p>
          <a:p>
            <a:r>
              <a:rPr lang="en-GB" baseline="0" dirty="0"/>
              <a:t>This sounds easier than it actually is because of the inherent difficulties in measuring these parameters over </a:t>
            </a:r>
            <a:r>
              <a:rPr lang="en-GB" i="1" baseline="0" dirty="0"/>
              <a:t>relevant</a:t>
            </a:r>
            <a:r>
              <a:rPr lang="en-GB" i="0" baseline="0" dirty="0"/>
              <a:t> time and spatial scale – otherwise it would’ve been done before. Such efforts are ongoing elsewhere: Pacific and Atlantic Gyres, Southern Ocean, Peruvian and African OMZ.  This area remains neglected.</a:t>
            </a:r>
          </a:p>
          <a:p>
            <a:endParaRPr lang="en-GB" i="0" baseline="0" dirty="0"/>
          </a:p>
          <a:p>
            <a:r>
              <a:rPr lang="en-GB" i="0" baseline="0" dirty="0"/>
              <a:t>I will proceed by using what we already know – which is mostly models, T&amp;S and some historical data to inform the field work.</a:t>
            </a:r>
          </a:p>
          <a:p>
            <a:endParaRPr lang="en-GB" i="0" baseline="0" dirty="0"/>
          </a:p>
          <a:p>
            <a:r>
              <a:rPr lang="en-GB" i="0" baseline="0" dirty="0"/>
              <a:t>The fieldworks goal will target specific regions showing a) hotspots of production/deoxygenation and b) high variability  to maximise the processes that can be resolved and constrain what actually needs to be understood.</a:t>
            </a:r>
          </a:p>
          <a:p>
            <a:endParaRPr lang="en-GB" i="0" baseline="0" dirty="0"/>
          </a:p>
          <a:p>
            <a:r>
              <a:rPr lang="en-GB" i="0" baseline="0" dirty="0"/>
              <a:t>The use of cutting edge sensors will provide the in depth information that will shine a pretty powerful light on the biology and biogeochemistry of the region. This is in itself will be a great achievement.</a:t>
            </a:r>
          </a:p>
          <a:p>
            <a:endParaRPr lang="en-GB" i="0" baseline="0" dirty="0"/>
          </a:p>
          <a:p>
            <a:r>
              <a:rPr lang="en-GB" i="0" baseline="0" dirty="0"/>
              <a:t>The idea though is to then keep expanding, by both me (years 3-5, proposals, PhD students) and others (from disseminated data), by feeding this information back into models to improve NPZD models and better understand impacts of climate and on climate.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95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79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overarching aim is to understand and quantify C, N and O cycling in the region in broad terms.</a:t>
            </a:r>
          </a:p>
          <a:p>
            <a:r>
              <a:rPr lang="en-GB" baseline="0" dirty="0"/>
              <a:t>This sounds easier than it actually is because of the inherent difficulties in measuring these parameters over </a:t>
            </a:r>
            <a:r>
              <a:rPr lang="en-GB" i="1" baseline="0" dirty="0"/>
              <a:t>relevant</a:t>
            </a:r>
            <a:r>
              <a:rPr lang="en-GB" i="0" baseline="0" dirty="0"/>
              <a:t> time and spatial scale – otherwise it would’ve been done before. Such efforts are ongoing elsewhere: Pacific and Atlantic Gyres, Southern Ocean, Peruvian and African OMZ.  This area remains neglected.</a:t>
            </a:r>
          </a:p>
          <a:p>
            <a:endParaRPr lang="en-GB" i="0" baseline="0" dirty="0"/>
          </a:p>
          <a:p>
            <a:r>
              <a:rPr lang="en-GB" i="0" baseline="0" dirty="0"/>
              <a:t>I will proceed by using what we already know – which is mostly models, T&amp;S and some historical data to inform the field work.</a:t>
            </a:r>
          </a:p>
          <a:p>
            <a:endParaRPr lang="en-GB" i="0" baseline="0" dirty="0"/>
          </a:p>
          <a:p>
            <a:r>
              <a:rPr lang="en-GB" i="0" baseline="0" dirty="0"/>
              <a:t>The fieldworks goal will target specific regions showing a) hotspots of production/deoxygenation and b) high variability  to maximise the processes that can be resolved and constrain what actually needs to be understood.</a:t>
            </a:r>
          </a:p>
          <a:p>
            <a:endParaRPr lang="en-GB" i="0" baseline="0" dirty="0"/>
          </a:p>
          <a:p>
            <a:r>
              <a:rPr lang="en-GB" i="0" baseline="0" dirty="0"/>
              <a:t>The use of cutting edge sensors will provide the in depth information that will shine a pretty powerful light on the biology and biogeochemistry of the region. This is in itself will be a great achievement.</a:t>
            </a:r>
          </a:p>
          <a:p>
            <a:endParaRPr lang="en-GB" i="0" baseline="0" dirty="0"/>
          </a:p>
          <a:p>
            <a:r>
              <a:rPr lang="en-GB" i="0" baseline="0" dirty="0"/>
              <a:t>The idea though is to then keep expanding, by both me (years 3-5, proposals, PhD students) and others (from disseminated data), by feeding this information back into models to improve NPZD models and better understand impacts of climate and on climate.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3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overarching aim is to understand and quantify C, N and O cycling in the region in broad terms.</a:t>
            </a:r>
          </a:p>
          <a:p>
            <a:r>
              <a:rPr lang="en-GB" baseline="0" dirty="0"/>
              <a:t>This sounds easier than it actually is because of the inherent difficulties in measuring these parameters over </a:t>
            </a:r>
            <a:r>
              <a:rPr lang="en-GB" i="1" baseline="0" dirty="0"/>
              <a:t>relevant</a:t>
            </a:r>
            <a:r>
              <a:rPr lang="en-GB" i="0" baseline="0" dirty="0"/>
              <a:t> time and spatial scale – otherwise it would’ve been done before. Such efforts are ongoing elsewhere: Pacific and Atlantic Gyres, Southern Ocean, Peruvian and African OMZ.  This area remains neglected.</a:t>
            </a:r>
          </a:p>
          <a:p>
            <a:endParaRPr lang="en-GB" i="0" baseline="0" dirty="0"/>
          </a:p>
          <a:p>
            <a:r>
              <a:rPr lang="en-GB" i="0" baseline="0" dirty="0"/>
              <a:t>I will proceed by using what we already know – which is mostly models, T&amp;S and some historical data to inform the field work.</a:t>
            </a:r>
          </a:p>
          <a:p>
            <a:endParaRPr lang="en-GB" i="0" baseline="0" dirty="0"/>
          </a:p>
          <a:p>
            <a:r>
              <a:rPr lang="en-GB" i="0" baseline="0" dirty="0"/>
              <a:t>The fieldworks goal will target specific regions showing a) hotspots of production/deoxygenation and b) high variability  to maximise the processes that can be resolved and constrain what actually needs to be understood.</a:t>
            </a:r>
          </a:p>
          <a:p>
            <a:endParaRPr lang="en-GB" i="0" baseline="0" dirty="0"/>
          </a:p>
          <a:p>
            <a:r>
              <a:rPr lang="en-GB" i="0" baseline="0" dirty="0"/>
              <a:t>The use of cutting edge sensors will provide the in depth information that will shine a pretty powerful light on the biology and biogeochemistry of the region. This is in itself will be a great achievement.</a:t>
            </a:r>
          </a:p>
          <a:p>
            <a:endParaRPr lang="en-GB" i="0" baseline="0" dirty="0"/>
          </a:p>
          <a:p>
            <a:r>
              <a:rPr lang="en-GB" i="0" baseline="0" dirty="0"/>
              <a:t>The idea though is to then keep expanding, by both me (years 3-5, proposals, PhD students) and others (from disseminated data), by feeding this information back into models to improve NPZD models and better understand impacts of climate and on climate.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7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77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 deoxygenation trend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worldwide effort, but Arabian Sea is ignored.</a:t>
            </a:r>
          </a:p>
          <a:p>
            <a:endParaRPr lang="en-GB" dirty="0"/>
          </a:p>
          <a:p>
            <a:r>
              <a:rPr lang="en-GB" dirty="0"/>
              <a:t>Keynote</a:t>
            </a:r>
            <a:r>
              <a:rPr lang="en-GB" baseline="0" dirty="0"/>
              <a:t> opening talk at OS was deoxygenation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DE21-8B89-4923-92E1-0F359EA524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96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E9EE-A0B7-42EB-BD30-D219277720FF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5396-7F8E-4DC6-BA55-7A439C552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1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E9EE-A0B7-42EB-BD30-D219277720FF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5396-7F8E-4DC6-BA55-7A439C552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E9EE-A0B7-42EB-BD30-D219277720FF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5396-7F8E-4DC6-BA55-7A439C552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92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E9EE-A0B7-42EB-BD30-D219277720FF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5396-7F8E-4DC6-BA55-7A439C552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9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E9EE-A0B7-42EB-BD30-D219277720FF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5396-7F8E-4DC6-BA55-7A439C552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8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E9EE-A0B7-42EB-BD30-D219277720FF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5396-7F8E-4DC6-BA55-7A439C552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5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E9EE-A0B7-42EB-BD30-D219277720FF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5396-7F8E-4DC6-BA55-7A439C552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19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E9EE-A0B7-42EB-BD30-D219277720FF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5396-7F8E-4DC6-BA55-7A439C552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10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E9EE-A0B7-42EB-BD30-D219277720FF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5396-7F8E-4DC6-BA55-7A439C552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9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E9EE-A0B7-42EB-BD30-D219277720FF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5396-7F8E-4DC6-BA55-7A439C552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E9EE-A0B7-42EB-BD30-D219277720FF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5396-7F8E-4DC6-BA55-7A439C552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01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BE9EE-A0B7-42EB-BD30-D219277720FF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5396-7F8E-4DC6-BA55-7A439C552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0850" y="4710838"/>
            <a:ext cx="7886700" cy="2029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Bastien Y. </a:t>
            </a:r>
            <a:r>
              <a:rPr lang="en-GB" sz="3200" b="1" dirty="0" err="1"/>
              <a:t>Queste</a:t>
            </a:r>
            <a:endParaRPr lang="en-GB" sz="3200" b="1" dirty="0"/>
          </a:p>
          <a:p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b.queste@uea.ac.uk</a:t>
            </a:r>
          </a:p>
          <a:p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www.byqueste.com</a:t>
            </a:r>
          </a:p>
          <a:p>
            <a:endParaRPr lang="en-GB" sz="20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20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EGO VII - Sept 2016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16011" y="837471"/>
            <a:ext cx="8311978" cy="2381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/>
              <a:t>Eddy-mediated habitat compression through changes in the </a:t>
            </a:r>
            <a:r>
              <a:rPr lang="en-GB" dirty="0" err="1"/>
              <a:t>oxycline</a:t>
            </a:r>
            <a:endParaRPr lang="en-GB" dirty="0"/>
          </a:p>
          <a:p>
            <a:pPr algn="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34" y="5227878"/>
            <a:ext cx="1796729" cy="634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11" y="5267384"/>
            <a:ext cx="1406272" cy="567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53" y="6003051"/>
            <a:ext cx="1794142" cy="549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22" y="5961528"/>
            <a:ext cx="1420454" cy="632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8" y="5267385"/>
            <a:ext cx="950156" cy="5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"/>
    </mc:Choice>
    <mc:Fallback xmlns="">
      <p:transition spd="slow" advTm="5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3821043" y="21624"/>
            <a:ext cx="4906945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Rapid mixing of oxygen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64632"/>
            <a:ext cx="674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 err="1">
                <a:solidFill>
                  <a:schemeClr val="bg1"/>
                </a:solidFill>
              </a:rPr>
              <a:t>Queste</a:t>
            </a:r>
            <a:r>
              <a:rPr lang="en-GB" sz="1000" dirty="0">
                <a:solidFill>
                  <a:schemeClr val="bg1"/>
                </a:solidFill>
              </a:rPr>
              <a:t> et al. (in prep.) Eddy-mediated habitat compression through changes in the </a:t>
            </a:r>
            <a:r>
              <a:rPr lang="en-GB" sz="1000" dirty="0" err="1">
                <a:solidFill>
                  <a:schemeClr val="bg1"/>
                </a:solidFill>
              </a:rPr>
              <a:t>oxycline</a:t>
            </a:r>
            <a:endParaRPr lang="en-GB" sz="10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4" y="1183862"/>
            <a:ext cx="5880196" cy="5404066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33813" y="1229882"/>
            <a:ext cx="16756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en-GB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alt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Downsampled</a:t>
            </a:r>
            <a:r>
              <a:rPr lang="en-GB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TS curve coloured by dissolved oxygen. Notice the clear decrease in oxygen with decreasing spice.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2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3821043" y="21624"/>
            <a:ext cx="4906945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Rapid mixing of oxygen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64632"/>
            <a:ext cx="674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 err="1">
                <a:solidFill>
                  <a:schemeClr val="bg1"/>
                </a:solidFill>
              </a:rPr>
              <a:t>Queste</a:t>
            </a:r>
            <a:r>
              <a:rPr lang="en-GB" sz="1000" dirty="0">
                <a:solidFill>
                  <a:schemeClr val="bg1"/>
                </a:solidFill>
              </a:rPr>
              <a:t> et al. (in prep.) Eddy-mediated habitat compression through changes in the </a:t>
            </a:r>
            <a:r>
              <a:rPr lang="en-GB" sz="1000" dirty="0" err="1">
                <a:solidFill>
                  <a:schemeClr val="bg1"/>
                </a:solidFill>
              </a:rPr>
              <a:t>oxycline</a:t>
            </a:r>
            <a:endParaRPr lang="en-GB" sz="10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4" y="1183862"/>
            <a:ext cx="5880196" cy="540406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199182" y="3145344"/>
            <a:ext cx="1551129" cy="54576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69" y="3820373"/>
            <a:ext cx="5080087" cy="28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3949701" y="21624"/>
            <a:ext cx="4778288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oxygen minimum zone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3043" y="1417350"/>
            <a:ext cx="6785113" cy="6805380"/>
            <a:chOff x="4263836" y="1271403"/>
            <a:chExt cx="4573868" cy="45875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36" y="1271403"/>
              <a:ext cx="4573868" cy="448165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154" y="4632362"/>
              <a:ext cx="4381500" cy="1226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1" y="3106404"/>
              <a:ext cx="1304412" cy="86777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Vorticity at 200m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(taken from C. Vic)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165524" y="6706025"/>
            <a:ext cx="9543645" cy="204828"/>
          </a:xfrm>
          <a:prstGeom prst="rect">
            <a:avLst/>
          </a:prstGeom>
          <a:solidFill>
            <a:srgbClr val="02233B"/>
          </a:solidFill>
          <a:ln>
            <a:solidFill>
              <a:srgbClr val="01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1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PGW spatial variability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64632"/>
            <a:ext cx="674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 err="1">
                <a:solidFill>
                  <a:schemeClr val="bg1"/>
                </a:solidFill>
              </a:rPr>
              <a:t>Queste</a:t>
            </a:r>
            <a:r>
              <a:rPr lang="en-GB" sz="1000" dirty="0">
                <a:solidFill>
                  <a:schemeClr val="bg1"/>
                </a:solidFill>
              </a:rPr>
              <a:t> et al. (in prep.) Eddy-mediated habitat compression through changes in the </a:t>
            </a:r>
            <a:r>
              <a:rPr lang="en-GB" sz="1000" dirty="0" err="1">
                <a:solidFill>
                  <a:schemeClr val="bg1"/>
                </a:solidFill>
              </a:rPr>
              <a:t>oxycline</a:t>
            </a:r>
            <a:endParaRPr lang="en-GB" sz="1000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39" y="1231420"/>
            <a:ext cx="4310995" cy="4619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" y="1210390"/>
            <a:ext cx="4275394" cy="4640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87" y="5934572"/>
            <a:ext cx="385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Above left. </a:t>
            </a:r>
            <a:r>
              <a:rPr lang="en-GB" dirty="0"/>
              <a:t>Days per season with oxygen above 40 </a:t>
            </a:r>
            <a:r>
              <a:rPr lang="en-GB" dirty="0" err="1"/>
              <a:t>umol</a:t>
            </a:r>
            <a:r>
              <a:rPr lang="en-GB" dirty="0"/>
              <a:t> kg</a:t>
            </a:r>
            <a:r>
              <a:rPr lang="en-GB" baseline="30000" dirty="0"/>
              <a:t>-1</a:t>
            </a:r>
            <a:r>
              <a:rPr lang="en-GB" dirty="0"/>
              <a:t> (PGW core)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2307" y="5934572"/>
            <a:ext cx="385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i="1" dirty="0"/>
              <a:t>Above right. </a:t>
            </a:r>
            <a:r>
              <a:rPr lang="en-GB" dirty="0"/>
              <a:t>Log10 of the salinity maximum variance at the PGW core</a:t>
            </a:r>
          </a:p>
        </p:txBody>
      </p:sp>
    </p:spTree>
    <p:extLst>
      <p:ext uri="{BB962C8B-B14F-4D97-AF65-F5344CB8AC3E}">
        <p14:creationId xmlns:p14="http://schemas.microsoft.com/office/powerpoint/2010/main" val="289239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Any questions?</a:t>
            </a:r>
          </a:p>
        </p:txBody>
      </p:sp>
      <p:sp>
        <p:nvSpPr>
          <p:cNvPr id="3" name="Arc 2"/>
          <p:cNvSpPr/>
          <p:nvPr/>
        </p:nvSpPr>
        <p:spPr>
          <a:xfrm>
            <a:off x="-1114425" y="3038475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4000" y="3482008"/>
            <a:ext cx="8403988" cy="243840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Acknowledgements: </a:t>
            </a:r>
          </a:p>
          <a:p>
            <a:r>
              <a:rPr lang="en-GB" sz="2000" dirty="0">
                <a:solidFill>
                  <a:schemeClr val="tx1"/>
                </a:solidFill>
              </a:rPr>
              <a:t>Clement Vic (U of Southampton) for the ROMS model output.</a:t>
            </a:r>
          </a:p>
          <a:p>
            <a:r>
              <a:rPr lang="en-GB" sz="2000" dirty="0">
                <a:solidFill>
                  <a:schemeClr val="tx1"/>
                </a:solidFill>
              </a:rPr>
              <a:t>Sergey </a:t>
            </a:r>
            <a:r>
              <a:rPr lang="en-GB" sz="2000" dirty="0" err="1">
                <a:solidFill>
                  <a:schemeClr val="tx1"/>
                </a:solidFill>
              </a:rPr>
              <a:t>Piontkovski</a:t>
            </a:r>
            <a:r>
              <a:rPr lang="en-GB" sz="2000" dirty="0">
                <a:solidFill>
                  <a:schemeClr val="tx1"/>
                </a:solidFill>
              </a:rPr>
              <a:t> (SQU) for funding and fieldwork logistics in Oman.</a:t>
            </a:r>
          </a:p>
          <a:p>
            <a:r>
              <a:rPr lang="en-GB" sz="2000" dirty="0">
                <a:solidFill>
                  <a:schemeClr val="tx1"/>
                </a:solidFill>
              </a:rPr>
              <a:t>5 Oceans Consultancy for rescuing our glider at the last minute.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Grants: ONR GLOBAL #N62909-14-1-N224; SQU EG/AGR/FISH/14/01; UK NERC NE/M005801/1 and NE/N012658/1.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4843" y="1766866"/>
            <a:ext cx="2520779" cy="1528508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Eddy dynamics and PGW outflow drive a system of intermittent </a:t>
            </a:r>
            <a:r>
              <a:rPr lang="en-GB" dirty="0" err="1">
                <a:solidFill>
                  <a:schemeClr val="tx1"/>
                </a:solidFill>
              </a:rPr>
              <a:t>refugia</a:t>
            </a:r>
            <a:r>
              <a:rPr lang="en-GB" dirty="0">
                <a:solidFill>
                  <a:schemeClr val="tx1"/>
                </a:solidFill>
              </a:rPr>
              <a:t> for smaller </a:t>
            </a:r>
            <a:r>
              <a:rPr lang="en-GB" dirty="0" err="1">
                <a:solidFill>
                  <a:schemeClr val="tx1"/>
                </a:solidFill>
              </a:rPr>
              <a:t>macrofauna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11611" y="1766866"/>
            <a:ext cx="2520779" cy="1528508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Hugely dynamic and under-observed region with an “unreported” anoxic layer.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78379" y="1766865"/>
            <a:ext cx="2520779" cy="1528509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Maintained by a (very?) productive DCM driven by temporally + spatially varying upwelling.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454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Thank you for your attention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22" y="6137965"/>
            <a:ext cx="840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Bastien Y. </a:t>
            </a:r>
            <a:r>
              <a:rPr lang="en-GB" sz="2000" dirty="0" err="1"/>
              <a:t>Queste</a:t>
            </a:r>
            <a:r>
              <a:rPr lang="en-GB" sz="2000" dirty="0"/>
              <a:t>   ::   b.queste@uea.ac.uk   ::   www.byqueste.com</a:t>
            </a:r>
          </a:p>
        </p:txBody>
      </p:sp>
    </p:spTree>
    <p:extLst>
      <p:ext uri="{BB962C8B-B14F-4D97-AF65-F5344CB8AC3E}">
        <p14:creationId xmlns:p14="http://schemas.microsoft.com/office/powerpoint/2010/main" val="386877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Chlorophyll a </a:t>
            </a:r>
            <a:r>
              <a:rPr lang="en-GB" sz="4000" b="1" i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calibration</a:t>
            </a:r>
            <a:endParaRPr lang="en-GB" sz="4000" b="1" u="sn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34086" y="5988316"/>
            <a:ext cx="7257751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(On the topic of best practices and recommendations: don’t deploy a chlorophyll </a:t>
            </a:r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fluorometer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without a PAR sensor. They’re cheap and low power.)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70" y="2131000"/>
            <a:ext cx="4777859" cy="987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35" y="1378456"/>
            <a:ext cx="3370937" cy="458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2" y="3435181"/>
            <a:ext cx="7114128" cy="7465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2439" y="4703524"/>
            <a:ext cx="7599954" cy="770200"/>
            <a:chOff x="1861729" y="4550327"/>
            <a:chExt cx="7599954" cy="770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729" y="4550327"/>
              <a:ext cx="4428648" cy="770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364" y="4602481"/>
              <a:ext cx="3133319" cy="59875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0" y="6664632"/>
            <a:ext cx="9369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>
                <a:solidFill>
                  <a:schemeClr val="bg1"/>
                </a:solidFill>
              </a:rPr>
              <a:t>Xing et al. (2011) Combined processing and mutual interpretation of radiometry and </a:t>
            </a:r>
            <a:r>
              <a:rPr lang="en-GB" sz="1000" dirty="0" err="1">
                <a:solidFill>
                  <a:schemeClr val="bg1"/>
                </a:solidFill>
              </a:rPr>
              <a:t>fluorimetry</a:t>
            </a:r>
            <a:r>
              <a:rPr lang="en-GB" sz="1000" dirty="0">
                <a:solidFill>
                  <a:schemeClr val="bg1"/>
                </a:solidFill>
              </a:rPr>
              <a:t> from autonomous profiling Bio‐Argo floats…. JGR</a:t>
            </a:r>
            <a:endParaRPr lang="en-GB" sz="1000" i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25009" y="2153670"/>
            <a:ext cx="10111061" cy="447058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18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Chlorophyll a </a:t>
            </a:r>
            <a:r>
              <a:rPr lang="en-GB" sz="4000" b="1" i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calibration</a:t>
            </a:r>
            <a:endParaRPr lang="en-GB" sz="4000" b="1" u="sn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34086" y="5988316"/>
            <a:ext cx="7257751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(On the topic of best practices and recommendations: don’t deploy a chlorophyll </a:t>
            </a:r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fluorometer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without a PAR sensor. They’re cheap and low power.)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86" y="2131354"/>
            <a:ext cx="4777859" cy="987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31" y="1339365"/>
            <a:ext cx="3370937" cy="458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2" y="3435181"/>
            <a:ext cx="7114128" cy="7465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2439" y="4703524"/>
            <a:ext cx="7599954" cy="770200"/>
            <a:chOff x="1861729" y="4550327"/>
            <a:chExt cx="7599954" cy="770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729" y="4550327"/>
              <a:ext cx="4428648" cy="770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364" y="4602481"/>
              <a:ext cx="3133319" cy="59875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-72609" y="3083107"/>
            <a:ext cx="10111061" cy="3581523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0" y="6664632"/>
            <a:ext cx="9369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>
                <a:solidFill>
                  <a:schemeClr val="bg1"/>
                </a:solidFill>
              </a:rPr>
              <a:t>Xing et al. (2011) Combined processing and mutual interpretation of radiometry and </a:t>
            </a:r>
            <a:r>
              <a:rPr lang="en-GB" sz="1000" dirty="0" err="1">
                <a:solidFill>
                  <a:schemeClr val="bg1"/>
                </a:solidFill>
              </a:rPr>
              <a:t>fluorimetry</a:t>
            </a:r>
            <a:r>
              <a:rPr lang="en-GB" sz="1000" dirty="0">
                <a:solidFill>
                  <a:schemeClr val="bg1"/>
                </a:solidFill>
              </a:rPr>
              <a:t> from autonomous profiling Bio‐Argo floats…. JGR</a:t>
            </a:r>
            <a:endParaRPr lang="en-GB" sz="1000" i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-225009" y="1091087"/>
            <a:ext cx="10111061" cy="106258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2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Chlorophyll a </a:t>
            </a:r>
            <a:r>
              <a:rPr lang="en-GB" sz="4000" b="1" i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calibration</a:t>
            </a:r>
            <a:endParaRPr lang="en-GB" sz="4000" b="1" u="sn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34086" y="5988316"/>
            <a:ext cx="7257751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(On the topic of best practices and recommendations: don’t deploy a chlorophyll </a:t>
            </a:r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fluorometer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without a PAR sensor. They’re cheap and low power.)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86" y="2131354"/>
            <a:ext cx="4777859" cy="987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31" y="1339365"/>
            <a:ext cx="3370937" cy="458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2" y="3435181"/>
            <a:ext cx="7114128" cy="7465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2439" y="4703524"/>
            <a:ext cx="7599954" cy="770200"/>
            <a:chOff x="1861729" y="4550327"/>
            <a:chExt cx="7599954" cy="770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729" y="4550327"/>
              <a:ext cx="4428648" cy="770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364" y="4602481"/>
              <a:ext cx="3133319" cy="59875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0" y="6664632"/>
            <a:ext cx="9369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>
                <a:solidFill>
                  <a:schemeClr val="bg1"/>
                </a:solidFill>
              </a:rPr>
              <a:t>Xing et al. (2011) Combined processing and mutual interpretation of radiometry and </a:t>
            </a:r>
            <a:r>
              <a:rPr lang="en-GB" sz="1000" dirty="0" err="1">
                <a:solidFill>
                  <a:schemeClr val="bg1"/>
                </a:solidFill>
              </a:rPr>
              <a:t>fluorimetry</a:t>
            </a:r>
            <a:r>
              <a:rPr lang="en-GB" sz="1000" dirty="0">
                <a:solidFill>
                  <a:schemeClr val="bg1"/>
                </a:solidFill>
              </a:rPr>
              <a:t> from autonomous profiling Bio‐Argo floats…. JGR</a:t>
            </a:r>
            <a:endParaRPr lang="en-GB" sz="1000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-225009" y="1091087"/>
            <a:ext cx="10111061" cy="212128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flipV="1">
            <a:off x="-296821" y="4608788"/>
            <a:ext cx="10111061" cy="2055843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647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Chlorophyll a </a:t>
            </a:r>
            <a:r>
              <a:rPr lang="en-GB" sz="4000" b="1" i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calibration</a:t>
            </a:r>
            <a:endParaRPr lang="en-GB" sz="4000" b="1" u="sn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34086" y="5988316"/>
            <a:ext cx="7257751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(On the topic of best practices and recommendations: don’t deploy a chlorophyll </a:t>
            </a:r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fluorometer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without a PAR sensor. They’re cheap and low power.)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86" y="2131354"/>
            <a:ext cx="4777859" cy="987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31" y="1339365"/>
            <a:ext cx="3370937" cy="458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2" y="3435181"/>
            <a:ext cx="7114128" cy="7465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2439" y="4703524"/>
            <a:ext cx="7599954" cy="770200"/>
            <a:chOff x="1861729" y="4550327"/>
            <a:chExt cx="7599954" cy="770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729" y="4550327"/>
              <a:ext cx="4428648" cy="770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364" y="4602481"/>
              <a:ext cx="3133319" cy="59875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0" y="6664632"/>
            <a:ext cx="9369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>
                <a:solidFill>
                  <a:schemeClr val="bg1"/>
                </a:solidFill>
              </a:rPr>
              <a:t>Xing et al. (2011) Combined processing and mutual interpretation of radiometry and </a:t>
            </a:r>
            <a:r>
              <a:rPr lang="en-GB" sz="1000" dirty="0" err="1">
                <a:solidFill>
                  <a:schemeClr val="bg1"/>
                </a:solidFill>
              </a:rPr>
              <a:t>fluorimetry</a:t>
            </a:r>
            <a:r>
              <a:rPr lang="en-GB" sz="1000" dirty="0">
                <a:solidFill>
                  <a:schemeClr val="bg1"/>
                </a:solidFill>
              </a:rPr>
              <a:t> from autonomous profiling Bio‐Argo floats…. JGR</a:t>
            </a:r>
            <a:endParaRPr lang="en-GB" sz="1000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-225009" y="1091086"/>
            <a:ext cx="10111061" cy="315536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468" y="4461889"/>
            <a:ext cx="3221944" cy="1216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929686" y="4730895"/>
            <a:ext cx="1383749" cy="6128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022593" y="4447050"/>
            <a:ext cx="2447788" cy="1216008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375793" y="4730895"/>
            <a:ext cx="646800" cy="617841"/>
          </a:xfrm>
          <a:prstGeom prst="ellipse">
            <a:avLst/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55429" y="3974194"/>
            <a:ext cx="344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Chl</a:t>
            </a:r>
            <a:r>
              <a:rPr lang="en-GB" dirty="0">
                <a:solidFill>
                  <a:srgbClr val="C00000"/>
                </a:solidFill>
              </a:rPr>
              <a:t> a = F * </a:t>
            </a:r>
            <a:r>
              <a:rPr lang="en-GB" dirty="0" err="1">
                <a:solidFill>
                  <a:srgbClr val="C00000"/>
                </a:solidFill>
              </a:rPr>
              <a:t>fluo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38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Chlorophyll a </a:t>
            </a:r>
            <a:r>
              <a:rPr lang="en-GB" sz="4000" b="1" i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validation</a:t>
            </a:r>
            <a:endParaRPr lang="en-GB" sz="4000" b="1" u="sn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43125" y="981393"/>
                <a:ext cx="7257751" cy="5640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GB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limLoc m:val="subSup"/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(490</m:t>
                              </m:r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𝑛𝑚</m:t>
                              </m:r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𝑑𝑧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subSup"/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(490</m:t>
                              </m:r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𝑛𝑚</m:t>
                              </m:r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𝑑𝑧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GB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where </a:t>
                </a:r>
                <a:r>
                  <a:rPr lang="en-GB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f(z)</a:t>
                </a: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given by:</a:t>
                </a:r>
                <a:endParaRPr lang="en-GB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−2 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490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𝑛𝑚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GB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𝑑𝑧</m:t>
                                  </m:r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GB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</a:t>
                </a:r>
                <a:r>
                  <a:rPr lang="en-GB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</a:t>
                </a:r>
                <a:r>
                  <a:rPr lang="en-GB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can be estimated, using coefficients from Morel &amp; </a:t>
                </a:r>
                <a:r>
                  <a:rPr lang="en-GB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Maritorena</a:t>
                </a: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(2001), by:</a:t>
                </a:r>
                <a:endParaRPr lang="en-GB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490</m:t>
                          </m:r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𝑛𝑚</m:t>
                          </m:r>
                        </m:e>
                      </m:d>
                      <m:r>
                        <a:rPr lang="en-GB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490</m:t>
                          </m:r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𝑛𝑚</m:t>
                          </m:r>
                        </m:e>
                      </m:d>
                      <m:r>
                        <a:rPr lang="en-GB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𝜒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[</m:t>
                          </m:r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𝐶h𝑙</m:t>
                          </m:r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]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GB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Or from the Lee et al. algorithm (available @ </a:t>
                </a:r>
                <a:r>
                  <a:rPr lang="en-GB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oceancolor.nasa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as an evaluation product), and providing a very good fit (Biermann et al. 2015)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25" y="981393"/>
                <a:ext cx="7257751" cy="5640262"/>
              </a:xfrm>
              <a:prstGeom prst="rect">
                <a:avLst/>
              </a:prstGeom>
              <a:blipFill>
                <a:blip r:embed="rId3"/>
                <a:stretch>
                  <a:fillRect l="-756" r="-672" b="-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0" y="6664632"/>
            <a:ext cx="674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 err="1">
                <a:solidFill>
                  <a:schemeClr val="bg1"/>
                </a:solidFill>
              </a:rPr>
              <a:t>Queste</a:t>
            </a:r>
            <a:r>
              <a:rPr lang="en-GB" sz="1000" dirty="0">
                <a:solidFill>
                  <a:schemeClr val="bg1"/>
                </a:solidFill>
              </a:rPr>
              <a:t> et al. (in prep.) Multiplatform assessment of production in an intermittent upwelling region </a:t>
            </a:r>
            <a:endParaRPr lang="en-GB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0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monsoon reversal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64632"/>
            <a:ext cx="9189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>
                <a:solidFill>
                  <a:schemeClr val="bg1"/>
                </a:solidFill>
              </a:rPr>
              <a:t>P. </a:t>
            </a:r>
            <a:r>
              <a:rPr lang="en-GB" sz="1000" dirty="0" err="1">
                <a:solidFill>
                  <a:schemeClr val="bg1"/>
                </a:solidFill>
              </a:rPr>
              <a:t>L’Hegaret</a:t>
            </a:r>
            <a:r>
              <a:rPr lang="en-GB" sz="1000" dirty="0">
                <a:solidFill>
                  <a:schemeClr val="bg1"/>
                </a:solidFill>
              </a:rPr>
              <a:t> (2015) Mesoscale variability in the Arabian Sea from HYCOM model results and observations: impact on the Persian Gulf Water path. </a:t>
            </a:r>
            <a:r>
              <a:rPr lang="en-GB" sz="1000" i="1" dirty="0">
                <a:solidFill>
                  <a:schemeClr val="bg1"/>
                </a:solidFill>
              </a:rPr>
              <a:t>Ocean Science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124586"/>
              </p:ext>
            </p:extLst>
          </p:nvPr>
        </p:nvGraphicFramePr>
        <p:xfrm>
          <a:off x="232118" y="1479693"/>
          <a:ext cx="8695284" cy="104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8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237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Winter (NE) monsoon</a:t>
                      </a:r>
                    </a:p>
                  </a:txBody>
                  <a:tcPr marL="84129" marR="84129" marT="42065" marB="420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err="1"/>
                        <a:t>Intermonsoon</a:t>
                      </a:r>
                      <a:endParaRPr lang="en-GB" sz="1700" dirty="0"/>
                    </a:p>
                  </a:txBody>
                  <a:tcPr marL="84129" marR="84129" marT="42065" marB="420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Summer (SW) monsoon</a:t>
                      </a:r>
                    </a:p>
                  </a:txBody>
                  <a:tcPr marL="84129" marR="84129" marT="42065" marB="420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05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December – February</a:t>
                      </a:r>
                    </a:p>
                  </a:txBody>
                  <a:tcPr marL="84129" marR="84129" marT="42065" marB="420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March – May</a:t>
                      </a:r>
                    </a:p>
                    <a:p>
                      <a:pPr algn="ctr"/>
                      <a:r>
                        <a:rPr lang="en-GB" sz="1700" dirty="0"/>
                        <a:t>September – November</a:t>
                      </a:r>
                    </a:p>
                  </a:txBody>
                  <a:tcPr marL="84129" marR="84129" marT="42065" marB="420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June – August</a:t>
                      </a:r>
                    </a:p>
                  </a:txBody>
                  <a:tcPr marL="84129" marR="84129" marT="42065" marB="4206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" y="3160844"/>
            <a:ext cx="4376473" cy="3155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60" y="3160844"/>
            <a:ext cx="4434605" cy="31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0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 underestimated DCM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64632"/>
            <a:ext cx="674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 err="1">
                <a:solidFill>
                  <a:schemeClr val="bg1"/>
                </a:solidFill>
              </a:rPr>
              <a:t>Piontkovski</a:t>
            </a:r>
            <a:r>
              <a:rPr lang="en-GB" sz="1000" dirty="0">
                <a:solidFill>
                  <a:schemeClr val="bg1"/>
                </a:solidFill>
              </a:rPr>
              <a:t>, </a:t>
            </a:r>
            <a:r>
              <a:rPr lang="en-GB" sz="1000" dirty="0" err="1">
                <a:solidFill>
                  <a:schemeClr val="bg1"/>
                </a:solidFill>
              </a:rPr>
              <a:t>Queste</a:t>
            </a:r>
            <a:r>
              <a:rPr lang="en-GB" sz="1000" dirty="0">
                <a:solidFill>
                  <a:schemeClr val="bg1"/>
                </a:solidFill>
              </a:rPr>
              <a:t> et al. (in review) Subsurface algal blooms of the western Arabian Sea. </a:t>
            </a:r>
            <a:r>
              <a:rPr lang="en-GB" sz="1000" i="1" dirty="0">
                <a:solidFill>
                  <a:schemeClr val="bg1"/>
                </a:solidFill>
              </a:rPr>
              <a:t>MEPS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1" y="1139932"/>
            <a:ext cx="7341464" cy="5351827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492334" y="1211964"/>
            <a:ext cx="16516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Glider calibration vs satellite showing what</a:t>
            </a:r>
            <a:r>
              <a:rPr kumimoji="0" lang="en-GB" alt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satellites can “see” (lines) and depth integrated chlorophyll a (black dots).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Remote sensing cannot resolve the</a:t>
            </a:r>
            <a:r>
              <a:rPr kumimoji="0" lang="en-GB" alt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elevated biomass at the DCM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2168" y="2376613"/>
            <a:ext cx="265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DCM (inter-monsoon)</a:t>
            </a:r>
          </a:p>
        </p:txBody>
      </p:sp>
    </p:spTree>
    <p:extLst>
      <p:ext uri="{BB962C8B-B14F-4D97-AF65-F5344CB8AC3E}">
        <p14:creationId xmlns:p14="http://schemas.microsoft.com/office/powerpoint/2010/main" val="1250628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What drives the OMZ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64632"/>
            <a:ext cx="674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 err="1">
                <a:solidFill>
                  <a:schemeClr val="bg1"/>
                </a:solidFill>
              </a:rPr>
              <a:t>Piontkovski</a:t>
            </a:r>
            <a:r>
              <a:rPr lang="en-GB" sz="1000" dirty="0">
                <a:solidFill>
                  <a:schemeClr val="bg1"/>
                </a:solidFill>
              </a:rPr>
              <a:t>, </a:t>
            </a:r>
            <a:r>
              <a:rPr lang="en-GB" sz="1000" dirty="0" err="1">
                <a:solidFill>
                  <a:schemeClr val="bg1"/>
                </a:solidFill>
              </a:rPr>
              <a:t>Queste</a:t>
            </a:r>
            <a:r>
              <a:rPr lang="en-GB" sz="1000" dirty="0">
                <a:solidFill>
                  <a:schemeClr val="bg1"/>
                </a:solidFill>
              </a:rPr>
              <a:t> et al. (in review) Subsurface algal blooms of the western Arabian Sea. </a:t>
            </a:r>
            <a:r>
              <a:rPr lang="en-GB" sz="1000" i="1" dirty="0">
                <a:solidFill>
                  <a:schemeClr val="bg1"/>
                </a:solidFill>
              </a:rPr>
              <a:t>MEPS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" y="1581128"/>
            <a:ext cx="9024314" cy="415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47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 underestimated DCM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64632"/>
            <a:ext cx="674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 err="1">
                <a:solidFill>
                  <a:schemeClr val="bg1"/>
                </a:solidFill>
              </a:rPr>
              <a:t>Piontkovski</a:t>
            </a:r>
            <a:r>
              <a:rPr lang="en-GB" sz="1000" dirty="0">
                <a:solidFill>
                  <a:schemeClr val="bg1"/>
                </a:solidFill>
              </a:rPr>
              <a:t>, </a:t>
            </a:r>
            <a:r>
              <a:rPr lang="en-GB" sz="1000" dirty="0" err="1">
                <a:solidFill>
                  <a:schemeClr val="bg1"/>
                </a:solidFill>
              </a:rPr>
              <a:t>Queste</a:t>
            </a:r>
            <a:r>
              <a:rPr lang="en-GB" sz="1000" dirty="0">
                <a:solidFill>
                  <a:schemeClr val="bg1"/>
                </a:solidFill>
              </a:rPr>
              <a:t> et al. (in review) Subsurface algal blooms of the western Arabian Sea. </a:t>
            </a:r>
            <a:r>
              <a:rPr lang="en-GB" sz="1000" i="1" dirty="0">
                <a:solidFill>
                  <a:schemeClr val="bg1"/>
                </a:solidFill>
              </a:rPr>
              <a:t>MEPS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430098" y="1214148"/>
            <a:ext cx="16756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en-GB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Temporal changes in </a:t>
            </a:r>
            <a:r>
              <a:rPr lang="en-GB" alt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Noctiluca</a:t>
            </a:r>
            <a:r>
              <a:rPr lang="en-GB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cell size and abundance; endosymbiont size and relative proportion of endosymbiont to </a:t>
            </a:r>
            <a:r>
              <a:rPr lang="en-GB" alt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Noticluca</a:t>
            </a:r>
            <a:r>
              <a:rPr lang="en-GB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cell.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58" y="1130156"/>
            <a:ext cx="6563799" cy="51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upload.wikimedia.org/wikipedia/commons/5/53/Noctiluca_scintillans_vari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85" y="2929900"/>
            <a:ext cx="2296514" cy="15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7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 overestimated bloom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492334" y="1211964"/>
            <a:ext cx="16516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Glider calibration vs satellite showing what</a:t>
            </a:r>
            <a:r>
              <a:rPr kumimoji="0" lang="en-GB" alt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satellites can “see” (lines) and depth integrated chlorophyll a (black dots).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Remote sensing cannot resolve the</a:t>
            </a:r>
            <a:r>
              <a:rPr kumimoji="0" lang="en-GB" alt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elevated biomass at the DCM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6345" r="8831" b="6910"/>
          <a:stretch/>
        </p:blipFill>
        <p:spPr>
          <a:xfrm>
            <a:off x="67025" y="1019724"/>
            <a:ext cx="7274775" cy="56449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11673" y="1484106"/>
            <a:ext cx="120418" cy="1101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149175" y="1710473"/>
            <a:ext cx="4999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16628" y="1299440"/>
            <a:ext cx="265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Bloom event (monsoon)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64632"/>
            <a:ext cx="674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 err="1">
                <a:solidFill>
                  <a:schemeClr val="bg1"/>
                </a:solidFill>
              </a:rPr>
              <a:t>Queste</a:t>
            </a:r>
            <a:r>
              <a:rPr lang="en-GB" sz="1000" dirty="0">
                <a:solidFill>
                  <a:schemeClr val="bg1"/>
                </a:solidFill>
              </a:rPr>
              <a:t> et al. (in prep.) Multiplatform assessment of production in an intermittent upwelling region </a:t>
            </a:r>
            <a:endParaRPr lang="en-GB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5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sz="4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5336" y="6664632"/>
            <a:ext cx="9674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>
                <a:solidFill>
                  <a:schemeClr val="bg1"/>
                </a:solidFill>
              </a:rPr>
              <a:t>Schematic diagram of oceanic circulation in the Arabian Sea during the southwest monsoon. Source: </a:t>
            </a:r>
            <a:r>
              <a:rPr lang="en-GB" sz="1000" dirty="0" err="1">
                <a:solidFill>
                  <a:schemeClr val="bg1"/>
                </a:solidFill>
              </a:rPr>
              <a:t>Rosenstiel</a:t>
            </a:r>
            <a:r>
              <a:rPr lang="en-GB" sz="1000" dirty="0">
                <a:solidFill>
                  <a:schemeClr val="bg1"/>
                </a:solidFill>
              </a:rPr>
              <a:t> School of Marine and Atmospheric Science, University of Miami. </a:t>
            </a:r>
          </a:p>
        </p:txBody>
      </p:sp>
      <p:pic>
        <p:nvPicPr>
          <p:cNvPr id="7" name="Picture 2" descr="ca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24" y="943017"/>
            <a:ext cx="6251152" cy="57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20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3949701" y="21624"/>
            <a:ext cx="4778288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oxygen minimum zone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6113">
            <a:off x="2903712" y="1223887"/>
            <a:ext cx="1129444" cy="22588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26464" y="1017423"/>
            <a:ext cx="3951775" cy="5612800"/>
            <a:chOff x="509099" y="1238474"/>
            <a:chExt cx="3591152" cy="51005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99" y="1238474"/>
              <a:ext cx="3591152" cy="5100599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H="1">
              <a:off x="1154944" y="1905002"/>
              <a:ext cx="2892180" cy="381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54944" y="2825335"/>
              <a:ext cx="2892180" cy="381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-165523" y="6706025"/>
            <a:ext cx="5709920" cy="151975"/>
          </a:xfrm>
          <a:prstGeom prst="rect">
            <a:avLst/>
          </a:prstGeom>
          <a:solidFill>
            <a:srgbClr val="02233B"/>
          </a:solidFill>
          <a:ln>
            <a:solidFill>
              <a:srgbClr val="01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9988" y="1457890"/>
            <a:ext cx="191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Deployments:</a:t>
            </a:r>
          </a:p>
          <a:p>
            <a:endParaRPr lang="en-GB" dirty="0"/>
          </a:p>
          <a:p>
            <a:r>
              <a:rPr lang="en-GB" dirty="0"/>
              <a:t>March – June ’15</a:t>
            </a:r>
          </a:p>
          <a:p>
            <a:r>
              <a:rPr lang="en-GB" dirty="0"/>
              <a:t>June – July ‘15</a:t>
            </a:r>
          </a:p>
          <a:p>
            <a:r>
              <a:rPr lang="en-GB" dirty="0"/>
              <a:t>Dec – March ‘16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664632"/>
            <a:ext cx="674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 err="1">
                <a:solidFill>
                  <a:schemeClr val="bg1"/>
                </a:solidFill>
              </a:rPr>
              <a:t>Queste</a:t>
            </a:r>
            <a:r>
              <a:rPr lang="en-GB" sz="1000" dirty="0">
                <a:solidFill>
                  <a:schemeClr val="bg1"/>
                </a:solidFill>
              </a:rPr>
              <a:t> et al. (in prep.) Eddy-mediated habitat compression through changes in the </a:t>
            </a:r>
            <a:r>
              <a:rPr lang="en-GB" sz="1000" dirty="0" err="1">
                <a:solidFill>
                  <a:schemeClr val="bg1"/>
                </a:solidFill>
              </a:rPr>
              <a:t>oxycline</a:t>
            </a:r>
            <a:endParaRPr lang="en-GB" sz="1000" i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9" y="4077597"/>
            <a:ext cx="4708486" cy="20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9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Dissolved oxygen (</a:t>
            </a:r>
            <a:r>
              <a:rPr lang="en-GB" sz="40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Aanderaa</a:t>
            </a:r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15971" y="1043624"/>
            <a:ext cx="8512058" cy="5440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Estimate drift from atmospheric values (self test on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Seagliders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, bench tests and launch/recovery tests otherwise) as per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Bushinsky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et al. (2016) 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[For context see </a:t>
            </a: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D’Asaro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&amp; McNeil (2013), </a:t>
            </a: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Bushinsky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&amp; Emerson (2013), Johnson et al. (2015), </a:t>
            </a: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Bittig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Kortzinger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(2015)]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Calibrate against a 0% solution (using sodium dithionite or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sulfite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or other…) and atmospheric values (i.e. Johnson et al. 2015 and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Bittig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Kortzinger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2016 technical note.) or a 100% saturation bubbled solution (ideally at multiple temperatures). These provide a linear gain factor to use to correct 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GB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. (Accurate to 1%)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If using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Winklers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, calibrate according to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Bittig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et al. 2012 to account for temperature effect (Accuracy &gt;&gt; 1%)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Correct for sensor lag – best recommended practice is to use the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Bittig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et al. (2014) which accounts for double diffusion through the foil and through a boundary layer, and hydrostatic pressure (Uchida et al. 2008,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Bittig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et al. 2015).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GB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Bittig</a:t>
            </a: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n-GB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Kortzinger</a:t>
            </a: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 (2016) Ocean Sciences technical note has a great overview in the Appendix.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664632"/>
            <a:ext cx="674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 err="1">
                <a:solidFill>
                  <a:schemeClr val="bg1"/>
                </a:solidFill>
              </a:rPr>
              <a:t>Queste</a:t>
            </a:r>
            <a:r>
              <a:rPr lang="en-GB" sz="1000" dirty="0">
                <a:solidFill>
                  <a:schemeClr val="bg1"/>
                </a:solidFill>
              </a:rPr>
              <a:t> et al. (in prep.) Eddy-mediated habitat compression through changes in the </a:t>
            </a:r>
            <a:r>
              <a:rPr lang="en-GB" sz="1000" dirty="0" err="1">
                <a:solidFill>
                  <a:schemeClr val="bg1"/>
                </a:solidFill>
              </a:rPr>
              <a:t>oxycline</a:t>
            </a:r>
            <a:endParaRPr lang="en-GB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3949701" y="21624"/>
            <a:ext cx="4778288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oxygen minimum zone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6113">
            <a:off x="2903712" y="1223887"/>
            <a:ext cx="1129444" cy="22588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26464" y="1017423"/>
            <a:ext cx="3951775" cy="5612800"/>
            <a:chOff x="509099" y="1238474"/>
            <a:chExt cx="3591152" cy="51005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99" y="1238474"/>
              <a:ext cx="3591152" cy="5100599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H="1">
              <a:off x="1154944" y="1905002"/>
              <a:ext cx="2892180" cy="381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54944" y="2825335"/>
              <a:ext cx="2892180" cy="381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-165523" y="6706025"/>
            <a:ext cx="5709920" cy="151975"/>
          </a:xfrm>
          <a:prstGeom prst="rect">
            <a:avLst/>
          </a:prstGeom>
          <a:solidFill>
            <a:srgbClr val="02233B"/>
          </a:solidFill>
          <a:ln>
            <a:solidFill>
              <a:srgbClr val="01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9988" y="1457890"/>
            <a:ext cx="191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Deployments:</a:t>
            </a:r>
          </a:p>
          <a:p>
            <a:endParaRPr lang="en-GB" dirty="0"/>
          </a:p>
          <a:p>
            <a:r>
              <a:rPr lang="en-GB" dirty="0"/>
              <a:t>March – June ’15</a:t>
            </a:r>
          </a:p>
          <a:p>
            <a:r>
              <a:rPr lang="en-GB" dirty="0"/>
              <a:t>June – July ‘15</a:t>
            </a:r>
          </a:p>
          <a:p>
            <a:r>
              <a:rPr lang="en-GB" dirty="0"/>
              <a:t>Dec – March ‘16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6400800" y="1792810"/>
            <a:ext cx="2318977" cy="97082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0" y="6664632"/>
            <a:ext cx="674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 err="1">
                <a:solidFill>
                  <a:schemeClr val="bg1"/>
                </a:solidFill>
              </a:rPr>
              <a:t>Queste</a:t>
            </a:r>
            <a:r>
              <a:rPr lang="en-GB" sz="1000" dirty="0">
                <a:solidFill>
                  <a:schemeClr val="bg1"/>
                </a:solidFill>
              </a:rPr>
              <a:t> et al. (in prep.) Eddy-mediated habitat compression through changes in the </a:t>
            </a:r>
            <a:r>
              <a:rPr lang="en-GB" sz="1000" dirty="0" err="1">
                <a:solidFill>
                  <a:schemeClr val="bg1"/>
                </a:solidFill>
              </a:rPr>
              <a:t>oxycline</a:t>
            </a:r>
            <a:endParaRPr lang="en-GB" sz="1000" i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9" y="4077597"/>
            <a:ext cx="4708486" cy="20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8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3949701" y="21624"/>
            <a:ext cx="4778288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oxygen minimum zone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6113">
            <a:off x="2903712" y="1223887"/>
            <a:ext cx="1129444" cy="22588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26464" y="1017423"/>
            <a:ext cx="3951775" cy="5612800"/>
            <a:chOff x="509099" y="1238474"/>
            <a:chExt cx="3591152" cy="51005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99" y="1238474"/>
              <a:ext cx="3591152" cy="5100599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H="1">
              <a:off x="1154944" y="1905002"/>
              <a:ext cx="2892180" cy="381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54944" y="2825335"/>
              <a:ext cx="2892180" cy="381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-165523" y="6706025"/>
            <a:ext cx="5709920" cy="151975"/>
          </a:xfrm>
          <a:prstGeom prst="rect">
            <a:avLst/>
          </a:prstGeom>
          <a:solidFill>
            <a:srgbClr val="02233B"/>
          </a:solidFill>
          <a:ln>
            <a:solidFill>
              <a:srgbClr val="01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9988" y="1457890"/>
            <a:ext cx="191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Deployments:</a:t>
            </a:r>
          </a:p>
          <a:p>
            <a:endParaRPr lang="en-GB" dirty="0"/>
          </a:p>
          <a:p>
            <a:r>
              <a:rPr lang="en-GB" dirty="0"/>
              <a:t>March – June ’15</a:t>
            </a:r>
          </a:p>
          <a:p>
            <a:r>
              <a:rPr lang="en-GB" dirty="0"/>
              <a:t>June – July ‘15</a:t>
            </a:r>
          </a:p>
          <a:p>
            <a:r>
              <a:rPr lang="en-GB" dirty="0"/>
              <a:t>Dec – March ‘16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5537164" y="1792810"/>
            <a:ext cx="848395" cy="99114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0" y="6664632"/>
            <a:ext cx="674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 err="1">
                <a:solidFill>
                  <a:schemeClr val="bg1"/>
                </a:solidFill>
              </a:rPr>
              <a:t>Queste</a:t>
            </a:r>
            <a:r>
              <a:rPr lang="en-GB" sz="1000" dirty="0">
                <a:solidFill>
                  <a:schemeClr val="bg1"/>
                </a:solidFill>
              </a:rPr>
              <a:t> et al. (in prep.) Eddy-mediated habitat compression through changes in the </a:t>
            </a:r>
            <a:r>
              <a:rPr lang="en-GB" sz="1000" dirty="0" err="1">
                <a:solidFill>
                  <a:schemeClr val="bg1"/>
                </a:solidFill>
              </a:rPr>
              <a:t>oxycline</a:t>
            </a:r>
            <a:endParaRPr lang="en-GB" sz="1000" i="1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9" y="4077597"/>
            <a:ext cx="4708486" cy="20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3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Persian Gulf Water </a:t>
            </a:r>
          </a:p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(PGW) Outflow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64632"/>
            <a:ext cx="674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 err="1">
                <a:solidFill>
                  <a:schemeClr val="bg1"/>
                </a:solidFill>
              </a:rPr>
              <a:t>Queste</a:t>
            </a:r>
            <a:r>
              <a:rPr lang="en-GB" sz="1000" dirty="0">
                <a:solidFill>
                  <a:schemeClr val="bg1"/>
                </a:solidFill>
              </a:rPr>
              <a:t> et al. (in prep.) Eddy-mediated habitat compression through changes in the </a:t>
            </a:r>
            <a:r>
              <a:rPr lang="en-GB" sz="1000" dirty="0" err="1">
                <a:solidFill>
                  <a:schemeClr val="bg1"/>
                </a:solidFill>
              </a:rPr>
              <a:t>oxycline</a:t>
            </a:r>
            <a:endParaRPr lang="en-GB" sz="1000" i="1" dirty="0">
              <a:solidFill>
                <a:schemeClr val="bg1"/>
              </a:solidFill>
            </a:endParaRPr>
          </a:p>
        </p:txBody>
      </p:sp>
      <p:pic>
        <p:nvPicPr>
          <p:cNvPr id="14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8" y="986170"/>
            <a:ext cx="5256313" cy="56872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9120" y="1143000"/>
            <a:ext cx="133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Absolute</a:t>
            </a:r>
          </a:p>
          <a:p>
            <a:r>
              <a:rPr lang="en-GB" dirty="0"/>
              <a:t>Salinity</a:t>
            </a:r>
          </a:p>
          <a:p>
            <a:r>
              <a:rPr lang="en-GB" dirty="0"/>
              <a:t>(g.kg</a:t>
            </a:r>
            <a:r>
              <a:rPr lang="en-GB" baseline="30000" dirty="0"/>
              <a:t>-1</a:t>
            </a:r>
            <a:r>
              <a:rPr lang="en-GB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9120" y="4003368"/>
            <a:ext cx="133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Absolute</a:t>
            </a:r>
          </a:p>
          <a:p>
            <a:r>
              <a:rPr lang="en-GB" dirty="0"/>
              <a:t>Salinity</a:t>
            </a:r>
          </a:p>
          <a:p>
            <a:r>
              <a:rPr lang="en-GB" dirty="0"/>
              <a:t>(g.kg</a:t>
            </a:r>
            <a:r>
              <a:rPr lang="en-GB" baseline="30000" dirty="0"/>
              <a:t>-1</a:t>
            </a:r>
            <a:r>
              <a:rPr lang="en-GB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6229" y="2519680"/>
            <a:ext cx="133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Dissolved</a:t>
            </a:r>
          </a:p>
          <a:p>
            <a:r>
              <a:rPr lang="en-GB" dirty="0"/>
              <a:t>oxygen</a:t>
            </a:r>
          </a:p>
          <a:p>
            <a:r>
              <a:rPr lang="en-GB" dirty="0"/>
              <a:t>(µmol.kg</a:t>
            </a:r>
            <a:r>
              <a:rPr lang="en-GB" baseline="30000" dirty="0"/>
              <a:t>-1</a:t>
            </a:r>
            <a:r>
              <a:rPr lang="en-GB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6229" y="5423064"/>
            <a:ext cx="133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Dissolved</a:t>
            </a:r>
          </a:p>
          <a:p>
            <a:r>
              <a:rPr lang="en-GB" dirty="0"/>
              <a:t>oxygen</a:t>
            </a:r>
          </a:p>
          <a:p>
            <a:r>
              <a:rPr lang="en-GB" dirty="0"/>
              <a:t>(µmol.kg</a:t>
            </a:r>
            <a:r>
              <a:rPr lang="en-GB" baseline="30000" dirty="0"/>
              <a:t>-1</a:t>
            </a:r>
            <a:r>
              <a:rPr lang="en-GB" dirty="0"/>
              <a:t>)</a:t>
            </a:r>
          </a:p>
        </p:txBody>
      </p:sp>
      <p:sp>
        <p:nvSpPr>
          <p:cNvPr id="3" name="Right Brace 2"/>
          <p:cNvSpPr/>
          <p:nvPr/>
        </p:nvSpPr>
        <p:spPr>
          <a:xfrm>
            <a:off x="6929120" y="1024467"/>
            <a:ext cx="487680" cy="2668693"/>
          </a:xfrm>
          <a:prstGeom prst="rightBrace">
            <a:avLst>
              <a:gd name="adj1" fmla="val 75915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459131" y="2035647"/>
            <a:ext cx="133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March – June 2015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6929120" y="3798147"/>
            <a:ext cx="487680" cy="2668693"/>
          </a:xfrm>
          <a:prstGeom prst="rightBrace">
            <a:avLst>
              <a:gd name="adj1" fmla="val 75915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459131" y="4809327"/>
            <a:ext cx="133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December – March 2016</a:t>
            </a:r>
          </a:p>
        </p:txBody>
      </p:sp>
    </p:spTree>
    <p:extLst>
      <p:ext uri="{BB962C8B-B14F-4D97-AF65-F5344CB8AC3E}">
        <p14:creationId xmlns:p14="http://schemas.microsoft.com/office/powerpoint/2010/main" val="93431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102099" y="21624"/>
            <a:ext cx="4625889" cy="85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Persian Gulf Water </a:t>
            </a:r>
          </a:p>
          <a:p>
            <a:pPr algn="r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(PGW) Outflow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919" y="5984335"/>
            <a:ext cx="808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Above. </a:t>
            </a:r>
            <a:r>
              <a:rPr lang="en-GB" dirty="0"/>
              <a:t>Absolute salinity (g kg</a:t>
            </a:r>
            <a:r>
              <a:rPr lang="en-GB" baseline="30000" dirty="0"/>
              <a:t>-1</a:t>
            </a:r>
            <a:r>
              <a:rPr lang="en-GB" dirty="0"/>
              <a:t>) from the </a:t>
            </a:r>
            <a:r>
              <a:rPr lang="en-GB" dirty="0" err="1"/>
              <a:t>Seaglider</a:t>
            </a:r>
            <a:r>
              <a:rPr lang="en-GB" dirty="0"/>
              <a:t> (March – May ’15). The shelf is near you and the transects extend offshore “into the screen”.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6243" y="957487"/>
            <a:ext cx="8551514" cy="5092626"/>
            <a:chOff x="-1" y="604647"/>
            <a:chExt cx="9144001" cy="54454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04647"/>
              <a:ext cx="9144000" cy="271503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9681"/>
              <a:ext cx="9144000" cy="2730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258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6213</TotalTime>
  <Words>2496</Words>
  <Application>Microsoft Office PowerPoint</Application>
  <PresentationFormat>On-screen Show (4:3)</PresentationFormat>
  <Paragraphs>281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Bastien Queste</dc:creator>
  <cp:lastModifiedBy>Bastien</cp:lastModifiedBy>
  <cp:revision>347</cp:revision>
  <dcterms:created xsi:type="dcterms:W3CDTF">2016-02-23T15:10:14Z</dcterms:created>
  <dcterms:modified xsi:type="dcterms:W3CDTF">2016-10-31T14:28:55Z</dcterms:modified>
</cp:coreProperties>
</file>