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317" r:id="rId2"/>
    <p:sldMasterId id="2147484344" r:id="rId3"/>
    <p:sldMasterId id="2147484368" r:id="rId4"/>
    <p:sldMasterId id="2147484380" r:id="rId5"/>
  </p:sldMasterIdLst>
  <p:notesMasterIdLst>
    <p:notesMasterId r:id="rId20"/>
  </p:notesMasterIdLst>
  <p:handoutMasterIdLst>
    <p:handoutMasterId r:id="rId21"/>
  </p:handoutMasterIdLst>
  <p:sldIdLst>
    <p:sldId id="306" r:id="rId6"/>
    <p:sldId id="497" r:id="rId7"/>
    <p:sldId id="499" r:id="rId8"/>
    <p:sldId id="519" r:id="rId9"/>
    <p:sldId id="517" r:id="rId10"/>
    <p:sldId id="507" r:id="rId11"/>
    <p:sldId id="509" r:id="rId12"/>
    <p:sldId id="510" r:id="rId13"/>
    <p:sldId id="508" r:id="rId14"/>
    <p:sldId id="516" r:id="rId15"/>
    <p:sldId id="494" r:id="rId16"/>
    <p:sldId id="495" r:id="rId17"/>
    <p:sldId id="518" r:id="rId18"/>
    <p:sldId id="473" r:id="rId19"/>
  </p:sldIdLst>
  <p:sldSz cx="9144000" cy="6858000" type="screen4x3"/>
  <p:notesSz cx="7099300" cy="10234613"/>
  <p:defaultTextStyle>
    <a:defPPr>
      <a:defRPr lang="nb-NO"/>
    </a:defPPr>
    <a:lvl1pPr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201E"/>
    <a:srgbClr val="4E4A48"/>
    <a:srgbClr val="00BBFE"/>
    <a:srgbClr val="FF9900"/>
    <a:srgbClr val="DED5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31" autoAdjust="0"/>
    <p:restoredTop sz="88295" autoAdjust="0"/>
  </p:normalViewPr>
  <p:slideViewPr>
    <p:cSldViewPr>
      <p:cViewPr>
        <p:scale>
          <a:sx n="108" d="100"/>
          <a:sy n="108" d="100"/>
        </p:scale>
        <p:origin x="-224" y="-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>
            <a:lvl1pPr algn="l" defTabSz="989013">
              <a:defRPr sz="1300"/>
            </a:lvl1pPr>
          </a:lstStyle>
          <a:p>
            <a:endParaRPr lang="nb-NO" altLang="nb-NO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>
            <a:lvl1pPr algn="r" defTabSz="989013">
              <a:defRPr sz="1300"/>
            </a:lvl1pPr>
          </a:lstStyle>
          <a:p>
            <a:endParaRPr lang="nb-NO" altLang="nb-NO"/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b" anchorCtr="0" compatLnSpc="1">
            <a:prstTxWarp prst="textNoShape">
              <a:avLst/>
            </a:prstTxWarp>
          </a:bodyPr>
          <a:lstStyle>
            <a:lvl1pPr algn="l" defTabSz="989013">
              <a:defRPr sz="1300"/>
            </a:lvl1pPr>
          </a:lstStyle>
          <a:p>
            <a:endParaRPr lang="nb-NO" altLang="nb-NO"/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b" anchorCtr="0" compatLnSpc="1">
            <a:prstTxWarp prst="textNoShape">
              <a:avLst/>
            </a:prstTxWarp>
          </a:bodyPr>
          <a:lstStyle>
            <a:lvl1pPr algn="r" defTabSz="989013">
              <a:defRPr sz="1300"/>
            </a:lvl1pPr>
          </a:lstStyle>
          <a:p>
            <a:fld id="{DFA8A20D-51B0-EB48-975F-18AB13DEB57A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242383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>
            <a:lvl1pPr algn="l" defTabSz="989013">
              <a:defRPr sz="1300"/>
            </a:lvl1pPr>
          </a:lstStyle>
          <a:p>
            <a:endParaRPr lang="nb-NO" altLang="nb-NO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>
            <a:lvl1pPr algn="r" defTabSz="989013">
              <a:defRPr sz="1300"/>
            </a:lvl1pPr>
          </a:lstStyle>
          <a:p>
            <a:endParaRPr lang="nb-NO" altLang="nb-NO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59338"/>
            <a:ext cx="5680075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b" anchorCtr="0" compatLnSpc="1">
            <a:prstTxWarp prst="textNoShape">
              <a:avLst/>
            </a:prstTxWarp>
          </a:bodyPr>
          <a:lstStyle>
            <a:lvl1pPr algn="l" defTabSz="989013">
              <a:defRPr sz="1300"/>
            </a:lvl1pPr>
          </a:lstStyle>
          <a:p>
            <a:endParaRPr lang="nb-NO" altLang="nb-NO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b" anchorCtr="0" compatLnSpc="1">
            <a:prstTxWarp prst="textNoShape">
              <a:avLst/>
            </a:prstTxWarp>
          </a:bodyPr>
          <a:lstStyle>
            <a:lvl1pPr algn="r" defTabSz="989013">
              <a:defRPr sz="1300"/>
            </a:lvl1pPr>
          </a:lstStyle>
          <a:p>
            <a:fld id="{497E6E46-2C27-2E45-9BCB-7DE0EAA98D9B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9577477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E6E46-2C27-2E45-9BCB-7DE0EAA98D9B}" type="slidenum">
              <a:rPr lang="nb-NO" altLang="nb-NO" smtClean="0"/>
              <a:pPr/>
              <a:t>1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358743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54088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54088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54088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54088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540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540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540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540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F5D213C-B295-F74D-AF9A-F5ECC36D6897}" type="slidenum">
              <a:rPr lang="it-IT" sz="1300">
                <a:solidFill>
                  <a:srgbClr val="000000"/>
                </a:solidFill>
              </a:rPr>
              <a:pPr eaLnBrk="1" hangingPunct="1"/>
              <a:t>2</a:t>
            </a:fld>
            <a:endParaRPr lang="it-IT" sz="1300">
              <a:solidFill>
                <a:srgbClr val="000000"/>
              </a:solidFill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3 manufacturers in the US. EGO COST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0FC71-26B3-475E-941C-83AD8C1E23C6}" type="slidenum">
              <a:rPr lang="nb-NO" smtClean="0"/>
              <a:pPr>
                <a:defRPr/>
              </a:pPr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7233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jpe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eg"/><Relationship Id="rId3" Type="http://schemas.openxmlformats.org/officeDocument/2006/relationships/image" Target="../media/image5.emf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jpe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jpeg"/><Relationship Id="rId3" Type="http://schemas.openxmlformats.org/officeDocument/2006/relationships/image" Target="../media/image5.emf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5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Forsid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0"/>
            <a:ext cx="9144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10" descr="UiBmerke_grayscale"/>
          <p:cNvSpPr>
            <a:spLocks noChangeAspect="1" noChangeArrowheads="1"/>
          </p:cNvSpPr>
          <p:nvPr/>
        </p:nvSpPr>
        <p:spPr bwMode="auto">
          <a:xfrm>
            <a:off x="3665538" y="4702175"/>
            <a:ext cx="1770062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/>
          </a:p>
        </p:txBody>
      </p:sp>
      <p:grpSp>
        <p:nvGrpSpPr>
          <p:cNvPr id="6" name="Gruppe 11"/>
          <p:cNvGrpSpPr>
            <a:grpSpLocks/>
          </p:cNvGrpSpPr>
          <p:nvPr userDrawn="1"/>
        </p:nvGrpSpPr>
        <p:grpSpPr bwMode="auto">
          <a:xfrm>
            <a:off x="1676400" y="250825"/>
            <a:ext cx="5791200" cy="558800"/>
            <a:chOff x="1743592" y="159840"/>
            <a:chExt cx="5791879" cy="558575"/>
          </a:xfrm>
        </p:grpSpPr>
        <p:grpSp>
          <p:nvGrpSpPr>
            <p:cNvPr id="7" name="Gruppe 12"/>
            <p:cNvGrpSpPr>
              <a:grpSpLocks/>
            </p:cNvGrpSpPr>
            <p:nvPr/>
          </p:nvGrpSpPr>
          <p:grpSpPr bwMode="auto">
            <a:xfrm>
              <a:off x="1876465" y="159840"/>
              <a:ext cx="5431839" cy="70664"/>
              <a:chOff x="1876465" y="159840"/>
              <a:chExt cx="5431839" cy="70664"/>
            </a:xfrm>
          </p:grpSpPr>
          <p:grpSp>
            <p:nvGrpSpPr>
              <p:cNvPr id="9" name="Gruppe 14"/>
              <p:cNvGrpSpPr>
                <a:grpSpLocks/>
              </p:cNvGrpSpPr>
              <p:nvPr/>
            </p:nvGrpSpPr>
            <p:grpSpPr bwMode="auto">
              <a:xfrm>
                <a:off x="1876465" y="159840"/>
                <a:ext cx="2756914" cy="28800"/>
                <a:chOff x="1876465" y="126156"/>
                <a:chExt cx="2756914" cy="28800"/>
              </a:xfrm>
            </p:grpSpPr>
            <p:sp>
              <p:nvSpPr>
                <p:cNvPr id="11" name="Rektangel 10"/>
                <p:cNvSpPr>
                  <a:spLocks noChangeArrowheads="1"/>
                </p:cNvSpPr>
                <p:nvPr/>
              </p:nvSpPr>
              <p:spPr bwMode="auto">
                <a:xfrm>
                  <a:off x="1876958" y="126156"/>
                  <a:ext cx="550928" cy="28564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b-NO" altLang="nb-NO"/>
                </a:p>
              </p:txBody>
            </p:sp>
            <p:sp>
              <p:nvSpPr>
                <p:cNvPr id="12" name="Rektangel 11"/>
                <p:cNvSpPr>
                  <a:spLocks noChangeArrowheads="1"/>
                </p:cNvSpPr>
                <p:nvPr/>
              </p:nvSpPr>
              <p:spPr bwMode="auto">
                <a:xfrm>
                  <a:off x="2427886" y="126156"/>
                  <a:ext cx="549339" cy="28564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b-NO" altLang="nb-NO"/>
                </a:p>
              </p:txBody>
            </p:sp>
            <p:sp>
              <p:nvSpPr>
                <p:cNvPr id="13" name="Rektangel 12"/>
                <p:cNvSpPr>
                  <a:spLocks noChangeArrowheads="1"/>
                </p:cNvSpPr>
                <p:nvPr/>
              </p:nvSpPr>
              <p:spPr bwMode="auto">
                <a:xfrm>
                  <a:off x="2977225" y="126156"/>
                  <a:ext cx="550927" cy="28564"/>
                </a:xfrm>
                <a:prstGeom prst="rect">
                  <a:avLst/>
                </a:pr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b-NO" altLang="nb-NO"/>
                </a:p>
              </p:txBody>
            </p:sp>
            <p:sp>
              <p:nvSpPr>
                <p:cNvPr id="14" name="Rektangel 13"/>
                <p:cNvSpPr>
                  <a:spLocks noChangeArrowheads="1"/>
                </p:cNvSpPr>
                <p:nvPr/>
              </p:nvSpPr>
              <p:spPr bwMode="auto">
                <a:xfrm>
                  <a:off x="3532915" y="126156"/>
                  <a:ext cx="549339" cy="28564"/>
                </a:xfrm>
                <a:prstGeom prst="rect">
                  <a:avLst/>
                </a:prstGeom>
                <a:solidFill>
                  <a:srgbClr val="00BB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b-NO" altLang="nb-NO"/>
                </a:p>
              </p:txBody>
            </p:sp>
            <p:sp>
              <p:nvSpPr>
                <p:cNvPr id="15" name="Rektangel 14"/>
                <p:cNvSpPr>
                  <a:spLocks noChangeArrowheads="1"/>
                </p:cNvSpPr>
                <p:nvPr/>
              </p:nvSpPr>
              <p:spPr bwMode="auto">
                <a:xfrm>
                  <a:off x="4082254" y="126156"/>
                  <a:ext cx="550927" cy="28564"/>
                </a:xfrm>
                <a:prstGeom prst="rect">
                  <a:avLst/>
                </a:prstGeom>
                <a:solidFill>
                  <a:srgbClr val="4E4A4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b-NO" altLang="nb-NO"/>
                </a:p>
              </p:txBody>
            </p:sp>
          </p:grpSp>
          <p:cxnSp>
            <p:nvCxnSpPr>
              <p:cNvPr id="10" name="Rett linje 15"/>
              <p:cNvCxnSpPr>
                <a:cxnSpLocks noChangeShapeType="1"/>
              </p:cNvCxnSpPr>
              <p:nvPr/>
            </p:nvCxnSpPr>
            <p:spPr bwMode="auto">
              <a:xfrm>
                <a:off x="1876465" y="230504"/>
                <a:ext cx="5431839" cy="0"/>
              </a:xfrm>
              <a:prstGeom prst="line">
                <a:avLst/>
              </a:prstGeom>
              <a:noFill/>
              <a:ln w="9525">
                <a:solidFill>
                  <a:srgbClr val="4E4A48">
                    <a:alpha val="52156"/>
                  </a:srgbClr>
                </a:solidFill>
                <a:prstDash val="sys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8" name="TekstSylinder 7"/>
            <p:cNvSpPr txBox="1"/>
            <p:nvPr/>
          </p:nvSpPr>
          <p:spPr>
            <a:xfrm>
              <a:off x="1743592" y="364546"/>
              <a:ext cx="5791879" cy="35386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nb-NO" sz="1640" spc="1160" dirty="0">
                  <a:solidFill>
                    <a:schemeClr val="bg2"/>
                  </a:solidFill>
                  <a:latin typeface="+mj-lt"/>
                </a:rPr>
                <a:t>UNIVERSITETET</a:t>
              </a:r>
              <a:r>
                <a:rPr lang="nb-NO" sz="1640" spc="1190" dirty="0">
                  <a:solidFill>
                    <a:schemeClr val="bg2"/>
                  </a:solidFill>
                  <a:latin typeface="+mj-lt"/>
                </a:rPr>
                <a:t> I BERGEN</a:t>
              </a:r>
            </a:p>
          </p:txBody>
        </p:sp>
      </p:grpSp>
      <p:sp>
        <p:nvSpPr>
          <p:cNvPr id="104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01477"/>
            <a:ext cx="7772400" cy="1181894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 noProof="0" smtClean="0"/>
              <a:t>Klikk for å redigere tittelstil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492375"/>
            <a:ext cx="6400800" cy="1512888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4E4A48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nb-NO" noProof="0" dirty="0" smtClean="0"/>
              <a:t>Klikk for å redigere undertittelstil i malen</a:t>
            </a:r>
          </a:p>
        </p:txBody>
      </p:sp>
      <p:sp>
        <p:nvSpPr>
          <p:cNvPr id="1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135188" y="855663"/>
            <a:ext cx="4873625" cy="21590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nb-NO" smtClean="0"/>
              <a:t>Geofysisk Institutt, Det matematisk-naturvitenskapelige fakultet </a:t>
            </a:r>
            <a:endParaRPr lang="nb-NO"/>
          </a:p>
        </p:txBody>
      </p:sp>
      <p:sp>
        <p:nvSpPr>
          <p:cNvPr id="1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38F4FC-D7E7-314D-96D4-D25A2E9A5E34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044897763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97613"/>
            <a:ext cx="4114800" cy="2746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Geofysisk Institutt</a:t>
            </a: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3F11C2-7443-F74E-925E-55DBEAE56AA4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783368690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38925" y="347663"/>
            <a:ext cx="2058988" cy="5778500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347663"/>
            <a:ext cx="6029325" cy="5778500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97613"/>
            <a:ext cx="4114800" cy="2746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dirty="0" smtClean="0"/>
              <a:t>Geofysisk Institutt</a:t>
            </a:r>
            <a:endParaRPr lang="nb-NO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3FFAAC-91C3-E946-8640-2CD2EADB6BE0}" type="slidenum">
              <a:rPr lang="nb-NO" altLang="nb-NO"/>
              <a:pPr/>
              <a:t>‹#›</a:t>
            </a:fld>
            <a:endParaRPr lang="nb-NO" altLang="nb-NO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284663" y="0"/>
            <a:ext cx="4873625" cy="1793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r>
              <a:rPr lang="nb-NO" dirty="0" smtClean="0"/>
              <a:t>Geophysical Institute, Faculty for Mathematics and Natural Sciences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025200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80306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7920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3780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96895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066303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9246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6203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6218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D55714-1E16-0048-B4DA-073BC20CD759}" type="slidenum">
              <a:rPr lang="nb-NO" altLang="nb-NO"/>
              <a:pPr/>
              <a:t>‹#›</a:t>
            </a:fld>
            <a:endParaRPr lang="nb-NO" altLang="nb-NO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198399"/>
            <a:ext cx="2736304" cy="50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139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75618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2846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44873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38613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98384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91655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lnSpc>
                <a:spcPct val="80000"/>
              </a:lnSpc>
              <a:spcBef>
                <a:spcPct val="20000"/>
              </a:spcBef>
              <a:defRPr smtClean="0"/>
            </a:lvl1pPr>
          </a:lstStyle>
          <a:p>
            <a:pPr>
              <a:defRPr/>
            </a:pPr>
            <a:fld id="{A8ED2CD5-905B-B04E-B0A5-8D3BF91805FF}" type="datetime1">
              <a:rPr lang="nb-NO"/>
              <a:pPr>
                <a:defRPr/>
              </a:pPr>
              <a:t>27.09.16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lnSpc>
                <a:spcPct val="80000"/>
              </a:lnSpc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lnSpc>
                <a:spcPct val="80000"/>
              </a:lnSpc>
              <a:spcBef>
                <a:spcPct val="20000"/>
              </a:spcBef>
              <a:defRPr smtClean="0"/>
            </a:lvl1pPr>
          </a:lstStyle>
          <a:p>
            <a:pPr>
              <a:defRPr/>
            </a:pPr>
            <a:fld id="{7FF861F7-D77F-EC4D-A965-FC4DE85C426D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03499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lnSpc>
                <a:spcPct val="80000"/>
              </a:lnSpc>
              <a:spcBef>
                <a:spcPct val="20000"/>
              </a:spcBef>
              <a:defRPr smtClean="0"/>
            </a:lvl1pPr>
          </a:lstStyle>
          <a:p>
            <a:pPr>
              <a:defRPr/>
            </a:pPr>
            <a:fld id="{4525381B-60F8-D944-8EFF-395BB5292F34}" type="datetime1">
              <a:rPr lang="nb-NO"/>
              <a:pPr>
                <a:defRPr/>
              </a:pPr>
              <a:t>27.09.16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lnSpc>
                <a:spcPct val="80000"/>
              </a:lnSpc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lnSpc>
                <a:spcPct val="80000"/>
              </a:lnSpc>
              <a:spcBef>
                <a:spcPct val="20000"/>
              </a:spcBef>
              <a:defRPr smtClean="0"/>
            </a:lvl1pPr>
          </a:lstStyle>
          <a:p>
            <a:pPr>
              <a:defRPr/>
            </a:pPr>
            <a:fld id="{E54CFDD1-BC51-CE43-B19F-E739F9571775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69509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lnSpc>
                <a:spcPct val="80000"/>
              </a:lnSpc>
              <a:spcBef>
                <a:spcPct val="20000"/>
              </a:spcBef>
              <a:defRPr smtClean="0"/>
            </a:lvl1pPr>
          </a:lstStyle>
          <a:p>
            <a:pPr>
              <a:defRPr/>
            </a:pPr>
            <a:fld id="{E5850666-AEE6-F34E-A0DF-4018CF4C2C43}" type="datetime1">
              <a:rPr lang="nb-NO"/>
              <a:pPr>
                <a:defRPr/>
              </a:pPr>
              <a:t>27.09.16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lnSpc>
                <a:spcPct val="80000"/>
              </a:lnSpc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lnSpc>
                <a:spcPct val="80000"/>
              </a:lnSpc>
              <a:spcBef>
                <a:spcPct val="20000"/>
              </a:spcBef>
              <a:defRPr smtClean="0"/>
            </a:lvl1pPr>
          </a:lstStyle>
          <a:p>
            <a:pPr>
              <a:defRPr/>
            </a:pPr>
            <a:fld id="{04273F84-E3EE-BF44-BD7E-D7DEC4187473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63008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lnSpc>
                <a:spcPct val="80000"/>
              </a:lnSpc>
              <a:spcBef>
                <a:spcPct val="20000"/>
              </a:spcBef>
              <a:defRPr smtClean="0"/>
            </a:lvl1pPr>
          </a:lstStyle>
          <a:p>
            <a:pPr>
              <a:defRPr/>
            </a:pPr>
            <a:fld id="{157A0025-5011-A741-9593-843999D650DE}" type="datetime1">
              <a:rPr lang="nb-NO"/>
              <a:pPr>
                <a:defRPr/>
              </a:pPr>
              <a:t>27.09.16</a:t>
            </a:fld>
            <a:endParaRPr lang="nb-NO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lnSpc>
                <a:spcPct val="80000"/>
              </a:lnSpc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lnSpc>
                <a:spcPct val="80000"/>
              </a:lnSpc>
              <a:spcBef>
                <a:spcPct val="20000"/>
              </a:spcBef>
              <a:defRPr smtClean="0"/>
            </a:lvl1pPr>
          </a:lstStyle>
          <a:p>
            <a:pPr>
              <a:defRPr/>
            </a:pPr>
            <a:fld id="{D20089C4-30E0-644D-9D3A-0560259C23AE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786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97613"/>
            <a:ext cx="4114800" cy="2746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Geofysisk Institutt</a:t>
            </a: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AA2D5E-4292-5248-A5E0-5C8FB4582D40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719885386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lnSpc>
                <a:spcPct val="80000"/>
              </a:lnSpc>
              <a:spcBef>
                <a:spcPct val="20000"/>
              </a:spcBef>
              <a:defRPr smtClean="0"/>
            </a:lvl1pPr>
          </a:lstStyle>
          <a:p>
            <a:pPr>
              <a:defRPr/>
            </a:pPr>
            <a:fld id="{B504FE3E-B927-9F4D-A53E-7BF34384ACB1}" type="datetime1">
              <a:rPr lang="nb-NO"/>
              <a:pPr>
                <a:defRPr/>
              </a:pPr>
              <a:t>27.09.16</a:t>
            </a:fld>
            <a:endParaRPr lang="nb-NO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lnSpc>
                <a:spcPct val="80000"/>
              </a:lnSpc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lnSpc>
                <a:spcPct val="80000"/>
              </a:lnSpc>
              <a:spcBef>
                <a:spcPct val="20000"/>
              </a:spcBef>
              <a:defRPr smtClean="0"/>
            </a:lvl1pPr>
          </a:lstStyle>
          <a:p>
            <a:pPr>
              <a:defRPr/>
            </a:pPr>
            <a:fld id="{F8AF30DD-19DD-F241-ACC1-693CFA8AFA7E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62269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lnSpc>
                <a:spcPct val="80000"/>
              </a:lnSpc>
              <a:spcBef>
                <a:spcPct val="20000"/>
              </a:spcBef>
              <a:defRPr smtClean="0"/>
            </a:lvl1pPr>
          </a:lstStyle>
          <a:p>
            <a:pPr>
              <a:defRPr/>
            </a:pPr>
            <a:fld id="{C1C3B251-8E96-AE47-A093-88A2E5DF0314}" type="datetime1">
              <a:rPr lang="nb-NO"/>
              <a:pPr>
                <a:defRPr/>
              </a:pPr>
              <a:t>27.09.16</a:t>
            </a:fld>
            <a:endParaRPr lang="nb-NO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lnSpc>
                <a:spcPct val="80000"/>
              </a:lnSpc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lnSpc>
                <a:spcPct val="80000"/>
              </a:lnSpc>
              <a:spcBef>
                <a:spcPct val="20000"/>
              </a:spcBef>
              <a:defRPr smtClean="0"/>
            </a:lvl1pPr>
          </a:lstStyle>
          <a:p>
            <a:pPr>
              <a:defRPr/>
            </a:pPr>
            <a:fld id="{E182C8F2-3E7E-EF4A-B400-8521D6BCEDA6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731898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lnSpc>
                <a:spcPct val="80000"/>
              </a:lnSpc>
              <a:spcBef>
                <a:spcPct val="20000"/>
              </a:spcBef>
              <a:defRPr smtClean="0"/>
            </a:lvl1pPr>
          </a:lstStyle>
          <a:p>
            <a:pPr>
              <a:defRPr/>
            </a:pPr>
            <a:fld id="{76A3A754-FB73-A347-8BFC-1DA916DE9F6D}" type="datetime1">
              <a:rPr lang="nb-NO"/>
              <a:pPr>
                <a:defRPr/>
              </a:pPr>
              <a:t>27.09.16</a:t>
            </a:fld>
            <a:endParaRPr lang="nb-NO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lnSpc>
                <a:spcPct val="80000"/>
              </a:lnSpc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lnSpc>
                <a:spcPct val="80000"/>
              </a:lnSpc>
              <a:spcBef>
                <a:spcPct val="20000"/>
              </a:spcBef>
              <a:defRPr smtClean="0"/>
            </a:lvl1pPr>
          </a:lstStyle>
          <a:p>
            <a:pPr>
              <a:defRPr/>
            </a:pPr>
            <a:fld id="{42739F3A-4202-FD4B-ADE0-2D459A9DCA63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25754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lnSpc>
                <a:spcPct val="80000"/>
              </a:lnSpc>
              <a:spcBef>
                <a:spcPct val="20000"/>
              </a:spcBef>
              <a:defRPr smtClean="0"/>
            </a:lvl1pPr>
          </a:lstStyle>
          <a:p>
            <a:pPr>
              <a:defRPr/>
            </a:pPr>
            <a:fld id="{2D5943EA-8D7D-6E4B-848E-F1FF211D4521}" type="datetime1">
              <a:rPr lang="nb-NO"/>
              <a:pPr>
                <a:defRPr/>
              </a:pPr>
              <a:t>27.09.16</a:t>
            </a:fld>
            <a:endParaRPr lang="nb-NO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lnSpc>
                <a:spcPct val="80000"/>
              </a:lnSpc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lnSpc>
                <a:spcPct val="80000"/>
              </a:lnSpc>
              <a:spcBef>
                <a:spcPct val="20000"/>
              </a:spcBef>
              <a:defRPr smtClean="0"/>
            </a:lvl1pPr>
          </a:lstStyle>
          <a:p>
            <a:pPr>
              <a:defRPr/>
            </a:pPr>
            <a:fld id="{98F568EF-3238-324D-A20A-4C40DE2D6C9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96852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lnSpc>
                <a:spcPct val="80000"/>
              </a:lnSpc>
              <a:spcBef>
                <a:spcPct val="20000"/>
              </a:spcBef>
              <a:defRPr smtClean="0"/>
            </a:lvl1pPr>
          </a:lstStyle>
          <a:p>
            <a:pPr>
              <a:defRPr/>
            </a:pPr>
            <a:fld id="{D6F358A8-6015-A34A-ACC1-C61DFE152B2E}" type="datetime1">
              <a:rPr lang="nb-NO"/>
              <a:pPr>
                <a:defRPr/>
              </a:pPr>
              <a:t>27.09.16</a:t>
            </a:fld>
            <a:endParaRPr lang="nb-NO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lnSpc>
                <a:spcPct val="80000"/>
              </a:lnSpc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lnSpc>
                <a:spcPct val="80000"/>
              </a:lnSpc>
              <a:spcBef>
                <a:spcPct val="20000"/>
              </a:spcBef>
              <a:defRPr smtClean="0"/>
            </a:lvl1pPr>
          </a:lstStyle>
          <a:p>
            <a:pPr>
              <a:defRPr/>
            </a:pPr>
            <a:fld id="{3C8E84F5-8C17-0D45-9D86-F470210C044A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89579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lnSpc>
                <a:spcPct val="80000"/>
              </a:lnSpc>
              <a:spcBef>
                <a:spcPct val="20000"/>
              </a:spcBef>
              <a:defRPr smtClean="0"/>
            </a:lvl1pPr>
          </a:lstStyle>
          <a:p>
            <a:pPr>
              <a:defRPr/>
            </a:pPr>
            <a:fld id="{0C58D45C-4AF5-5D4C-B256-477CE07FE934}" type="datetime1">
              <a:rPr lang="nb-NO"/>
              <a:pPr>
                <a:defRPr/>
              </a:pPr>
              <a:t>27.09.16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lnSpc>
                <a:spcPct val="80000"/>
              </a:lnSpc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lnSpc>
                <a:spcPct val="80000"/>
              </a:lnSpc>
              <a:spcBef>
                <a:spcPct val="20000"/>
              </a:spcBef>
              <a:defRPr smtClean="0"/>
            </a:lvl1pPr>
          </a:lstStyle>
          <a:p>
            <a:pPr>
              <a:defRPr/>
            </a:pPr>
            <a:fld id="{D6DDCA1A-7857-2746-9161-CB10E65B8470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91641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lnSpc>
                <a:spcPct val="80000"/>
              </a:lnSpc>
              <a:spcBef>
                <a:spcPct val="20000"/>
              </a:spcBef>
              <a:defRPr smtClean="0"/>
            </a:lvl1pPr>
          </a:lstStyle>
          <a:p>
            <a:pPr>
              <a:defRPr/>
            </a:pPr>
            <a:fld id="{361B0BC5-C292-1D4E-9882-CA3FC1E41F53}" type="datetime1">
              <a:rPr lang="nb-NO"/>
              <a:pPr>
                <a:defRPr/>
              </a:pPr>
              <a:t>27.09.16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lnSpc>
                <a:spcPct val="80000"/>
              </a:lnSpc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lnSpc>
                <a:spcPct val="80000"/>
              </a:lnSpc>
              <a:spcBef>
                <a:spcPct val="20000"/>
              </a:spcBef>
              <a:defRPr smtClean="0"/>
            </a:lvl1pPr>
          </a:lstStyle>
          <a:p>
            <a:pPr>
              <a:defRPr/>
            </a:pPr>
            <a:fld id="{06728AB2-AF4E-3E4D-A17B-0871906847EB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6066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Fors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0"/>
            <a:ext cx="9144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10" descr="UiBmerke_grayscale"/>
          <p:cNvSpPr>
            <a:spLocks noChangeAspect="1" noChangeArrowheads="1"/>
          </p:cNvSpPr>
          <p:nvPr/>
        </p:nvSpPr>
        <p:spPr bwMode="auto">
          <a:xfrm>
            <a:off x="3665538" y="4702175"/>
            <a:ext cx="1770062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6" name="Gruppe 11"/>
          <p:cNvGrpSpPr>
            <a:grpSpLocks/>
          </p:cNvGrpSpPr>
          <p:nvPr userDrawn="1"/>
        </p:nvGrpSpPr>
        <p:grpSpPr bwMode="auto">
          <a:xfrm>
            <a:off x="1676400" y="250825"/>
            <a:ext cx="5791200" cy="558800"/>
            <a:chOff x="1743592" y="159840"/>
            <a:chExt cx="5791879" cy="558575"/>
          </a:xfrm>
        </p:grpSpPr>
        <p:grpSp>
          <p:nvGrpSpPr>
            <p:cNvPr id="7" name="Gruppe 12"/>
            <p:cNvGrpSpPr>
              <a:grpSpLocks/>
            </p:cNvGrpSpPr>
            <p:nvPr/>
          </p:nvGrpSpPr>
          <p:grpSpPr bwMode="auto">
            <a:xfrm>
              <a:off x="1876465" y="159840"/>
              <a:ext cx="5431839" cy="70664"/>
              <a:chOff x="1876465" y="159840"/>
              <a:chExt cx="5431839" cy="70664"/>
            </a:xfrm>
          </p:grpSpPr>
          <p:grpSp>
            <p:nvGrpSpPr>
              <p:cNvPr id="9" name="Gruppe 14"/>
              <p:cNvGrpSpPr>
                <a:grpSpLocks/>
              </p:cNvGrpSpPr>
              <p:nvPr/>
            </p:nvGrpSpPr>
            <p:grpSpPr bwMode="auto">
              <a:xfrm>
                <a:off x="1876465" y="159840"/>
                <a:ext cx="2756914" cy="28800"/>
                <a:chOff x="1876465" y="126156"/>
                <a:chExt cx="2756914" cy="28800"/>
              </a:xfrm>
            </p:grpSpPr>
            <p:sp>
              <p:nvSpPr>
                <p:cNvPr id="11" name="Rektangel 16"/>
                <p:cNvSpPr>
                  <a:spLocks noChangeArrowheads="1"/>
                </p:cNvSpPr>
                <p:nvPr/>
              </p:nvSpPr>
              <p:spPr bwMode="auto">
                <a:xfrm>
                  <a:off x="1876465" y="126156"/>
                  <a:ext cx="550800" cy="28800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b-NO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2" name="Rektangel 17"/>
                <p:cNvSpPr>
                  <a:spLocks noChangeArrowheads="1"/>
                </p:cNvSpPr>
                <p:nvPr/>
              </p:nvSpPr>
              <p:spPr bwMode="auto">
                <a:xfrm>
                  <a:off x="2426803" y="126156"/>
                  <a:ext cx="550800" cy="288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b-NO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" name="Rektangel 18"/>
                <p:cNvSpPr>
                  <a:spLocks noChangeArrowheads="1"/>
                </p:cNvSpPr>
                <p:nvPr/>
              </p:nvSpPr>
              <p:spPr bwMode="auto">
                <a:xfrm>
                  <a:off x="2977141" y="126156"/>
                  <a:ext cx="550800" cy="2880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b-NO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" name="Rektangel 19"/>
                <p:cNvSpPr>
                  <a:spLocks noChangeArrowheads="1"/>
                </p:cNvSpPr>
                <p:nvPr/>
              </p:nvSpPr>
              <p:spPr bwMode="auto">
                <a:xfrm>
                  <a:off x="3532241" y="126156"/>
                  <a:ext cx="550800" cy="28800"/>
                </a:xfrm>
                <a:prstGeom prst="rect">
                  <a:avLst/>
                </a:prstGeom>
                <a:solidFill>
                  <a:srgbClr val="00BB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b-NO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5" name="Rektangel 20"/>
                <p:cNvSpPr>
                  <a:spLocks noChangeArrowheads="1"/>
                </p:cNvSpPr>
                <p:nvPr/>
              </p:nvSpPr>
              <p:spPr bwMode="auto">
                <a:xfrm>
                  <a:off x="4082579" y="126156"/>
                  <a:ext cx="550800" cy="28800"/>
                </a:xfrm>
                <a:prstGeom prst="rect">
                  <a:avLst/>
                </a:prstGeom>
                <a:solidFill>
                  <a:srgbClr val="4E4A4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b-NO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cxnSp>
            <p:nvCxnSpPr>
              <p:cNvPr id="10" name="Rett linje 15"/>
              <p:cNvCxnSpPr>
                <a:cxnSpLocks noChangeShapeType="1"/>
              </p:cNvCxnSpPr>
              <p:nvPr/>
            </p:nvCxnSpPr>
            <p:spPr bwMode="auto">
              <a:xfrm>
                <a:off x="1876465" y="230504"/>
                <a:ext cx="5431839" cy="0"/>
              </a:xfrm>
              <a:prstGeom prst="line">
                <a:avLst/>
              </a:prstGeom>
              <a:noFill/>
              <a:ln w="9525" algn="ctr">
                <a:solidFill>
                  <a:srgbClr val="4E4A48">
                    <a:alpha val="52156"/>
                  </a:srgbClr>
                </a:solidFill>
                <a:prstDash val="sys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8" name="TekstSylinder 7"/>
            <p:cNvSpPr txBox="1"/>
            <p:nvPr/>
          </p:nvSpPr>
          <p:spPr>
            <a:xfrm>
              <a:off x="1743592" y="364546"/>
              <a:ext cx="5791879" cy="35386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nb-NO" sz="1640" spc="1160" dirty="0">
                  <a:solidFill>
                    <a:srgbClr val="808080"/>
                  </a:solidFill>
                  <a:latin typeface="Arial Narrow"/>
                  <a:ea typeface="ＭＳ Ｐゴシック" charset="0"/>
                  <a:cs typeface="ＭＳ Ｐゴシック" charset="0"/>
                </a:rPr>
                <a:t>UNIVERSITETET</a:t>
              </a:r>
              <a:r>
                <a:rPr lang="nb-NO" sz="1640" spc="1190" dirty="0">
                  <a:solidFill>
                    <a:srgbClr val="808080"/>
                  </a:solidFill>
                  <a:latin typeface="Arial Narrow"/>
                  <a:ea typeface="ＭＳ Ｐゴシック" charset="0"/>
                  <a:cs typeface="ＭＳ Ｐゴシック" charset="0"/>
                </a:rPr>
                <a:t> I BERGEN</a:t>
              </a:r>
            </a:p>
          </p:txBody>
        </p:sp>
      </p:grpSp>
      <p:sp>
        <p:nvSpPr>
          <p:cNvPr id="104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01477"/>
            <a:ext cx="7772400" cy="1181894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 noProof="0" smtClean="0"/>
              <a:t>Klikk for å redigere tittelstil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492375"/>
            <a:ext cx="6400800" cy="1512888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4E4A48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nb-NO" noProof="0" dirty="0" smtClean="0"/>
              <a:t>Klikk for å redigere undertittelstil i malen</a:t>
            </a:r>
          </a:p>
        </p:txBody>
      </p:sp>
      <p:sp>
        <p:nvSpPr>
          <p:cNvPr id="1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135188" y="855663"/>
            <a:ext cx="4873625" cy="215900"/>
          </a:xfrm>
        </p:spPr>
        <p:txBody>
          <a:bodyPr/>
          <a:lstStyle>
            <a:lvl1pPr algn="ctr"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nb-NO">
                <a:solidFill>
                  <a:srgbClr val="000000">
                    <a:lumMod val="50000"/>
                    <a:lumOff val="50000"/>
                  </a:srgbClr>
                </a:solidFill>
              </a:rPr>
              <a:t>Avdeling / enhet</a:t>
            </a:r>
          </a:p>
        </p:txBody>
      </p:sp>
      <p:sp>
        <p:nvSpPr>
          <p:cNvPr id="1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5C402-5230-4CD7-AD73-56C623123AA2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6431466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r>
              <a:rPr lang="nb-NO">
                <a:solidFill>
                  <a:srgbClr val="000000">
                    <a:lumMod val="65000"/>
                    <a:lumOff val="35000"/>
                  </a:srgbClr>
                </a:solidFill>
              </a:rPr>
              <a:t>Avdeling / enhet</a:t>
            </a:r>
            <a:endParaRPr lang="nb-NO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2D263-418F-4A6E-84A9-A3B99C94054E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8536133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Avdeling / enhet</a:t>
            </a:r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5F5EF-E485-4A9F-9935-8F63C4C467F1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41615400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196975"/>
            <a:ext cx="40386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196975"/>
            <a:ext cx="40386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97613"/>
            <a:ext cx="4114800" cy="2746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dirty="0" smtClean="0"/>
              <a:t>Geofysisk Institutt</a:t>
            </a:r>
            <a:endParaRPr lang="nb-NO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182D61-8785-0B4B-8E51-1724C1F3C5D7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649760492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196975"/>
            <a:ext cx="40386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196975"/>
            <a:ext cx="40386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Avdeling / enhet</a:t>
            </a:r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ADCA3-9613-4153-B920-BC29D33A4739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8309667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Avdeling / enhet</a:t>
            </a:r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12B07-309A-4266-8990-1B462094175F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46501113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re titte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3871913"/>
            <a:ext cx="508317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619250" y="5589588"/>
            <a:ext cx="5889625" cy="288925"/>
          </a:xfrm>
        </p:spPr>
        <p:txBody>
          <a:bodyPr/>
          <a:lstStyle>
            <a:lvl1pPr algn="ctr">
              <a:defRPr sz="1700" i="1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Avdeling / enhet</a:t>
            </a:r>
            <a:endParaRPr lang="nb-NO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659832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Avdeling / enhet</a:t>
            </a:r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1CC95-70A3-43D9-A476-699E22B99467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65987331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Avdeling / enhet</a:t>
            </a:r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A31A5-CABF-43A7-A81B-2DEB0735430B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6628504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 smtClean="0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Avdeling / enhet</a:t>
            </a:r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5E95AC-AD22-4CF5-BBFD-9BFB1F7EE885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88257152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Avdeling / enhet</a:t>
            </a:r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289E2-4C92-4D2F-A283-AD89070DCBB5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04041349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38925" y="347663"/>
            <a:ext cx="2058988" cy="5778500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347663"/>
            <a:ext cx="6029325" cy="5778500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Avdeling / enhet</a:t>
            </a:r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3C698-1787-41B9-B70B-AA4503728782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43261978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Fors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0"/>
            <a:ext cx="9144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10" descr="UiBmerke_grayscale"/>
          <p:cNvSpPr>
            <a:spLocks noChangeAspect="1" noChangeArrowheads="1"/>
          </p:cNvSpPr>
          <p:nvPr/>
        </p:nvSpPr>
        <p:spPr bwMode="auto">
          <a:xfrm>
            <a:off x="3665538" y="4702175"/>
            <a:ext cx="1770062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6" name="Gruppe 11"/>
          <p:cNvGrpSpPr>
            <a:grpSpLocks/>
          </p:cNvGrpSpPr>
          <p:nvPr userDrawn="1"/>
        </p:nvGrpSpPr>
        <p:grpSpPr bwMode="auto">
          <a:xfrm>
            <a:off x="1676400" y="250825"/>
            <a:ext cx="5791200" cy="558800"/>
            <a:chOff x="1743592" y="159840"/>
            <a:chExt cx="5791879" cy="558575"/>
          </a:xfrm>
        </p:grpSpPr>
        <p:grpSp>
          <p:nvGrpSpPr>
            <p:cNvPr id="7" name="Gruppe 12"/>
            <p:cNvGrpSpPr>
              <a:grpSpLocks/>
            </p:cNvGrpSpPr>
            <p:nvPr/>
          </p:nvGrpSpPr>
          <p:grpSpPr bwMode="auto">
            <a:xfrm>
              <a:off x="1876465" y="159840"/>
              <a:ext cx="5431839" cy="70664"/>
              <a:chOff x="1876465" y="159840"/>
              <a:chExt cx="5431839" cy="70664"/>
            </a:xfrm>
          </p:grpSpPr>
          <p:grpSp>
            <p:nvGrpSpPr>
              <p:cNvPr id="9" name="Gruppe 14"/>
              <p:cNvGrpSpPr>
                <a:grpSpLocks/>
              </p:cNvGrpSpPr>
              <p:nvPr/>
            </p:nvGrpSpPr>
            <p:grpSpPr bwMode="auto">
              <a:xfrm>
                <a:off x="1876465" y="159840"/>
                <a:ext cx="2756914" cy="28800"/>
                <a:chOff x="1876465" y="126156"/>
                <a:chExt cx="2756914" cy="28800"/>
              </a:xfrm>
            </p:grpSpPr>
            <p:sp>
              <p:nvSpPr>
                <p:cNvPr id="11" name="Rektangel 16"/>
                <p:cNvSpPr>
                  <a:spLocks noChangeArrowheads="1"/>
                </p:cNvSpPr>
                <p:nvPr/>
              </p:nvSpPr>
              <p:spPr bwMode="auto">
                <a:xfrm>
                  <a:off x="1876465" y="126156"/>
                  <a:ext cx="550800" cy="28800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b-NO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2" name="Rektangel 17"/>
                <p:cNvSpPr>
                  <a:spLocks noChangeArrowheads="1"/>
                </p:cNvSpPr>
                <p:nvPr/>
              </p:nvSpPr>
              <p:spPr bwMode="auto">
                <a:xfrm>
                  <a:off x="2426803" y="126156"/>
                  <a:ext cx="550800" cy="288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b-NO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" name="Rektangel 18"/>
                <p:cNvSpPr>
                  <a:spLocks noChangeArrowheads="1"/>
                </p:cNvSpPr>
                <p:nvPr/>
              </p:nvSpPr>
              <p:spPr bwMode="auto">
                <a:xfrm>
                  <a:off x="2977141" y="126156"/>
                  <a:ext cx="550800" cy="2880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b-NO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" name="Rektangel 19"/>
                <p:cNvSpPr>
                  <a:spLocks noChangeArrowheads="1"/>
                </p:cNvSpPr>
                <p:nvPr/>
              </p:nvSpPr>
              <p:spPr bwMode="auto">
                <a:xfrm>
                  <a:off x="3532241" y="126156"/>
                  <a:ext cx="550800" cy="28800"/>
                </a:xfrm>
                <a:prstGeom prst="rect">
                  <a:avLst/>
                </a:prstGeom>
                <a:solidFill>
                  <a:srgbClr val="00BB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b-NO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5" name="Rektangel 20"/>
                <p:cNvSpPr>
                  <a:spLocks noChangeArrowheads="1"/>
                </p:cNvSpPr>
                <p:nvPr/>
              </p:nvSpPr>
              <p:spPr bwMode="auto">
                <a:xfrm>
                  <a:off x="4082579" y="126156"/>
                  <a:ext cx="550800" cy="28800"/>
                </a:xfrm>
                <a:prstGeom prst="rect">
                  <a:avLst/>
                </a:prstGeom>
                <a:solidFill>
                  <a:srgbClr val="4E4A4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b-NO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cxnSp>
            <p:nvCxnSpPr>
              <p:cNvPr id="10" name="Rett linje 15"/>
              <p:cNvCxnSpPr>
                <a:cxnSpLocks noChangeShapeType="1"/>
              </p:cNvCxnSpPr>
              <p:nvPr/>
            </p:nvCxnSpPr>
            <p:spPr bwMode="auto">
              <a:xfrm>
                <a:off x="1876465" y="230504"/>
                <a:ext cx="5431839" cy="0"/>
              </a:xfrm>
              <a:prstGeom prst="line">
                <a:avLst/>
              </a:prstGeom>
              <a:noFill/>
              <a:ln w="9525" algn="ctr">
                <a:solidFill>
                  <a:srgbClr val="4E4A48">
                    <a:alpha val="52156"/>
                  </a:srgbClr>
                </a:solidFill>
                <a:prstDash val="sys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8" name="TekstSylinder 7"/>
            <p:cNvSpPr txBox="1"/>
            <p:nvPr/>
          </p:nvSpPr>
          <p:spPr>
            <a:xfrm>
              <a:off x="1743592" y="364546"/>
              <a:ext cx="5791879" cy="35386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nb-NO" sz="1640" spc="1160" dirty="0">
                  <a:solidFill>
                    <a:srgbClr val="808080"/>
                  </a:solidFill>
                  <a:latin typeface="Arial Narrow"/>
                  <a:ea typeface="ＭＳ Ｐゴシック" charset="0"/>
                  <a:cs typeface="ＭＳ Ｐゴシック" charset="0"/>
                </a:rPr>
                <a:t>UNIVERSITETET</a:t>
              </a:r>
              <a:r>
                <a:rPr lang="nb-NO" sz="1640" spc="1190" dirty="0">
                  <a:solidFill>
                    <a:srgbClr val="808080"/>
                  </a:solidFill>
                  <a:latin typeface="Arial Narrow"/>
                  <a:ea typeface="ＭＳ Ｐゴシック" charset="0"/>
                  <a:cs typeface="ＭＳ Ｐゴシック" charset="0"/>
                </a:rPr>
                <a:t> I BERGEN</a:t>
              </a:r>
            </a:p>
          </p:txBody>
        </p:sp>
      </p:grpSp>
      <p:sp>
        <p:nvSpPr>
          <p:cNvPr id="104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01477"/>
            <a:ext cx="7772400" cy="1181894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 noProof="0" smtClean="0"/>
              <a:t>Klikk for å redigere tittelstil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492375"/>
            <a:ext cx="6400800" cy="1512888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4E4A48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nb-NO" noProof="0" dirty="0" smtClean="0"/>
              <a:t>Klikk for å redigere undertittelstil i malen</a:t>
            </a:r>
          </a:p>
        </p:txBody>
      </p:sp>
      <p:sp>
        <p:nvSpPr>
          <p:cNvPr id="1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135188" y="855663"/>
            <a:ext cx="4873625" cy="215900"/>
          </a:xfrm>
        </p:spPr>
        <p:txBody>
          <a:bodyPr/>
          <a:lstStyle>
            <a:lvl1pPr algn="ctr"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nb-NO">
                <a:solidFill>
                  <a:srgbClr val="000000">
                    <a:lumMod val="50000"/>
                    <a:lumOff val="50000"/>
                  </a:srgbClr>
                </a:solidFill>
              </a:rPr>
              <a:t>Avdeling / enhet</a:t>
            </a:r>
          </a:p>
        </p:txBody>
      </p:sp>
      <p:sp>
        <p:nvSpPr>
          <p:cNvPr id="1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5C402-5230-4CD7-AD73-56C623123AA2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6431466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r>
              <a:rPr lang="nb-NO">
                <a:solidFill>
                  <a:srgbClr val="000000">
                    <a:lumMod val="65000"/>
                    <a:lumOff val="35000"/>
                  </a:srgbClr>
                </a:solidFill>
              </a:rPr>
              <a:t>Avdeling / enhet</a:t>
            </a:r>
            <a:endParaRPr lang="nb-NO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2D263-418F-4A6E-84A9-A3B99C94054E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8536133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97613"/>
            <a:ext cx="4114800" cy="2746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Geofysisk Institutt</a:t>
            </a:r>
            <a:endParaRPr lang="nb-NO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B4842B-32D9-5749-B905-A7ECB36DD084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596516649"/>
      </p:ext>
    </p:extLst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Avdeling / enhet</a:t>
            </a:r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5F5EF-E485-4A9F-9935-8F63C4C467F1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41615400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196975"/>
            <a:ext cx="40386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196975"/>
            <a:ext cx="40386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Avdeling / enhet</a:t>
            </a:r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ADCA3-9613-4153-B920-BC29D33A4739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8309667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Avdeling / enhet</a:t>
            </a:r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12B07-309A-4266-8990-1B462094175F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46501113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re titte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3871913"/>
            <a:ext cx="508317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619250" y="5589588"/>
            <a:ext cx="5889625" cy="288925"/>
          </a:xfrm>
        </p:spPr>
        <p:txBody>
          <a:bodyPr/>
          <a:lstStyle>
            <a:lvl1pPr algn="ctr">
              <a:defRPr sz="1700" i="1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Avdeling / enhet</a:t>
            </a:r>
            <a:endParaRPr lang="nb-NO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659832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Avdeling / enhet</a:t>
            </a:r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1CC95-70A3-43D9-A476-699E22B99467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65987331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Avdeling / enhet</a:t>
            </a:r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A31A5-CABF-43A7-A81B-2DEB0735430B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6628504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 smtClean="0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Avdeling / enhet</a:t>
            </a:r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5E95AC-AD22-4CF5-BBFD-9BFB1F7EE885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88257152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Avdeling / enhet</a:t>
            </a:r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289E2-4C92-4D2F-A283-AD89070DCBB5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04041349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38925" y="347663"/>
            <a:ext cx="2058988" cy="5778500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347663"/>
            <a:ext cx="6029325" cy="5778500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</a:rPr>
              <a:t>Avdeling / enhet</a:t>
            </a:r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3C698-1787-41B9-B70B-AA4503728782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43261978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re titte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3871913"/>
            <a:ext cx="508317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619250" y="5589588"/>
            <a:ext cx="5889625" cy="288925"/>
          </a:xfrm>
          <a:prstGeom prst="rect">
            <a:avLst/>
          </a:prstGeom>
        </p:spPr>
        <p:txBody>
          <a:bodyPr/>
          <a:lstStyle>
            <a:lvl1pPr algn="ctr">
              <a:defRPr sz="1700" i="1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nb-NO" smtClean="0"/>
              <a:t>Geofysisk Institutt, Det matematisk-naturvitenskapelige fakultet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65180540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97613"/>
            <a:ext cx="4114800" cy="2746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Geofysisk Institutt</a:t>
            </a:r>
            <a:endParaRPr lang="nb-NO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2CB7B0-AC23-7943-B683-1D1080D5B1F0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189641421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97613"/>
            <a:ext cx="4114800" cy="2746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Geofysisk Institutt</a:t>
            </a: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CE8B7-FCC2-4741-9DAE-0E967DF6F96A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025202362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 smtClean="0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97613"/>
            <a:ext cx="4114800" cy="2746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Geofysisk Institutt</a:t>
            </a: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F9B4FC-6431-C84F-9C5B-89B841C65666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350490027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theme" Target="../theme/theme2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13" Type="http://schemas.openxmlformats.org/officeDocument/2006/relationships/image" Target="../media/image1.jpeg"/><Relationship Id="rId14" Type="http://schemas.openxmlformats.org/officeDocument/2006/relationships/image" Target="../media/image7.emf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13" Type="http://schemas.openxmlformats.org/officeDocument/2006/relationships/image" Target="../media/image1.jpeg"/><Relationship Id="rId14" Type="http://schemas.openxmlformats.org/officeDocument/2006/relationships/image" Target="../media/image7.emf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47663"/>
            <a:ext cx="8229600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</a:p>
        </p:txBody>
      </p:sp>
      <p:pic>
        <p:nvPicPr>
          <p:cNvPr id="1027" name="Picture 9" descr="testtilpptgraf_w10-ny_hor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44000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5"/>
            <a:ext cx="8229600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519863"/>
            <a:ext cx="195421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4E4A48"/>
                </a:solidFill>
              </a:defRPr>
            </a:lvl1pPr>
          </a:lstStyle>
          <a:p>
            <a:fld id="{5BD2F25D-7C67-3C4F-9F99-84D02E696391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80428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4" r:id="rId1"/>
    <p:sldLayoutId id="2147484315" r:id="rId2"/>
    <p:sldLayoutId id="2147484306" r:id="rId3"/>
    <p:sldLayoutId id="2147484307" r:id="rId4"/>
    <p:sldLayoutId id="2147484308" r:id="rId5"/>
    <p:sldLayoutId id="2147484316" r:id="rId6"/>
    <p:sldLayoutId id="2147484309" r:id="rId7"/>
    <p:sldLayoutId id="2147484310" r:id="rId8"/>
    <p:sldLayoutId id="2147484311" r:id="rId9"/>
    <p:sldLayoutId id="2147484312" r:id="rId10"/>
    <p:sldLayoutId id="2147484313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318" r:id="rId1"/>
    <p:sldLayoutId id="2147484319" r:id="rId2"/>
    <p:sldLayoutId id="2147484320" r:id="rId3"/>
    <p:sldLayoutId id="2147484321" r:id="rId4"/>
    <p:sldLayoutId id="2147484322" r:id="rId5"/>
    <p:sldLayoutId id="2147484323" r:id="rId6"/>
    <p:sldLayoutId id="2147484324" r:id="rId7"/>
    <p:sldLayoutId id="2147484325" r:id="rId8"/>
    <p:sldLayoutId id="2147484326" r:id="rId9"/>
    <p:sldLayoutId id="2147484327" r:id="rId10"/>
    <p:sldLayoutId id="2147484328" r:id="rId11"/>
    <p:sldLayoutId id="2147484329" r:id="rId12"/>
    <p:sldLayoutId id="2147484330" r:id="rId13"/>
    <p:sldLayoutId id="2147484331" r:id="rId14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457200">
              <a:lnSpc>
                <a:spcPct val="100000"/>
              </a:lnSpc>
              <a:spcBef>
                <a:spcPct val="0"/>
              </a:spcBef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 algn="l">
              <a:defRPr/>
            </a:pPr>
            <a:fld id="{0E4F864F-34FA-FE47-BDCB-EA89D4E599C8}" type="datetime1">
              <a:rPr lang="nb-NO">
                <a:ea typeface="ＭＳ Ｐゴシック" charset="0"/>
                <a:cs typeface="ＭＳ Ｐゴシック" charset="0"/>
              </a:rPr>
              <a:pPr algn="l">
                <a:defRPr/>
              </a:pPr>
              <a:t>27.09.16</a:t>
            </a:fld>
            <a:endParaRPr lang="nb-NO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>
              <a:lnSpc>
                <a:spcPct val="100000"/>
              </a:lnSpc>
              <a:spcBef>
                <a:spcPct val="0"/>
              </a:spcBef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FD126288-82A9-F143-947B-2A0431137137}" type="slidenum">
              <a:rPr lang="nb-NO">
                <a:ea typeface="ＭＳ Ｐゴシック" charset="0"/>
                <a:cs typeface="ＭＳ Ｐゴシック" charset="0"/>
              </a:rPr>
              <a:pPr>
                <a:defRPr/>
              </a:pPr>
              <a:t>‹#›</a:t>
            </a:fld>
            <a:endParaRPr lang="nb-NO"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5" r:id="rId1"/>
    <p:sldLayoutId id="2147484346" r:id="rId2"/>
    <p:sldLayoutId id="2147484347" r:id="rId3"/>
    <p:sldLayoutId id="2147484348" r:id="rId4"/>
    <p:sldLayoutId id="2147484349" r:id="rId5"/>
    <p:sldLayoutId id="2147484350" r:id="rId6"/>
    <p:sldLayoutId id="2147484351" r:id="rId7"/>
    <p:sldLayoutId id="2147484352" r:id="rId8"/>
    <p:sldLayoutId id="2147484353" r:id="rId9"/>
    <p:sldLayoutId id="2147484354" r:id="rId10"/>
    <p:sldLayoutId id="214748435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47663"/>
            <a:ext cx="8229600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tittelstil</a:t>
            </a:r>
          </a:p>
        </p:txBody>
      </p:sp>
      <p:pic>
        <p:nvPicPr>
          <p:cNvPr id="1027" name="Picture 9" descr="testtilpptgraf_w10-ny_hor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44000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5"/>
            <a:ext cx="8229600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97613"/>
            <a:ext cx="4114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4E4A48"/>
                </a:solidFill>
              </a:defRPr>
            </a:lvl1pPr>
          </a:lstStyle>
          <a:p>
            <a:pPr>
              <a:defRPr/>
            </a:pPr>
            <a:endParaRPr lang="nb-NO"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84663" y="0"/>
            <a:ext cx="4873625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Avdeling / enhet</a:t>
            </a:r>
            <a:endParaRPr lang="nb-NO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519863"/>
            <a:ext cx="195421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4E4A48"/>
                </a:solidFill>
              </a:defRPr>
            </a:lvl1pPr>
          </a:lstStyle>
          <a:p>
            <a:pPr>
              <a:defRPr/>
            </a:pPr>
            <a:fld id="{D5F50D3F-047F-4F00-9811-A5C68010525D}" type="slidenum">
              <a:rPr lang="nb-NO">
                <a:ea typeface="ＭＳ Ｐゴシック" charset="0"/>
                <a:cs typeface="ＭＳ Ｐゴシック" charset="0"/>
              </a:rPr>
              <a:pPr>
                <a:defRPr/>
              </a:pPr>
              <a:t>‹#›</a:t>
            </a:fld>
            <a:endParaRPr lang="nb-NO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Bilde 1"/>
          <p:cNvPicPr>
            <a:picLocks noChangeAspect="1"/>
          </p:cNvPicPr>
          <p:nvPr/>
        </p:nvPicPr>
        <p:blipFill>
          <a:blip r:embed="rId14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38" y="5694363"/>
            <a:ext cx="1008062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TekstSylinder 2"/>
          <p:cNvSpPr txBox="1">
            <a:spLocks noChangeArrowheads="1"/>
          </p:cNvSpPr>
          <p:nvPr/>
        </p:nvSpPr>
        <p:spPr bwMode="auto">
          <a:xfrm>
            <a:off x="8389938" y="6519863"/>
            <a:ext cx="6016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nb-NO" sz="1200" smtClean="0">
                <a:solidFill>
                  <a:srgbClr val="4E4A48"/>
                </a:solidFill>
                <a:ea typeface="ＭＳ Ｐゴシック" charset="0"/>
                <a:cs typeface="ＭＳ Ｐゴシック" charset="0"/>
              </a:rPr>
              <a:t>uib.no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9" r:id="rId1"/>
    <p:sldLayoutId id="2147484370" r:id="rId2"/>
    <p:sldLayoutId id="2147484371" r:id="rId3"/>
    <p:sldLayoutId id="2147484372" r:id="rId4"/>
    <p:sldLayoutId id="2147484373" r:id="rId5"/>
    <p:sldLayoutId id="2147484374" r:id="rId6"/>
    <p:sldLayoutId id="2147484375" r:id="rId7"/>
    <p:sldLayoutId id="2147484376" r:id="rId8"/>
    <p:sldLayoutId id="2147484377" r:id="rId9"/>
    <p:sldLayoutId id="2147484378" r:id="rId10"/>
    <p:sldLayoutId id="2147484379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47663"/>
            <a:ext cx="8229600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tittelstil</a:t>
            </a:r>
          </a:p>
        </p:txBody>
      </p:sp>
      <p:pic>
        <p:nvPicPr>
          <p:cNvPr id="1027" name="Picture 9" descr="testtilpptgraf_w10-ny_hor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44000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5"/>
            <a:ext cx="8229600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97613"/>
            <a:ext cx="4114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4E4A48"/>
                </a:solidFill>
              </a:defRPr>
            </a:lvl1pPr>
          </a:lstStyle>
          <a:p>
            <a:pPr>
              <a:defRPr/>
            </a:pPr>
            <a:endParaRPr lang="nb-NO"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84663" y="0"/>
            <a:ext cx="4873625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pPr>
              <a:defRPr/>
            </a:pPr>
            <a:r>
              <a:rPr lang="nb-NO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Avdeling / enhet</a:t>
            </a:r>
            <a:endParaRPr lang="nb-NO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519863"/>
            <a:ext cx="195421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4E4A48"/>
                </a:solidFill>
              </a:defRPr>
            </a:lvl1pPr>
          </a:lstStyle>
          <a:p>
            <a:pPr>
              <a:defRPr/>
            </a:pPr>
            <a:fld id="{D5F50D3F-047F-4F00-9811-A5C68010525D}" type="slidenum">
              <a:rPr lang="nb-NO">
                <a:ea typeface="ＭＳ Ｐゴシック" charset="0"/>
                <a:cs typeface="ＭＳ Ｐゴシック" charset="0"/>
              </a:rPr>
              <a:pPr>
                <a:defRPr/>
              </a:pPr>
              <a:t>‹#›</a:t>
            </a:fld>
            <a:endParaRPr lang="nb-NO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Bilde 1"/>
          <p:cNvPicPr>
            <a:picLocks noChangeAspect="1"/>
          </p:cNvPicPr>
          <p:nvPr/>
        </p:nvPicPr>
        <p:blipFill>
          <a:blip r:embed="rId14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38" y="5694363"/>
            <a:ext cx="1008062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TekstSylinder 2"/>
          <p:cNvSpPr txBox="1">
            <a:spLocks noChangeArrowheads="1"/>
          </p:cNvSpPr>
          <p:nvPr/>
        </p:nvSpPr>
        <p:spPr bwMode="auto">
          <a:xfrm>
            <a:off x="8389938" y="6519863"/>
            <a:ext cx="6016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nb-NO" sz="1200" smtClean="0">
                <a:solidFill>
                  <a:srgbClr val="4E4A48"/>
                </a:solidFill>
                <a:ea typeface="ＭＳ Ｐゴシック" charset="0"/>
                <a:cs typeface="ＭＳ Ｐゴシック" charset="0"/>
              </a:rPr>
              <a:t>uib.no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1" r:id="rId1"/>
    <p:sldLayoutId id="2147484382" r:id="rId2"/>
    <p:sldLayoutId id="2147484383" r:id="rId3"/>
    <p:sldLayoutId id="2147484384" r:id="rId4"/>
    <p:sldLayoutId id="2147484385" r:id="rId5"/>
    <p:sldLayoutId id="2147484386" r:id="rId6"/>
    <p:sldLayoutId id="2147484387" r:id="rId7"/>
    <p:sldLayoutId id="2147484388" r:id="rId8"/>
    <p:sldLayoutId id="2147484389" r:id="rId9"/>
    <p:sldLayoutId id="2147484390" r:id="rId10"/>
    <p:sldLayoutId id="2147484391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naco.gfi.uib.no" TargetMode="External"/><Relationship Id="rId4" Type="http://schemas.openxmlformats.org/officeDocument/2006/relationships/hyperlink" Target="http://naco2.gfi.uib.no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12.emf"/><Relationship Id="rId3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hyperlink" Target="http://vimeo.com/96179776" TargetMode="External"/><Relationship Id="rId3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tel 1"/>
          <p:cNvSpPr>
            <a:spLocks noGrp="1"/>
          </p:cNvSpPr>
          <p:nvPr>
            <p:ph type="ctrTitle"/>
          </p:nvPr>
        </p:nvSpPr>
        <p:spPr>
          <a:xfrm>
            <a:off x="251520" y="1700808"/>
            <a:ext cx="8424936" cy="1181100"/>
          </a:xfrm>
        </p:spPr>
        <p:txBody>
          <a:bodyPr/>
          <a:lstStyle/>
          <a:p>
            <a:r>
              <a:rPr lang="nb-NO" altLang="nb-NO" dirty="0"/>
              <a:t/>
            </a:r>
            <a:br>
              <a:rPr lang="nb-NO" altLang="nb-NO" dirty="0"/>
            </a:br>
            <a:r>
              <a:rPr lang="nb-NO" b="1" dirty="0" smtClean="0"/>
              <a:t>The Norwegian Glider </a:t>
            </a:r>
            <a:r>
              <a:rPr lang="nb-NO" b="1" dirty="0" err="1" smtClean="0"/>
              <a:t>Observatory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EGO </a:t>
            </a:r>
            <a:r>
              <a:rPr lang="nb-NO" altLang="nb-NO" sz="2000" dirty="0" smtClean="0">
                <a:solidFill>
                  <a:srgbClr val="1F201E"/>
                </a:solidFill>
              </a:rPr>
              <a:t>September 2016</a:t>
            </a:r>
            <a:endParaRPr lang="nb-NO" altLang="nb-NO" sz="2000" dirty="0">
              <a:solidFill>
                <a:srgbClr val="1F201E"/>
              </a:solidFill>
            </a:endParaRPr>
          </a:p>
        </p:txBody>
      </p:sp>
      <p:sp>
        <p:nvSpPr>
          <p:cNvPr id="5123" name="Undertittel 2"/>
          <p:cNvSpPr>
            <a:spLocks noGrp="1"/>
          </p:cNvSpPr>
          <p:nvPr>
            <p:ph type="subTitle" idx="1"/>
          </p:nvPr>
        </p:nvSpPr>
        <p:spPr>
          <a:xfrm>
            <a:off x="179512" y="3356992"/>
            <a:ext cx="8820472" cy="936625"/>
          </a:xfrm>
        </p:spPr>
        <p:txBody>
          <a:bodyPr/>
          <a:lstStyle/>
          <a:p>
            <a:endParaRPr lang="nb-NO" altLang="nb-NO" sz="1600" dirty="0">
              <a:latin typeface="Arial Narrow" charset="0"/>
            </a:endParaRPr>
          </a:p>
          <a:p>
            <a:r>
              <a:rPr lang="nb-NO" altLang="nb-NO" sz="1800" b="1" dirty="0" smtClean="0">
                <a:latin typeface="Arial Narrow" charset="0"/>
              </a:rPr>
              <a:t>Peter </a:t>
            </a:r>
            <a:r>
              <a:rPr lang="nb-NO" altLang="nb-NO" sz="1800" b="1" dirty="0">
                <a:latin typeface="Arial Narrow" charset="0"/>
              </a:rPr>
              <a:t>M </a:t>
            </a:r>
            <a:r>
              <a:rPr lang="nb-NO" altLang="nb-NO" sz="1800" b="1" dirty="0" smtClean="0">
                <a:latin typeface="Arial Narrow" charset="0"/>
              </a:rPr>
              <a:t>Haugan</a:t>
            </a:r>
            <a:r>
              <a:rPr lang="nn-NO" sz="1800" i="1" baseline="30000" dirty="0" smtClean="0"/>
              <a:t>1,2</a:t>
            </a:r>
            <a:endParaRPr lang="nb-NO" altLang="nb-NO" sz="1800" b="1" dirty="0">
              <a:latin typeface="Arial Narrow" charset="0"/>
            </a:endParaRPr>
          </a:p>
          <a:p>
            <a:r>
              <a:rPr lang="nb-NO" altLang="nb-NO" sz="1600" dirty="0" err="1">
                <a:latin typeface="Arial Narrow" charset="0"/>
              </a:rPr>
              <a:t>Peter.Haugan@uib.no</a:t>
            </a:r>
            <a:endParaRPr lang="nb-NO" altLang="nb-NO" sz="1600" dirty="0">
              <a:latin typeface="Arial Narrow" charset="0"/>
            </a:endParaRPr>
          </a:p>
          <a:p>
            <a:endParaRPr lang="nn-NO" sz="1800" i="1" dirty="0" smtClean="0"/>
          </a:p>
          <a:p>
            <a:r>
              <a:rPr lang="nn-NO" sz="1800" i="1" dirty="0" smtClean="0"/>
              <a:t>EM</a:t>
            </a:r>
            <a:r>
              <a:rPr lang="nn-NO" sz="1800" i="1" dirty="0"/>
              <a:t>. Bruvik</a:t>
            </a:r>
            <a:r>
              <a:rPr lang="nn-NO" sz="1800" i="1" baseline="30000" dirty="0"/>
              <a:t>1</a:t>
            </a:r>
            <a:r>
              <a:rPr lang="nn-NO" sz="1800" i="1" dirty="0" smtClean="0"/>
              <a:t>,</a:t>
            </a:r>
            <a:r>
              <a:rPr lang="en-GB" sz="1800" i="1" dirty="0"/>
              <a:t> </a:t>
            </a:r>
            <a:r>
              <a:rPr lang="en-GB" sz="1800" i="1" dirty="0" smtClean="0"/>
              <a:t>I</a:t>
            </a:r>
            <a:r>
              <a:rPr lang="en-GB" sz="1800" i="1" dirty="0"/>
              <a:t>. Hessevik</a:t>
            </a:r>
            <a:r>
              <a:rPr lang="en-GB" sz="1800" i="1" baseline="30000" dirty="0"/>
              <a:t>1</a:t>
            </a:r>
            <a:r>
              <a:rPr lang="en-GB" sz="1800" i="1" dirty="0"/>
              <a:t> </a:t>
            </a:r>
            <a:r>
              <a:rPr lang="nn-NO" sz="1800" i="1" dirty="0" smtClean="0"/>
              <a:t> H</a:t>
            </a:r>
            <a:r>
              <a:rPr lang="nn-NO" sz="1800" i="1" dirty="0"/>
              <a:t>. </a:t>
            </a:r>
            <a:r>
              <a:rPr lang="nn-NO" sz="1800" i="1" dirty="0" smtClean="0"/>
              <a:t>Søiland</a:t>
            </a:r>
            <a:r>
              <a:rPr lang="nn-NO" sz="1800" i="1" baseline="30000" dirty="0" smtClean="0"/>
              <a:t>2</a:t>
            </a:r>
            <a:r>
              <a:rPr lang="nn-NO" sz="1800" i="1" dirty="0" smtClean="0"/>
              <a:t>, </a:t>
            </a:r>
            <a:r>
              <a:rPr lang="nn-NO" sz="1800" i="1" dirty="0"/>
              <a:t>KA. </a:t>
            </a:r>
            <a:r>
              <a:rPr lang="en-GB" sz="1800" i="1" dirty="0" smtClean="0"/>
              <a:t>Orvik</a:t>
            </a:r>
            <a:r>
              <a:rPr lang="en-GB" sz="1800" i="1" baseline="30000" dirty="0" smtClean="0"/>
              <a:t>1</a:t>
            </a:r>
            <a:r>
              <a:rPr lang="en-GB" sz="1800" i="1" dirty="0" smtClean="0"/>
              <a:t>,I</a:t>
            </a:r>
            <a:r>
              <a:rPr lang="en-GB" sz="1800" i="1" dirty="0"/>
              <a:t>. </a:t>
            </a:r>
            <a:r>
              <a:rPr lang="en-GB" sz="1800" i="1" dirty="0" smtClean="0"/>
              <a:t>Fer</a:t>
            </a:r>
            <a:r>
              <a:rPr lang="en-GB" sz="1800" i="1" baseline="30000" dirty="0" smtClean="0"/>
              <a:t>1</a:t>
            </a:r>
            <a:r>
              <a:rPr lang="en-GB" sz="1800" i="1" dirty="0"/>
              <a:t>, K. </a:t>
            </a:r>
            <a:r>
              <a:rPr lang="en-GB" sz="1800" i="1" dirty="0" err="1" smtClean="0"/>
              <a:t>Våge</a:t>
            </a:r>
            <a:r>
              <a:rPr lang="nn-NO" sz="1800" i="1" baseline="30000" dirty="0" smtClean="0"/>
              <a:t>1</a:t>
            </a:r>
            <a:r>
              <a:rPr lang="nn-NO" sz="1800" i="1" dirty="0" smtClean="0"/>
              <a:t>, </a:t>
            </a:r>
            <a:r>
              <a:rPr lang="nn-NO" sz="1800" i="1" dirty="0"/>
              <a:t>K. Kvalsund</a:t>
            </a:r>
            <a:r>
              <a:rPr lang="nn-NO" sz="1800" i="1" baseline="30000" dirty="0"/>
              <a:t>3</a:t>
            </a:r>
            <a:endParaRPr lang="nb-NO" sz="1800" i="1" dirty="0"/>
          </a:p>
          <a:p>
            <a:r>
              <a:rPr lang="en-GB" sz="1800" i="1" baseline="30000" dirty="0"/>
              <a:t>1</a:t>
            </a:r>
            <a:r>
              <a:rPr lang="en-GB" sz="1800" i="1" dirty="0"/>
              <a:t> Geophysical Institute, University of Bergen, </a:t>
            </a:r>
            <a:r>
              <a:rPr lang="en-GB" sz="1800" i="1" dirty="0" err="1"/>
              <a:t>Allégaten</a:t>
            </a:r>
            <a:r>
              <a:rPr lang="en-GB" sz="1800" i="1" dirty="0"/>
              <a:t> 70, 5007, Bergen, Norway</a:t>
            </a:r>
            <a:r>
              <a:rPr lang="en-GB" sz="1800" i="1" dirty="0" smtClean="0"/>
              <a:t>,</a:t>
            </a:r>
          </a:p>
          <a:p>
            <a:r>
              <a:rPr lang="en-GB" sz="1800" i="1" baseline="30000" dirty="0" smtClean="0"/>
              <a:t>2</a:t>
            </a:r>
            <a:r>
              <a:rPr lang="en-GB" sz="1800" i="1" dirty="0" smtClean="0"/>
              <a:t> </a:t>
            </a:r>
            <a:r>
              <a:rPr lang="en-GB" sz="1800" i="1" dirty="0"/>
              <a:t>Institute of Marine Research, </a:t>
            </a:r>
            <a:r>
              <a:rPr lang="en-GB" sz="1800" i="1" dirty="0" err="1"/>
              <a:t>Nordnesgaten</a:t>
            </a:r>
            <a:r>
              <a:rPr lang="en-GB" sz="1800" i="1" dirty="0"/>
              <a:t> 50, 5005 Bergen, </a:t>
            </a:r>
            <a:r>
              <a:rPr lang="en-GB" sz="1800" i="1" dirty="0" smtClean="0"/>
              <a:t>Norway</a:t>
            </a:r>
            <a:endParaRPr lang="en-GB" sz="1800" i="1" dirty="0"/>
          </a:p>
          <a:p>
            <a:r>
              <a:rPr lang="en-GB" sz="1800" i="1" dirty="0" smtClean="0"/>
              <a:t> </a:t>
            </a:r>
            <a:r>
              <a:rPr lang="en-GB" sz="1800" i="1" baseline="30000" dirty="0" smtClean="0"/>
              <a:t>3</a:t>
            </a:r>
            <a:r>
              <a:rPr lang="en-GB" sz="1800" i="1" dirty="0" smtClean="0"/>
              <a:t> </a:t>
            </a:r>
            <a:r>
              <a:rPr lang="en-GB" sz="1800" i="1" dirty="0" err="1"/>
              <a:t>Runde</a:t>
            </a:r>
            <a:r>
              <a:rPr lang="en-GB" sz="1800" i="1" dirty="0"/>
              <a:t> Environmental Centre, </a:t>
            </a:r>
            <a:r>
              <a:rPr lang="en-GB" sz="1800" i="1" dirty="0" err="1"/>
              <a:t>Rundavegen</a:t>
            </a:r>
            <a:r>
              <a:rPr lang="en-GB" sz="1800" i="1" dirty="0"/>
              <a:t> 237, 6096 </a:t>
            </a:r>
            <a:r>
              <a:rPr lang="en-GB" sz="1800" i="1" dirty="0" err="1"/>
              <a:t>Runde</a:t>
            </a:r>
            <a:r>
              <a:rPr lang="en-GB" sz="1800" i="1" dirty="0"/>
              <a:t>, </a:t>
            </a:r>
            <a:r>
              <a:rPr lang="en-GB" sz="1800" i="1" dirty="0" smtClean="0"/>
              <a:t>Norway</a:t>
            </a:r>
            <a:endParaRPr lang="nb-NO" altLang="nb-NO" sz="1800" dirty="0" smtClean="0">
              <a:latin typeface="Arial Narrow" charset="0"/>
            </a:endParaRPr>
          </a:p>
        </p:txBody>
      </p:sp>
      <p:sp>
        <p:nvSpPr>
          <p:cNvPr id="15" name="Plassholder for bunn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dirty="0" smtClean="0"/>
              <a:t>Geophysical Institute, Faculty of Mathematics and Natural Sciences </a:t>
            </a:r>
            <a:endParaRPr lang="nb-NO" dirty="0"/>
          </a:p>
        </p:txBody>
      </p:sp>
      <p:sp>
        <p:nvSpPr>
          <p:cNvPr id="5125" name="TekstSylinder 1"/>
          <p:cNvSpPr txBox="1">
            <a:spLocks noChangeArrowheads="1"/>
          </p:cNvSpPr>
          <p:nvPr/>
        </p:nvSpPr>
        <p:spPr bwMode="auto">
          <a:xfrm>
            <a:off x="-2413000" y="11113"/>
            <a:ext cx="2305050" cy="197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nb-NO" sz="1200" dirty="0">
                <a:solidFill>
                  <a:srgbClr val="4E4A48"/>
                </a:solidFill>
              </a:rPr>
              <a:t>Legg inn</a:t>
            </a:r>
            <a:r>
              <a:rPr lang="nb-NO" altLang="nb-NO" sz="1400" u="sng" dirty="0">
                <a:solidFill>
                  <a:srgbClr val="4E4A48"/>
                </a:solidFill>
              </a:rPr>
              <a:t/>
            </a:r>
            <a:br>
              <a:rPr lang="nb-NO" altLang="nb-NO" sz="1400" u="sng" dirty="0">
                <a:solidFill>
                  <a:srgbClr val="4E4A48"/>
                </a:solidFill>
              </a:rPr>
            </a:br>
            <a:r>
              <a:rPr lang="nb-NO" altLang="nb-NO" sz="1400" dirty="0">
                <a:solidFill>
                  <a:srgbClr val="4E4A48"/>
                </a:solidFill>
              </a:rPr>
              <a:t>«Avdeling / enhet» </a:t>
            </a:r>
            <a:br>
              <a:rPr lang="nb-NO" altLang="nb-NO" sz="1400" dirty="0">
                <a:solidFill>
                  <a:srgbClr val="4E4A48"/>
                </a:solidFill>
              </a:rPr>
            </a:br>
            <a:r>
              <a:rPr lang="nb-NO" altLang="nb-NO" sz="1200" dirty="0">
                <a:solidFill>
                  <a:srgbClr val="4E4A48"/>
                </a:solidFill>
              </a:rPr>
              <a:t>på hver side:</a:t>
            </a:r>
            <a:br>
              <a:rPr lang="nb-NO" altLang="nb-NO" sz="1200" dirty="0">
                <a:solidFill>
                  <a:srgbClr val="4E4A48"/>
                </a:solidFill>
              </a:rPr>
            </a:br>
            <a:r>
              <a:rPr lang="nb-NO" altLang="nb-NO" sz="1200" dirty="0">
                <a:solidFill>
                  <a:srgbClr val="4E4A48"/>
                </a:solidFill>
              </a:rPr>
              <a:t/>
            </a:r>
            <a:br>
              <a:rPr lang="nb-NO" altLang="nb-NO" sz="1200" dirty="0">
                <a:solidFill>
                  <a:srgbClr val="4E4A48"/>
                </a:solidFill>
              </a:rPr>
            </a:br>
            <a:r>
              <a:rPr lang="nb-NO" altLang="nb-NO" sz="1200" dirty="0">
                <a:solidFill>
                  <a:srgbClr val="4E4A48"/>
                </a:solidFill>
              </a:rPr>
              <a:t>1 Gå til menyen «Sett inn»</a:t>
            </a:r>
            <a:br>
              <a:rPr lang="nb-NO" altLang="nb-NO" sz="1200" dirty="0">
                <a:solidFill>
                  <a:srgbClr val="4E4A48"/>
                </a:solidFill>
              </a:rPr>
            </a:br>
            <a:r>
              <a:rPr lang="nb-NO" altLang="nb-NO" sz="1200" dirty="0">
                <a:solidFill>
                  <a:srgbClr val="4E4A48"/>
                </a:solidFill>
              </a:rPr>
              <a:t>2 Velg: Dato og klokkeslett</a:t>
            </a:r>
            <a:br>
              <a:rPr lang="nb-NO" altLang="nb-NO" sz="1200" dirty="0">
                <a:solidFill>
                  <a:srgbClr val="4E4A48"/>
                </a:solidFill>
              </a:rPr>
            </a:br>
            <a:r>
              <a:rPr lang="nb-NO" altLang="nb-NO" sz="1200" dirty="0">
                <a:solidFill>
                  <a:srgbClr val="4E4A48"/>
                </a:solidFill>
              </a:rPr>
              <a:t>3 Skriv navn på avdeling eller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nb-NO" sz="1200" dirty="0">
                <a:solidFill>
                  <a:srgbClr val="4E4A48"/>
                </a:solidFill>
              </a:rPr>
              <a:t>   enhet i feltet «Bunntekst»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nb-NO" sz="1200" dirty="0">
                <a:solidFill>
                  <a:srgbClr val="4E4A48"/>
                </a:solidFill>
              </a:rPr>
              <a:t>4 Velg «Bruk på alle"</a:t>
            </a:r>
            <a:br>
              <a:rPr lang="nb-NO" altLang="nb-NO" sz="1200" dirty="0">
                <a:solidFill>
                  <a:srgbClr val="4E4A48"/>
                </a:solidFill>
              </a:rPr>
            </a:br>
            <a:endParaRPr lang="nb-NO" altLang="nb-NO" sz="1200" dirty="0">
              <a:solidFill>
                <a:srgbClr val="4E4A48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93296"/>
            <a:ext cx="3508376" cy="64807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2656"/>
            <a:ext cx="9125404" cy="1137121"/>
          </a:xfrm>
        </p:spPr>
        <p:txBody>
          <a:bodyPr/>
          <a:lstStyle/>
          <a:p>
            <a:pPr algn="ctr"/>
            <a:r>
              <a:rPr lang="en-US" sz="2400" dirty="0" smtClean="0"/>
              <a:t>We a</a:t>
            </a:r>
            <a:r>
              <a:rPr lang="en-US" sz="2400" dirty="0" smtClean="0"/>
              <a:t>ppreciate </a:t>
            </a:r>
            <a:r>
              <a:rPr lang="en-US" sz="2400" dirty="0" smtClean="0"/>
              <a:t>international collaboration EGO, GROOM, </a:t>
            </a:r>
            <a:r>
              <a:rPr lang="en-US" sz="2400" dirty="0" err="1" smtClean="0"/>
              <a:t>AtlantOS</a:t>
            </a:r>
            <a:r>
              <a:rPr lang="en-US" sz="2400" dirty="0" smtClean="0"/>
              <a:t>, </a:t>
            </a:r>
            <a:r>
              <a:rPr lang="en-US" sz="2400" dirty="0" smtClean="0"/>
              <a:t>… </a:t>
            </a:r>
            <a:r>
              <a:rPr lang="en-US" sz="2400" dirty="0" err="1" smtClean="0"/>
              <a:t>Gliderpage</a:t>
            </a:r>
            <a:r>
              <a:rPr lang="en-US" sz="2400" dirty="0" smtClean="0"/>
              <a:t> </a:t>
            </a:r>
            <a:r>
              <a:rPr lang="en-US" sz="2400" dirty="0" smtClean="0"/>
              <a:t>also </a:t>
            </a:r>
            <a:r>
              <a:rPr lang="en-US" sz="2400" dirty="0"/>
              <a:t>u</a:t>
            </a:r>
            <a:r>
              <a:rPr lang="en-US" sz="2400" dirty="0" smtClean="0"/>
              <a:t>sed by colleagues elsewhere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628800"/>
            <a:ext cx="8748464" cy="451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689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3" y="347662"/>
            <a:ext cx="3168352" cy="3009330"/>
          </a:xfrm>
        </p:spPr>
        <p:txBody>
          <a:bodyPr/>
          <a:lstStyle/>
          <a:p>
            <a:r>
              <a:rPr lang="en-US" u="sng" dirty="0" smtClean="0"/>
              <a:t>Recent </a:t>
            </a:r>
            <a:r>
              <a:rPr lang="en-US" u="sng" dirty="0" smtClean="0"/>
              <a:t>operations</a:t>
            </a:r>
            <a:br>
              <a:rPr lang="en-US" u="sng" dirty="0" smtClean="0"/>
            </a:br>
            <a:r>
              <a:rPr lang="en-US" sz="2400" dirty="0" smtClean="0"/>
              <a:t>Iceland – Jan </a:t>
            </a:r>
            <a:r>
              <a:rPr lang="en-US" sz="2400" dirty="0" err="1" smtClean="0"/>
              <a:t>Mayen</a:t>
            </a:r>
            <a:r>
              <a:rPr lang="en-US" sz="2400" dirty="0" smtClean="0"/>
              <a:t> </a:t>
            </a:r>
            <a:r>
              <a:rPr lang="en-US" sz="2400" dirty="0"/>
              <a:t>– </a:t>
            </a:r>
            <a:r>
              <a:rPr lang="en-US" sz="2400" dirty="0" smtClean="0"/>
              <a:t>Greenland</a:t>
            </a:r>
            <a:br>
              <a:rPr lang="en-US" sz="2400" dirty="0" smtClean="0"/>
            </a:br>
            <a:r>
              <a:rPr lang="en-US" sz="2400" dirty="0" smtClean="0"/>
              <a:t>3 </a:t>
            </a:r>
            <a:r>
              <a:rPr lang="en-US" sz="2400" dirty="0" err="1" smtClean="0"/>
              <a:t>Seagliders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PI </a:t>
            </a:r>
            <a:r>
              <a:rPr lang="en-US" sz="2400" dirty="0" err="1" smtClean="0"/>
              <a:t>Kjetil</a:t>
            </a:r>
            <a:r>
              <a:rPr lang="en-US" sz="2400" dirty="0" smtClean="0"/>
              <a:t> </a:t>
            </a:r>
            <a:r>
              <a:rPr lang="en-US" sz="2400" dirty="0" err="1" smtClean="0"/>
              <a:t>Våge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4" b="-1441"/>
          <a:stretch/>
        </p:blipFill>
        <p:spPr>
          <a:xfrm>
            <a:off x="3469150" y="188640"/>
            <a:ext cx="5674850" cy="6741369"/>
          </a:xfrm>
        </p:spPr>
      </p:pic>
      <p:sp>
        <p:nvSpPr>
          <p:cNvPr id="3" name="TextBox 2"/>
          <p:cNvSpPr txBox="1"/>
          <p:nvPr/>
        </p:nvSpPr>
        <p:spPr>
          <a:xfrm>
            <a:off x="179512" y="3429000"/>
            <a:ext cx="3198211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u="sng" dirty="0" smtClean="0"/>
              <a:t>Issues with sea ice</a:t>
            </a:r>
          </a:p>
          <a:p>
            <a:pPr algn="l"/>
            <a:r>
              <a:rPr lang="en-US" sz="2400" dirty="0" smtClean="0"/>
              <a:t>Navigation/</a:t>
            </a:r>
            <a:r>
              <a:rPr lang="en-US" sz="2400" dirty="0" err="1" smtClean="0"/>
              <a:t>Comm</a:t>
            </a:r>
            <a:r>
              <a:rPr lang="en-US" sz="2400" dirty="0" smtClean="0"/>
              <a:t>!</a:t>
            </a:r>
          </a:p>
          <a:p>
            <a:pPr algn="l"/>
            <a:r>
              <a:rPr lang="en-US" sz="2400" dirty="0" smtClean="0"/>
              <a:t>Low </a:t>
            </a:r>
            <a:r>
              <a:rPr lang="en-US" sz="2400" dirty="0"/>
              <a:t>temp</a:t>
            </a:r>
          </a:p>
          <a:p>
            <a:pPr algn="l"/>
            <a:r>
              <a:rPr lang="en-US" sz="2400" dirty="0" smtClean="0"/>
              <a:t>Collisions</a:t>
            </a:r>
          </a:p>
          <a:p>
            <a:pPr algn="l"/>
            <a:r>
              <a:rPr lang="en-US" sz="2400" dirty="0" smtClean="0"/>
              <a:t>Entrapment</a:t>
            </a:r>
          </a:p>
        </p:txBody>
      </p:sp>
    </p:spTree>
    <p:extLst>
      <p:ext uri="{BB962C8B-B14F-4D97-AF65-F5344CB8AC3E}">
        <p14:creationId xmlns:p14="http://schemas.microsoft.com/office/powerpoint/2010/main" val="14811134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7504" y="260648"/>
            <a:ext cx="8819703" cy="633412"/>
          </a:xfrm>
        </p:spPr>
        <p:txBody>
          <a:bodyPr/>
          <a:lstStyle/>
          <a:p>
            <a:pPr algn="ctr"/>
            <a:r>
              <a:rPr lang="en-US" sz="2400" dirty="0" smtClean="0"/>
              <a:t>Example coastal/fjord project: Slocum operations </a:t>
            </a:r>
            <a:r>
              <a:rPr lang="en-US" sz="2400" dirty="0" smtClean="0"/>
              <a:t>in </a:t>
            </a:r>
            <a:r>
              <a:rPr lang="en-US" sz="2400" dirty="0" err="1" smtClean="0"/>
              <a:t>Isfjorden</a:t>
            </a:r>
            <a:r>
              <a:rPr lang="en-US" sz="2400" dirty="0" smtClean="0"/>
              <a:t> with </a:t>
            </a:r>
            <a:r>
              <a:rPr lang="en-US" sz="2400" dirty="0" smtClean="0"/>
              <a:t>the University Centre in Svalbard (UNIS) November 2014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9144000" cy="5733256"/>
          </a:xfrm>
          <a:prstGeom prst="rect">
            <a:avLst/>
          </a:prstGeom>
        </p:spPr>
      </p:pic>
      <p:pic>
        <p:nvPicPr>
          <p:cNvPr id="5" name="Picture 2" descr="bt_fig_0001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013176"/>
            <a:ext cx="3156909" cy="22147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11764" y="4581128"/>
            <a:ext cx="1196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Svalbard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80296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3312368" cy="864096"/>
          </a:xfrm>
        </p:spPr>
        <p:txBody>
          <a:bodyPr/>
          <a:lstStyle/>
          <a:p>
            <a:r>
              <a:rPr lang="nb-NO" dirty="0" err="1" smtClean="0"/>
              <a:t>Prospects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51520" y="1268760"/>
            <a:ext cx="3672408" cy="5040560"/>
          </a:xfrm>
        </p:spPr>
        <p:txBody>
          <a:bodyPr/>
          <a:lstStyle/>
          <a:p>
            <a:r>
              <a:rPr lang="nb-NO" sz="2000" dirty="0" err="1" smtClean="0"/>
              <a:t>Extending</a:t>
            </a:r>
            <a:r>
              <a:rPr lang="nb-NO" sz="2000" dirty="0" smtClean="0"/>
              <a:t> area </a:t>
            </a:r>
            <a:r>
              <a:rPr lang="nb-NO" sz="2000" dirty="0" err="1" smtClean="0"/>
              <a:t>of</a:t>
            </a:r>
            <a:r>
              <a:rPr lang="nb-NO" sz="2000" dirty="0" smtClean="0"/>
              <a:t> </a:t>
            </a:r>
            <a:r>
              <a:rPr lang="nb-NO" sz="2000" dirty="0" err="1" smtClean="0"/>
              <a:t>operations</a:t>
            </a:r>
            <a:r>
              <a:rPr lang="nb-NO" sz="2000" dirty="0" smtClean="0"/>
              <a:t> to Svalbard and </a:t>
            </a:r>
            <a:r>
              <a:rPr lang="nb-NO" sz="2000" dirty="0" err="1" smtClean="0"/>
              <a:t>even</a:t>
            </a:r>
            <a:r>
              <a:rPr lang="nb-NO" sz="2000" dirty="0" smtClean="0"/>
              <a:t> </a:t>
            </a:r>
            <a:r>
              <a:rPr lang="nb-NO" sz="2000" dirty="0" err="1" smtClean="0"/>
              <a:t>south</a:t>
            </a:r>
            <a:r>
              <a:rPr lang="nb-NO" sz="2000" dirty="0" smtClean="0"/>
              <a:t> </a:t>
            </a:r>
            <a:r>
              <a:rPr lang="nb-NO" sz="2000" dirty="0" err="1" smtClean="0"/>
              <a:t>of</a:t>
            </a:r>
            <a:r>
              <a:rPr lang="nb-NO" sz="2000" dirty="0" smtClean="0"/>
              <a:t> </a:t>
            </a:r>
            <a:r>
              <a:rPr lang="nb-NO" sz="2000" dirty="0" err="1" smtClean="0"/>
              <a:t>Greenland</a:t>
            </a:r>
            <a:r>
              <a:rPr lang="nb-NO" sz="2000" dirty="0" smtClean="0"/>
              <a:t>-Scotland </a:t>
            </a:r>
            <a:r>
              <a:rPr lang="nb-NO" sz="2000" dirty="0" err="1" smtClean="0"/>
              <a:t>ridge</a:t>
            </a:r>
            <a:r>
              <a:rPr lang="nb-NO" sz="2000" dirty="0" smtClean="0"/>
              <a:t> as </a:t>
            </a:r>
            <a:r>
              <a:rPr lang="nb-NO" sz="2000" dirty="0" err="1" smtClean="0"/>
              <a:t>infrastructure</a:t>
            </a:r>
            <a:r>
              <a:rPr lang="nb-NO" sz="2000" dirty="0" smtClean="0"/>
              <a:t> serving </a:t>
            </a:r>
            <a:r>
              <a:rPr lang="nb-NO" sz="2000" dirty="0" err="1" smtClean="0"/>
              <a:t>new</a:t>
            </a:r>
            <a:r>
              <a:rPr lang="nb-NO" sz="2000" dirty="0" smtClean="0"/>
              <a:t> </a:t>
            </a:r>
            <a:r>
              <a:rPr lang="nb-NO" sz="2000" dirty="0" err="1" smtClean="0"/>
              <a:t>researc</a:t>
            </a:r>
            <a:r>
              <a:rPr lang="nb-NO" sz="2000" dirty="0" err="1" smtClean="0"/>
              <a:t>h</a:t>
            </a:r>
            <a:r>
              <a:rPr lang="nb-NO" sz="2000" dirty="0" smtClean="0"/>
              <a:t> </a:t>
            </a:r>
            <a:r>
              <a:rPr lang="nb-NO" sz="2000" dirty="0" err="1" smtClean="0"/>
              <a:t>projects</a:t>
            </a:r>
            <a:endParaRPr lang="nb-NO" sz="2000" dirty="0" smtClean="0"/>
          </a:p>
          <a:p>
            <a:r>
              <a:rPr lang="nb-NO" sz="2000" dirty="0" smtClean="0"/>
              <a:t>Gliders </a:t>
            </a:r>
            <a:r>
              <a:rPr lang="nb-NO" sz="2000" dirty="0" err="1" smtClean="0"/>
              <a:t>now</a:t>
            </a:r>
            <a:r>
              <a:rPr lang="nb-NO" sz="2000" dirty="0" smtClean="0"/>
              <a:t> </a:t>
            </a:r>
            <a:r>
              <a:rPr lang="nb-NO" sz="2000" dirty="0" err="1" smtClean="0"/>
              <a:t>considered</a:t>
            </a:r>
            <a:r>
              <a:rPr lang="nb-NO" sz="2000" dirty="0" smtClean="0"/>
              <a:t> in planning </a:t>
            </a:r>
            <a:r>
              <a:rPr lang="nb-NO" sz="2000" dirty="0" err="1" smtClean="0"/>
              <a:t>process</a:t>
            </a:r>
            <a:r>
              <a:rPr lang="nb-NO" sz="2000" dirty="0" smtClean="0"/>
              <a:t> for </a:t>
            </a:r>
            <a:r>
              <a:rPr lang="nb-NO" sz="2000" dirty="0" err="1" smtClean="0"/>
              <a:t>national</a:t>
            </a:r>
            <a:r>
              <a:rPr lang="nb-NO" sz="2000" dirty="0" smtClean="0"/>
              <a:t> </a:t>
            </a:r>
            <a:r>
              <a:rPr lang="nb-NO" sz="2000" dirty="0" err="1" smtClean="0"/>
              <a:t>sustained</a:t>
            </a:r>
            <a:r>
              <a:rPr lang="nb-NO" sz="2000" dirty="0" smtClean="0"/>
              <a:t> </a:t>
            </a:r>
            <a:r>
              <a:rPr lang="nb-NO" sz="2000" dirty="0" err="1" smtClean="0"/>
              <a:t>monitoring</a:t>
            </a:r>
            <a:r>
              <a:rPr lang="nb-NO" sz="2000" dirty="0"/>
              <a:t> </a:t>
            </a:r>
            <a:r>
              <a:rPr lang="nb-NO" sz="2000" dirty="0" smtClean="0"/>
              <a:t>(Huse et al, IMR, 2015)</a:t>
            </a:r>
          </a:p>
          <a:p>
            <a:r>
              <a:rPr lang="nb-NO" sz="2000" dirty="0" err="1" smtClean="0"/>
              <a:t>Consider</a:t>
            </a:r>
            <a:r>
              <a:rPr lang="nb-NO" sz="2000" dirty="0" smtClean="0"/>
              <a:t> </a:t>
            </a:r>
            <a:r>
              <a:rPr lang="nb-NO" sz="2000" dirty="0" err="1" smtClean="0"/>
              <a:t>move</a:t>
            </a:r>
            <a:r>
              <a:rPr lang="nb-NO" sz="2000" dirty="0" smtClean="0"/>
              <a:t> </a:t>
            </a:r>
            <a:r>
              <a:rPr lang="nb-NO" sz="2000" dirty="0" err="1" smtClean="0"/>
              <a:t>towards</a:t>
            </a:r>
            <a:r>
              <a:rPr lang="nb-NO" sz="2000" dirty="0" smtClean="0"/>
              <a:t> serving </a:t>
            </a:r>
            <a:r>
              <a:rPr lang="nb-NO" sz="2000" dirty="0" err="1" smtClean="0"/>
              <a:t>forecasting</a:t>
            </a:r>
            <a:r>
              <a:rPr lang="nb-NO" sz="2000" dirty="0" smtClean="0"/>
              <a:t> and </a:t>
            </a:r>
            <a:r>
              <a:rPr lang="nb-NO" sz="2000" dirty="0" err="1" smtClean="0"/>
              <a:t>biogeochemical</a:t>
            </a:r>
            <a:r>
              <a:rPr lang="nb-NO" sz="2000" dirty="0" smtClean="0"/>
              <a:t> </a:t>
            </a:r>
            <a:r>
              <a:rPr lang="nb-NO" sz="2000" dirty="0" err="1" smtClean="0"/>
              <a:t>applications</a:t>
            </a:r>
            <a:endParaRPr lang="nb-NO" sz="2000" dirty="0" smtClean="0"/>
          </a:p>
          <a:p>
            <a:endParaRPr lang="nb-NO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-3804"/>
            <a:ext cx="4848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619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539552" y="1700808"/>
            <a:ext cx="8352928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4572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200"/>
              </a:spcAft>
              <a:defRPr/>
            </a:pP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NACO </a:t>
            </a:r>
            <a:r>
              <a:rPr lang="en-US" sz="1800" dirty="0">
                <a:solidFill>
                  <a:srgbClr val="000000"/>
                </a:solidFill>
                <a:latin typeface="+mn-lt"/>
              </a:rPr>
              <a:t>project homepage, 2016, </a:t>
            </a:r>
            <a:r>
              <a:rPr lang="en-US" sz="1800" dirty="0">
                <a:solidFill>
                  <a:srgbClr val="000000"/>
                </a:solidFill>
                <a:latin typeface="+mn-lt"/>
                <a:hlinkClick r:id="rId3"/>
              </a:rPr>
              <a:t>http://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hlinkClick r:id="rId3"/>
              </a:rPr>
              <a:t>naco.gfi.uib.no</a:t>
            </a:r>
            <a:endParaRPr lang="en-US" sz="1800" dirty="0" smtClean="0">
              <a:solidFill>
                <a:srgbClr val="000000"/>
              </a:solidFill>
              <a:latin typeface="+mn-lt"/>
            </a:endParaRPr>
          </a:p>
          <a:p>
            <a:pPr eaLnBrk="1" hangingPunct="1">
              <a:spcAft>
                <a:spcPts val="1200"/>
              </a:spcAft>
              <a:defRPr/>
            </a:pPr>
            <a:r>
              <a:rPr lang="en-US" sz="1800" dirty="0" err="1" smtClean="0">
                <a:solidFill>
                  <a:srgbClr val="000000"/>
                </a:solidFill>
                <a:latin typeface="+mn-lt"/>
              </a:rPr>
              <a:t>Realtime</a:t>
            </a:r>
            <a:r>
              <a:rPr lang="en-US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and historical data and tools 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hlinkClick r:id="rId4"/>
              </a:rPr>
              <a:t>http://naco2</a:t>
            </a:r>
            <a:r>
              <a:rPr lang="en-US" sz="1800" dirty="0">
                <a:solidFill>
                  <a:srgbClr val="000000"/>
                </a:solidFill>
                <a:latin typeface="+mn-lt"/>
                <a:hlinkClick r:id="rId4"/>
              </a:rPr>
              <a:t>.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hlinkClick r:id="rId4"/>
              </a:rPr>
              <a:t>gfi.uib.no</a:t>
            </a:r>
            <a:endParaRPr lang="en-US" sz="1800" dirty="0" smtClean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glider4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2003425" y="5949950"/>
            <a:ext cx="236220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80000"/>
              </a:lnSpc>
              <a:spcBef>
                <a:spcPct val="20000"/>
              </a:spcBef>
            </a:pPr>
            <a:r>
              <a:rPr lang="de-DE" sz="1600">
                <a:solidFill>
                  <a:srgbClr val="FFFFFF"/>
                </a:solidFill>
                <a:cs typeface="Arial" charset="0"/>
              </a:rPr>
              <a:t>20-40 km/day </a:t>
            </a:r>
            <a:r>
              <a:rPr lang="en-GB" sz="1600">
                <a:solidFill>
                  <a:srgbClr val="FFFFFF"/>
                </a:solidFill>
                <a:cs typeface="Arial" charset="0"/>
              </a:rPr>
              <a:t>horisontally</a:t>
            </a:r>
          </a:p>
        </p:txBody>
      </p:sp>
      <p:sp>
        <p:nvSpPr>
          <p:cNvPr id="18435" name="Line 4"/>
          <p:cNvSpPr>
            <a:spLocks noChangeShapeType="1"/>
          </p:cNvSpPr>
          <p:nvPr/>
        </p:nvSpPr>
        <p:spPr bwMode="auto">
          <a:xfrm>
            <a:off x="4610100" y="6121400"/>
            <a:ext cx="1219200" cy="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  <a:spcBef>
                <a:spcPct val="20000"/>
              </a:spcBef>
            </a:pPr>
            <a:endParaRPr lang="en-US" sz="28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6" name="Line 5"/>
          <p:cNvSpPr>
            <a:spLocks noChangeShapeType="1"/>
          </p:cNvSpPr>
          <p:nvPr/>
        </p:nvSpPr>
        <p:spPr bwMode="auto">
          <a:xfrm>
            <a:off x="5638800" y="4724400"/>
            <a:ext cx="0" cy="889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  <a:spcBef>
                <a:spcPct val="20000"/>
              </a:spcBef>
            </a:pPr>
            <a:endParaRPr lang="en-US" sz="28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5638800" y="4876800"/>
            <a:ext cx="8239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80000"/>
              </a:lnSpc>
              <a:spcBef>
                <a:spcPct val="20000"/>
              </a:spcBef>
            </a:pPr>
            <a:r>
              <a:rPr lang="de-DE" sz="1600">
                <a:solidFill>
                  <a:srgbClr val="FFFFFF"/>
                </a:solidFill>
                <a:cs typeface="Arial" charset="0"/>
              </a:rPr>
              <a:t>1000m</a:t>
            </a:r>
          </a:p>
        </p:txBody>
      </p:sp>
      <p:sp>
        <p:nvSpPr>
          <p:cNvPr id="18438" name="Line 7"/>
          <p:cNvSpPr>
            <a:spLocks noChangeShapeType="1"/>
          </p:cNvSpPr>
          <p:nvPr/>
        </p:nvSpPr>
        <p:spPr bwMode="auto">
          <a:xfrm>
            <a:off x="2844800" y="3441700"/>
            <a:ext cx="10668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>
              <a:lnSpc>
                <a:spcPct val="80000"/>
              </a:lnSpc>
              <a:spcBef>
                <a:spcPct val="20000"/>
              </a:spcBef>
            </a:pPr>
            <a:endParaRPr lang="en-US" sz="28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9" name="Text Box 8"/>
          <p:cNvSpPr txBox="1">
            <a:spLocks noChangeArrowheads="1"/>
          </p:cNvSpPr>
          <p:nvPr/>
        </p:nvSpPr>
        <p:spPr bwMode="auto">
          <a:xfrm>
            <a:off x="901700" y="2857500"/>
            <a:ext cx="4429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1600">
                <a:solidFill>
                  <a:srgbClr val="FF0000"/>
                </a:solidFill>
                <a:cs typeface="Arial" charset="0"/>
              </a:rPr>
              <a:t>ftp</a:t>
            </a:r>
          </a:p>
        </p:txBody>
      </p:sp>
      <p:sp>
        <p:nvSpPr>
          <p:cNvPr id="18440" name="Line 9"/>
          <p:cNvSpPr>
            <a:spLocks noChangeShapeType="1"/>
          </p:cNvSpPr>
          <p:nvPr/>
        </p:nvSpPr>
        <p:spPr bwMode="auto">
          <a:xfrm>
            <a:off x="647700" y="2921000"/>
            <a:ext cx="482600" cy="3937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  <a:spcBef>
                <a:spcPct val="20000"/>
              </a:spcBef>
            </a:pPr>
            <a:endParaRPr lang="en-US" sz="28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41" name="Text Box 10"/>
          <p:cNvSpPr txBox="1">
            <a:spLocks noChangeArrowheads="1"/>
          </p:cNvSpPr>
          <p:nvPr/>
        </p:nvSpPr>
        <p:spPr bwMode="auto">
          <a:xfrm>
            <a:off x="728663" y="1506538"/>
            <a:ext cx="2052637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1600">
                <a:solidFill>
                  <a:srgbClr val="5F5F5F"/>
                </a:solidFill>
                <a:cs typeface="Arial" charset="0"/>
              </a:rPr>
              <a:t>Operation central</a:t>
            </a:r>
          </a:p>
        </p:txBody>
      </p:sp>
      <p:sp>
        <p:nvSpPr>
          <p:cNvPr id="18442" name="Text Box 11"/>
          <p:cNvSpPr txBox="1">
            <a:spLocks noChangeArrowheads="1"/>
          </p:cNvSpPr>
          <p:nvPr/>
        </p:nvSpPr>
        <p:spPr bwMode="auto">
          <a:xfrm>
            <a:off x="4149725" y="3225800"/>
            <a:ext cx="105727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80000"/>
              </a:lnSpc>
              <a:spcBef>
                <a:spcPct val="20000"/>
              </a:spcBef>
            </a:pPr>
            <a:r>
              <a:rPr lang="de-DE" sz="1600">
                <a:solidFill>
                  <a:srgbClr val="5F5F5F"/>
                </a:solidFill>
                <a:cs typeface="Arial" charset="0"/>
              </a:rPr>
              <a:t>Models, ...</a:t>
            </a:r>
            <a:endParaRPr lang="de-DE" sz="1000">
              <a:solidFill>
                <a:srgbClr val="5F5F5F"/>
              </a:solidFill>
              <a:cs typeface="Arial" charset="0"/>
            </a:endParaRPr>
          </a:p>
        </p:txBody>
      </p:sp>
      <p:sp>
        <p:nvSpPr>
          <p:cNvPr id="18443" name="Text Box 12"/>
          <p:cNvSpPr txBox="1">
            <a:spLocks noChangeArrowheads="1"/>
          </p:cNvSpPr>
          <p:nvPr/>
        </p:nvSpPr>
        <p:spPr bwMode="auto">
          <a:xfrm>
            <a:off x="1393825" y="3187700"/>
            <a:ext cx="112395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1600">
                <a:solidFill>
                  <a:srgbClr val="5F5F5F"/>
                </a:solidFill>
                <a:cs typeface="Arial" charset="0"/>
              </a:rPr>
              <a:t>Data centre</a:t>
            </a:r>
          </a:p>
        </p:txBody>
      </p:sp>
      <p:sp>
        <p:nvSpPr>
          <p:cNvPr id="1093651" name="Rectangle 19"/>
          <p:cNvSpPr>
            <a:spLocks noChangeArrowheads="1"/>
          </p:cNvSpPr>
          <p:nvPr/>
        </p:nvSpPr>
        <p:spPr bwMode="auto">
          <a:xfrm>
            <a:off x="0" y="0"/>
            <a:ext cx="91440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4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Arial" charset="0"/>
              </a:rPr>
              <a:t>Norwegian </a:t>
            </a:r>
            <a:r>
              <a:rPr lang="en-US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Arial" charset="0"/>
              </a:rPr>
              <a:t>Atlantic Current Observatory (NACO)</a:t>
            </a: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Arial" charset="0"/>
              </a:rPr>
              <a:t>National </a:t>
            </a:r>
            <a:r>
              <a:rPr lang="en-US" sz="24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Arial" charset="0"/>
              </a:rPr>
              <a:t>research infrastructure facility since 2011</a:t>
            </a:r>
            <a:endParaRPr lang="en-US" sz="2400" dirty="0">
              <a:solidFill>
                <a:srgbClr val="000066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  <a:cs typeface="Arial" charset="0"/>
            </a:endParaRPr>
          </a:p>
        </p:txBody>
      </p:sp>
      <p:pic>
        <p:nvPicPr>
          <p:cNvPr id="18445" name="Picture 13" descr="bergen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238" y="2457450"/>
            <a:ext cx="2544762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6" name="TextBox 14"/>
          <p:cNvSpPr txBox="1">
            <a:spLocks noChangeArrowheads="1"/>
          </p:cNvSpPr>
          <p:nvPr/>
        </p:nvSpPr>
        <p:spPr bwMode="auto">
          <a:xfrm>
            <a:off x="6477000" y="4149725"/>
            <a:ext cx="26797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80000"/>
              </a:lnSpc>
              <a:spcBef>
                <a:spcPct val="20000"/>
              </a:spcBef>
            </a:pPr>
            <a:r>
              <a:rPr lang="nb-NO" sz="1200">
                <a:solidFill>
                  <a:srgbClr val="000000"/>
                </a:solidFill>
                <a:latin typeface="Arial" charset="0"/>
                <a:cs typeface="Arial" charset="0"/>
              </a:rPr>
              <a:t>NACO launch, minister Tora Aasland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0"/>
            <a:ext cx="6012160" cy="56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287524" y="188640"/>
            <a:ext cx="2772308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nb-NO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NACO </a:t>
            </a:r>
            <a:r>
              <a:rPr lang="nb-NO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proposal</a:t>
            </a:r>
            <a:r>
              <a:rPr lang="nb-NO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:</a:t>
            </a:r>
          </a:p>
          <a:p>
            <a:pPr algn="l" eaLnBrk="1" hangingPunct="1"/>
            <a:endParaRPr lang="nb-NO" sz="24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l" eaLnBrk="1" hangingPunct="1"/>
            <a:r>
              <a:rPr lang="nb-NO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1. A real time </a:t>
            </a:r>
            <a:r>
              <a:rPr lang="nb-NO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mooring</a:t>
            </a:r>
            <a:r>
              <a:rPr lang="nb-NO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at </a:t>
            </a:r>
            <a:r>
              <a:rPr lang="nb-NO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Svinøy</a:t>
            </a:r>
            <a:endParaRPr lang="nb-NO" sz="24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l" eaLnBrk="1" hangingPunct="1"/>
            <a:r>
              <a:rPr lang="nb-NO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2. A </a:t>
            </a:r>
            <a:r>
              <a:rPr lang="nb-NO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national</a:t>
            </a:r>
            <a:r>
              <a:rPr lang="nb-NO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nb-NO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facility</a:t>
            </a:r>
            <a:r>
              <a:rPr lang="nb-NO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for gliders </a:t>
            </a:r>
            <a:r>
              <a:rPr lang="nb-NO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to monitor </a:t>
            </a:r>
            <a:r>
              <a:rPr lang="nb-NO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the</a:t>
            </a:r>
            <a:r>
              <a:rPr lang="nb-NO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Norwegian Atlantic </a:t>
            </a:r>
            <a:r>
              <a:rPr lang="nb-NO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Current</a:t>
            </a:r>
            <a:r>
              <a:rPr lang="nb-NO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.</a:t>
            </a:r>
          </a:p>
          <a:p>
            <a:pPr algn="l" eaLnBrk="1" hangingPunct="1"/>
            <a:r>
              <a:rPr lang="nb-NO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3. </a:t>
            </a:r>
            <a:r>
              <a:rPr lang="nb-NO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Buildup</a:t>
            </a:r>
            <a:r>
              <a:rPr lang="nb-NO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nb-NO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of</a:t>
            </a:r>
            <a:r>
              <a:rPr lang="nb-NO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nb-NO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competence</a:t>
            </a:r>
            <a:r>
              <a:rPr lang="nb-NO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and service to </a:t>
            </a:r>
            <a:r>
              <a:rPr lang="nb-NO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research</a:t>
            </a:r>
            <a:r>
              <a:rPr lang="nb-NO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nb-NO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projects</a:t>
            </a:r>
            <a:r>
              <a:rPr lang="nb-NO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.</a:t>
            </a:r>
            <a:r>
              <a:rPr lang="nb-NO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endParaRPr lang="nb-NO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485" name="TextBox 8"/>
          <p:cNvSpPr txBox="1">
            <a:spLocks noChangeArrowheads="1"/>
          </p:cNvSpPr>
          <p:nvPr/>
        </p:nvSpPr>
        <p:spPr bwMode="auto">
          <a:xfrm>
            <a:off x="3707904" y="5733256"/>
            <a:ext cx="48970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nb-NO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Run by GFI/UiB </a:t>
            </a:r>
            <a:r>
              <a:rPr lang="nb-NO" sz="20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with</a:t>
            </a:r>
            <a:r>
              <a:rPr lang="nb-NO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nb-NO" sz="2000" dirty="0">
                <a:solidFill>
                  <a:srgbClr val="000000"/>
                </a:solidFill>
                <a:latin typeface="Arial" charset="0"/>
                <a:cs typeface="Arial" charset="0"/>
              </a:rPr>
              <a:t>IMR </a:t>
            </a:r>
            <a:r>
              <a:rPr lang="nb-NO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and</a:t>
            </a:r>
          </a:p>
          <a:p>
            <a:pPr eaLnBrk="1" hangingPunct="1"/>
            <a:r>
              <a:rPr lang="nb-NO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Runde </a:t>
            </a:r>
            <a:r>
              <a:rPr lang="nb-NO" sz="20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Environmental</a:t>
            </a:r>
            <a:r>
              <a:rPr lang="nb-NO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Centre as partners</a:t>
            </a:r>
            <a:endParaRPr lang="nb-NO" sz="2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5" name="Picture 4" descr="gf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69257"/>
            <a:ext cx="2915816" cy="168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bt_fig_0001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913"/>
            <a:ext cx="9144000" cy="64150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692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800" dirty="0" smtClean="0">
                <a:latin typeface="Arial"/>
                <a:cs typeface="Arial"/>
              </a:rPr>
              <a:t>Historical time series/sections</a:t>
            </a:r>
            <a:endParaRPr lang="en-GB" sz="2800" dirty="0">
              <a:latin typeface="Arial"/>
              <a:cs typeface="Arial"/>
            </a:endParaRPr>
          </a:p>
        </p:txBody>
      </p:sp>
      <p:grpSp>
        <p:nvGrpSpPr>
          <p:cNvPr id="37892" name="Group 4"/>
          <p:cNvGrpSpPr>
            <a:grpSpLocks/>
          </p:cNvGrpSpPr>
          <p:nvPr/>
        </p:nvGrpSpPr>
        <p:grpSpPr bwMode="auto">
          <a:xfrm>
            <a:off x="539750" y="3429000"/>
            <a:ext cx="5903913" cy="863600"/>
            <a:chOff x="340" y="2160"/>
            <a:chExt cx="3719" cy="544"/>
          </a:xfrm>
        </p:grpSpPr>
        <p:sp>
          <p:nvSpPr>
            <p:cNvPr id="37919" name="Line 5"/>
            <p:cNvSpPr>
              <a:spLocks noChangeShapeType="1"/>
            </p:cNvSpPr>
            <p:nvPr/>
          </p:nvSpPr>
          <p:spPr bwMode="auto">
            <a:xfrm flipV="1">
              <a:off x="793" y="2614"/>
              <a:ext cx="2450" cy="9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20" name="Line 6"/>
            <p:cNvSpPr>
              <a:spLocks noChangeShapeType="1"/>
            </p:cNvSpPr>
            <p:nvPr/>
          </p:nvSpPr>
          <p:spPr bwMode="auto">
            <a:xfrm>
              <a:off x="3243" y="2614"/>
              <a:ext cx="816" cy="9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21" name="Line 7"/>
            <p:cNvSpPr>
              <a:spLocks noChangeShapeType="1"/>
            </p:cNvSpPr>
            <p:nvPr/>
          </p:nvSpPr>
          <p:spPr bwMode="auto">
            <a:xfrm flipH="1" flipV="1">
              <a:off x="340" y="2160"/>
              <a:ext cx="453" cy="544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893" name="Line 8"/>
          <p:cNvSpPr>
            <a:spLocks noChangeShapeType="1"/>
          </p:cNvSpPr>
          <p:nvPr/>
        </p:nvSpPr>
        <p:spPr bwMode="auto">
          <a:xfrm>
            <a:off x="7092950" y="2205038"/>
            <a:ext cx="215900" cy="503237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4" name="Line 9"/>
          <p:cNvSpPr>
            <a:spLocks noChangeShapeType="1"/>
          </p:cNvSpPr>
          <p:nvPr/>
        </p:nvSpPr>
        <p:spPr bwMode="auto">
          <a:xfrm>
            <a:off x="8243888" y="1341438"/>
            <a:ext cx="649287" cy="79216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5" name="Line 10"/>
          <p:cNvSpPr>
            <a:spLocks noChangeShapeType="1"/>
          </p:cNvSpPr>
          <p:nvPr/>
        </p:nvSpPr>
        <p:spPr bwMode="auto">
          <a:xfrm flipV="1">
            <a:off x="4211638" y="1125538"/>
            <a:ext cx="1584325" cy="71437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6" name="Line 11"/>
          <p:cNvSpPr>
            <a:spLocks noChangeShapeType="1"/>
          </p:cNvSpPr>
          <p:nvPr/>
        </p:nvSpPr>
        <p:spPr bwMode="auto">
          <a:xfrm>
            <a:off x="2843213" y="3357563"/>
            <a:ext cx="360362" cy="287337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7" name="Line 12"/>
          <p:cNvSpPr>
            <a:spLocks noChangeShapeType="1"/>
          </p:cNvSpPr>
          <p:nvPr/>
        </p:nvSpPr>
        <p:spPr bwMode="auto">
          <a:xfrm>
            <a:off x="3851275" y="3644900"/>
            <a:ext cx="792163" cy="28892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8" name="Line 13"/>
          <p:cNvSpPr>
            <a:spLocks noChangeShapeType="1"/>
          </p:cNvSpPr>
          <p:nvPr/>
        </p:nvSpPr>
        <p:spPr bwMode="auto">
          <a:xfrm>
            <a:off x="4787900" y="4005263"/>
            <a:ext cx="431800" cy="14446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9" name="Text Box 14"/>
          <p:cNvSpPr txBox="1">
            <a:spLocks noChangeArrowheads="1"/>
          </p:cNvSpPr>
          <p:nvPr/>
        </p:nvSpPr>
        <p:spPr bwMode="auto">
          <a:xfrm>
            <a:off x="2103438" y="4240213"/>
            <a:ext cx="2116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400">
                <a:solidFill>
                  <a:srgbClr val="FFFF00"/>
                </a:solidFill>
              </a:rPr>
              <a:t>“Nuka Arctica”</a:t>
            </a:r>
          </a:p>
        </p:txBody>
      </p:sp>
      <p:sp>
        <p:nvSpPr>
          <p:cNvPr id="37900" name="Text Box 15"/>
          <p:cNvSpPr txBox="1">
            <a:spLocks noChangeArrowheads="1"/>
          </p:cNvSpPr>
          <p:nvPr/>
        </p:nvSpPr>
        <p:spPr bwMode="auto">
          <a:xfrm>
            <a:off x="6732588" y="1773238"/>
            <a:ext cx="827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400">
                <a:solidFill>
                  <a:srgbClr val="FFFF00"/>
                </a:solidFill>
              </a:rPr>
              <a:t>BSO</a:t>
            </a:r>
          </a:p>
        </p:txBody>
      </p:sp>
      <p:sp>
        <p:nvSpPr>
          <p:cNvPr id="37901" name="Text Box 16"/>
          <p:cNvSpPr txBox="1">
            <a:spLocks noChangeArrowheads="1"/>
          </p:cNvSpPr>
          <p:nvPr/>
        </p:nvSpPr>
        <p:spPr bwMode="auto">
          <a:xfrm>
            <a:off x="7740650" y="1458913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400">
                <a:solidFill>
                  <a:srgbClr val="FFFF00"/>
                </a:solidFill>
              </a:rPr>
              <a:t>BSX</a:t>
            </a:r>
          </a:p>
        </p:txBody>
      </p:sp>
      <p:sp>
        <p:nvSpPr>
          <p:cNvPr id="37902" name="Text Box 17"/>
          <p:cNvSpPr txBox="1">
            <a:spLocks noChangeArrowheads="1"/>
          </p:cNvSpPr>
          <p:nvPr/>
        </p:nvSpPr>
        <p:spPr bwMode="auto">
          <a:xfrm>
            <a:off x="3975100" y="620713"/>
            <a:ext cx="1690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400">
                <a:solidFill>
                  <a:srgbClr val="FFFF00"/>
                </a:solidFill>
              </a:rPr>
              <a:t>Fram Strait</a:t>
            </a:r>
          </a:p>
        </p:txBody>
      </p:sp>
      <p:sp>
        <p:nvSpPr>
          <p:cNvPr id="37903" name="Text Box 18"/>
          <p:cNvSpPr txBox="1">
            <a:spLocks noChangeArrowheads="1"/>
          </p:cNvSpPr>
          <p:nvPr/>
        </p:nvSpPr>
        <p:spPr bwMode="auto">
          <a:xfrm rot="1200000">
            <a:off x="1763713" y="3116263"/>
            <a:ext cx="3763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400">
                <a:solidFill>
                  <a:srgbClr val="FFFF00"/>
                </a:solidFill>
              </a:rPr>
              <a:t>Greenland Scotland Ridge</a:t>
            </a:r>
          </a:p>
        </p:txBody>
      </p:sp>
      <p:sp>
        <p:nvSpPr>
          <p:cNvPr id="37904" name="Line 19"/>
          <p:cNvSpPr>
            <a:spLocks noChangeShapeType="1"/>
          </p:cNvSpPr>
          <p:nvPr/>
        </p:nvSpPr>
        <p:spPr bwMode="auto">
          <a:xfrm flipH="1" flipV="1">
            <a:off x="5219700" y="3429000"/>
            <a:ext cx="504825" cy="36036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5" name="Oval 20"/>
          <p:cNvSpPr>
            <a:spLocks noChangeArrowheads="1"/>
          </p:cNvSpPr>
          <p:nvPr/>
        </p:nvSpPr>
        <p:spPr bwMode="auto">
          <a:xfrm>
            <a:off x="5292725" y="3213100"/>
            <a:ext cx="358775" cy="2159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06" name="Text Box 21"/>
          <p:cNvSpPr txBox="1">
            <a:spLocks noChangeArrowheads="1"/>
          </p:cNvSpPr>
          <p:nvPr/>
        </p:nvSpPr>
        <p:spPr bwMode="auto">
          <a:xfrm>
            <a:off x="5343525" y="2727325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400">
                <a:solidFill>
                  <a:srgbClr val="FFFF00"/>
                </a:solidFill>
              </a:rPr>
              <a:t>M</a:t>
            </a:r>
          </a:p>
        </p:txBody>
      </p:sp>
      <p:sp>
        <p:nvSpPr>
          <p:cNvPr id="37907" name="Line 22"/>
          <p:cNvSpPr>
            <a:spLocks noChangeShapeType="1"/>
          </p:cNvSpPr>
          <p:nvPr/>
        </p:nvSpPr>
        <p:spPr bwMode="auto">
          <a:xfrm>
            <a:off x="395288" y="5373688"/>
            <a:ext cx="0" cy="1008062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8" name="Line 23"/>
          <p:cNvSpPr>
            <a:spLocks noChangeShapeType="1"/>
          </p:cNvSpPr>
          <p:nvPr/>
        </p:nvSpPr>
        <p:spPr bwMode="auto">
          <a:xfrm>
            <a:off x="971550" y="5516563"/>
            <a:ext cx="0" cy="1008062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9" name="Line 24"/>
          <p:cNvSpPr>
            <a:spLocks noChangeShapeType="1"/>
          </p:cNvSpPr>
          <p:nvPr/>
        </p:nvSpPr>
        <p:spPr bwMode="auto">
          <a:xfrm>
            <a:off x="1331913" y="5661025"/>
            <a:ext cx="0" cy="100806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10" name="Line 25"/>
          <p:cNvSpPr>
            <a:spLocks noChangeShapeType="1"/>
          </p:cNvSpPr>
          <p:nvPr/>
        </p:nvSpPr>
        <p:spPr bwMode="auto">
          <a:xfrm>
            <a:off x="3492500" y="5445125"/>
            <a:ext cx="0" cy="100806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11" name="Line 26"/>
          <p:cNvSpPr>
            <a:spLocks noChangeShapeType="1"/>
          </p:cNvSpPr>
          <p:nvPr/>
        </p:nvSpPr>
        <p:spPr bwMode="auto">
          <a:xfrm>
            <a:off x="1763713" y="5589588"/>
            <a:ext cx="0" cy="1008062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12" name="Line 27"/>
          <p:cNvSpPr>
            <a:spLocks noChangeShapeType="1"/>
          </p:cNvSpPr>
          <p:nvPr/>
        </p:nvSpPr>
        <p:spPr bwMode="auto">
          <a:xfrm>
            <a:off x="2700338" y="5373688"/>
            <a:ext cx="0" cy="1008062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13" name="Line 28"/>
          <p:cNvSpPr>
            <a:spLocks noChangeShapeType="1"/>
          </p:cNvSpPr>
          <p:nvPr/>
        </p:nvSpPr>
        <p:spPr bwMode="auto">
          <a:xfrm>
            <a:off x="4572000" y="5445125"/>
            <a:ext cx="0" cy="100806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14" name="Text Box 29"/>
          <p:cNvSpPr txBox="1">
            <a:spLocks noChangeArrowheads="1"/>
          </p:cNvSpPr>
          <p:nvPr/>
        </p:nvSpPr>
        <p:spPr bwMode="auto">
          <a:xfrm>
            <a:off x="5200650" y="5392738"/>
            <a:ext cx="1660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nn-NO" sz="2400" dirty="0">
                <a:solidFill>
                  <a:srgbClr val="FFFF00"/>
                </a:solidFill>
              </a:rPr>
              <a:t>26.5 </a:t>
            </a:r>
            <a:r>
              <a:rPr lang="nn-NO" sz="2400" dirty="0" err="1">
                <a:solidFill>
                  <a:srgbClr val="FFFF00"/>
                </a:solidFill>
              </a:rPr>
              <a:t>Rapid</a:t>
            </a:r>
            <a:endParaRPr lang="nn-NO" sz="2400" dirty="0">
              <a:solidFill>
                <a:srgbClr val="FFFF00"/>
              </a:solidFill>
            </a:endParaRPr>
          </a:p>
        </p:txBody>
      </p:sp>
      <p:sp>
        <p:nvSpPr>
          <p:cNvPr id="37917" name="Oval 32"/>
          <p:cNvSpPr>
            <a:spLocks noChangeArrowheads="1"/>
          </p:cNvSpPr>
          <p:nvPr/>
        </p:nvSpPr>
        <p:spPr bwMode="auto">
          <a:xfrm>
            <a:off x="179388" y="3933825"/>
            <a:ext cx="576262" cy="50323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18" name="Line 33"/>
          <p:cNvSpPr>
            <a:spLocks noChangeShapeType="1"/>
          </p:cNvSpPr>
          <p:nvPr/>
        </p:nvSpPr>
        <p:spPr bwMode="auto">
          <a:xfrm>
            <a:off x="4140200" y="2060575"/>
            <a:ext cx="2592388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43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93452"/>
          </a:xfrm>
        </p:spPr>
        <p:txBody>
          <a:bodyPr/>
          <a:lstStyle/>
          <a:p>
            <a:pPr lvl="1" algn="ctr"/>
            <a:r>
              <a:rPr lang="en-US" dirty="0" smtClean="0"/>
              <a:t>Facilities in </a:t>
            </a:r>
            <a:r>
              <a:rPr lang="en-US" dirty="0" err="1" smtClean="0"/>
              <a:t>Gliderlab</a:t>
            </a:r>
            <a:r>
              <a:rPr lang="en-US" dirty="0" smtClean="0"/>
              <a:t> in Bergen</a:t>
            </a:r>
            <a:br>
              <a:rPr lang="en-US" dirty="0" smtClean="0"/>
            </a:br>
            <a:r>
              <a:rPr lang="pt-BR" sz="1800" dirty="0">
                <a:latin typeface="Arial" charset="0"/>
                <a:ea typeface="ＭＳ Ｐゴシック" charset="0"/>
                <a:cs typeface="Arial" charset="0"/>
                <a:hlinkClick r:id="rId2"/>
              </a:rPr>
              <a:t>http://vimeo.com/</a:t>
            </a:r>
            <a:r>
              <a:rPr lang="pt-BR" sz="1800" dirty="0" smtClean="0">
                <a:latin typeface="Arial" charset="0"/>
                <a:ea typeface="ＭＳ Ｐゴシック" charset="0"/>
                <a:cs typeface="Arial" charset="0"/>
                <a:hlinkClick r:id="rId2"/>
              </a:rPr>
              <a:t>96179776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t="10118" b="10118"/>
          <a:stretch>
            <a:fillRect/>
          </a:stretch>
        </p:blipFill>
        <p:spPr>
          <a:xfrm>
            <a:off x="0" y="1381125"/>
            <a:ext cx="9144000" cy="5476875"/>
          </a:xfrm>
        </p:spPr>
      </p:pic>
    </p:spTree>
    <p:extLst>
      <p:ext uri="{BB962C8B-B14F-4D97-AF65-F5344CB8AC3E}">
        <p14:creationId xmlns:p14="http://schemas.microsoft.com/office/powerpoint/2010/main" val="14938937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tel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633412"/>
          </a:xfrm>
        </p:spPr>
        <p:txBody>
          <a:bodyPr/>
          <a:lstStyle/>
          <a:p>
            <a:pPr algn="ctr"/>
            <a:r>
              <a:rPr lang="en-US" dirty="0" err="1" smtClean="0"/>
              <a:t>Gliderpage</a:t>
            </a:r>
            <a:r>
              <a:rPr lang="en-US" dirty="0" smtClean="0"/>
              <a:t> – </a:t>
            </a:r>
            <a:r>
              <a:rPr lang="en-US" dirty="0" err="1" smtClean="0"/>
              <a:t>Svinøy</a:t>
            </a:r>
            <a:r>
              <a:rPr lang="en-US" dirty="0" smtClean="0"/>
              <a:t> </a:t>
            </a:r>
            <a:r>
              <a:rPr lang="en-US" dirty="0" err="1" smtClean="0"/>
              <a:t>Seaglider</a:t>
            </a:r>
            <a:r>
              <a:rPr lang="en-US" dirty="0" smtClean="0"/>
              <a:t> repeat section</a:t>
            </a:r>
          </a:p>
        </p:txBody>
      </p:sp>
      <p:sp>
        <p:nvSpPr>
          <p:cNvPr id="18435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</p:txBody>
      </p:sp>
      <p:sp>
        <p:nvSpPr>
          <p:cNvPr id="18436" name="Plassholder for bunntekst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nb-NO" sz="1100" smtClean="0">
                <a:solidFill>
                  <a:srgbClr val="595959"/>
                </a:solidFill>
              </a:rPr>
              <a:t>Geofysisk institutt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08720"/>
            <a:ext cx="8006119" cy="4992124"/>
          </a:xfrm>
          <a:prstGeom prst="rect">
            <a:avLst/>
          </a:prstGeom>
        </p:spPr>
      </p:pic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75556" y="5949280"/>
            <a:ext cx="8111244" cy="908720"/>
          </a:xfrm>
        </p:spPr>
        <p:txBody>
          <a:bodyPr/>
          <a:lstStyle/>
          <a:p>
            <a:pPr marL="0" indent="0">
              <a:buNone/>
            </a:pPr>
            <a:r>
              <a:rPr lang="nb-NO" dirty="0" err="1" smtClean="0"/>
              <a:t>Fixed</a:t>
            </a:r>
            <a:r>
              <a:rPr lang="nb-NO" dirty="0" smtClean="0"/>
              <a:t> </a:t>
            </a:r>
            <a:r>
              <a:rPr lang="nb-NO" dirty="0" err="1" smtClean="0"/>
              <a:t>point</a:t>
            </a:r>
            <a:r>
              <a:rPr lang="nb-NO" dirty="0" smtClean="0"/>
              <a:t> </a:t>
            </a:r>
            <a:r>
              <a:rPr lang="nb-NO" dirty="0" err="1" smtClean="0"/>
              <a:t>observatory</a:t>
            </a:r>
            <a:r>
              <a:rPr lang="nb-NO" dirty="0" smtClean="0"/>
              <a:t> at shelf break @500m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87041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tel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633412"/>
          </a:xfrm>
        </p:spPr>
        <p:txBody>
          <a:bodyPr/>
          <a:lstStyle/>
          <a:p>
            <a:pPr algn="ctr"/>
            <a:r>
              <a:rPr lang="en-US" dirty="0" err="1" smtClean="0"/>
              <a:t>Lofoten</a:t>
            </a:r>
            <a:r>
              <a:rPr lang="en-US" dirty="0"/>
              <a:t> </a:t>
            </a:r>
            <a:r>
              <a:rPr lang="en-US" dirty="0" smtClean="0"/>
              <a:t>basin section in </a:t>
            </a:r>
            <a:r>
              <a:rPr lang="en-US" dirty="0" err="1" smtClean="0"/>
              <a:t>Gliderpage</a:t>
            </a:r>
            <a:endParaRPr lang="en-US" dirty="0" smtClean="0"/>
          </a:p>
        </p:txBody>
      </p:sp>
      <p:sp>
        <p:nvSpPr>
          <p:cNvPr id="18436" name="Plassholder for bunntekst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nb-NO" sz="1100" smtClean="0">
                <a:solidFill>
                  <a:srgbClr val="595959"/>
                </a:solidFill>
              </a:rPr>
              <a:t>Geofysisk institutt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52736"/>
            <a:ext cx="6510019" cy="447371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5733256"/>
            <a:ext cx="7920880" cy="936104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 smtClean="0"/>
              <a:t>On </a:t>
            </a:r>
            <a:r>
              <a:rPr lang="en-US" sz="2000" dirty="0" err="1" smtClean="0"/>
              <a:t>Lofoten</a:t>
            </a:r>
            <a:r>
              <a:rPr lang="en-US" sz="2000" dirty="0" smtClean="0"/>
              <a:t> basin eddy see poster by </a:t>
            </a:r>
            <a:r>
              <a:rPr lang="en-US" sz="2000" dirty="0" err="1" smtClean="0"/>
              <a:t>Bosse</a:t>
            </a:r>
            <a:r>
              <a:rPr lang="en-US" sz="2000" dirty="0" smtClean="0"/>
              <a:t> and </a:t>
            </a:r>
            <a:r>
              <a:rPr lang="en-US" sz="2000" dirty="0" err="1" smtClean="0"/>
              <a:t>Fer</a:t>
            </a:r>
            <a:r>
              <a:rPr lang="en-US" sz="2000" dirty="0" smtClean="0"/>
              <a:t> –</a:t>
            </a:r>
          </a:p>
          <a:p>
            <a:pPr marL="0" indent="0" algn="ctr">
              <a:buNone/>
            </a:pPr>
            <a:r>
              <a:rPr lang="en-US" sz="2000" dirty="0" smtClean="0"/>
              <a:t>Combination of 900km repeat section with process study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5390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7600"/>
            <a:ext cx="9144000" cy="46208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7744" y="404664"/>
            <a:ext cx="4835428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en-US" sz="28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Typical standard section data</a:t>
            </a:r>
            <a:endParaRPr lang="en-US" sz="28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503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3528" y="2348880"/>
            <a:ext cx="7200800" cy="1137121"/>
          </a:xfrm>
        </p:spPr>
        <p:txBody>
          <a:bodyPr/>
          <a:lstStyle/>
          <a:p>
            <a:r>
              <a:rPr lang="nb-NO" dirty="0" err="1" smtClean="0"/>
              <a:t>Piloting</a:t>
            </a:r>
            <a:r>
              <a:rPr lang="nb-NO" dirty="0" smtClean="0"/>
              <a:t> </a:t>
            </a:r>
            <a:r>
              <a:rPr lang="nb-NO" dirty="0" err="1" smtClean="0"/>
              <a:t>tool</a:t>
            </a:r>
            <a:r>
              <a:rPr lang="nb-NO" dirty="0" smtClean="0"/>
              <a:t>: </a:t>
            </a:r>
            <a:r>
              <a:rPr lang="nb-NO" dirty="0" err="1" smtClean="0"/>
              <a:t>Gliderpage</a:t>
            </a:r>
            <a:r>
              <a:rPr lang="nb-NO" dirty="0"/>
              <a:t> </a:t>
            </a:r>
            <a:r>
              <a:rPr lang="nb-NO" dirty="0" err="1" smtClean="0"/>
              <a:t>developed</a:t>
            </a:r>
            <a:r>
              <a:rPr lang="nb-NO" dirty="0" smtClean="0"/>
              <a:t> at GFI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95536" y="3284984"/>
            <a:ext cx="8229600" cy="3096344"/>
          </a:xfrm>
        </p:spPr>
        <p:txBody>
          <a:bodyPr/>
          <a:lstStyle/>
          <a:p>
            <a:r>
              <a:rPr lang="nb-NO" dirty="0" smtClean="0"/>
              <a:t>Web </a:t>
            </a:r>
            <a:r>
              <a:rPr lang="nb-NO" dirty="0" err="1"/>
              <a:t>client</a:t>
            </a:r>
            <a:r>
              <a:rPr lang="nb-NO" dirty="0"/>
              <a:t> </a:t>
            </a:r>
            <a:r>
              <a:rPr lang="nb-NO" dirty="0" err="1"/>
              <a:t>based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Google </a:t>
            </a:r>
            <a:r>
              <a:rPr lang="nb-NO" dirty="0" err="1"/>
              <a:t>Maps</a:t>
            </a:r>
            <a:r>
              <a:rPr lang="nb-NO" dirty="0"/>
              <a:t> API v.3</a:t>
            </a:r>
          </a:p>
          <a:p>
            <a:pPr lvl="0"/>
            <a:r>
              <a:rPr lang="nb-NO" dirty="0"/>
              <a:t>Integration </a:t>
            </a:r>
            <a:r>
              <a:rPr lang="nb-NO" dirty="0" err="1"/>
              <a:t>between</a:t>
            </a:r>
            <a:r>
              <a:rPr lang="nb-NO" dirty="0"/>
              <a:t> Google </a:t>
            </a:r>
            <a:r>
              <a:rPr lang="nb-NO" dirty="0" err="1"/>
              <a:t>Maps</a:t>
            </a:r>
            <a:r>
              <a:rPr lang="nb-NO" dirty="0"/>
              <a:t> and </a:t>
            </a:r>
            <a:r>
              <a:rPr lang="nb-NO" dirty="0" err="1"/>
              <a:t>open</a:t>
            </a:r>
            <a:r>
              <a:rPr lang="nb-NO" dirty="0"/>
              <a:t> </a:t>
            </a:r>
            <a:r>
              <a:rPr lang="nb-NO" dirty="0" err="1"/>
              <a:t>wms</a:t>
            </a:r>
            <a:r>
              <a:rPr lang="nb-NO" dirty="0"/>
              <a:t> </a:t>
            </a:r>
            <a:r>
              <a:rPr lang="nb-NO" dirty="0" err="1"/>
              <a:t>map</a:t>
            </a:r>
            <a:r>
              <a:rPr lang="nb-NO" dirty="0"/>
              <a:t> data from </a:t>
            </a:r>
            <a:r>
              <a:rPr lang="nb-NO" dirty="0" err="1"/>
              <a:t>statkart.no</a:t>
            </a:r>
            <a:r>
              <a:rPr lang="nb-NO" dirty="0"/>
              <a:t>/</a:t>
            </a:r>
            <a:r>
              <a:rPr lang="nb-NO" dirty="0" err="1" smtClean="0"/>
              <a:t>geonorge.no</a:t>
            </a:r>
            <a:r>
              <a:rPr lang="nb-NO" dirty="0" smtClean="0"/>
              <a:t>, </a:t>
            </a:r>
            <a:r>
              <a:rPr lang="nb-NO" dirty="0" err="1" smtClean="0"/>
              <a:t>weather</a:t>
            </a:r>
            <a:r>
              <a:rPr lang="nb-NO" dirty="0" smtClean="0"/>
              <a:t> </a:t>
            </a:r>
            <a:r>
              <a:rPr lang="nb-NO" dirty="0"/>
              <a:t>data from </a:t>
            </a:r>
            <a:r>
              <a:rPr lang="nb-NO" dirty="0" err="1"/>
              <a:t>met.no</a:t>
            </a:r>
            <a:r>
              <a:rPr lang="nb-NO" dirty="0"/>
              <a:t>/</a:t>
            </a:r>
            <a:r>
              <a:rPr lang="nb-NO" dirty="0" err="1" smtClean="0"/>
              <a:t>yr.no</a:t>
            </a:r>
            <a:r>
              <a:rPr lang="nb-NO" dirty="0" smtClean="0"/>
              <a:t> etc.</a:t>
            </a:r>
            <a:endParaRPr lang="nb-NO" dirty="0"/>
          </a:p>
          <a:p>
            <a:pPr lvl="0"/>
            <a:r>
              <a:rPr lang="nb-NO" dirty="0"/>
              <a:t>Integration </a:t>
            </a:r>
            <a:r>
              <a:rPr lang="nb-NO" dirty="0" err="1"/>
              <a:t>between</a:t>
            </a:r>
            <a:r>
              <a:rPr lang="nb-NO" dirty="0"/>
              <a:t> </a:t>
            </a:r>
            <a:r>
              <a:rPr lang="nb-NO" dirty="0" err="1"/>
              <a:t>map</a:t>
            </a:r>
            <a:r>
              <a:rPr lang="nb-NO" dirty="0"/>
              <a:t> </a:t>
            </a:r>
            <a:r>
              <a:rPr lang="nb-NO" dirty="0" err="1"/>
              <a:t>application</a:t>
            </a:r>
            <a:r>
              <a:rPr lang="nb-NO" dirty="0"/>
              <a:t> and </a:t>
            </a:r>
            <a:r>
              <a:rPr lang="nb-NO" dirty="0" err="1"/>
              <a:t>technical</a:t>
            </a:r>
            <a:r>
              <a:rPr lang="nb-NO" dirty="0"/>
              <a:t> </a:t>
            </a:r>
            <a:r>
              <a:rPr lang="nb-NO" dirty="0" err="1"/>
              <a:t>matlab</a:t>
            </a:r>
            <a:r>
              <a:rPr lang="nb-NO" dirty="0"/>
              <a:t> plots, </a:t>
            </a:r>
            <a:r>
              <a:rPr lang="nb-NO" dirty="0" err="1"/>
              <a:t>communication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 base </a:t>
            </a:r>
            <a:r>
              <a:rPr lang="nb-NO" dirty="0" err="1"/>
              <a:t>station</a:t>
            </a:r>
            <a:r>
              <a:rPr lang="nb-NO" dirty="0"/>
              <a:t> for </a:t>
            </a:r>
            <a:r>
              <a:rPr lang="nb-NO" dirty="0" err="1"/>
              <a:t>editing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cmdfile</a:t>
            </a:r>
            <a:r>
              <a:rPr lang="nb-NO" dirty="0"/>
              <a:t>/</a:t>
            </a:r>
            <a:r>
              <a:rPr lang="nb-NO" dirty="0" err="1"/>
              <a:t>science</a:t>
            </a:r>
            <a:r>
              <a:rPr lang="nb-NO" dirty="0"/>
              <a:t>/target, </a:t>
            </a:r>
            <a:r>
              <a:rPr lang="nb-NO" dirty="0" err="1"/>
              <a:t>copy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data- and </a:t>
            </a:r>
            <a:r>
              <a:rPr lang="nb-NO" dirty="0" err="1"/>
              <a:t>logfiles</a:t>
            </a:r>
            <a:r>
              <a:rPr lang="nb-NO" dirty="0"/>
              <a:t>,  </a:t>
            </a:r>
            <a:r>
              <a:rPr lang="nb-NO" dirty="0" err="1"/>
              <a:t>monitoring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technical</a:t>
            </a:r>
            <a:r>
              <a:rPr lang="nb-NO" dirty="0"/>
              <a:t> </a:t>
            </a:r>
            <a:r>
              <a:rPr lang="nb-NO" dirty="0" err="1"/>
              <a:t>condition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smtClean="0"/>
              <a:t>glider.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4064" y="620688"/>
            <a:ext cx="87121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 smtClean="0"/>
              <a:t>NACO: 6 </a:t>
            </a:r>
            <a:r>
              <a:rPr lang="en-US" sz="2400" dirty="0" err="1" smtClean="0"/>
              <a:t>Seagliders</a:t>
            </a:r>
            <a:r>
              <a:rPr lang="en-US" sz="2400" dirty="0" smtClean="0"/>
              <a:t> and 3 </a:t>
            </a:r>
            <a:r>
              <a:rPr lang="en-US" sz="2400" dirty="0" err="1" smtClean="0"/>
              <a:t>Slocums</a:t>
            </a:r>
            <a:r>
              <a:rPr lang="en-US" sz="2400" dirty="0" smtClean="0"/>
              <a:t>,  &gt; 40 000 km since 2012</a:t>
            </a:r>
          </a:p>
          <a:p>
            <a:pPr algn="l"/>
            <a:r>
              <a:rPr lang="en-US" sz="2400" i="1" dirty="0" smtClean="0"/>
              <a:t>No loss of equipment</a:t>
            </a:r>
          </a:p>
          <a:p>
            <a:pPr algn="l"/>
            <a:r>
              <a:rPr lang="en-US" sz="2400" dirty="0" smtClean="0"/>
              <a:t>Applied to projects in Norwegian Sea, Faroe-Shetland,</a:t>
            </a:r>
          </a:p>
          <a:p>
            <a:pPr algn="l"/>
            <a:r>
              <a:rPr lang="en-US" sz="2400" dirty="0" smtClean="0"/>
              <a:t>fresh water lake, coastal and fjord areas, Svalbard, Iceland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6961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A-UiB-Institusjonell-mal-rev03">
  <a:themeElements>
    <a:clrScheme name="UiB_04_LysarkSkjerm01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BBC7"/>
      </a:accent1>
      <a:accent2>
        <a:srgbClr val="005473"/>
      </a:accent2>
      <a:accent3>
        <a:srgbClr val="FFFFFF"/>
      </a:accent3>
      <a:accent4>
        <a:srgbClr val="000000"/>
      </a:accent4>
      <a:accent5>
        <a:srgbClr val="CADAE0"/>
      </a:accent5>
      <a:accent6>
        <a:srgbClr val="004B68"/>
      </a:accent6>
      <a:hlink>
        <a:srgbClr val="77AF00"/>
      </a:hlink>
      <a:folHlink>
        <a:srgbClr val="D95900"/>
      </a:folHlink>
    </a:clrScheme>
    <a:fontScheme name="UiB_04_LysarkSkjerm0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iB_04_LysarkSkjerm0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BBC7"/>
        </a:accent1>
        <a:accent2>
          <a:srgbClr val="005473"/>
        </a:accent2>
        <a:accent3>
          <a:srgbClr val="FFFFFF"/>
        </a:accent3>
        <a:accent4>
          <a:srgbClr val="000000"/>
        </a:accent4>
        <a:accent5>
          <a:srgbClr val="CADAE0"/>
        </a:accent5>
        <a:accent6>
          <a:srgbClr val="004B68"/>
        </a:accent6>
        <a:hlink>
          <a:srgbClr val="77AF00"/>
        </a:hlink>
        <a:folHlink>
          <a:srgbClr val="D95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tandard utforming">
  <a:themeElements>
    <a:clrScheme name="Standard utforming 12">
      <a:dk1>
        <a:srgbClr val="000000"/>
      </a:dk1>
      <a:lt1>
        <a:srgbClr val="FFFFFF"/>
      </a:lt1>
      <a:dk2>
        <a:srgbClr val="000066"/>
      </a:dk2>
      <a:lt2>
        <a:srgbClr val="FFFFFF"/>
      </a:lt2>
      <a:accent1>
        <a:srgbClr val="00CC00"/>
      </a:accent1>
      <a:accent2>
        <a:srgbClr val="FF5050"/>
      </a:accent2>
      <a:accent3>
        <a:srgbClr val="FFFFFF"/>
      </a:accent3>
      <a:accent4>
        <a:srgbClr val="000000"/>
      </a:accent4>
      <a:accent5>
        <a:srgbClr val="AAE2AA"/>
      </a:accent5>
      <a:accent6>
        <a:srgbClr val="E74848"/>
      </a:accent6>
      <a:hlink>
        <a:srgbClr val="FF0000"/>
      </a:hlink>
      <a:folHlink>
        <a:srgbClr val="969696"/>
      </a:folHlink>
    </a:clrScheme>
    <a:fontScheme name="Standard utforming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nb-NO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nb-NO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Standard utforming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8">
        <a:dk1>
          <a:srgbClr val="000000"/>
        </a:dk1>
        <a:lt1>
          <a:srgbClr val="000099"/>
        </a:lt1>
        <a:dk2>
          <a:srgbClr val="CC6600"/>
        </a:dk2>
        <a:lt2>
          <a:srgbClr val="FFFFFF"/>
        </a:lt2>
        <a:accent1>
          <a:srgbClr val="00CC00"/>
        </a:accent1>
        <a:accent2>
          <a:srgbClr val="FF5050"/>
        </a:accent2>
        <a:accent3>
          <a:srgbClr val="AAAACA"/>
        </a:accent3>
        <a:accent4>
          <a:srgbClr val="000000"/>
        </a:accent4>
        <a:accent5>
          <a:srgbClr val="AAE2AA"/>
        </a:accent5>
        <a:accent6>
          <a:srgbClr val="E74848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9">
        <a:dk1>
          <a:srgbClr val="000000"/>
        </a:dk1>
        <a:lt1>
          <a:srgbClr val="FFFFFF"/>
        </a:lt1>
        <a:dk2>
          <a:srgbClr val="111111"/>
        </a:dk2>
        <a:lt2>
          <a:srgbClr val="0033CC"/>
        </a:lt2>
        <a:accent1>
          <a:srgbClr val="FF9900"/>
        </a:accent1>
        <a:accent2>
          <a:srgbClr val="00FFFF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10">
        <a:dk1>
          <a:srgbClr val="000000"/>
        </a:dk1>
        <a:lt1>
          <a:srgbClr val="FFFFFF"/>
        </a:lt1>
        <a:dk2>
          <a:srgbClr val="333300"/>
        </a:dk2>
        <a:lt2>
          <a:srgbClr val="0033CC"/>
        </a:lt2>
        <a:accent1>
          <a:srgbClr val="FF9900"/>
        </a:accent1>
        <a:accent2>
          <a:srgbClr val="00FFFF"/>
        </a:accent2>
        <a:accent3>
          <a:srgbClr val="ADADAA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11">
        <a:dk1>
          <a:srgbClr val="000000"/>
        </a:dk1>
        <a:lt1>
          <a:srgbClr val="FFFFFF"/>
        </a:lt1>
        <a:dk2>
          <a:srgbClr val="111111"/>
        </a:dk2>
        <a:lt2>
          <a:srgbClr val="000099"/>
        </a:lt2>
        <a:accent1>
          <a:srgbClr val="FF9900"/>
        </a:accent1>
        <a:accent2>
          <a:srgbClr val="00FFFF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12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00CC00"/>
        </a:accent1>
        <a:accent2>
          <a:srgbClr val="FF5050"/>
        </a:accent2>
        <a:accent3>
          <a:srgbClr val="FFFFFF"/>
        </a:accent3>
        <a:accent4>
          <a:srgbClr val="000000"/>
        </a:accent4>
        <a:accent5>
          <a:srgbClr val="AAE2AA"/>
        </a:accent5>
        <a:accent6>
          <a:srgbClr val="E74848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AA-UiB-Institusjonell-mal-rev03">
  <a:themeElements>
    <a:clrScheme name="UiB_04_LysarkSkjerm01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BBC7"/>
      </a:accent1>
      <a:accent2>
        <a:srgbClr val="005473"/>
      </a:accent2>
      <a:accent3>
        <a:srgbClr val="FFFFFF"/>
      </a:accent3>
      <a:accent4>
        <a:srgbClr val="000000"/>
      </a:accent4>
      <a:accent5>
        <a:srgbClr val="CADAE0"/>
      </a:accent5>
      <a:accent6>
        <a:srgbClr val="004B68"/>
      </a:accent6>
      <a:hlink>
        <a:srgbClr val="77AF00"/>
      </a:hlink>
      <a:folHlink>
        <a:srgbClr val="D95900"/>
      </a:folHlink>
    </a:clrScheme>
    <a:fontScheme name="UiB_04_LysarkSkjerm0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iB_04_LysarkSkjerm0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BBC7"/>
        </a:accent1>
        <a:accent2>
          <a:srgbClr val="005473"/>
        </a:accent2>
        <a:accent3>
          <a:srgbClr val="FFFFFF"/>
        </a:accent3>
        <a:accent4>
          <a:srgbClr val="000000"/>
        </a:accent4>
        <a:accent5>
          <a:srgbClr val="CADAE0"/>
        </a:accent5>
        <a:accent6>
          <a:srgbClr val="004B68"/>
        </a:accent6>
        <a:hlink>
          <a:srgbClr val="77AF00"/>
        </a:hlink>
        <a:folHlink>
          <a:srgbClr val="D95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AA-UiB-Institusjonell-mal-rev03">
  <a:themeElements>
    <a:clrScheme name="UiB_04_LysarkSkjerm01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BBC7"/>
      </a:accent1>
      <a:accent2>
        <a:srgbClr val="005473"/>
      </a:accent2>
      <a:accent3>
        <a:srgbClr val="FFFFFF"/>
      </a:accent3>
      <a:accent4>
        <a:srgbClr val="000000"/>
      </a:accent4>
      <a:accent5>
        <a:srgbClr val="CADAE0"/>
      </a:accent5>
      <a:accent6>
        <a:srgbClr val="004B68"/>
      </a:accent6>
      <a:hlink>
        <a:srgbClr val="77AF00"/>
      </a:hlink>
      <a:folHlink>
        <a:srgbClr val="D95900"/>
      </a:folHlink>
    </a:clrScheme>
    <a:fontScheme name="UiB_04_LysarkSkjerm0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iB_04_LysarkSkjerm0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BBC7"/>
        </a:accent1>
        <a:accent2>
          <a:srgbClr val="005473"/>
        </a:accent2>
        <a:accent3>
          <a:srgbClr val="FFFFFF"/>
        </a:accent3>
        <a:accent4>
          <a:srgbClr val="000000"/>
        </a:accent4>
        <a:accent5>
          <a:srgbClr val="CADAE0"/>
        </a:accent5>
        <a:accent6>
          <a:srgbClr val="004B68"/>
        </a:accent6>
        <a:hlink>
          <a:srgbClr val="77AF00"/>
        </a:hlink>
        <a:folHlink>
          <a:srgbClr val="D95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AA-UiB-Institusjonell-mal-rev03</Template>
  <TotalTime>5860</TotalTime>
  <Words>495</Words>
  <Application>Microsoft Macintosh PowerPoint</Application>
  <PresentationFormat>On-screen Show (4:3)</PresentationFormat>
  <Paragraphs>80</Paragraphs>
  <Slides>14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AA-UiB-Institusjonell-mal-rev03</vt:lpstr>
      <vt:lpstr>Standard utforming</vt:lpstr>
      <vt:lpstr>Office Theme</vt:lpstr>
      <vt:lpstr>2_AA-UiB-Institusjonell-mal-rev03</vt:lpstr>
      <vt:lpstr>3_AA-UiB-Institusjonell-mal-rev03</vt:lpstr>
      <vt:lpstr> The Norwegian Glider Observatory EGO September 2016</vt:lpstr>
      <vt:lpstr>PowerPoint Presentation</vt:lpstr>
      <vt:lpstr>PowerPoint Presentation</vt:lpstr>
      <vt:lpstr>Historical time series/sections</vt:lpstr>
      <vt:lpstr>Facilities in Gliderlab in Bergen http://vimeo.com/96179776</vt:lpstr>
      <vt:lpstr>Gliderpage – Svinøy Seaglider repeat section</vt:lpstr>
      <vt:lpstr>Lofoten basin section in Gliderpage</vt:lpstr>
      <vt:lpstr>PowerPoint Presentation</vt:lpstr>
      <vt:lpstr>Piloting tool: Gliderpage developed at GFI</vt:lpstr>
      <vt:lpstr>We appreciate international collaboration EGO, GROOM, AtlantOS, … Gliderpage also used by colleagues elsewhere.</vt:lpstr>
      <vt:lpstr>Recent operations Iceland – Jan Mayen – Greenland 3 Seagliders PI Kjetil Våge</vt:lpstr>
      <vt:lpstr>Example coastal/fjord project: Slocum operations in Isfjorden with the University Centre in Svalbard (UNIS) November 2014</vt:lpstr>
      <vt:lpstr>Prospects</vt:lpstr>
      <vt:lpstr>PowerPoint Presentation</vt:lpstr>
    </vt:vector>
  </TitlesOfParts>
  <Company>UiB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Helge Grønhaug</dc:creator>
  <cp:lastModifiedBy>Peter Haugan</cp:lastModifiedBy>
  <cp:revision>505</cp:revision>
  <cp:lastPrinted>2016-01-29T08:01:49Z</cp:lastPrinted>
  <dcterms:created xsi:type="dcterms:W3CDTF">2011-05-20T06:21:58Z</dcterms:created>
  <dcterms:modified xsi:type="dcterms:W3CDTF">2016-09-27T16:04:03Z</dcterms:modified>
</cp:coreProperties>
</file>