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1"/>
  </p:sldMasterIdLst>
  <p:sldIdLst>
    <p:sldId id="296" r:id="rId2"/>
    <p:sldId id="285" r:id="rId3"/>
    <p:sldId id="298" r:id="rId4"/>
    <p:sldId id="289" r:id="rId5"/>
    <p:sldId id="297" r:id="rId6"/>
    <p:sldId id="305" r:id="rId7"/>
    <p:sldId id="306" r:id="rId8"/>
    <p:sldId id="309" r:id="rId9"/>
    <p:sldId id="303" r:id="rId10"/>
    <p:sldId id="310" r:id="rId11"/>
    <p:sldId id="302" r:id="rId12"/>
    <p:sldId id="307" r:id="rId13"/>
    <p:sldId id="301" r:id="rId14"/>
    <p:sldId id="311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9333" autoAdjust="0"/>
  </p:normalViewPr>
  <p:slideViewPr>
    <p:cSldViewPr snapToGrid="0" snapToObjects="1">
      <p:cViewPr>
        <p:scale>
          <a:sx n="99" d="100"/>
          <a:sy n="99" d="100"/>
        </p:scale>
        <p:origin x="-8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BB67-7AC5-6947-9EF7-77289D62AE52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7FBF-80D8-D741-A926-82B490995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532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BB67-7AC5-6947-9EF7-77289D62AE52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7FBF-80D8-D741-A926-82B490995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83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BB67-7AC5-6947-9EF7-77289D62AE52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7FBF-80D8-D741-A926-82B490995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891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gradFill flip="none" rotWithShape="1">
          <a:gsLst>
            <a:gs pos="100000">
              <a:schemeClr val="accent1"/>
            </a:gs>
            <a:gs pos="0">
              <a:schemeClr val="bg1">
                <a:lumMod val="95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1357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BB67-7AC5-6947-9EF7-77289D62AE52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7FBF-80D8-D741-A926-82B490995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90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BB67-7AC5-6947-9EF7-77289D62AE52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7FBF-80D8-D741-A926-82B490995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810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BB67-7AC5-6947-9EF7-77289D62AE52}" type="datetimeFigureOut">
              <a:rPr lang="en-US" smtClean="0"/>
              <a:t>9/29/16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7FBF-80D8-D741-A926-82B490995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11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BB67-7AC5-6947-9EF7-77289D62AE52}" type="datetimeFigureOut">
              <a:rPr lang="en-US" smtClean="0"/>
              <a:t>9/29/16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7FBF-80D8-D741-A926-82B490995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370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BB67-7AC5-6947-9EF7-77289D62AE52}" type="datetimeFigureOut">
              <a:rPr lang="en-US" smtClean="0"/>
              <a:t>9/29/16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7FBF-80D8-D741-A926-82B490995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14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BB67-7AC5-6947-9EF7-77289D62AE52}" type="datetimeFigureOut">
              <a:rPr lang="en-US" smtClean="0"/>
              <a:t>9/29/16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7FBF-80D8-D741-A926-82B490995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26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BB67-7AC5-6947-9EF7-77289D62AE52}" type="datetimeFigureOut">
              <a:rPr lang="en-US" smtClean="0"/>
              <a:t>9/29/16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7FBF-80D8-D741-A926-82B490995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85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FBB67-7AC5-6947-9EF7-77289D62AE52}" type="datetimeFigureOut">
              <a:rPr lang="en-US" smtClean="0"/>
              <a:t>9/29/16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7FBF-80D8-D741-A926-82B490995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64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/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DFBB67-7AC5-6947-9EF7-77289D62AE52}" type="datetimeFigureOut">
              <a:rPr lang="en-US" smtClean="0"/>
              <a:t>9/29/16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D7FBF-80D8-D741-A926-82B490995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8711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gif"/><Relationship Id="rId5" Type="http://schemas.openxmlformats.org/officeDocument/2006/relationships/image" Target="../media/image4.gi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Relationship Id="rId3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png"/><Relationship Id="rId3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jpeg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7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Untitled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" b="18519"/>
          <a:stretch/>
        </p:blipFill>
        <p:spPr>
          <a:xfrm>
            <a:off x="0" y="0"/>
            <a:ext cx="9144000" cy="6850345"/>
          </a:xfrm>
          <a:prstGeom prst="rect">
            <a:avLst/>
          </a:prstGeom>
        </p:spPr>
      </p:pic>
      <p:pic>
        <p:nvPicPr>
          <p:cNvPr id="14" name="Picture 13" descr="MAGIC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6" y="4457625"/>
            <a:ext cx="4742688" cy="1490472"/>
          </a:xfrm>
          <a:prstGeom prst="rect">
            <a:avLst/>
          </a:prstGeom>
        </p:spPr>
      </p:pic>
      <p:pic>
        <p:nvPicPr>
          <p:cNvPr id="15" name="Picture 14" descr="Slocum_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62" y="2424912"/>
            <a:ext cx="1362454" cy="475487"/>
          </a:xfrm>
          <a:prstGeom prst="rect">
            <a:avLst/>
          </a:prstGeom>
        </p:spPr>
      </p:pic>
      <p:pic>
        <p:nvPicPr>
          <p:cNvPr id="16" name="Picture 15" descr="Slocum_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21" y="3115997"/>
            <a:ext cx="1996670" cy="696824"/>
          </a:xfrm>
          <a:prstGeom prst="rect">
            <a:avLst/>
          </a:prstGeom>
        </p:spPr>
      </p:pic>
      <p:pic>
        <p:nvPicPr>
          <p:cNvPr id="18" name="Picture 17" descr="Slocum_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10" y="2729294"/>
            <a:ext cx="1703070" cy="594360"/>
          </a:xfrm>
          <a:prstGeom prst="rect">
            <a:avLst/>
          </a:prstGeom>
        </p:spPr>
      </p:pic>
      <p:pic>
        <p:nvPicPr>
          <p:cNvPr id="19" name="Picture 18" descr="Slocum_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996" y="3561326"/>
            <a:ext cx="2101471" cy="733399"/>
          </a:xfrm>
          <a:prstGeom prst="rect">
            <a:avLst/>
          </a:prstGeom>
        </p:spPr>
      </p:pic>
      <p:pic>
        <p:nvPicPr>
          <p:cNvPr id="17" name="Picture 16" descr="Slocum_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109" y="4030576"/>
            <a:ext cx="2447318" cy="854097"/>
          </a:xfrm>
          <a:prstGeom prst="rect">
            <a:avLst/>
          </a:prstGeom>
        </p:spPr>
      </p:pic>
      <p:pic>
        <p:nvPicPr>
          <p:cNvPr id="9" name="Picture 8" descr="Slocum_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4" y="1684749"/>
            <a:ext cx="1048042" cy="365759"/>
          </a:xfrm>
          <a:prstGeom prst="rect">
            <a:avLst/>
          </a:prstGeom>
        </p:spPr>
      </p:pic>
      <p:pic>
        <p:nvPicPr>
          <p:cNvPr id="10" name="Picture 9" descr="Slocum_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58" y="1886029"/>
            <a:ext cx="1205248" cy="420623"/>
          </a:xfrm>
          <a:prstGeom prst="rect">
            <a:avLst/>
          </a:prstGeom>
        </p:spPr>
      </p:pic>
      <p:pic>
        <p:nvPicPr>
          <p:cNvPr id="12" name="Picture 11" descr="Slocum_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83" y="2172585"/>
            <a:ext cx="1362454" cy="475487"/>
          </a:xfrm>
          <a:prstGeom prst="rect">
            <a:avLst/>
          </a:prstGeom>
        </p:spPr>
      </p:pic>
      <p:pic>
        <p:nvPicPr>
          <p:cNvPr id="6" name="Picture 5" descr="glider.g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9" t="46572" r="40882" b="44403"/>
          <a:stretch/>
        </p:blipFill>
        <p:spPr>
          <a:xfrm>
            <a:off x="3197406" y="4552476"/>
            <a:ext cx="1072987" cy="7286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2737" y="480848"/>
            <a:ext cx="8230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>
                <a:solidFill>
                  <a:schemeClr val="bg1"/>
                </a:solidFill>
                <a:latin typeface="Arial"/>
                <a:cs typeface="Arial"/>
              </a:rPr>
              <a:t>Radically Improved </a:t>
            </a:r>
            <a:r>
              <a:rPr lang="en-US" sz="3200" b="1" i="1" dirty="0">
                <a:solidFill>
                  <a:schemeClr val="bg1"/>
                </a:solidFill>
                <a:latin typeface="Arial"/>
                <a:cs typeface="Arial"/>
              </a:rPr>
              <a:t>O</a:t>
            </a:r>
            <a:r>
              <a:rPr lang="en-US" sz="3200" b="1" i="1" dirty="0" smtClean="0">
                <a:solidFill>
                  <a:schemeClr val="bg1"/>
                </a:solidFill>
                <a:latin typeface="Arial"/>
                <a:cs typeface="Arial"/>
              </a:rPr>
              <a:t>bservations of Physical and Biogeochemical Dynamics at Time Series Sites </a:t>
            </a:r>
            <a:endParaRPr lang="en-US" sz="3200" b="1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47343" y="5024767"/>
            <a:ext cx="318845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Ruth Curry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Bermuda Institute of Ocean Sciences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28289" y="2729294"/>
            <a:ext cx="2850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FFFF"/>
                </a:solidFill>
              </a:rPr>
              <a:t>Hydrostation</a:t>
            </a:r>
            <a:r>
              <a:rPr lang="en-US" sz="2800" dirty="0" smtClean="0">
                <a:solidFill>
                  <a:srgbClr val="FFFFFF"/>
                </a:solidFill>
              </a:rPr>
              <a:t> “S”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88209" y="3115997"/>
            <a:ext cx="1252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BATS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934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6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6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6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6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6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6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nnie2_storm_profs_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1" t="3461" r="6444" b="49533"/>
          <a:stretch/>
        </p:blipFill>
        <p:spPr>
          <a:xfrm>
            <a:off x="130847" y="1103184"/>
            <a:ext cx="4790918" cy="2088108"/>
          </a:xfrm>
          <a:prstGeom prst="rect">
            <a:avLst/>
          </a:prstGeom>
        </p:spPr>
      </p:pic>
      <p:pic>
        <p:nvPicPr>
          <p:cNvPr id="4" name="Picture 3" descr="Logo_webs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91" y="6112913"/>
            <a:ext cx="2107378" cy="45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013" y="81290"/>
            <a:ext cx="8044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event reset upper ocean properties in 4 days</a:t>
            </a:r>
            <a:r>
              <a:rPr lang="is-IS" sz="2800" dirty="0" smtClean="0"/>
              <a:t>…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81691" y="5123595"/>
            <a:ext cx="8862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Created instabilities and turbulent mixing at base of ML which pumped nutrients and low salinity waters upward to the photic zone  </a:t>
            </a:r>
            <a:endParaRPr lang="en-US" sz="2400" dirty="0"/>
          </a:p>
        </p:txBody>
      </p:sp>
      <p:pic>
        <p:nvPicPr>
          <p:cNvPr id="7" name="Picture 6" descr="Minnie2_dens_no3_timeserie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4" t="3704" r="8472" b="37037"/>
          <a:stretch/>
        </p:blipFill>
        <p:spPr>
          <a:xfrm>
            <a:off x="4934465" y="1079500"/>
            <a:ext cx="4013199" cy="41148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01800" y="636488"/>
            <a:ext cx="5956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boundary layer heaved up and down</a:t>
            </a:r>
            <a:r>
              <a:rPr lang="is-IS" sz="2400" dirty="0" smtClean="0"/>
              <a:t>….</a:t>
            </a:r>
            <a:endParaRPr lang="en-US" sz="2400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5689600" y="3606800"/>
            <a:ext cx="0" cy="6477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5308600" y="1155700"/>
            <a:ext cx="736600" cy="3898900"/>
            <a:chOff x="5308600" y="1155700"/>
            <a:chExt cx="736600" cy="3898900"/>
          </a:xfrm>
        </p:grpSpPr>
        <p:grpSp>
          <p:nvGrpSpPr>
            <p:cNvPr id="11" name="Group 10"/>
            <p:cNvGrpSpPr/>
            <p:nvPr/>
          </p:nvGrpSpPr>
          <p:grpSpPr>
            <a:xfrm>
              <a:off x="5346699" y="1155700"/>
              <a:ext cx="635000" cy="3898900"/>
              <a:chOff x="1333500" y="1155700"/>
              <a:chExt cx="635000" cy="3898900"/>
            </a:xfrm>
          </p:grpSpPr>
          <p:cxnSp>
            <p:nvCxnSpPr>
              <p:cNvPr id="9" name="Straight Connector 8"/>
              <p:cNvCxnSpPr/>
              <p:nvPr/>
            </p:nvCxnSpPr>
            <p:spPr>
              <a:xfrm>
                <a:off x="1333500" y="1155700"/>
                <a:ext cx="0" cy="3898900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1968500" y="1155700"/>
                <a:ext cx="0" cy="3898900"/>
              </a:xfrm>
              <a:prstGeom prst="line">
                <a:avLst/>
              </a:prstGeom>
              <a:ln w="38100" cmpd="sng">
                <a:solidFill>
                  <a:srgbClr val="000000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/>
            <p:cNvSpPr txBox="1"/>
            <p:nvPr/>
          </p:nvSpPr>
          <p:spPr>
            <a:xfrm>
              <a:off x="5308600" y="2935069"/>
              <a:ext cx="7366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Mixing </a:t>
              </a:r>
            </a:p>
            <a:p>
              <a:r>
                <a:rPr lang="en-US" sz="1600" dirty="0" smtClean="0">
                  <a:solidFill>
                    <a:srgbClr val="FF0000"/>
                  </a:solidFill>
                </a:rPr>
                <a:t>Event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934465" y="6061693"/>
            <a:ext cx="238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 – 9 May</a:t>
            </a:r>
            <a:endParaRPr lang="en-US" sz="28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5431502" y="1587500"/>
            <a:ext cx="443826" cy="999404"/>
            <a:chOff x="5431502" y="1587500"/>
            <a:chExt cx="443826" cy="999404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5554045" y="1628528"/>
              <a:ext cx="0" cy="339972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5854700" y="1587500"/>
              <a:ext cx="0" cy="38100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5875328" y="2264218"/>
              <a:ext cx="0" cy="322686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5689600" y="1727325"/>
              <a:ext cx="0" cy="38100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5689600" y="2167454"/>
              <a:ext cx="0" cy="359846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5431502" y="1690146"/>
              <a:ext cx="0" cy="27835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5436736" y="2095330"/>
              <a:ext cx="0" cy="303587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5554045" y="2159910"/>
              <a:ext cx="0" cy="27835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 descr="Minnie2_storm_ts_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" t="5269" r="7758" b="50073"/>
          <a:stretch/>
        </p:blipFill>
        <p:spPr>
          <a:xfrm>
            <a:off x="130847" y="3181052"/>
            <a:ext cx="4790918" cy="200300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30847" y="1103184"/>
            <a:ext cx="4803619" cy="4091116"/>
            <a:chOff x="130847" y="1103184"/>
            <a:chExt cx="4803619" cy="4091116"/>
          </a:xfrm>
        </p:grpSpPr>
        <p:pic>
          <p:nvPicPr>
            <p:cNvPr id="12" name="Picture 11" descr="Minnie2_storm_profs_2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4" t="5269" r="7812" b="50307"/>
            <a:stretch/>
          </p:blipFill>
          <p:spPr>
            <a:xfrm>
              <a:off x="130847" y="1103184"/>
              <a:ext cx="4790918" cy="2077868"/>
            </a:xfrm>
            <a:prstGeom prst="rect">
              <a:avLst/>
            </a:prstGeom>
          </p:spPr>
        </p:pic>
        <p:pic>
          <p:nvPicPr>
            <p:cNvPr id="15" name="Picture 14" descr="Minnie2_storm_ts_2.png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6" t="5035" r="7758" b="50307"/>
            <a:stretch/>
          </p:blipFill>
          <p:spPr>
            <a:xfrm>
              <a:off x="130848" y="3191292"/>
              <a:ext cx="4803618" cy="2003008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133689" y="1115830"/>
            <a:ext cx="4800777" cy="4081058"/>
            <a:chOff x="133689" y="1115830"/>
            <a:chExt cx="4800777" cy="4081058"/>
          </a:xfrm>
        </p:grpSpPr>
        <p:pic>
          <p:nvPicPr>
            <p:cNvPr id="23" name="Picture 22" descr="Minnie2_storm_profs_3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15" t="5269" r="7757" b="50307"/>
            <a:stretch/>
          </p:blipFill>
          <p:spPr>
            <a:xfrm>
              <a:off x="133689" y="1115830"/>
              <a:ext cx="4788076" cy="2065222"/>
            </a:xfrm>
            <a:prstGeom prst="rect">
              <a:avLst/>
            </a:prstGeom>
          </p:spPr>
        </p:pic>
        <p:pic>
          <p:nvPicPr>
            <p:cNvPr id="24" name="Picture 23" descr="Minnie2_storm_ts_3.p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2" t="5503" r="7757" b="51242"/>
            <a:stretch/>
          </p:blipFill>
          <p:spPr>
            <a:xfrm>
              <a:off x="133689" y="3204120"/>
              <a:ext cx="4800777" cy="1992768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133689" y="1070563"/>
            <a:ext cx="4800777" cy="4113498"/>
            <a:chOff x="133689" y="1070563"/>
            <a:chExt cx="4800777" cy="4113498"/>
          </a:xfrm>
        </p:grpSpPr>
        <p:pic>
          <p:nvPicPr>
            <p:cNvPr id="38" name="Picture 37" descr="Minnie2_storm_profs_4.png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" t="5035" r="7758" b="50307"/>
            <a:stretch/>
          </p:blipFill>
          <p:spPr>
            <a:xfrm>
              <a:off x="133689" y="1070563"/>
              <a:ext cx="4788076" cy="2110489"/>
            </a:xfrm>
            <a:prstGeom prst="rect">
              <a:avLst/>
            </a:prstGeom>
          </p:spPr>
        </p:pic>
        <p:pic>
          <p:nvPicPr>
            <p:cNvPr id="40" name="Picture 39" descr="Minnie2_storm_ts_4.png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1" t="5270" r="7812" b="50072"/>
            <a:stretch/>
          </p:blipFill>
          <p:spPr>
            <a:xfrm>
              <a:off x="133689" y="3168225"/>
              <a:ext cx="4800777" cy="2015836"/>
            </a:xfrm>
            <a:prstGeom prst="rect">
              <a:avLst/>
            </a:prstGeom>
          </p:spPr>
        </p:pic>
      </p:grpSp>
      <p:cxnSp>
        <p:nvCxnSpPr>
          <p:cNvPr id="16" name="Straight Arrow Connector 15"/>
          <p:cNvCxnSpPr/>
          <p:nvPr/>
        </p:nvCxnSpPr>
        <p:spPr>
          <a:xfrm>
            <a:off x="4441931" y="1505605"/>
            <a:ext cx="0" cy="106680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188096" y="1505605"/>
            <a:ext cx="0" cy="1066800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44181" y="2269142"/>
            <a:ext cx="429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</a:t>
            </a:r>
            <a:endParaRPr lang="en-US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4037256" y="2269142"/>
            <a:ext cx="429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881406" y="4300010"/>
            <a:ext cx="650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T-S</a:t>
            </a:r>
            <a:endParaRPr lang="en-US" sz="2000" dirty="0"/>
          </a:p>
        </p:txBody>
      </p:sp>
      <p:grpSp>
        <p:nvGrpSpPr>
          <p:cNvPr id="46" name="Group 45"/>
          <p:cNvGrpSpPr/>
          <p:nvPr/>
        </p:nvGrpSpPr>
        <p:grpSpPr>
          <a:xfrm>
            <a:off x="1048060" y="3204120"/>
            <a:ext cx="3763342" cy="1587500"/>
            <a:chOff x="1048060" y="3204120"/>
            <a:chExt cx="3763342" cy="1587500"/>
          </a:xfrm>
        </p:grpSpPr>
        <p:grpSp>
          <p:nvGrpSpPr>
            <p:cNvPr id="29" name="Group 28"/>
            <p:cNvGrpSpPr/>
            <p:nvPr/>
          </p:nvGrpSpPr>
          <p:grpSpPr>
            <a:xfrm>
              <a:off x="1048060" y="3606800"/>
              <a:ext cx="1968500" cy="838200"/>
              <a:chOff x="901700" y="3606800"/>
              <a:chExt cx="1968500" cy="838200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901700" y="3606800"/>
                <a:ext cx="800100" cy="838200"/>
              </a:xfrm>
              <a:prstGeom prst="rect">
                <a:avLst/>
              </a:prstGeom>
              <a:noFill/>
              <a:ln w="28575" cmpd="sng"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>
                <a:off x="1701800" y="3975100"/>
                <a:ext cx="1168400" cy="0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Rectangle 2"/>
            <p:cNvSpPr/>
            <p:nvPr/>
          </p:nvSpPr>
          <p:spPr>
            <a:xfrm>
              <a:off x="2944502" y="3204120"/>
              <a:ext cx="1866900" cy="1587500"/>
            </a:xfrm>
            <a:prstGeom prst="rect">
              <a:avLst/>
            </a:pr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73789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9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3_o2_chlor_budget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5" t="3561" r="7798" b="7655"/>
          <a:stretch/>
        </p:blipFill>
        <p:spPr>
          <a:xfrm>
            <a:off x="3773369" y="975960"/>
            <a:ext cx="3973631" cy="4777183"/>
          </a:xfrm>
          <a:prstGeom prst="rect">
            <a:avLst/>
          </a:prstGeom>
        </p:spPr>
      </p:pic>
      <p:pic>
        <p:nvPicPr>
          <p:cNvPr id="3" name="Picture 2" descr="Logo_webs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91" y="6112913"/>
            <a:ext cx="2107378" cy="45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3091" y="342900"/>
            <a:ext cx="7109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Inventories of nitrate, oxygen and chlorophyll</a:t>
            </a:r>
            <a:r>
              <a:rPr lang="is-IS" sz="2800" dirty="0" smtClean="0"/>
              <a:t>…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95299" y="1244600"/>
            <a:ext cx="312556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reveal </a:t>
            </a:r>
            <a:r>
              <a:rPr lang="en-US" sz="2400" dirty="0"/>
              <a:t>details of the biogeochemical response to the nitrate </a:t>
            </a:r>
            <a:r>
              <a:rPr lang="en-US" sz="2400" dirty="0" smtClean="0"/>
              <a:t>injection over the timeframe of 1-2 weeks.</a:t>
            </a:r>
          </a:p>
          <a:p>
            <a:endParaRPr lang="en-US" sz="2400" dirty="0" smtClean="0"/>
          </a:p>
          <a:p>
            <a:r>
              <a:rPr lang="en-US" sz="2400" dirty="0" smtClean="0"/>
              <a:t>NO3 and O2 inventories change in approximate Redfield proportions.  </a:t>
            </a:r>
            <a:endParaRPr lang="en-US" sz="2400" dirty="0"/>
          </a:p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163671" y="2181261"/>
            <a:ext cx="1406365" cy="22238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163671" y="3362296"/>
            <a:ext cx="1406365" cy="22238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048223" y="4485396"/>
            <a:ext cx="1721223" cy="22238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6775856" y="2235249"/>
            <a:ext cx="1188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NO3</a:t>
            </a:r>
            <a:endParaRPr lang="en-US" sz="2800" dirty="0"/>
          </a:p>
        </p:txBody>
      </p:sp>
      <p:sp>
        <p:nvSpPr>
          <p:cNvPr id="40" name="TextBox 39"/>
          <p:cNvSpPr txBox="1"/>
          <p:nvPr/>
        </p:nvSpPr>
        <p:spPr>
          <a:xfrm>
            <a:off x="6769446" y="3430902"/>
            <a:ext cx="1188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O2</a:t>
            </a:r>
            <a:endParaRPr lang="en-US" sz="2800" dirty="0"/>
          </a:p>
        </p:txBody>
      </p:sp>
      <p:sp>
        <p:nvSpPr>
          <p:cNvPr id="41" name="TextBox 40"/>
          <p:cNvSpPr txBox="1"/>
          <p:nvPr/>
        </p:nvSpPr>
        <p:spPr>
          <a:xfrm>
            <a:off x="6769446" y="4608659"/>
            <a:ext cx="1188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Chlor</a:t>
            </a:r>
            <a:endParaRPr lang="en-US" sz="2800" dirty="0"/>
          </a:p>
        </p:txBody>
      </p:sp>
      <p:grpSp>
        <p:nvGrpSpPr>
          <p:cNvPr id="46" name="Group 45"/>
          <p:cNvGrpSpPr/>
          <p:nvPr/>
        </p:nvGrpSpPr>
        <p:grpSpPr>
          <a:xfrm>
            <a:off x="4429002" y="2158305"/>
            <a:ext cx="1264680" cy="2942882"/>
            <a:chOff x="4429002" y="2158305"/>
            <a:chExt cx="1264680" cy="2942882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4523459" y="4870269"/>
              <a:ext cx="524764" cy="230918"/>
            </a:xfrm>
            <a:prstGeom prst="straightConnector1">
              <a:avLst/>
            </a:prstGeom>
            <a:ln w="38100" cmpd="sng"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523459" y="2550593"/>
              <a:ext cx="430306" cy="272903"/>
            </a:xfrm>
            <a:prstGeom prst="straightConnector1">
              <a:avLst/>
            </a:prstGeom>
            <a:ln w="38100" cmpd="sng"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4607422" y="3477760"/>
              <a:ext cx="356838" cy="342886"/>
            </a:xfrm>
            <a:prstGeom prst="straightConnector1">
              <a:avLst/>
            </a:prstGeom>
            <a:ln w="38100" cmpd="sng"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4429002" y="2158305"/>
              <a:ext cx="12646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8000"/>
                  </a:solidFill>
                </a:rPr>
                <a:t>Production</a:t>
              </a:r>
              <a:endParaRPr lang="en-US" sz="1600" dirty="0">
                <a:solidFill>
                  <a:srgbClr val="008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523459" y="3353958"/>
              <a:ext cx="2518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8000"/>
                  </a:solidFill>
                </a:rPr>
                <a:t>P</a:t>
              </a:r>
              <a:endParaRPr lang="en-US" sz="1600" dirty="0">
                <a:solidFill>
                  <a:srgbClr val="008000"/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607422" y="4591396"/>
              <a:ext cx="25188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8000"/>
                  </a:solidFill>
                </a:rPr>
                <a:t>P</a:t>
              </a:r>
              <a:endParaRPr lang="en-US" sz="16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859310" y="2344935"/>
            <a:ext cx="1574288" cy="2786944"/>
            <a:chOff x="4859310" y="2344935"/>
            <a:chExt cx="1574288" cy="2786944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4990499" y="2655556"/>
              <a:ext cx="519515" cy="194386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5142899" y="4870269"/>
              <a:ext cx="367115" cy="26161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>
              <a:off x="5048223" y="3532199"/>
              <a:ext cx="425057" cy="403493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4859310" y="2344935"/>
              <a:ext cx="15742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 smtClean="0">
                  <a:solidFill>
                    <a:srgbClr val="FF0000"/>
                  </a:solidFill>
                </a:rPr>
                <a:t>Remineralization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163671" y="3352426"/>
              <a:ext cx="12699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Respiration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26643" y="4582645"/>
              <a:ext cx="34634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R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620867" y="2063840"/>
            <a:ext cx="1070517" cy="3037347"/>
            <a:chOff x="3620867" y="2063840"/>
            <a:chExt cx="1070517" cy="3037347"/>
          </a:xfrm>
        </p:grpSpPr>
        <p:grpSp>
          <p:nvGrpSpPr>
            <p:cNvPr id="45" name="Group 44"/>
            <p:cNvGrpSpPr/>
            <p:nvPr/>
          </p:nvGrpSpPr>
          <p:grpSpPr>
            <a:xfrm>
              <a:off x="3620867" y="2063840"/>
              <a:ext cx="1070517" cy="1746310"/>
              <a:chOff x="3620867" y="2063840"/>
              <a:chExt cx="1070517" cy="1746310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 flipV="1">
                <a:off x="4093154" y="2550593"/>
                <a:ext cx="346343" cy="272903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/>
              <p:cNvSpPr txBox="1"/>
              <p:nvPr/>
            </p:nvSpPr>
            <p:spPr>
              <a:xfrm>
                <a:off x="3620867" y="2063840"/>
                <a:ext cx="107051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Injection</a:t>
                </a:r>
                <a:endParaRPr lang="en-US" sz="1600" dirty="0"/>
              </a:p>
            </p:txBody>
          </p:sp>
          <p:cxnSp>
            <p:nvCxnSpPr>
              <p:cNvPr id="28" name="Straight Arrow Connector 27"/>
              <p:cNvCxnSpPr/>
              <p:nvPr/>
            </p:nvCxnSpPr>
            <p:spPr>
              <a:xfrm>
                <a:off x="4093154" y="3810150"/>
                <a:ext cx="430305" cy="0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4098619" y="3331634"/>
                <a:ext cx="34087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In</a:t>
                </a:r>
                <a:endParaRPr lang="en-US" sz="1600" dirty="0"/>
              </a:p>
            </p:txBody>
          </p:sp>
        </p:grpSp>
        <p:cxnSp>
          <p:nvCxnSpPr>
            <p:cNvPr id="31" name="Straight Arrow Connector 30"/>
            <p:cNvCxnSpPr/>
            <p:nvPr/>
          </p:nvCxnSpPr>
          <p:spPr>
            <a:xfrm>
              <a:off x="4098619" y="5101187"/>
              <a:ext cx="430305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4162119" y="4601634"/>
              <a:ext cx="3408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In</a:t>
              </a:r>
              <a:endParaRPr lang="en-US" sz="16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093154" y="1140028"/>
            <a:ext cx="4936546" cy="409372"/>
            <a:chOff x="4093154" y="1140028"/>
            <a:chExt cx="4936546" cy="409372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4093154" y="1549400"/>
              <a:ext cx="4339646" cy="0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658100" y="1140028"/>
              <a:ext cx="1371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Photic Zone</a:t>
              </a:r>
              <a:endParaRPr lang="en-US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433598" y="2864053"/>
            <a:ext cx="763069" cy="2485531"/>
            <a:chOff x="6433598" y="2864053"/>
            <a:chExt cx="763069" cy="2485531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6433598" y="3810150"/>
              <a:ext cx="763069" cy="366739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6433598" y="4982845"/>
              <a:ext cx="763069" cy="366739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6433598" y="2864053"/>
              <a:ext cx="763069" cy="0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587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na_spring_bloom_sig0_ch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4"/>
          <a:stretch/>
        </p:blipFill>
        <p:spPr>
          <a:xfrm>
            <a:off x="1070894" y="1003299"/>
            <a:ext cx="7040880" cy="4999185"/>
          </a:xfrm>
          <a:prstGeom prst="rect">
            <a:avLst/>
          </a:prstGeom>
        </p:spPr>
      </p:pic>
      <p:pic>
        <p:nvPicPr>
          <p:cNvPr id="3" name="Picture 2" descr="Logo_webs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91" y="6112913"/>
            <a:ext cx="2107378" cy="45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02065" y="61892"/>
            <a:ext cx="71097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Short-term </a:t>
            </a:r>
            <a:r>
              <a:rPr lang="en-US" sz="2800" dirty="0"/>
              <a:t>m</a:t>
            </a:r>
            <a:r>
              <a:rPr lang="en-US" sz="2800" dirty="0" smtClean="0"/>
              <a:t>ixing events</a:t>
            </a:r>
            <a:r>
              <a:rPr lang="is-IS" sz="2800" dirty="0"/>
              <a:t> </a:t>
            </a:r>
          </a:p>
          <a:p>
            <a:pPr algn="ctr"/>
            <a:r>
              <a:rPr lang="is-IS" sz="2800" dirty="0" smtClean="0"/>
              <a:t>Spring Bloom 2016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61294" y="378480"/>
            <a:ext cx="16469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Anna-5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812800" y="3086100"/>
            <a:ext cx="6375400" cy="57150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18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.10.02 REU-Anna.jpg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87" y="125073"/>
            <a:ext cx="7769513" cy="5827134"/>
          </a:xfrm>
          <a:prstGeom prst="rect">
            <a:avLst/>
          </a:prstGeom>
        </p:spPr>
      </p:pic>
      <p:pic>
        <p:nvPicPr>
          <p:cNvPr id="3" name="Picture 2" descr="Logo_webs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91" y="6112913"/>
            <a:ext cx="2107378" cy="4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18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37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GIC-team-group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75" y="66369"/>
            <a:ext cx="5350115" cy="3566079"/>
          </a:xfrm>
          <a:prstGeom prst="rect">
            <a:avLst/>
          </a:prstGeom>
        </p:spPr>
      </p:pic>
      <p:pic>
        <p:nvPicPr>
          <p:cNvPr id="3" name="Picture 2" descr="MAGIC-Room-MOO-grou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810" y="3347917"/>
            <a:ext cx="4992088" cy="3272971"/>
          </a:xfrm>
          <a:prstGeom prst="rect">
            <a:avLst/>
          </a:prstGeom>
        </p:spPr>
      </p:pic>
      <p:pic>
        <p:nvPicPr>
          <p:cNvPr id="10" name="Picture 9" descr="Logo_websit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48" y="5984568"/>
            <a:ext cx="2107378" cy="4593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0266" y="3827735"/>
            <a:ext cx="32256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Bermuda:  a great location for a glider lab</a:t>
            </a:r>
            <a:r>
              <a:rPr lang="is-IS" sz="2800" dirty="0" smtClean="0"/>
              <a:t>….</a:t>
            </a:r>
            <a:endParaRPr lang="en-US" sz="2800" dirty="0"/>
          </a:p>
        </p:txBody>
      </p:sp>
      <p:pic>
        <p:nvPicPr>
          <p:cNvPr id="12" name="Picture 11" descr="AE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790" y="520753"/>
            <a:ext cx="3529909" cy="214491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77366" y="3823869"/>
            <a:ext cx="2634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MAGIC Room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94629" y="520753"/>
            <a:ext cx="2634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R/V Atlantic Explorer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27148" y="234506"/>
            <a:ext cx="2634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MAGIC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355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361" y="1306212"/>
            <a:ext cx="7920065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Dynamical response to hurricanes and winter storms</a:t>
            </a:r>
          </a:p>
          <a:p>
            <a:pPr marL="457200" indent="-457200">
              <a:buFont typeface="Arial"/>
              <a:buChar char="•"/>
            </a:pPr>
            <a:endParaRPr lang="en-US" sz="2800" dirty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Carbon and nutrient cycling in the Sargasso Sea</a:t>
            </a:r>
          </a:p>
          <a:p>
            <a:pPr marL="457200" indent="-457200">
              <a:buFont typeface="Arial"/>
              <a:buChar char="•"/>
            </a:pPr>
            <a:endParaRPr lang="en-US" sz="28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Provide measurements of physical environment in support of other field programs </a:t>
            </a:r>
            <a:endParaRPr lang="en-US" sz="2800" dirty="0"/>
          </a:p>
          <a:p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5874718" y="4676311"/>
            <a:ext cx="29240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487 Days at Sea  </a:t>
            </a:r>
          </a:p>
          <a:p>
            <a:pPr algn="ctr"/>
            <a:r>
              <a:rPr lang="en-US" sz="2400" dirty="0" smtClean="0"/>
              <a:t>Anna   :  371</a:t>
            </a:r>
          </a:p>
          <a:p>
            <a:pPr algn="ctr"/>
            <a:r>
              <a:rPr lang="en-US" sz="2400" dirty="0" smtClean="0"/>
              <a:t>Minnie :  48</a:t>
            </a:r>
          </a:p>
          <a:p>
            <a:pPr algn="ctr"/>
            <a:r>
              <a:rPr lang="en-US" sz="2400" dirty="0" smtClean="0"/>
              <a:t>Jack   :   68</a:t>
            </a:r>
            <a:endParaRPr lang="en-US" sz="2400" dirty="0"/>
          </a:p>
        </p:txBody>
      </p:sp>
      <p:pic>
        <p:nvPicPr>
          <p:cNvPr id="4" name="Picture 3" descr="magic-bi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67" y="5830996"/>
            <a:ext cx="2365827" cy="6085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5390" y="387502"/>
            <a:ext cx="5065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Scientific focus: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63305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915" y="221303"/>
            <a:ext cx="607675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Gliders are providing </a:t>
            </a:r>
            <a:r>
              <a:rPr lang="en-US" sz="2400" dirty="0"/>
              <a:t>detailed insights about the interplay between weather and ocean </a:t>
            </a:r>
            <a:r>
              <a:rPr lang="en-US" sz="2400" dirty="0" smtClean="0"/>
              <a:t>currents on short timescales (hours-days)…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24926" y="5273509"/>
            <a:ext cx="612026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…and </a:t>
            </a:r>
            <a:r>
              <a:rPr lang="en-US" sz="2400" dirty="0"/>
              <a:t>how these affect the cycling of nutrients, oxygen and </a:t>
            </a:r>
            <a:r>
              <a:rPr lang="en-US" sz="2400" dirty="0" smtClean="0"/>
              <a:t>carbon -- processes </a:t>
            </a:r>
            <a:r>
              <a:rPr lang="en-US" sz="2400" dirty="0"/>
              <a:t>at the core of the marine food </a:t>
            </a:r>
            <a:r>
              <a:rPr lang="en-US" sz="2400" dirty="0" smtClean="0"/>
              <a:t>web</a:t>
            </a:r>
            <a:endParaRPr lang="en-US" sz="2400" dirty="0"/>
          </a:p>
        </p:txBody>
      </p:sp>
      <p:pic>
        <p:nvPicPr>
          <p:cNvPr id="5" name="Picture 4" descr="GOPR06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858" y="1533190"/>
            <a:ext cx="4733762" cy="3550322"/>
          </a:xfrm>
          <a:prstGeom prst="rect">
            <a:avLst/>
          </a:prstGeom>
        </p:spPr>
      </p:pic>
      <p:pic>
        <p:nvPicPr>
          <p:cNvPr id="6" name="Picture 5" descr="Logo_webs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91" y="6112913"/>
            <a:ext cx="2107378" cy="4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27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na_minnie_locati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7"/>
          <a:stretch/>
        </p:blipFill>
        <p:spPr>
          <a:xfrm>
            <a:off x="1398493" y="260968"/>
            <a:ext cx="7193619" cy="53794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6264" y="580157"/>
            <a:ext cx="84659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M</a:t>
            </a:r>
          </a:p>
          <a:p>
            <a:pPr algn="ctr"/>
            <a:r>
              <a:rPr lang="en-US" sz="3200" b="1" dirty="0" smtClean="0"/>
              <a:t>I</a:t>
            </a:r>
          </a:p>
          <a:p>
            <a:pPr algn="ctr"/>
            <a:r>
              <a:rPr lang="en-US" sz="3200" b="1" dirty="0" smtClean="0"/>
              <a:t>S</a:t>
            </a:r>
          </a:p>
          <a:p>
            <a:pPr algn="ctr"/>
            <a:r>
              <a:rPr lang="en-US" sz="3200" b="1" dirty="0" smtClean="0"/>
              <a:t>S</a:t>
            </a:r>
          </a:p>
          <a:p>
            <a:pPr algn="ctr"/>
            <a:r>
              <a:rPr lang="en-US" sz="3200" b="1" dirty="0" smtClean="0"/>
              <a:t>I</a:t>
            </a:r>
          </a:p>
          <a:p>
            <a:pPr algn="ctr"/>
            <a:r>
              <a:rPr lang="en-US" sz="3200" b="1" dirty="0" smtClean="0"/>
              <a:t>O</a:t>
            </a:r>
          </a:p>
          <a:p>
            <a:pPr algn="ctr"/>
            <a:r>
              <a:rPr lang="en-US" sz="3200" b="1" dirty="0" smtClean="0"/>
              <a:t>N</a:t>
            </a:r>
          </a:p>
          <a:p>
            <a:pPr algn="ctr"/>
            <a:r>
              <a:rPr lang="en-US" sz="3200" b="1" dirty="0"/>
              <a:t>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5026682" y="703268"/>
            <a:ext cx="2867568" cy="2136864"/>
            <a:chOff x="5026682" y="703268"/>
            <a:chExt cx="2867568" cy="2136864"/>
          </a:xfrm>
        </p:grpSpPr>
        <p:sp>
          <p:nvSpPr>
            <p:cNvPr id="18" name="TextBox 17"/>
            <p:cNvSpPr txBox="1"/>
            <p:nvPr/>
          </p:nvSpPr>
          <p:spPr>
            <a:xfrm>
              <a:off x="5026682" y="1903596"/>
              <a:ext cx="11251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FFFF"/>
                  </a:solidFill>
                </a:rPr>
                <a:t>Anna-5</a:t>
              </a:r>
              <a:endParaRPr lang="en-US" sz="2000" dirty="0">
                <a:solidFill>
                  <a:srgbClr val="FFFFFF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26682" y="2316912"/>
              <a:ext cx="15807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</a:rPr>
                <a:t>15 Dec 2015 – </a:t>
              </a:r>
            </a:p>
            <a:p>
              <a:r>
                <a:rPr lang="en-US" sz="1400" dirty="0" smtClean="0">
                  <a:solidFill>
                    <a:srgbClr val="FFFFFF"/>
                  </a:solidFill>
                </a:rPr>
                <a:t>15 May 2016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13534" y="703268"/>
              <a:ext cx="1580716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FFFF"/>
                  </a:solidFill>
                </a:rPr>
                <a:t>Spring Bloom</a:t>
              </a:r>
            </a:p>
            <a:p>
              <a:pPr algn="ctr"/>
              <a:r>
                <a:rPr lang="en-US" sz="2400" dirty="0" smtClean="0">
                  <a:solidFill>
                    <a:srgbClr val="FFFFFF"/>
                  </a:solidFill>
                </a:rPr>
                <a:t>2016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836811" y="3179903"/>
            <a:ext cx="1580716" cy="707887"/>
            <a:chOff x="2836811" y="3179903"/>
            <a:chExt cx="1580716" cy="707887"/>
          </a:xfrm>
        </p:grpSpPr>
        <p:sp>
          <p:nvSpPr>
            <p:cNvPr id="21" name="TextBox 20"/>
            <p:cNvSpPr txBox="1"/>
            <p:nvPr/>
          </p:nvSpPr>
          <p:spPr>
            <a:xfrm>
              <a:off x="3008195" y="3179903"/>
              <a:ext cx="112510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FFFF"/>
                  </a:solidFill>
                </a:rPr>
                <a:t>Minnie-</a:t>
              </a:r>
              <a:r>
                <a:rPr lang="en-US" sz="2000" dirty="0">
                  <a:solidFill>
                    <a:srgbClr val="FFFFFF"/>
                  </a:solidFill>
                </a:rPr>
                <a:t>2</a:t>
              </a:r>
              <a:endParaRPr lang="en-US" sz="20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36811" y="3580013"/>
              <a:ext cx="158071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</a:rPr>
                <a:t>3 – 24 May 2016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4" name="Picture 13" descr="Logo_webs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91" y="6112913"/>
            <a:ext cx="2107378" cy="459300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168808" y="1539322"/>
            <a:ext cx="2809592" cy="2911885"/>
            <a:chOff x="3168808" y="1539322"/>
            <a:chExt cx="2809592" cy="2911885"/>
          </a:xfrm>
        </p:grpSpPr>
        <p:cxnSp>
          <p:nvCxnSpPr>
            <p:cNvPr id="3" name="Straight Connector 2"/>
            <p:cNvCxnSpPr/>
            <p:nvPr/>
          </p:nvCxnSpPr>
          <p:spPr>
            <a:xfrm flipV="1">
              <a:off x="3168808" y="1539322"/>
              <a:ext cx="1141797" cy="987732"/>
            </a:xfrm>
            <a:prstGeom prst="line">
              <a:avLst/>
            </a:prstGeom>
            <a:ln w="38100" cmpd="sng">
              <a:solidFill>
                <a:srgbClr val="FFFFFF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310605" y="1539322"/>
              <a:ext cx="384876" cy="2911884"/>
            </a:xfrm>
            <a:prstGeom prst="line">
              <a:avLst/>
            </a:prstGeom>
            <a:ln w="38100" cmpd="sng">
              <a:solidFill>
                <a:srgbClr val="FFFFFF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4695481" y="3309542"/>
              <a:ext cx="1282918" cy="1141665"/>
            </a:xfrm>
            <a:prstGeom prst="line">
              <a:avLst/>
            </a:prstGeom>
            <a:ln w="38100" cmpd="sng">
              <a:solidFill>
                <a:srgbClr val="FFFFFF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 flipV="1">
              <a:off x="3168808" y="2527055"/>
              <a:ext cx="2809592" cy="782488"/>
            </a:xfrm>
            <a:prstGeom prst="line">
              <a:avLst/>
            </a:prstGeom>
            <a:ln w="38100" cmpd="sng">
              <a:solidFill>
                <a:srgbClr val="FFFFFF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5170161" y="3534833"/>
            <a:ext cx="523672" cy="531542"/>
            <a:chOff x="5170161" y="3534833"/>
            <a:chExt cx="523672" cy="531542"/>
          </a:xfrm>
        </p:grpSpPr>
        <p:cxnSp>
          <p:nvCxnSpPr>
            <p:cNvPr id="38" name="Straight Connector 37"/>
            <p:cNvCxnSpPr/>
            <p:nvPr/>
          </p:nvCxnSpPr>
          <p:spPr>
            <a:xfrm flipV="1">
              <a:off x="5170161" y="3534833"/>
              <a:ext cx="163839" cy="352958"/>
            </a:xfrm>
            <a:prstGeom prst="line">
              <a:avLst/>
            </a:prstGeom>
            <a:ln w="381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5334000" y="3534833"/>
              <a:ext cx="359833" cy="159540"/>
            </a:xfrm>
            <a:prstGeom prst="line">
              <a:avLst/>
            </a:prstGeom>
            <a:ln w="381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5542207" y="3694373"/>
              <a:ext cx="151626" cy="372002"/>
            </a:xfrm>
            <a:prstGeom prst="line">
              <a:avLst/>
            </a:prstGeom>
            <a:ln w="381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 flipV="1">
              <a:off x="5170161" y="3887790"/>
              <a:ext cx="372046" cy="178585"/>
            </a:xfrm>
            <a:prstGeom prst="line">
              <a:avLst/>
            </a:prstGeom>
            <a:ln w="38100" cmpd="sng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 56"/>
          <p:cNvSpPr/>
          <p:nvPr/>
        </p:nvSpPr>
        <p:spPr>
          <a:xfrm>
            <a:off x="5635625" y="3656542"/>
            <a:ext cx="105833" cy="952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5117244" y="3822706"/>
            <a:ext cx="105833" cy="952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66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1_spring_bloom2016.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198" y="363806"/>
            <a:ext cx="4933242" cy="6016752"/>
          </a:xfrm>
          <a:prstGeom prst="rect">
            <a:avLst/>
          </a:prstGeom>
        </p:spPr>
      </p:pic>
      <p:pic>
        <p:nvPicPr>
          <p:cNvPr id="4" name="Picture 3" descr="Logo_webs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91" y="6112913"/>
            <a:ext cx="2107378" cy="45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70848" y="656966"/>
            <a:ext cx="15182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Anna-5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764" y="1241742"/>
            <a:ext cx="3109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Spring Bloom 2016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384875" y="2604020"/>
            <a:ext cx="24118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Hydrographic Structures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0061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186198" y="363805"/>
            <a:ext cx="4933242" cy="6016753"/>
            <a:chOff x="3186198" y="363805"/>
            <a:chExt cx="4933242" cy="6016753"/>
          </a:xfrm>
        </p:grpSpPr>
        <p:pic>
          <p:nvPicPr>
            <p:cNvPr id="2" name="Picture 1" descr="Fig_daily_inventories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36"/>
            <a:stretch/>
          </p:blipFill>
          <p:spPr>
            <a:xfrm>
              <a:off x="3186198" y="363805"/>
              <a:ext cx="4933242" cy="6016753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3556000" y="4597400"/>
              <a:ext cx="76200" cy="660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Logo_webs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91" y="6112913"/>
            <a:ext cx="2107378" cy="459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0848" y="656966"/>
            <a:ext cx="15182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Anna-5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764" y="1241742"/>
            <a:ext cx="3109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Spring Bloom 2016</a:t>
            </a:r>
            <a:endParaRPr lang="en-US" sz="3200" dirty="0"/>
          </a:p>
        </p:txBody>
      </p:sp>
      <p:sp>
        <p:nvSpPr>
          <p:cNvPr id="6" name="Rounded Rectangle 5"/>
          <p:cNvSpPr/>
          <p:nvPr/>
        </p:nvSpPr>
        <p:spPr>
          <a:xfrm>
            <a:off x="5232400" y="2552700"/>
            <a:ext cx="508000" cy="74930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096000" y="2552700"/>
            <a:ext cx="584200" cy="74930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509840" y="2540000"/>
            <a:ext cx="516560" cy="74930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232400" y="4457700"/>
            <a:ext cx="508000" cy="74930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134100" y="4457700"/>
            <a:ext cx="584200" cy="74930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509840" y="4457700"/>
            <a:ext cx="516560" cy="749300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84875" y="2604020"/>
            <a:ext cx="2411887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New Production:  Chlorophyll, O2 Inventories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1126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ernal_waves_density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" t="5741" r="6667" b="53889"/>
          <a:stretch/>
        </p:blipFill>
        <p:spPr>
          <a:xfrm>
            <a:off x="545728" y="406757"/>
            <a:ext cx="8001000" cy="2768600"/>
          </a:xfrm>
          <a:prstGeom prst="rect">
            <a:avLst/>
          </a:prstGeom>
        </p:spPr>
      </p:pic>
      <p:pic>
        <p:nvPicPr>
          <p:cNvPr id="4" name="Picture 3" descr="internal_waves_density_d2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5741" r="6667" b="53889"/>
          <a:stretch/>
        </p:blipFill>
        <p:spPr>
          <a:xfrm>
            <a:off x="533400" y="393700"/>
            <a:ext cx="8001000" cy="2768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5324" y="641107"/>
            <a:ext cx="18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Density</a:t>
            </a:r>
            <a:endParaRPr lang="en-US" dirty="0"/>
          </a:p>
        </p:txBody>
      </p:sp>
      <p:pic>
        <p:nvPicPr>
          <p:cNvPr id="5" name="Picture 4" descr="internal_waves_density_d20_fil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5741" r="6666" b="53889"/>
          <a:stretch/>
        </p:blipFill>
        <p:spPr>
          <a:xfrm>
            <a:off x="533400" y="393700"/>
            <a:ext cx="8001000" cy="2768600"/>
          </a:xfrm>
          <a:prstGeom prst="rect">
            <a:avLst/>
          </a:prstGeom>
        </p:spPr>
      </p:pic>
      <p:pic>
        <p:nvPicPr>
          <p:cNvPr id="7" name="Picture 6" descr="internal_waves_density_d20_d21_filt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5741" r="6666" b="53889"/>
          <a:stretch/>
        </p:blipFill>
        <p:spPr>
          <a:xfrm>
            <a:off x="533400" y="393700"/>
            <a:ext cx="8001000" cy="2768600"/>
          </a:xfrm>
          <a:prstGeom prst="rect">
            <a:avLst/>
          </a:prstGeom>
        </p:spPr>
      </p:pic>
      <p:pic>
        <p:nvPicPr>
          <p:cNvPr id="2" name="Picture 1" descr="Logo_websit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91" y="6112913"/>
            <a:ext cx="2107378" cy="459300"/>
          </a:xfrm>
          <a:prstGeom prst="rect">
            <a:avLst/>
          </a:prstGeom>
        </p:spPr>
      </p:pic>
      <p:pic>
        <p:nvPicPr>
          <p:cNvPr id="8" name="Picture 7" descr="internal_waves_density_d20_d21_filt_minnie_added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0" t="52963" r="6664" b="7407"/>
          <a:stretch/>
        </p:blipFill>
        <p:spPr>
          <a:xfrm>
            <a:off x="6299200" y="3395113"/>
            <a:ext cx="2235200" cy="27178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4700" y="-38100"/>
            <a:ext cx="172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Anna-5   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902200" y="5651248"/>
            <a:ext cx="139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Minnie-2   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346640" y="3335634"/>
            <a:ext cx="6134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Sampling as virtual moorings, gliders measure range of frequencies </a:t>
            </a:r>
            <a:r>
              <a:rPr lang="en-US" sz="2800" dirty="0"/>
              <a:t>(</a:t>
            </a:r>
            <a:r>
              <a:rPr lang="en-US" sz="2800" dirty="0" smtClean="0"/>
              <a:t>inertial - </a:t>
            </a:r>
            <a:r>
              <a:rPr lang="en-US" sz="2800" dirty="0" err="1" smtClean="0"/>
              <a:t>mesoscale</a:t>
            </a:r>
            <a:r>
              <a:rPr lang="en-US" sz="2800" dirty="0" smtClean="0"/>
              <a:t>) and episodic instabilities at the base of the mixed layer which bring deeper nutrient-rich waters up into the photic zone. 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2222500" y="88899"/>
            <a:ext cx="63119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Depth of 20 </a:t>
            </a:r>
            <a:r>
              <a:rPr lang="en-US" dirty="0" err="1" smtClean="0"/>
              <a:t>deg</a:t>
            </a:r>
            <a:r>
              <a:rPr lang="en-US" dirty="0" smtClean="0"/>
              <a:t> isotherm, band-passed at the inertial frequency 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667500" y="423565"/>
            <a:ext cx="457200" cy="5837535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525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_webs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91" y="6112913"/>
            <a:ext cx="2107378" cy="459300"/>
          </a:xfrm>
          <a:prstGeom prst="rect">
            <a:avLst/>
          </a:prstGeom>
        </p:spPr>
      </p:pic>
      <p:pic>
        <p:nvPicPr>
          <p:cNvPr id="2" name="Picture 1" descr="Minnie2_wind_dens_s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6" t="4259" r="8687" b="8148"/>
          <a:stretch/>
        </p:blipFill>
        <p:spPr>
          <a:xfrm>
            <a:off x="485214" y="787400"/>
            <a:ext cx="4010909" cy="4802935"/>
          </a:xfrm>
          <a:prstGeom prst="rect">
            <a:avLst/>
          </a:prstGeom>
        </p:spPr>
      </p:pic>
      <p:pic>
        <p:nvPicPr>
          <p:cNvPr id="3" name="Picture 2" descr="Minnie2_no3_bb_o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4815" r="8407" b="6666"/>
          <a:stretch/>
        </p:blipFill>
        <p:spPr>
          <a:xfrm>
            <a:off x="4724400" y="787400"/>
            <a:ext cx="3987742" cy="4825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425" y="0"/>
            <a:ext cx="82931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Minnie :  Spring Bloom  May 2016</a:t>
            </a:r>
            <a:endParaRPr lang="en-US" sz="32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838200" y="803241"/>
            <a:ext cx="4891791" cy="5431582"/>
            <a:chOff x="838200" y="803241"/>
            <a:chExt cx="4891791" cy="5431582"/>
          </a:xfrm>
        </p:grpSpPr>
        <p:sp>
          <p:nvSpPr>
            <p:cNvPr id="18" name="Rectangle 17"/>
            <p:cNvSpPr/>
            <p:nvPr/>
          </p:nvSpPr>
          <p:spPr>
            <a:xfrm>
              <a:off x="838200" y="803242"/>
              <a:ext cx="685800" cy="4787092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044191" y="803241"/>
              <a:ext cx="685800" cy="4787093"/>
            </a:xfrm>
            <a:prstGeom prst="rect">
              <a:avLst/>
            </a:pr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155700" y="5625269"/>
              <a:ext cx="4152900" cy="609554"/>
              <a:chOff x="1155700" y="5625269"/>
              <a:chExt cx="4152900" cy="609554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2881754" y="5711603"/>
                <a:ext cx="1614369" cy="523220"/>
              </a:xfrm>
              <a:prstGeom prst="rect">
                <a:avLst/>
              </a:prstGeom>
              <a:noFill/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May 5 - 9</a:t>
                </a:r>
                <a:endParaRPr lang="en-US" sz="2800" dirty="0"/>
              </a:p>
            </p:txBody>
          </p:sp>
          <p:grpSp>
            <p:nvGrpSpPr>
              <p:cNvPr id="14" name="Group 13"/>
              <p:cNvGrpSpPr/>
              <p:nvPr/>
            </p:nvGrpSpPr>
            <p:grpSpPr>
              <a:xfrm>
                <a:off x="4496123" y="5625269"/>
                <a:ext cx="812477" cy="356432"/>
                <a:chOff x="4496123" y="5625269"/>
                <a:chExt cx="812477" cy="356432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4496123" y="5969000"/>
                  <a:ext cx="812477" cy="0"/>
                </a:xfrm>
                <a:prstGeom prst="line">
                  <a:avLst/>
                </a:prstGeom>
                <a:ln w="3810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/>
                <p:cNvCxnSpPr/>
                <p:nvPr/>
              </p:nvCxnSpPr>
              <p:spPr>
                <a:xfrm flipV="1">
                  <a:off x="5308600" y="5625269"/>
                  <a:ext cx="0" cy="356432"/>
                </a:xfrm>
                <a:prstGeom prst="straightConnector1">
                  <a:avLst/>
                </a:prstGeom>
                <a:ln w="38100" cmpd="sng">
                  <a:solidFill>
                    <a:srgbClr val="000000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7" name="Straight Connector 26"/>
              <p:cNvCxnSpPr>
                <a:endCxn id="21" idx="1"/>
              </p:cNvCxnSpPr>
              <p:nvPr/>
            </p:nvCxnSpPr>
            <p:spPr>
              <a:xfrm>
                <a:off x="1155700" y="5969000"/>
                <a:ext cx="1726054" cy="4213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V="1">
                <a:off x="1181100" y="5625269"/>
                <a:ext cx="0" cy="356432"/>
              </a:xfrm>
              <a:prstGeom prst="straightConnector1">
                <a:avLst/>
              </a:prstGeom>
              <a:ln w="38100" cmpd="sng">
                <a:solidFill>
                  <a:srgbClr val="000000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243344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5385</TotalTime>
  <Words>365</Words>
  <Application>Microsoft Macintosh PowerPoint</Application>
  <PresentationFormat>On-screen Show (4:3)</PresentationFormat>
  <Paragraphs>78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 Curry</dc:creator>
  <cp:lastModifiedBy>rcurry</cp:lastModifiedBy>
  <cp:revision>142</cp:revision>
  <dcterms:created xsi:type="dcterms:W3CDTF">2015-05-18T17:27:26Z</dcterms:created>
  <dcterms:modified xsi:type="dcterms:W3CDTF">2016-09-29T06:36:10Z</dcterms:modified>
</cp:coreProperties>
</file>