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66" r:id="rId2"/>
    <p:sldId id="446" r:id="rId3"/>
    <p:sldId id="457" r:id="rId4"/>
    <p:sldId id="460" r:id="rId5"/>
    <p:sldId id="512" r:id="rId6"/>
    <p:sldId id="507" r:id="rId7"/>
    <p:sldId id="508" r:id="rId8"/>
    <p:sldId id="344" r:id="rId9"/>
    <p:sldId id="384" r:id="rId10"/>
    <p:sldId id="469" r:id="rId11"/>
    <p:sldId id="468" r:id="rId12"/>
    <p:sldId id="480" r:id="rId13"/>
    <p:sldId id="493" r:id="rId14"/>
    <p:sldId id="476" r:id="rId15"/>
    <p:sldId id="568" r:id="rId16"/>
    <p:sldId id="566" r:id="rId17"/>
    <p:sldId id="574" r:id="rId18"/>
    <p:sldId id="569" r:id="rId19"/>
    <p:sldId id="465" r:id="rId20"/>
    <p:sldId id="577" r:id="rId21"/>
    <p:sldId id="575" r:id="rId22"/>
    <p:sldId id="571" r:id="rId23"/>
    <p:sldId id="513" r:id="rId24"/>
    <p:sldId id="576" r:id="rId25"/>
    <p:sldId id="578" r:id="rId26"/>
    <p:sldId id="432" r:id="rId27"/>
    <p:sldId id="580" r:id="rId28"/>
    <p:sldId id="581" r:id="rId29"/>
    <p:sldId id="500" r:id="rId30"/>
    <p:sldId id="502" r:id="rId31"/>
    <p:sldId id="553" r:id="rId32"/>
    <p:sldId id="521" r:id="rId33"/>
    <p:sldId id="494" r:id="rId34"/>
    <p:sldId id="496" r:id="rId35"/>
    <p:sldId id="472" r:id="rId36"/>
    <p:sldId id="351" r:id="rId37"/>
    <p:sldId id="434" r:id="rId38"/>
    <p:sldId id="522" r:id="rId39"/>
    <p:sldId id="524" r:id="rId40"/>
    <p:sldId id="542" r:id="rId41"/>
    <p:sldId id="556" r:id="rId42"/>
  </p:sldIdLst>
  <p:sldSz cx="9144000" cy="6858000" type="screen4x3"/>
  <p:notesSz cx="6400800" cy="86868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51">
          <p15:clr>
            <a:srgbClr val="A4A3A4"/>
          </p15:clr>
        </p15:guide>
        <p15:guide id="2" orient="horz" pos="3612">
          <p15:clr>
            <a:srgbClr val="A4A3A4"/>
          </p15:clr>
        </p15:guide>
        <p15:guide id="3" pos="408">
          <p15:clr>
            <a:srgbClr val="A4A3A4"/>
          </p15:clr>
        </p15:guide>
        <p15:guide id="4" pos="29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36">
          <p15:clr>
            <a:srgbClr val="A4A3A4"/>
          </p15:clr>
        </p15:guide>
        <p15:guide id="2" pos="20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20498B"/>
    <a:srgbClr val="3FFFC1"/>
    <a:srgbClr val="218004"/>
    <a:srgbClr val="1F428B"/>
    <a:srgbClr val="00BF00"/>
    <a:srgbClr val="005D9D"/>
    <a:srgbClr val="5889B0"/>
    <a:srgbClr val="E67300"/>
    <a:srgbClr val="FFD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37" autoAdjust="0"/>
    <p:restoredTop sz="93784" autoAdjust="0"/>
  </p:normalViewPr>
  <p:slideViewPr>
    <p:cSldViewPr showGuides="1">
      <p:cViewPr varScale="1">
        <p:scale>
          <a:sx n="92" d="100"/>
          <a:sy n="92" d="100"/>
        </p:scale>
        <p:origin x="66" y="66"/>
      </p:cViewPr>
      <p:guideLst>
        <p:guide orient="horz" pos="2251"/>
        <p:guide orient="horz" pos="3612"/>
        <p:guide pos="408"/>
        <p:guide pos="29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104" d="100"/>
          <a:sy n="104" d="100"/>
        </p:scale>
        <p:origin x="-3564" y="-96"/>
      </p:cViewPr>
      <p:guideLst>
        <p:guide orient="horz" pos="2736"/>
        <p:guide pos="201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625850" y="0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3B62E6-D9C5-462F-8489-21E6F41CB53F}" type="datetimeFigureOut">
              <a:rPr lang="de-DE" smtClean="0"/>
              <a:pPr/>
              <a:t>27.09.2016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250238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625850" y="8250238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46050-A51B-4502-AD07-37D2051F075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42327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10" tIns="43105" rIns="86210" bIns="43105" numCol="1" anchor="t" anchorCtr="0" compatLnSpc="1">
            <a:prstTxWarp prst="textNoShape">
              <a:avLst/>
            </a:prstTxWarp>
          </a:bodyPr>
          <a:lstStyle>
            <a:lvl1pPr defTabSz="862013">
              <a:defRPr sz="1100"/>
            </a:lvl1pPr>
          </a:lstStyle>
          <a:p>
            <a:endParaRPr lang="de-DE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625850" y="0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10" tIns="43105" rIns="86210" bIns="43105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endParaRPr lang="de-DE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28700" y="650875"/>
            <a:ext cx="4343400" cy="3257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39763" y="4125913"/>
            <a:ext cx="5121275" cy="391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10" tIns="43105" rIns="86210" bIns="431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0238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10" tIns="43105" rIns="86210" bIns="43105" numCol="1" anchor="b" anchorCtr="0" compatLnSpc="1">
            <a:prstTxWarp prst="textNoShape">
              <a:avLst/>
            </a:prstTxWarp>
          </a:bodyPr>
          <a:lstStyle>
            <a:lvl1pPr defTabSz="862013">
              <a:defRPr sz="1100"/>
            </a:lvl1pPr>
          </a:lstStyle>
          <a:p>
            <a:endParaRPr lang="de-DE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625850" y="8250238"/>
            <a:ext cx="27733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210" tIns="43105" rIns="86210" bIns="43105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fld id="{FD561AEC-080D-4A6D-AED9-98DB5CD3862D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17754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71450" indent="-171450" algn="l" rtl="0" fontAlgn="base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355600" indent="-171450" algn="l" rtl="0" fontAlgn="base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538163" indent="-171450" algn="l" rtl="0" fontAlgn="base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711200" indent="-171450" algn="l" rtl="0" fontAlgn="base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893763" indent="-171450" algn="l" rtl="0" fontAlgn="base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7052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000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28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28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000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28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28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28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8449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8449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84491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2000" dirty="0" smtClean="0"/>
          </a:p>
          <a:p>
            <a:endParaRPr lang="en-US" sz="20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286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28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charset="2"/>
              <a:buNone/>
            </a:pPr>
            <a:r>
              <a:rPr lang="en-US" sz="2000" dirty="0" smtClean="0"/>
              <a:t>Eddies are a prominent feature of the ocean circulation and exist over a wide range of scales</a:t>
            </a:r>
          </a:p>
          <a:p>
            <a:pPr marL="0" indent="0">
              <a:buFont typeface="Wingdings" charset="2"/>
              <a:buNone/>
            </a:pPr>
            <a:r>
              <a:rPr lang="en-US" sz="2000" dirty="0" smtClean="0"/>
              <a:t>Impact on the large-scale circulation through the exchange of energy and dispersal of tracers</a:t>
            </a:r>
          </a:p>
          <a:p>
            <a:pPr marL="0" indent="0">
              <a:buNone/>
            </a:pPr>
            <a:r>
              <a:rPr lang="en-US" sz="2000" dirty="0" smtClean="0"/>
              <a:t>Effect on biogeochemical properties</a:t>
            </a:r>
            <a:endParaRPr lang="en-US" sz="160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5844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286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2000" dirty="0" smtClean="0"/>
          </a:p>
          <a:p>
            <a:endParaRPr lang="en-US" sz="20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286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2000" b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286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286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286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286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286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286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5844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584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000" baseline="0" dirty="0" smtClean="0">
              <a:sym typeface="Wingding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5844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6201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6201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000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286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286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000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286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286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286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286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b="1" dirty="0" smtClean="0"/>
              <a:t>Temperature </a:t>
            </a:r>
            <a:r>
              <a:rPr lang="en-US" sz="2000" b="1" dirty="0" err="1" smtClean="0"/>
              <a:t>mit</a:t>
            </a:r>
            <a:r>
              <a:rPr lang="en-US" sz="2000" b="1" dirty="0" smtClean="0"/>
              <a:t> wind, </a:t>
            </a:r>
            <a:r>
              <a:rPr lang="en-US" sz="2000" b="1" dirty="0" err="1" smtClean="0"/>
              <a:t>dann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pfeile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rüber</a:t>
            </a:r>
            <a:r>
              <a:rPr lang="en-US" sz="2000" b="1" dirty="0" smtClean="0"/>
              <a:t>/ surface currents, </a:t>
            </a:r>
            <a:r>
              <a:rPr lang="en-US" sz="2000" b="1" dirty="0" err="1" smtClean="0"/>
              <a:t>dann</a:t>
            </a:r>
            <a:r>
              <a:rPr lang="en-US" sz="2000" b="1" dirty="0" smtClean="0"/>
              <a:t> die profile und t/S </a:t>
            </a:r>
            <a:r>
              <a:rPr lang="en-US" sz="2000" b="1" dirty="0" err="1" smtClean="0"/>
              <a:t>diagramm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daneben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dann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sauerstoff</a:t>
            </a:r>
            <a:endParaRPr lang="en-US" sz="2000" b="1" dirty="0" smtClean="0"/>
          </a:p>
          <a:p>
            <a:endParaRPr lang="en-US" sz="20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286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620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000" baseline="0" dirty="0" smtClean="0">
              <a:sym typeface="Wingding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5844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620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aseline="0" dirty="0" smtClean="0">
              <a:sym typeface="Wingding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584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baseline="0" dirty="0" smtClean="0">
                <a:sym typeface="Wingdings"/>
              </a:rPr>
              <a:t>It is need to be said that less is kwon about the vertical structure compared to the eddy surface signatures. 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000" baseline="0" dirty="0" smtClean="0">
              <a:sym typeface="Wingdings"/>
            </a:endParaRP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000" baseline="0" dirty="0" smtClean="0">
              <a:sym typeface="Wingdings"/>
            </a:endParaRP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000" baseline="0" dirty="0" smtClean="0">
              <a:sym typeface="Wingdings"/>
            </a:endParaRPr>
          </a:p>
          <a:p>
            <a:endParaRPr lang="en-US" sz="2000" baseline="0" dirty="0" smtClean="0">
              <a:sym typeface="Wingdings"/>
            </a:endParaRPr>
          </a:p>
          <a:p>
            <a:endParaRPr lang="en-US" sz="2000" baseline="0" dirty="0" smtClean="0">
              <a:sym typeface="Wingding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584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aseline="0" dirty="0" smtClean="0">
              <a:sym typeface="Wingding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584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/>
              <a:t>3. How do oxygen concentrations in the eddy core evolve, and what is</a:t>
            </a:r>
            <a:br>
              <a:rPr lang="en-US" sz="2000" dirty="0" smtClean="0"/>
            </a:br>
            <a:r>
              <a:rPr lang="en-US" sz="2000" dirty="0" smtClean="0"/>
              <a:t>    the eddies’ impact on the large-scale oxygen distribution?</a:t>
            </a:r>
            <a:endParaRPr lang="de-DE" sz="2000" dirty="0" smtClean="0"/>
          </a:p>
          <a:p>
            <a:pPr lvl="0"/>
            <a:endParaRPr lang="en-US" sz="200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584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61AEC-080D-4A6D-AED9-98DB5CD3862D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28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75556" y="836712"/>
            <a:ext cx="7921625" cy="2268252"/>
          </a:xfrm>
        </p:spPr>
        <p:txBody>
          <a:bodyPr/>
          <a:lstStyle>
            <a:lvl1pPr>
              <a:defRPr sz="4500" b="0">
                <a:solidFill>
                  <a:srgbClr val="004598"/>
                </a:solidFill>
              </a:defRPr>
            </a:lvl1pPr>
          </a:lstStyle>
          <a:p>
            <a:pPr lvl="0"/>
            <a:r>
              <a:rPr lang="en-US" noProof="0" dirty="0" smtClean="0"/>
              <a:t>Title</a:t>
            </a:r>
            <a:endParaRPr lang="de-DE" noProof="0" dirty="0" smtClean="0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75556" y="3356992"/>
            <a:ext cx="7921625" cy="126123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smtClean="0"/>
              <a:t>Authors</a:t>
            </a:r>
            <a:endParaRPr lang="de-DE" noProof="0" dirty="0" smtClean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75556" y="4977171"/>
            <a:ext cx="7920880" cy="647341"/>
          </a:xfrm>
        </p:spPr>
        <p:txBody>
          <a:bodyPr/>
          <a:lstStyle>
            <a:lvl1pPr marL="0" indent="0" algn="ctr">
              <a:buNone/>
              <a:defRPr>
                <a:solidFill>
                  <a:srgbClr val="004598"/>
                </a:solidFill>
              </a:defRPr>
            </a:lvl1pPr>
          </a:lstStyle>
          <a:p>
            <a:pPr lvl="0"/>
            <a:r>
              <a:rPr lang="en-US" dirty="0" smtClean="0"/>
              <a:t>Place and Time</a:t>
            </a:r>
            <a:endParaRPr lang="de-DE" dirty="0"/>
          </a:p>
        </p:txBody>
      </p:sp>
      <p:pic>
        <p:nvPicPr>
          <p:cNvPr id="2" name="Bild 1" descr="geomar_logo_kurz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5603809"/>
            <a:ext cx="2483768" cy="1270488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 flipH="1">
            <a:off x="0" y="6129300"/>
            <a:ext cx="7704348" cy="36004"/>
          </a:xfrm>
          <a:prstGeom prst="line">
            <a:avLst/>
          </a:prstGeom>
          <a:ln>
            <a:solidFill>
              <a:srgbClr val="004598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7921625" cy="425450"/>
          </a:xfrm>
        </p:spPr>
        <p:txBody>
          <a:bodyPr/>
          <a:lstStyle/>
          <a:p>
            <a:r>
              <a:rPr lang="en-US" noProof="0" smtClean="0"/>
              <a:t>Mastertitelformat bearbeiten</a:t>
            </a:r>
            <a:endParaRPr lang="en-GB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noProof="0" smtClean="0"/>
              <a:t>The Angola Current and its seasonal variability at 11°S</a:t>
            </a:r>
            <a:endParaRPr lang="en-GB" noProof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>
          <a:xfrm>
            <a:off x="611560" y="1520788"/>
            <a:ext cx="7921624" cy="40322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0" indent="0">
              <a:buNone/>
              <a:defRPr lang="de-DE" sz="2000" kern="1200" smtClean="0">
                <a:solidFill>
                  <a:schemeClr val="accent3"/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smtClean="0"/>
              <a:t>Mastertextformat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611189" y="188640"/>
            <a:ext cx="5365750" cy="61206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marL="0" indent="0">
              <a:buNone/>
              <a:defRPr lang="de-DE" sz="2800" kern="1200">
                <a:solidFill>
                  <a:srgbClr val="005D9D"/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67853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noProof="0" smtClean="0"/>
              <a:t>The Angola Current and its seasonal variability at 11°S</a:t>
            </a:r>
            <a:endParaRPr lang="en-GB" noProof="0"/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611189" y="188640"/>
            <a:ext cx="5365750" cy="61206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marL="0" indent="0">
              <a:buNone/>
              <a:defRPr lang="de-DE" sz="2800" kern="1200">
                <a:solidFill>
                  <a:srgbClr val="005D9D"/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72030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11188" y="1268760"/>
            <a:ext cx="7921624" cy="2160241"/>
          </a:xfrm>
        </p:spPr>
        <p:txBody>
          <a:bodyPr anchor="b" anchorCtr="0"/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Mastertitelformat bearbeiten</a:t>
            </a:r>
            <a:endParaRPr lang="de-DE" noProof="0" smtClean="0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753036"/>
            <a:ext cx="7921625" cy="1981014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noProof="0" smtClean="0"/>
              <a:t>Master-Untertitelformat bearbeiten</a:t>
            </a:r>
            <a:endParaRPr lang="de-DE" noProof="0" smtClean="0"/>
          </a:p>
        </p:txBody>
      </p:sp>
      <p:pic>
        <p:nvPicPr>
          <p:cNvPr id="5" name="Bild 4" descr="DSC_0202-right-par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37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016732"/>
            <a:ext cx="7921625" cy="425450"/>
          </a:xfrm>
        </p:spPr>
        <p:txBody>
          <a:bodyPr/>
          <a:lstStyle/>
          <a:p>
            <a:r>
              <a:rPr lang="en-US" noProof="0" smtClean="0"/>
              <a:t>Mastertitelformat bearbeiten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916832"/>
            <a:ext cx="7921625" cy="4141068"/>
          </a:xfrm>
        </p:spPr>
        <p:txBody>
          <a:bodyPr/>
          <a:lstStyle/>
          <a:p>
            <a:pPr lvl="0"/>
            <a:r>
              <a:rPr lang="en-US" noProof="0" smtClean="0"/>
              <a:t>Mastertextformat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  <a:endParaRPr lang="en-GB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noProof="0" smtClean="0"/>
              <a:t>The Angola Current and its seasonal variability at 11°S</a:t>
            </a:r>
            <a:endParaRPr lang="en-GB" noProof="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>
          <a:xfrm>
            <a:off x="611560" y="1484784"/>
            <a:ext cx="7921624" cy="40322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0" indent="0">
              <a:buNone/>
              <a:defRPr lang="de-DE" sz="2000" kern="1200" smtClean="0">
                <a:solidFill>
                  <a:schemeClr val="accent3"/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smtClean="0"/>
              <a:t>Mastertextformat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611189" y="188640"/>
            <a:ext cx="5365750" cy="61206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marL="0" indent="0">
              <a:buNone/>
              <a:defRPr lang="de-DE" sz="2800" kern="1200">
                <a:solidFill>
                  <a:schemeClr val="accent1"/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dirty="0" err="1" smtClean="0"/>
              <a:t>Mastertextformat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730766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7921625" cy="425450"/>
          </a:xfrm>
        </p:spPr>
        <p:txBody>
          <a:bodyPr/>
          <a:lstStyle/>
          <a:p>
            <a:r>
              <a:rPr lang="en-US" noProof="0" smtClean="0"/>
              <a:t>Mastertitelformat bearbeiten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484784"/>
            <a:ext cx="7921625" cy="4573116"/>
          </a:xfrm>
        </p:spPr>
        <p:txBody>
          <a:bodyPr/>
          <a:lstStyle/>
          <a:p>
            <a:pPr lvl="0"/>
            <a:r>
              <a:rPr lang="en-US" noProof="0" smtClean="0"/>
              <a:t>Mastertextformat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  <a:endParaRPr lang="en-GB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noProof="0" smtClean="0"/>
              <a:t>The Angola Current and its seasonal variability at 11°S</a:t>
            </a:r>
            <a:endParaRPr lang="en-GB" noProof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611189" y="188640"/>
            <a:ext cx="5365750" cy="61206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marL="0" indent="0">
              <a:buNone/>
              <a:defRPr lang="de-DE" sz="2800" kern="1200">
                <a:solidFill>
                  <a:srgbClr val="005D9D"/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30766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052736"/>
            <a:ext cx="7921625" cy="5005164"/>
          </a:xfrm>
        </p:spPr>
        <p:txBody>
          <a:bodyPr/>
          <a:lstStyle/>
          <a:p>
            <a:pPr lvl="0"/>
            <a:r>
              <a:rPr lang="en-US" noProof="0" smtClean="0"/>
              <a:t>Mastertextformat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  <a:endParaRPr lang="en-GB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noProof="0" smtClean="0"/>
              <a:t>The Angola Current and its seasonal variability at 11°S</a:t>
            </a:r>
            <a:endParaRPr lang="en-GB" noProof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611189" y="188640"/>
            <a:ext cx="5365750" cy="61206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marL="0" indent="0">
              <a:buNone/>
              <a:defRPr lang="de-DE" sz="2800" kern="1200">
                <a:solidFill>
                  <a:srgbClr val="005D9D"/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3076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,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556" y="1160748"/>
            <a:ext cx="4176836" cy="425450"/>
          </a:xfrm>
        </p:spPr>
        <p:txBody>
          <a:bodyPr/>
          <a:lstStyle/>
          <a:p>
            <a:r>
              <a:rPr lang="en-US" noProof="0" smtClean="0"/>
              <a:t>Mastertitelformat bearbeiten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9" y="2673350"/>
            <a:ext cx="4176836" cy="3384550"/>
          </a:xfrm>
        </p:spPr>
        <p:txBody>
          <a:bodyPr/>
          <a:lstStyle/>
          <a:p>
            <a:pPr lvl="0"/>
            <a:r>
              <a:rPr lang="en-US" noProof="0" smtClean="0"/>
              <a:t>Mastertextformat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  <a:endParaRPr lang="en-GB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noProof="0" smtClean="0"/>
              <a:t>The Angola Current and its seasonal variability at 11°S</a:t>
            </a:r>
            <a:endParaRPr lang="en-GB" noProof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>
          <a:xfrm>
            <a:off x="611189" y="2096852"/>
            <a:ext cx="4176835" cy="40322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0" indent="0">
              <a:buNone/>
              <a:defRPr lang="de-DE" sz="2000" kern="1200" smtClean="0">
                <a:solidFill>
                  <a:schemeClr val="accent3"/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smtClean="0"/>
              <a:t>Mastertextformat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611189" y="188640"/>
            <a:ext cx="5365750" cy="61206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marL="0" indent="0">
              <a:buNone/>
              <a:defRPr lang="de-DE" sz="2800" kern="1200">
                <a:solidFill>
                  <a:srgbClr val="005D9D"/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smtClean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932363" y="1628775"/>
            <a:ext cx="3600450" cy="4105275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Bild auf Platzhalter ziehen oder durch Klicken auf Symbol hinzufügen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85576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4176712" cy="425450"/>
          </a:xfrm>
        </p:spPr>
        <p:txBody>
          <a:bodyPr/>
          <a:lstStyle/>
          <a:p>
            <a:r>
              <a:rPr lang="en-US" noProof="0" smtClean="0"/>
              <a:t>Mastertitelformat bearbeiten</a:t>
            </a:r>
            <a:endParaRPr lang="en-GB" noProof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9" y="1844824"/>
            <a:ext cx="4176712" cy="4213076"/>
          </a:xfrm>
        </p:spPr>
        <p:txBody>
          <a:bodyPr/>
          <a:lstStyle/>
          <a:p>
            <a:pPr lvl="0"/>
            <a:r>
              <a:rPr lang="en-US" noProof="0" smtClean="0"/>
              <a:t>Mastertextformat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  <a:endParaRPr lang="en-GB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noProof="0" smtClean="0"/>
              <a:t>The Angola Current and its seasonal variability at 11°S</a:t>
            </a:r>
            <a:endParaRPr lang="en-GB" noProof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611189" y="188640"/>
            <a:ext cx="5365750" cy="61206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marL="0" indent="0">
              <a:buNone/>
              <a:defRPr lang="de-DE" sz="2800" kern="1200">
                <a:solidFill>
                  <a:srgbClr val="005D9D"/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smtClean="0"/>
              <a:t>Mastertextformat bearbeiten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932363" y="1628775"/>
            <a:ext cx="3600450" cy="4105275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Bild auf Platzhalter ziehen oder durch Klicken auf Symbol hinzufügen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30766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9" y="1684800"/>
            <a:ext cx="4176712" cy="4049250"/>
          </a:xfrm>
        </p:spPr>
        <p:txBody>
          <a:bodyPr/>
          <a:lstStyle/>
          <a:p>
            <a:pPr lvl="0"/>
            <a:r>
              <a:rPr lang="en-US" noProof="0" smtClean="0"/>
              <a:t>Mastertextformat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  <a:endParaRPr lang="en-GB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noProof="0" smtClean="0"/>
              <a:t>The Angola Current and its seasonal variability at 11°S</a:t>
            </a:r>
            <a:endParaRPr lang="en-GB" noProof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611189" y="188640"/>
            <a:ext cx="5365750" cy="61206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marL="0" indent="0">
              <a:buNone/>
              <a:defRPr lang="de-DE" sz="2800" kern="1200">
                <a:solidFill>
                  <a:srgbClr val="005D9D"/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smtClean="0"/>
              <a:t>Mastertextformat bearbeiten</a:t>
            </a:r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932363" y="1628775"/>
            <a:ext cx="3600450" cy="4105275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Bild auf Platzhalter ziehen oder durch Klicken auf Symbol hinzufügen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30766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11188" y="1088741"/>
            <a:ext cx="7921625" cy="464531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noProof="0" smtClean="0"/>
              <a:t>Bild auf Platzhalter ziehen oder durch Klicken auf Symbol hinzufügen</a:t>
            </a:r>
            <a:endParaRPr lang="en-GB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noProof="0" smtClean="0"/>
              <a:t>The Angola Current and its seasonal variability at 11°S</a:t>
            </a:r>
            <a:endParaRPr lang="en-GB" noProof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>
            <a:off x="611189" y="188640"/>
            <a:ext cx="5365750" cy="61206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marL="0" indent="0">
              <a:buNone/>
              <a:defRPr lang="de-DE" sz="2800" kern="1200">
                <a:solidFill>
                  <a:srgbClr val="005D9D"/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58488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1664804"/>
            <a:ext cx="7921625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2673350"/>
            <a:ext cx="7921625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 smtClean="0"/>
              <a:t>Textmasterformate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1188" y="6424613"/>
            <a:ext cx="716438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500">
                <a:solidFill>
                  <a:schemeClr val="bg2"/>
                </a:solidFill>
              </a:defRPr>
            </a:lvl1pPr>
          </a:lstStyle>
          <a:p>
            <a:r>
              <a:rPr lang="de-DE" noProof="0" smtClean="0"/>
              <a:t>The Angola Current and its seasonal variability at 11°S</a:t>
            </a:r>
            <a:endParaRPr lang="en-GB" noProof="0" dirty="0"/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611188" y="6237288"/>
            <a:ext cx="7921625" cy="0"/>
          </a:xfrm>
          <a:prstGeom prst="line">
            <a:avLst/>
          </a:prstGeom>
          <a:noFill/>
          <a:ln w="127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pic>
        <p:nvPicPr>
          <p:cNvPr id="10" name="Bild 9" descr="geomar_logo_kurz_4c-large.jpg"/>
          <p:cNvPicPr preferRelativeResize="0"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60705" y="404664"/>
            <a:ext cx="972108" cy="393568"/>
          </a:xfrm>
          <a:prstGeom prst="rect">
            <a:avLst/>
          </a:prstGeom>
        </p:spPr>
      </p:pic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609600" y="908720"/>
            <a:ext cx="7921625" cy="0"/>
          </a:xfrm>
          <a:prstGeom prst="line">
            <a:avLst/>
          </a:prstGeom>
          <a:noFill/>
          <a:ln w="12700" cmpd="sng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ln>
                <a:solidFill>
                  <a:schemeClr val="accent1"/>
                </a:solidFill>
              </a:ln>
            </a:endParaRPr>
          </a:p>
        </p:txBody>
      </p:sp>
      <p:pic>
        <p:nvPicPr>
          <p:cNvPr id="12" name="Bild 11" descr="HG_LOGO_S_ENG_RGB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52813" y="6300066"/>
            <a:ext cx="1080000" cy="4773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61" r:id="rId4"/>
    <p:sldLayoutId id="2147483663" r:id="rId5"/>
    <p:sldLayoutId id="2147483657" r:id="rId6"/>
    <p:sldLayoutId id="2147483662" r:id="rId7"/>
    <p:sldLayoutId id="2147483664" r:id="rId8"/>
    <p:sldLayoutId id="2147483658" r:id="rId9"/>
    <p:sldLayoutId id="2147483656" r:id="rId10"/>
    <p:sldLayoutId id="2147483655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82563" indent="-182563" algn="l" rtl="0" eaLnBrk="1" fontAlgn="base" hangingPunct="1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361950" indent="-177800" algn="l" rtl="0" eaLnBrk="1" fontAlgn="base" hangingPunct="1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2pPr>
      <a:lvl3pPr marL="541338" indent="-177800" algn="l" rtl="0" eaLnBrk="1" fontAlgn="base" hangingPunct="1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720725" indent="-177800" algn="l" rtl="0" eaLnBrk="1" fontAlgn="base" hangingPunct="1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4pPr>
      <a:lvl5pPr marL="900113" indent="-177800" algn="l" rtl="0" eaLnBrk="1" fontAlgn="base" hangingPunct="1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5pPr>
      <a:lvl6pPr marL="1357313" indent="-177800" algn="l" rtl="0" eaLnBrk="1" fontAlgn="base" hangingPunct="1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6pPr>
      <a:lvl7pPr marL="1814513" indent="-177800" algn="l" rtl="0" eaLnBrk="1" fontAlgn="base" hangingPunct="1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7pPr>
      <a:lvl8pPr marL="2271713" indent="-177800" algn="l" rtl="0" eaLnBrk="1" fontAlgn="base" hangingPunct="1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8pPr>
      <a:lvl9pPr marL="2728913" indent="-177800" algn="l" rtl="0" eaLnBrk="1" fontAlgn="base" hangingPunct="1">
        <a:spcBef>
          <a:spcPct val="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emf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emf"/><Relationship Id="rId5" Type="http://schemas.openxmlformats.org/officeDocument/2006/relationships/image" Target="../media/image8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26.png"/><Relationship Id="rId10" Type="http://schemas.openxmlformats.org/officeDocument/2006/relationships/image" Target="../media/image28.emf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wmf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emf"/><Relationship Id="rId5" Type="http://schemas.openxmlformats.org/officeDocument/2006/relationships/image" Target="../media/image36.jp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26.png"/><Relationship Id="rId10" Type="http://schemas.openxmlformats.org/officeDocument/2006/relationships/image" Target="../media/image28.emf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26.png"/><Relationship Id="rId10" Type="http://schemas.openxmlformats.org/officeDocument/2006/relationships/image" Target="../media/image28.emf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emf"/><Relationship Id="rId4" Type="http://schemas.openxmlformats.org/officeDocument/2006/relationships/image" Target="../media/image48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tiff"/><Relationship Id="rId5" Type="http://schemas.openxmlformats.org/officeDocument/2006/relationships/image" Target="../media/image10.emf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52.png"/><Relationship Id="rId10" Type="http://schemas.openxmlformats.org/officeDocument/2006/relationships/image" Target="../media/image28.emf"/><Relationship Id="rId4" Type="http://schemas.openxmlformats.org/officeDocument/2006/relationships/image" Target="../media/image51.png"/><Relationship Id="rId9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0.pn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55.png"/><Relationship Id="rId4" Type="http://schemas.openxmlformats.org/officeDocument/2006/relationships/image" Target="../media/image26.png"/><Relationship Id="rId9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tiff"/><Relationship Id="rId5" Type="http://schemas.openxmlformats.org/officeDocument/2006/relationships/image" Target="../media/image10.emf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19572" y="584684"/>
            <a:ext cx="7992888" cy="226825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600" dirty="0" smtClean="0"/>
              <a:t>Occurrence and characteristics of </a:t>
            </a:r>
            <a:r>
              <a:rPr lang="en-US" sz="3600" dirty="0" err="1" smtClean="0"/>
              <a:t>mesoscale</a:t>
            </a:r>
            <a:r>
              <a:rPr lang="en-US" sz="3600" dirty="0" smtClean="0"/>
              <a:t> eddies</a:t>
            </a:r>
            <a:br>
              <a:rPr lang="en-US" sz="3600" dirty="0" smtClean="0"/>
            </a:br>
            <a:r>
              <a:rPr lang="en-US" sz="3600" dirty="0" smtClean="0"/>
              <a:t>in the tropical northeast Atlantic Ocean </a:t>
            </a:r>
            <a:endParaRPr lang="en-US" sz="3600" dirty="0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754831" y="3068960"/>
            <a:ext cx="7741605" cy="1764196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dirty="0" smtClean="0"/>
              <a:t>Florian Schütte</a:t>
            </a:r>
            <a:r>
              <a:rPr lang="en-US" baseline="30000" dirty="0" smtClean="0"/>
              <a:t>1</a:t>
            </a:r>
            <a:r>
              <a:rPr lang="en-US" dirty="0" smtClean="0"/>
              <a:t>, Johannes Karstensen</a:t>
            </a:r>
            <a:r>
              <a:rPr lang="en-US" baseline="30000" dirty="0" smtClean="0"/>
              <a:t>1</a:t>
            </a:r>
            <a:r>
              <a:rPr lang="en-US" dirty="0" smtClean="0"/>
              <a:t> and Peter Brandt</a:t>
            </a:r>
            <a:r>
              <a:rPr lang="en-US" baseline="30000" dirty="0" smtClean="0"/>
              <a:t>1,2</a:t>
            </a:r>
            <a:endParaRPr lang="en-US" dirty="0" smtClean="0"/>
          </a:p>
          <a:p>
            <a:pPr algn="ctr">
              <a:lnSpc>
                <a:spcPct val="120000"/>
              </a:lnSpc>
            </a:pPr>
            <a:endParaRPr lang="en-US" sz="1400" dirty="0" smtClean="0"/>
          </a:p>
          <a:p>
            <a:pPr algn="ctr">
              <a:lnSpc>
                <a:spcPct val="120000"/>
              </a:lnSpc>
            </a:pPr>
            <a:endParaRPr lang="en-US" sz="1400" dirty="0"/>
          </a:p>
          <a:p>
            <a:endParaRPr lang="en-US" sz="1400" baseline="30000" dirty="0"/>
          </a:p>
          <a:p>
            <a:pPr algn="ctr"/>
            <a:r>
              <a:rPr lang="en-US" sz="1400" dirty="0"/>
              <a:t>[1] GEOMAR Helmholtz Centre for Ocean Research Kiel, Germany</a:t>
            </a:r>
            <a:endParaRPr lang="de-DE" sz="1400" dirty="0"/>
          </a:p>
          <a:p>
            <a:pPr algn="ctr"/>
            <a:r>
              <a:rPr lang="en-US" sz="1400" dirty="0"/>
              <a:t>[2] Kiel University, Kiel, Germany</a:t>
            </a:r>
            <a:endParaRPr lang="de-DE" sz="1400" dirty="0"/>
          </a:p>
          <a:p>
            <a:pPr algn="ctr">
              <a:lnSpc>
                <a:spcPct val="120000"/>
              </a:lnSpc>
            </a:pP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4038600" y="5118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2344" y="497717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7</a:t>
            </a:r>
            <a:r>
              <a:rPr lang="en-US" sz="2000" baseline="30000" dirty="0" smtClean="0">
                <a:solidFill>
                  <a:srgbClr val="000000"/>
                </a:solidFill>
              </a:rPr>
              <a:t>th</a:t>
            </a:r>
            <a:r>
              <a:rPr lang="en-US" sz="2000" dirty="0" smtClean="0">
                <a:solidFill>
                  <a:srgbClr val="000000"/>
                </a:solidFill>
              </a:rPr>
              <a:t> EGO conference on autonomous ocean gliders and their applications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Southampton, Great Britain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September 26-29, 2016</a:t>
            </a:r>
            <a:endParaRPr lang="en-US" sz="2000" dirty="0">
              <a:solidFill>
                <a:srgbClr val="000000"/>
              </a:solidFill>
            </a:endParaRPr>
          </a:p>
        </p:txBody>
      </p:sp>
      <p:cxnSp>
        <p:nvCxnSpPr>
          <p:cNvPr id="8" name="Gerade Verbindung 7"/>
          <p:cNvCxnSpPr/>
          <p:nvPr/>
        </p:nvCxnSpPr>
        <p:spPr>
          <a:xfrm flipV="1">
            <a:off x="0" y="512676"/>
            <a:ext cx="7740352" cy="36004"/>
          </a:xfrm>
          <a:prstGeom prst="line">
            <a:avLst/>
          </a:prstGeom>
          <a:ln w="6350" cmpd="sng">
            <a:solidFill>
              <a:srgbClr val="00459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 flipV="1">
            <a:off x="1403648" y="2708920"/>
            <a:ext cx="7740352" cy="36004"/>
          </a:xfrm>
          <a:prstGeom prst="line">
            <a:avLst/>
          </a:prstGeom>
          <a:ln w="6350" cmpd="sng">
            <a:solidFill>
              <a:srgbClr val="00459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Bild 1" descr="sf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199168"/>
            <a:ext cx="504056" cy="646466"/>
          </a:xfrm>
          <a:prstGeom prst="rect">
            <a:avLst/>
          </a:prstGeom>
        </p:spPr>
      </p:pic>
      <p:pic>
        <p:nvPicPr>
          <p:cNvPr id="3" name="Bild 2" descr="logo_uk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75" y="6237369"/>
            <a:ext cx="1570905" cy="539999"/>
          </a:xfrm>
          <a:prstGeom prst="rect">
            <a:avLst/>
          </a:prstGeom>
        </p:spPr>
      </p:pic>
      <p:pic>
        <p:nvPicPr>
          <p:cNvPr id="5" name="Bild 4" descr="AWA_LOGO_NOI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9" y="6201308"/>
            <a:ext cx="458023" cy="6218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Characteristics and impact of </a:t>
            </a:r>
            <a:r>
              <a:rPr lang="en-US" dirty="0" err="1"/>
              <a:t>mesoscale</a:t>
            </a:r>
            <a:r>
              <a:rPr lang="en-US" dirty="0"/>
              <a:t> eddies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 smtClean="0"/>
              <a:t>Method: Eddy detection</a:t>
            </a:r>
            <a:endParaRPr lang="en-US" sz="2400" dirty="0"/>
          </a:p>
        </p:txBody>
      </p:sp>
      <p:pic>
        <p:nvPicPr>
          <p:cNvPr id="15" name="Bild 14" descr="AWA_LOGO_NOI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pic>
        <p:nvPicPr>
          <p:cNvPr id="18" name="Bild 17" descr="SLA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5688632" cy="3991036"/>
          </a:xfrm>
          <a:prstGeom prst="rect">
            <a:avLst/>
          </a:prstGeom>
        </p:spPr>
      </p:pic>
      <p:sp>
        <p:nvSpPr>
          <p:cNvPr id="8" name="Rahmen 7"/>
          <p:cNvSpPr/>
          <p:nvPr/>
        </p:nvSpPr>
        <p:spPr>
          <a:xfrm>
            <a:off x="2159732" y="3645024"/>
            <a:ext cx="900100" cy="900100"/>
          </a:xfrm>
          <a:prstGeom prst="frame">
            <a:avLst>
              <a:gd name="adj1" fmla="val 4662"/>
            </a:avLst>
          </a:prstGeom>
          <a:solidFill>
            <a:srgbClr val="000000"/>
          </a:solidFill>
          <a:ln w="95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625989" y="5301208"/>
            <a:ext cx="530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cm</a:t>
            </a:r>
          </a:p>
        </p:txBody>
      </p:sp>
      <p:sp>
        <p:nvSpPr>
          <p:cNvPr id="9" name="Rechteck 8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pic>
        <p:nvPicPr>
          <p:cNvPr id="11" name="Bild 10" descr="SLA_zoom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00175"/>
            <a:ext cx="5292588" cy="507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Characteristics and impact of </a:t>
            </a:r>
            <a:r>
              <a:rPr lang="en-US" dirty="0" err="1"/>
              <a:t>mesoscale</a:t>
            </a:r>
            <a:r>
              <a:rPr lang="en-US" dirty="0"/>
              <a:t> eddies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 smtClean="0"/>
              <a:t>Method: Eddy detection</a:t>
            </a:r>
            <a:endParaRPr lang="en-US" sz="2400" dirty="0"/>
          </a:p>
        </p:txBody>
      </p:sp>
      <p:pic>
        <p:nvPicPr>
          <p:cNvPr id="15" name="Bild 14" descr="AWA_LOGO_NOI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pic>
        <p:nvPicPr>
          <p:cNvPr id="18" name="Bild 17" descr="SLA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5688632" cy="3991036"/>
          </a:xfrm>
          <a:prstGeom prst="rect">
            <a:avLst/>
          </a:prstGeom>
        </p:spPr>
      </p:pic>
      <p:sp>
        <p:nvSpPr>
          <p:cNvPr id="8" name="Rahmen 7"/>
          <p:cNvSpPr/>
          <p:nvPr/>
        </p:nvSpPr>
        <p:spPr>
          <a:xfrm>
            <a:off x="2087724" y="3068960"/>
            <a:ext cx="900100" cy="900100"/>
          </a:xfrm>
          <a:prstGeom prst="frame">
            <a:avLst>
              <a:gd name="adj1" fmla="val 4662"/>
            </a:avLst>
          </a:prstGeom>
          <a:solidFill>
            <a:srgbClr val="000000"/>
          </a:solidFill>
          <a:ln w="95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625989" y="5301208"/>
            <a:ext cx="530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cm</a:t>
            </a:r>
          </a:p>
        </p:txBody>
      </p:sp>
      <p:sp>
        <p:nvSpPr>
          <p:cNvPr id="12" name="Rechteck 11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grpSp>
        <p:nvGrpSpPr>
          <p:cNvPr id="3" name="Gruppierung 2"/>
          <p:cNvGrpSpPr/>
          <p:nvPr/>
        </p:nvGrpSpPr>
        <p:grpSpPr>
          <a:xfrm>
            <a:off x="323528" y="1200175"/>
            <a:ext cx="5292588" cy="5073141"/>
            <a:chOff x="323528" y="1200175"/>
            <a:chExt cx="5292588" cy="5073141"/>
          </a:xfrm>
        </p:grpSpPr>
        <p:pic>
          <p:nvPicPr>
            <p:cNvPr id="10" name="Bild 9" descr="SLA_zoom.ep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1200175"/>
              <a:ext cx="5292588" cy="5073141"/>
            </a:xfrm>
            <a:prstGeom prst="rect">
              <a:avLst/>
            </a:prstGeom>
          </p:spPr>
        </p:pic>
        <p:sp>
          <p:nvSpPr>
            <p:cNvPr id="11" name="Freihandform 10"/>
            <p:cNvSpPr>
              <a:spLocks noChangeAspect="1"/>
            </p:cNvSpPr>
            <p:nvPr/>
          </p:nvSpPr>
          <p:spPr>
            <a:xfrm>
              <a:off x="2267744" y="2316299"/>
              <a:ext cx="2351361" cy="2195999"/>
            </a:xfrm>
            <a:custGeom>
              <a:avLst/>
              <a:gdLst>
                <a:gd name="connsiteX0" fmla="*/ 374217 w 2189697"/>
                <a:gd name="connsiteY0" fmla="*/ 241981 h 2045017"/>
                <a:gd name="connsiteX1" fmla="*/ 746750 w 2189697"/>
                <a:gd name="connsiteY1" fmla="*/ 47248 h 2045017"/>
                <a:gd name="connsiteX2" fmla="*/ 1026150 w 2189697"/>
                <a:gd name="connsiteY2" fmla="*/ 4914 h 2045017"/>
                <a:gd name="connsiteX3" fmla="*/ 1398684 w 2189697"/>
                <a:gd name="connsiteY3" fmla="*/ 131914 h 2045017"/>
                <a:gd name="connsiteX4" fmla="*/ 1669617 w 2189697"/>
                <a:gd name="connsiteY4" fmla="*/ 377448 h 2045017"/>
                <a:gd name="connsiteX5" fmla="*/ 1932084 w 2189697"/>
                <a:gd name="connsiteY5" fmla="*/ 580648 h 2045017"/>
                <a:gd name="connsiteX6" fmla="*/ 2186084 w 2189697"/>
                <a:gd name="connsiteY6" fmla="*/ 953181 h 2045017"/>
                <a:gd name="connsiteX7" fmla="*/ 2050617 w 2189697"/>
                <a:gd name="connsiteY7" fmla="*/ 1376514 h 2045017"/>
                <a:gd name="connsiteX8" fmla="*/ 1635750 w 2189697"/>
                <a:gd name="connsiteY8" fmla="*/ 1732114 h 2045017"/>
                <a:gd name="connsiteX9" fmla="*/ 1178550 w 2189697"/>
                <a:gd name="connsiteY9" fmla="*/ 1918381 h 2045017"/>
                <a:gd name="connsiteX10" fmla="*/ 738284 w 2189697"/>
                <a:gd name="connsiteY10" fmla="*/ 2036914 h 2045017"/>
                <a:gd name="connsiteX11" fmla="*/ 238750 w 2189697"/>
                <a:gd name="connsiteY11" fmla="*/ 1689781 h 2045017"/>
                <a:gd name="connsiteX12" fmla="*/ 27084 w 2189697"/>
                <a:gd name="connsiteY12" fmla="*/ 1249514 h 2045017"/>
                <a:gd name="connsiteX13" fmla="*/ 10150 w 2189697"/>
                <a:gd name="connsiteY13" fmla="*/ 716114 h 2045017"/>
                <a:gd name="connsiteX14" fmla="*/ 94817 w 2189697"/>
                <a:gd name="connsiteY14" fmla="*/ 445181 h 2045017"/>
                <a:gd name="connsiteX15" fmla="*/ 374217 w 2189697"/>
                <a:gd name="connsiteY15" fmla="*/ 241981 h 204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89697" h="2045017">
                  <a:moveTo>
                    <a:pt x="374217" y="241981"/>
                  </a:moveTo>
                  <a:cubicBezTo>
                    <a:pt x="482873" y="175659"/>
                    <a:pt x="638095" y="86759"/>
                    <a:pt x="746750" y="47248"/>
                  </a:cubicBezTo>
                  <a:cubicBezTo>
                    <a:pt x="855405" y="7737"/>
                    <a:pt x="917494" y="-9197"/>
                    <a:pt x="1026150" y="4914"/>
                  </a:cubicBezTo>
                  <a:cubicBezTo>
                    <a:pt x="1134806" y="19025"/>
                    <a:pt x="1291440" y="69825"/>
                    <a:pt x="1398684" y="131914"/>
                  </a:cubicBezTo>
                  <a:cubicBezTo>
                    <a:pt x="1505928" y="194003"/>
                    <a:pt x="1580717" y="302659"/>
                    <a:pt x="1669617" y="377448"/>
                  </a:cubicBezTo>
                  <a:cubicBezTo>
                    <a:pt x="1758517" y="452237"/>
                    <a:pt x="1846006" y="484693"/>
                    <a:pt x="1932084" y="580648"/>
                  </a:cubicBezTo>
                  <a:cubicBezTo>
                    <a:pt x="2018162" y="676603"/>
                    <a:pt x="2166329" y="820537"/>
                    <a:pt x="2186084" y="953181"/>
                  </a:cubicBezTo>
                  <a:cubicBezTo>
                    <a:pt x="2205839" y="1085825"/>
                    <a:pt x="2142339" y="1246692"/>
                    <a:pt x="2050617" y="1376514"/>
                  </a:cubicBezTo>
                  <a:cubicBezTo>
                    <a:pt x="1958895" y="1506336"/>
                    <a:pt x="1781094" y="1641803"/>
                    <a:pt x="1635750" y="1732114"/>
                  </a:cubicBezTo>
                  <a:cubicBezTo>
                    <a:pt x="1490406" y="1822425"/>
                    <a:pt x="1328128" y="1867581"/>
                    <a:pt x="1178550" y="1918381"/>
                  </a:cubicBezTo>
                  <a:cubicBezTo>
                    <a:pt x="1028972" y="1969181"/>
                    <a:pt x="894917" y="2075014"/>
                    <a:pt x="738284" y="2036914"/>
                  </a:cubicBezTo>
                  <a:cubicBezTo>
                    <a:pt x="581651" y="1998814"/>
                    <a:pt x="357283" y="1821014"/>
                    <a:pt x="238750" y="1689781"/>
                  </a:cubicBezTo>
                  <a:cubicBezTo>
                    <a:pt x="120217" y="1558548"/>
                    <a:pt x="65184" y="1411792"/>
                    <a:pt x="27084" y="1249514"/>
                  </a:cubicBezTo>
                  <a:cubicBezTo>
                    <a:pt x="-11016" y="1087236"/>
                    <a:pt x="-1139" y="850170"/>
                    <a:pt x="10150" y="716114"/>
                  </a:cubicBezTo>
                  <a:cubicBezTo>
                    <a:pt x="21439" y="582058"/>
                    <a:pt x="32728" y="525614"/>
                    <a:pt x="94817" y="445181"/>
                  </a:cubicBezTo>
                  <a:cubicBezTo>
                    <a:pt x="156906" y="364748"/>
                    <a:pt x="265561" y="308303"/>
                    <a:pt x="374217" y="24198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</p:grpSp>
      <p:sp>
        <p:nvSpPr>
          <p:cNvPr id="16" name="Oval 15"/>
          <p:cNvSpPr/>
          <p:nvPr/>
        </p:nvSpPr>
        <p:spPr>
          <a:xfrm>
            <a:off x="3167690" y="3609020"/>
            <a:ext cx="72008" cy="72008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 rot="2764945">
            <a:off x="3019992" y="3862836"/>
            <a:ext cx="1440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  </a:t>
            </a:r>
            <a:r>
              <a:rPr lang="de-DE" sz="1600" dirty="0" err="1" smtClean="0"/>
              <a:t>radius</a:t>
            </a:r>
            <a:r>
              <a:rPr lang="de-DE" sz="1600" dirty="0" smtClean="0"/>
              <a:t> </a:t>
            </a:r>
          </a:p>
          <a:p>
            <a:r>
              <a:rPr lang="de-DE" sz="1400" dirty="0" smtClean="0"/>
              <a:t>&gt; 45 km</a:t>
            </a:r>
          </a:p>
        </p:txBody>
      </p:sp>
      <p:cxnSp>
        <p:nvCxnSpPr>
          <p:cNvPr id="19" name="Gerade Verbindung 18"/>
          <p:cNvCxnSpPr/>
          <p:nvPr/>
        </p:nvCxnSpPr>
        <p:spPr>
          <a:xfrm>
            <a:off x="3239852" y="3683985"/>
            <a:ext cx="612222" cy="576530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6264188" y="1918571"/>
            <a:ext cx="33123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 smtClean="0"/>
              <a:t>Algorithms are </a:t>
            </a:r>
            <a:br>
              <a:rPr lang="en-US" sz="2000" dirty="0" smtClean="0"/>
            </a:br>
            <a:r>
              <a:rPr lang="en-US" sz="2000" dirty="0" smtClean="0"/>
              <a:t>develop to detect </a:t>
            </a:r>
            <a:br>
              <a:rPr lang="en-US" sz="2000" dirty="0" smtClean="0"/>
            </a:br>
            <a:r>
              <a:rPr lang="en-US" sz="2000" dirty="0" smtClean="0"/>
              <a:t>and count eddies</a:t>
            </a:r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b="1" dirty="0" smtClean="0"/>
              <a:t>    Pre-requisites: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000" dirty="0" smtClean="0"/>
              <a:t>Eddy radius &gt; 45 km </a:t>
            </a:r>
            <a:endParaRPr lang="en-US" sz="2000" dirty="0"/>
          </a:p>
          <a:p>
            <a:pPr marL="285750" indent="-285750">
              <a:buFont typeface="Wingdings" charset="2"/>
              <a:buChar char="Ø"/>
            </a:pPr>
            <a:r>
              <a:rPr lang="en-US" sz="2000" dirty="0"/>
              <a:t>E</a:t>
            </a:r>
            <a:r>
              <a:rPr lang="en-US" sz="2000" dirty="0" smtClean="0"/>
              <a:t>ddy lifetime &gt; 7 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7466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SLA_ZYC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" y="1701048"/>
            <a:ext cx="4103999" cy="1800000"/>
          </a:xfrm>
          <a:prstGeom prst="rect">
            <a:avLst/>
          </a:prstGeom>
        </p:spPr>
      </p:pic>
      <p:pic>
        <p:nvPicPr>
          <p:cNvPr id="8" name="Bild 7" descr="SLA_ANT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701008"/>
            <a:ext cx="4103996" cy="180000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Characteristics and impact of </a:t>
            </a:r>
            <a:r>
              <a:rPr lang="en-US" dirty="0" err="1"/>
              <a:t>mesoscale</a:t>
            </a:r>
            <a:r>
              <a:rPr lang="en-US" dirty="0"/>
              <a:t> eddies</a:t>
            </a:r>
          </a:p>
        </p:txBody>
      </p:sp>
      <p:pic>
        <p:nvPicPr>
          <p:cNvPr id="15" name="Bild 14" descr="AWA_LOGO_NOI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sp>
        <p:nvSpPr>
          <p:cNvPr id="9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611188" y="188640"/>
            <a:ext cx="5941031" cy="612068"/>
          </a:xfrm>
        </p:spPr>
        <p:txBody>
          <a:bodyPr/>
          <a:lstStyle/>
          <a:p>
            <a:r>
              <a:rPr lang="en-US" sz="2400" dirty="0" smtClean="0"/>
              <a:t>Mean eddy </a:t>
            </a:r>
            <a:r>
              <a:rPr lang="en-US" sz="2400" dirty="0"/>
              <a:t>surface structure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2015716" y="1448780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52%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6408204" y="1448780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48%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1691680" y="1124744"/>
            <a:ext cx="2268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 smtClean="0"/>
              <a:t>Cyclone</a:t>
            </a:r>
            <a:endParaRPr lang="de-DE" sz="2000" b="1" dirty="0" smtClean="0"/>
          </a:p>
        </p:txBody>
      </p:sp>
      <p:sp>
        <p:nvSpPr>
          <p:cNvPr id="36" name="Textfeld 35"/>
          <p:cNvSpPr txBox="1"/>
          <p:nvPr/>
        </p:nvSpPr>
        <p:spPr>
          <a:xfrm>
            <a:off x="5904148" y="1128810"/>
            <a:ext cx="2268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 smtClean="0"/>
              <a:t>Anticyclone</a:t>
            </a:r>
            <a:endParaRPr lang="de-DE" sz="2000" b="1" dirty="0" smtClean="0"/>
          </a:p>
        </p:txBody>
      </p:sp>
      <p:sp>
        <p:nvSpPr>
          <p:cNvPr id="17" name="Textfeld 16"/>
          <p:cNvSpPr txBox="1"/>
          <p:nvPr/>
        </p:nvSpPr>
        <p:spPr>
          <a:xfrm>
            <a:off x="899592" y="4005064"/>
            <a:ext cx="3348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= average radius 51 ± 5 km </a:t>
            </a:r>
          </a:p>
        </p:txBody>
      </p:sp>
      <p:sp>
        <p:nvSpPr>
          <p:cNvPr id="16" name="Rechteck 15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pic>
        <p:nvPicPr>
          <p:cNvPr id="11" name="Bild 10" descr="f1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899" y="1541016"/>
            <a:ext cx="362505" cy="2320032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 rot="20635828">
            <a:off x="866077" y="1764986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SLA</a:t>
            </a:r>
          </a:p>
        </p:txBody>
      </p:sp>
      <p:sp>
        <p:nvSpPr>
          <p:cNvPr id="34" name="Textfeld 33"/>
          <p:cNvSpPr txBox="1"/>
          <p:nvPr/>
        </p:nvSpPr>
        <p:spPr>
          <a:xfrm rot="20635828">
            <a:off x="5289589" y="1776581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SLA</a:t>
            </a:r>
          </a:p>
        </p:txBody>
      </p:sp>
      <p:sp>
        <p:nvSpPr>
          <p:cNvPr id="32" name="Textfeld 31"/>
          <p:cNvSpPr txBox="1"/>
          <p:nvPr/>
        </p:nvSpPr>
        <p:spPr>
          <a:xfrm rot="1631036">
            <a:off x="-159439" y="3200914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Distance from eddy center (km)</a:t>
            </a:r>
          </a:p>
        </p:txBody>
      </p:sp>
      <p:sp>
        <p:nvSpPr>
          <p:cNvPr id="37" name="Textfeld 36"/>
          <p:cNvSpPr txBox="1"/>
          <p:nvPr/>
        </p:nvSpPr>
        <p:spPr>
          <a:xfrm rot="1631036">
            <a:off x="4154867" y="3128906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Distance from eddy center (km)</a:t>
            </a:r>
          </a:p>
        </p:txBody>
      </p:sp>
      <p:grpSp>
        <p:nvGrpSpPr>
          <p:cNvPr id="46" name="Gruppierung 45"/>
          <p:cNvGrpSpPr/>
          <p:nvPr/>
        </p:nvGrpSpPr>
        <p:grpSpPr>
          <a:xfrm>
            <a:off x="2051720" y="2312876"/>
            <a:ext cx="288032" cy="307777"/>
            <a:chOff x="2879812" y="4077072"/>
            <a:chExt cx="288032" cy="307777"/>
          </a:xfrm>
        </p:grpSpPr>
        <p:sp>
          <p:nvSpPr>
            <p:cNvPr id="43" name="Textfeld 42"/>
            <p:cNvSpPr txBox="1"/>
            <p:nvPr/>
          </p:nvSpPr>
          <p:spPr>
            <a:xfrm>
              <a:off x="2879812" y="4077072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/>
                <a:t>r</a:t>
              </a:r>
              <a:endParaRPr lang="de-DE" sz="1400" dirty="0" smtClean="0"/>
            </a:p>
          </p:txBody>
        </p:sp>
        <p:cxnSp>
          <p:nvCxnSpPr>
            <p:cNvPr id="45" name="Gerade Verbindung 44"/>
            <p:cNvCxnSpPr/>
            <p:nvPr/>
          </p:nvCxnSpPr>
          <p:spPr>
            <a:xfrm>
              <a:off x="2951821" y="4149080"/>
              <a:ext cx="10803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uppierung 48"/>
          <p:cNvGrpSpPr/>
          <p:nvPr/>
        </p:nvGrpSpPr>
        <p:grpSpPr>
          <a:xfrm>
            <a:off x="719572" y="4005064"/>
            <a:ext cx="288032" cy="400110"/>
            <a:chOff x="2879812" y="4077072"/>
            <a:chExt cx="288032" cy="400110"/>
          </a:xfrm>
        </p:grpSpPr>
        <p:sp>
          <p:nvSpPr>
            <p:cNvPr id="50" name="Textfeld 49"/>
            <p:cNvSpPr txBox="1"/>
            <p:nvPr/>
          </p:nvSpPr>
          <p:spPr>
            <a:xfrm>
              <a:off x="2879812" y="4077072"/>
              <a:ext cx="2880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 smtClean="0"/>
                <a:t>r</a:t>
              </a:r>
              <a:endParaRPr lang="de-DE" sz="2000" dirty="0" smtClean="0"/>
            </a:p>
          </p:txBody>
        </p:sp>
        <p:cxnSp>
          <p:nvCxnSpPr>
            <p:cNvPr id="51" name="Gerade Verbindung 50"/>
            <p:cNvCxnSpPr/>
            <p:nvPr/>
          </p:nvCxnSpPr>
          <p:spPr>
            <a:xfrm>
              <a:off x="2951821" y="4149080"/>
              <a:ext cx="10803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uppierung 51"/>
          <p:cNvGrpSpPr/>
          <p:nvPr/>
        </p:nvGrpSpPr>
        <p:grpSpPr>
          <a:xfrm>
            <a:off x="6660232" y="2348880"/>
            <a:ext cx="288032" cy="307777"/>
            <a:chOff x="2879812" y="4077072"/>
            <a:chExt cx="288032" cy="307777"/>
          </a:xfrm>
        </p:grpSpPr>
        <p:sp>
          <p:nvSpPr>
            <p:cNvPr id="53" name="Textfeld 52"/>
            <p:cNvSpPr txBox="1"/>
            <p:nvPr/>
          </p:nvSpPr>
          <p:spPr>
            <a:xfrm>
              <a:off x="2879812" y="4077072"/>
              <a:ext cx="2880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/>
                <a:t>r</a:t>
              </a:r>
              <a:endParaRPr lang="de-DE" sz="1400" dirty="0" smtClean="0"/>
            </a:p>
          </p:txBody>
        </p:sp>
        <p:cxnSp>
          <p:nvCxnSpPr>
            <p:cNvPr id="54" name="Gerade Verbindung 53"/>
            <p:cNvCxnSpPr/>
            <p:nvPr/>
          </p:nvCxnSpPr>
          <p:spPr>
            <a:xfrm>
              <a:off x="2951821" y="4149080"/>
              <a:ext cx="10803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feld 54"/>
          <p:cNvSpPr txBox="1"/>
          <p:nvPr/>
        </p:nvSpPr>
        <p:spPr>
          <a:xfrm>
            <a:off x="5184068" y="3969060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= average radius 53 ± 5 km </a:t>
            </a:r>
          </a:p>
        </p:txBody>
      </p:sp>
      <p:grpSp>
        <p:nvGrpSpPr>
          <p:cNvPr id="56" name="Gruppierung 55"/>
          <p:cNvGrpSpPr/>
          <p:nvPr/>
        </p:nvGrpSpPr>
        <p:grpSpPr>
          <a:xfrm>
            <a:off x="5004048" y="3969060"/>
            <a:ext cx="288032" cy="400110"/>
            <a:chOff x="2879812" y="4077072"/>
            <a:chExt cx="288032" cy="400110"/>
          </a:xfrm>
        </p:grpSpPr>
        <p:sp>
          <p:nvSpPr>
            <p:cNvPr id="57" name="Textfeld 56"/>
            <p:cNvSpPr txBox="1"/>
            <p:nvPr/>
          </p:nvSpPr>
          <p:spPr>
            <a:xfrm>
              <a:off x="2879812" y="4077072"/>
              <a:ext cx="2880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 smtClean="0"/>
                <a:t>r</a:t>
              </a:r>
              <a:endParaRPr lang="de-DE" sz="2000" dirty="0" smtClean="0"/>
            </a:p>
          </p:txBody>
        </p:sp>
        <p:cxnSp>
          <p:nvCxnSpPr>
            <p:cNvPr id="58" name="Gerade Verbindung 57"/>
            <p:cNvCxnSpPr/>
            <p:nvPr/>
          </p:nvCxnSpPr>
          <p:spPr>
            <a:xfrm>
              <a:off x="2951821" y="4149080"/>
              <a:ext cx="108030" cy="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9553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9" descr="SLA_ZYC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" y="1701048"/>
            <a:ext cx="4103999" cy="1800000"/>
          </a:xfrm>
          <a:prstGeom prst="rect">
            <a:avLst/>
          </a:prstGeom>
        </p:spPr>
      </p:pic>
      <p:pic>
        <p:nvPicPr>
          <p:cNvPr id="8" name="Bild 7" descr="SLA_ANT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700808"/>
            <a:ext cx="4103996" cy="1800000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Characteristics and impact of </a:t>
            </a:r>
            <a:r>
              <a:rPr lang="en-US" dirty="0" err="1"/>
              <a:t>mesoscale</a:t>
            </a:r>
            <a:r>
              <a:rPr lang="en-US" dirty="0"/>
              <a:t> eddies</a:t>
            </a:r>
          </a:p>
        </p:txBody>
      </p:sp>
      <p:pic>
        <p:nvPicPr>
          <p:cNvPr id="15" name="Bild 14" descr="AWA_LOGO_NOI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sp>
        <p:nvSpPr>
          <p:cNvPr id="9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611188" y="188640"/>
            <a:ext cx="5941031" cy="612068"/>
          </a:xfrm>
        </p:spPr>
        <p:txBody>
          <a:bodyPr/>
          <a:lstStyle/>
          <a:p>
            <a:r>
              <a:rPr lang="en-US" sz="2400" dirty="0"/>
              <a:t>Mean eddy surface structure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2015716" y="1448780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52%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6408204" y="1448780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48%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1691680" y="1124744"/>
            <a:ext cx="2268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 smtClean="0"/>
              <a:t>Cyclone</a:t>
            </a:r>
            <a:endParaRPr lang="de-DE" sz="2000" b="1" dirty="0" smtClean="0"/>
          </a:p>
        </p:txBody>
      </p:sp>
      <p:sp>
        <p:nvSpPr>
          <p:cNvPr id="36" name="Textfeld 35"/>
          <p:cNvSpPr txBox="1"/>
          <p:nvPr/>
        </p:nvSpPr>
        <p:spPr>
          <a:xfrm>
            <a:off x="5904148" y="1128810"/>
            <a:ext cx="2268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 smtClean="0"/>
              <a:t>Anticyclone</a:t>
            </a:r>
            <a:endParaRPr lang="de-DE" sz="2000" b="1" dirty="0" smtClean="0"/>
          </a:p>
        </p:txBody>
      </p:sp>
      <p:sp>
        <p:nvSpPr>
          <p:cNvPr id="16" name="Rechteck 15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pic>
        <p:nvPicPr>
          <p:cNvPr id="11" name="Bild 10" descr="f1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456" y="1556792"/>
            <a:ext cx="362505" cy="2196244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 rot="20635828">
            <a:off x="866077" y="1812584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SLA</a:t>
            </a:r>
          </a:p>
        </p:txBody>
      </p:sp>
      <p:sp>
        <p:nvSpPr>
          <p:cNvPr id="34" name="Textfeld 33"/>
          <p:cNvSpPr txBox="1"/>
          <p:nvPr/>
        </p:nvSpPr>
        <p:spPr>
          <a:xfrm rot="20635828">
            <a:off x="5289589" y="1740576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SLA</a:t>
            </a:r>
          </a:p>
        </p:txBody>
      </p:sp>
      <p:grpSp>
        <p:nvGrpSpPr>
          <p:cNvPr id="19" name="Gruppierung 18"/>
          <p:cNvGrpSpPr/>
          <p:nvPr/>
        </p:nvGrpSpPr>
        <p:grpSpPr>
          <a:xfrm>
            <a:off x="-72059" y="4111661"/>
            <a:ext cx="4103999" cy="1800000"/>
            <a:chOff x="107504" y="4221288"/>
            <a:chExt cx="4103999" cy="1800000"/>
          </a:xfrm>
        </p:grpSpPr>
        <p:pic>
          <p:nvPicPr>
            <p:cNvPr id="20" name="Bild 19" descr="SST_ZYC.png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4221288"/>
              <a:ext cx="4103999" cy="1800000"/>
            </a:xfrm>
            <a:prstGeom prst="rect">
              <a:avLst/>
            </a:prstGeom>
          </p:spPr>
        </p:pic>
        <p:grpSp>
          <p:nvGrpSpPr>
            <p:cNvPr id="21" name="Gruppierung 20"/>
            <p:cNvGrpSpPr/>
            <p:nvPr/>
          </p:nvGrpSpPr>
          <p:grpSpPr>
            <a:xfrm>
              <a:off x="2915816" y="4869160"/>
              <a:ext cx="720080" cy="246221"/>
              <a:chOff x="2915816" y="4869160"/>
              <a:chExt cx="720080" cy="246221"/>
            </a:xfrm>
          </p:grpSpPr>
          <p:sp>
            <p:nvSpPr>
              <p:cNvPr id="25" name="Rechteck 24"/>
              <p:cNvSpPr/>
              <p:nvPr/>
            </p:nvSpPr>
            <p:spPr>
              <a:xfrm>
                <a:off x="3023828" y="4941172"/>
                <a:ext cx="288032" cy="14401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Textfeld 25"/>
              <p:cNvSpPr txBox="1"/>
              <p:nvPr/>
            </p:nvSpPr>
            <p:spPr>
              <a:xfrm>
                <a:off x="2915816" y="4869160"/>
                <a:ext cx="72008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000" dirty="0" smtClean="0"/>
                  <a:t>-0.05</a:t>
                </a:r>
              </a:p>
            </p:txBody>
          </p:sp>
        </p:grpSp>
        <p:grpSp>
          <p:nvGrpSpPr>
            <p:cNvPr id="22" name="Gruppierung 21"/>
            <p:cNvGrpSpPr/>
            <p:nvPr/>
          </p:nvGrpSpPr>
          <p:grpSpPr>
            <a:xfrm>
              <a:off x="2087724" y="5085184"/>
              <a:ext cx="468052" cy="246221"/>
              <a:chOff x="2087724" y="5085184"/>
              <a:chExt cx="468052" cy="246221"/>
            </a:xfrm>
          </p:grpSpPr>
          <p:sp>
            <p:nvSpPr>
              <p:cNvPr id="23" name="Rechteck 22"/>
              <p:cNvSpPr/>
              <p:nvPr/>
            </p:nvSpPr>
            <p:spPr>
              <a:xfrm>
                <a:off x="2159732" y="5157192"/>
                <a:ext cx="288032" cy="14401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Textfeld 23"/>
              <p:cNvSpPr txBox="1"/>
              <p:nvPr/>
            </p:nvSpPr>
            <p:spPr>
              <a:xfrm>
                <a:off x="2087724" y="5085184"/>
                <a:ext cx="46805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000" dirty="0" smtClean="0"/>
                  <a:t>-0.1</a:t>
                </a:r>
              </a:p>
            </p:txBody>
          </p:sp>
        </p:grpSp>
      </p:grpSp>
      <p:grpSp>
        <p:nvGrpSpPr>
          <p:cNvPr id="27" name="Gruppierung 26"/>
          <p:cNvGrpSpPr/>
          <p:nvPr/>
        </p:nvGrpSpPr>
        <p:grpSpPr>
          <a:xfrm>
            <a:off x="4535996" y="4005064"/>
            <a:ext cx="4103999" cy="1801815"/>
            <a:chOff x="5004505" y="4257094"/>
            <a:chExt cx="4103999" cy="1801815"/>
          </a:xfrm>
        </p:grpSpPr>
        <p:pic>
          <p:nvPicPr>
            <p:cNvPr id="28" name="Bild 27" descr="SST_ANT.png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505" y="4257094"/>
              <a:ext cx="4103999" cy="1801815"/>
            </a:xfrm>
            <a:prstGeom prst="rect">
              <a:avLst/>
            </a:prstGeom>
          </p:spPr>
        </p:pic>
        <p:grpSp>
          <p:nvGrpSpPr>
            <p:cNvPr id="32" name="Gruppierung 31"/>
            <p:cNvGrpSpPr/>
            <p:nvPr/>
          </p:nvGrpSpPr>
          <p:grpSpPr>
            <a:xfrm>
              <a:off x="7164288" y="4941168"/>
              <a:ext cx="720080" cy="246221"/>
              <a:chOff x="2915816" y="4874967"/>
              <a:chExt cx="720080" cy="246221"/>
            </a:xfrm>
          </p:grpSpPr>
          <p:sp>
            <p:nvSpPr>
              <p:cNvPr id="39" name="Rechteck 38"/>
              <p:cNvSpPr/>
              <p:nvPr/>
            </p:nvSpPr>
            <p:spPr>
              <a:xfrm>
                <a:off x="3023828" y="4941172"/>
                <a:ext cx="288032" cy="14401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Textfeld 39"/>
              <p:cNvSpPr txBox="1"/>
              <p:nvPr/>
            </p:nvSpPr>
            <p:spPr>
              <a:xfrm>
                <a:off x="2915816" y="4874967"/>
                <a:ext cx="72008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000" dirty="0"/>
                  <a:t> </a:t>
                </a:r>
                <a:r>
                  <a:rPr lang="de-DE" sz="1000" dirty="0" smtClean="0"/>
                  <a:t>0.05</a:t>
                </a:r>
              </a:p>
            </p:txBody>
          </p:sp>
        </p:grpSp>
        <p:grpSp>
          <p:nvGrpSpPr>
            <p:cNvPr id="33" name="Gruppierung 32"/>
            <p:cNvGrpSpPr/>
            <p:nvPr/>
          </p:nvGrpSpPr>
          <p:grpSpPr>
            <a:xfrm>
              <a:off x="6660232" y="5229200"/>
              <a:ext cx="720080" cy="246221"/>
              <a:chOff x="2087724" y="5085184"/>
              <a:chExt cx="720080" cy="246221"/>
            </a:xfrm>
          </p:grpSpPr>
          <p:sp>
            <p:nvSpPr>
              <p:cNvPr id="37" name="Rechteck 36"/>
              <p:cNvSpPr/>
              <p:nvPr/>
            </p:nvSpPr>
            <p:spPr>
              <a:xfrm>
                <a:off x="2159732" y="5157192"/>
                <a:ext cx="288032" cy="14401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Textfeld 37"/>
              <p:cNvSpPr txBox="1"/>
              <p:nvPr/>
            </p:nvSpPr>
            <p:spPr>
              <a:xfrm>
                <a:off x="2087724" y="5085184"/>
                <a:ext cx="72008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000" dirty="0"/>
                  <a:t> </a:t>
                </a:r>
                <a:r>
                  <a:rPr lang="de-DE" sz="1000" dirty="0" smtClean="0"/>
                  <a:t>0.1</a:t>
                </a:r>
              </a:p>
            </p:txBody>
          </p:sp>
        </p:grpSp>
      </p:grpSp>
      <p:grpSp>
        <p:nvGrpSpPr>
          <p:cNvPr id="41" name="Gruppierung 40"/>
          <p:cNvGrpSpPr/>
          <p:nvPr/>
        </p:nvGrpSpPr>
        <p:grpSpPr>
          <a:xfrm>
            <a:off x="8676456" y="3861048"/>
            <a:ext cx="864096" cy="2412268"/>
            <a:chOff x="8316416" y="4113076"/>
            <a:chExt cx="864096" cy="2412268"/>
          </a:xfrm>
        </p:grpSpPr>
        <p:grpSp>
          <p:nvGrpSpPr>
            <p:cNvPr id="42" name="Gruppierung 41"/>
            <p:cNvGrpSpPr/>
            <p:nvPr/>
          </p:nvGrpSpPr>
          <p:grpSpPr>
            <a:xfrm>
              <a:off x="8316416" y="4113076"/>
              <a:ext cx="684076" cy="2304256"/>
              <a:chOff x="8352420" y="4113076"/>
              <a:chExt cx="684076" cy="2304256"/>
            </a:xfrm>
          </p:grpSpPr>
          <p:pic>
            <p:nvPicPr>
              <p:cNvPr id="44" name="Bild 43" descr="Colorbar_SST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52420" y="4149080"/>
                <a:ext cx="491572" cy="2242048"/>
              </a:xfrm>
              <a:prstGeom prst="rect">
                <a:avLst/>
              </a:prstGeom>
            </p:spPr>
          </p:pic>
          <p:sp>
            <p:nvSpPr>
              <p:cNvPr id="45" name="Rechteck 44"/>
              <p:cNvSpPr/>
              <p:nvPr/>
            </p:nvSpPr>
            <p:spPr>
              <a:xfrm>
                <a:off x="8568444" y="4113076"/>
                <a:ext cx="396044" cy="23042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Textfeld 45"/>
              <p:cNvSpPr txBox="1"/>
              <p:nvPr/>
            </p:nvSpPr>
            <p:spPr>
              <a:xfrm>
                <a:off x="8496436" y="4149080"/>
                <a:ext cx="36004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900" dirty="0" smtClean="0"/>
                  <a:t>0.2</a:t>
                </a:r>
              </a:p>
            </p:txBody>
          </p:sp>
          <p:sp>
            <p:nvSpPr>
              <p:cNvPr id="47" name="Textfeld 46"/>
              <p:cNvSpPr txBox="1"/>
              <p:nvPr/>
            </p:nvSpPr>
            <p:spPr>
              <a:xfrm>
                <a:off x="8496436" y="4653136"/>
                <a:ext cx="36004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900" dirty="0" smtClean="0"/>
                  <a:t>0.1</a:t>
                </a:r>
              </a:p>
            </p:txBody>
          </p:sp>
          <p:sp>
            <p:nvSpPr>
              <p:cNvPr id="48" name="Textfeld 47"/>
              <p:cNvSpPr txBox="1"/>
              <p:nvPr/>
            </p:nvSpPr>
            <p:spPr>
              <a:xfrm>
                <a:off x="8496436" y="5157192"/>
                <a:ext cx="36004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900" dirty="0" smtClean="0"/>
                  <a:t>0</a:t>
                </a:r>
              </a:p>
            </p:txBody>
          </p:sp>
          <p:sp>
            <p:nvSpPr>
              <p:cNvPr id="49" name="Textfeld 48"/>
              <p:cNvSpPr txBox="1"/>
              <p:nvPr/>
            </p:nvSpPr>
            <p:spPr>
              <a:xfrm>
                <a:off x="8496436" y="5661248"/>
                <a:ext cx="54006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900" dirty="0" smtClean="0"/>
                  <a:t>-0.1</a:t>
                </a:r>
              </a:p>
            </p:txBody>
          </p:sp>
          <p:sp>
            <p:nvSpPr>
              <p:cNvPr id="50" name="Textfeld 49"/>
              <p:cNvSpPr txBox="1"/>
              <p:nvPr/>
            </p:nvSpPr>
            <p:spPr>
              <a:xfrm>
                <a:off x="8496436" y="6150496"/>
                <a:ext cx="54006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900" dirty="0" smtClean="0"/>
                  <a:t>-0.2</a:t>
                </a:r>
              </a:p>
            </p:txBody>
          </p:sp>
        </p:grpSp>
        <p:sp>
          <p:nvSpPr>
            <p:cNvPr id="43" name="Textfeld 42"/>
            <p:cNvSpPr txBox="1"/>
            <p:nvPr/>
          </p:nvSpPr>
          <p:spPr>
            <a:xfrm>
              <a:off x="8316416" y="6294512"/>
              <a:ext cx="86409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b="1" dirty="0" smtClean="0"/>
                <a:t>°C</a:t>
              </a:r>
            </a:p>
          </p:txBody>
        </p:sp>
      </p:grpSp>
      <p:sp>
        <p:nvSpPr>
          <p:cNvPr id="52" name="Textfeld 51"/>
          <p:cNvSpPr txBox="1"/>
          <p:nvPr/>
        </p:nvSpPr>
        <p:spPr>
          <a:xfrm rot="20635828">
            <a:off x="-109822" y="4111352"/>
            <a:ext cx="2901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SST </a:t>
            </a:r>
            <a:r>
              <a:rPr lang="de-DE" sz="2000" dirty="0" err="1" smtClean="0"/>
              <a:t>anomaly</a:t>
            </a:r>
            <a:r>
              <a:rPr lang="de-DE" sz="2000" dirty="0" smtClean="0"/>
              <a:t> (</a:t>
            </a:r>
            <a:r>
              <a:rPr lang="de-DE" sz="2000" dirty="0" err="1" smtClean="0"/>
              <a:t>SSTa</a:t>
            </a:r>
            <a:r>
              <a:rPr lang="de-DE" sz="2000" dirty="0" smtClean="0"/>
              <a:t>)</a:t>
            </a:r>
          </a:p>
        </p:txBody>
      </p:sp>
      <p:sp>
        <p:nvSpPr>
          <p:cNvPr id="53" name="Textfeld 52"/>
          <p:cNvSpPr txBox="1"/>
          <p:nvPr/>
        </p:nvSpPr>
        <p:spPr>
          <a:xfrm rot="20635828">
            <a:off x="4372499" y="3931332"/>
            <a:ext cx="2901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SST </a:t>
            </a:r>
            <a:r>
              <a:rPr lang="de-DE" sz="2000" dirty="0" err="1" smtClean="0"/>
              <a:t>anomaly</a:t>
            </a:r>
            <a:r>
              <a:rPr lang="de-DE" sz="2000" dirty="0" smtClean="0"/>
              <a:t> (</a:t>
            </a:r>
            <a:r>
              <a:rPr lang="de-DE" sz="2000" dirty="0" err="1" smtClean="0"/>
              <a:t>SSTa</a:t>
            </a:r>
            <a:r>
              <a:rPr lang="de-DE" sz="20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1714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 22" descr="SLA_A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12" y="1520948"/>
            <a:ext cx="2809756" cy="1440000"/>
          </a:xfrm>
          <a:prstGeom prst="rect">
            <a:avLst/>
          </a:prstGeom>
        </p:spPr>
      </p:pic>
      <p:grpSp>
        <p:nvGrpSpPr>
          <p:cNvPr id="50" name="Gruppierung 49"/>
          <p:cNvGrpSpPr>
            <a:grpSpLocks noChangeAspect="1"/>
          </p:cNvGrpSpPr>
          <p:nvPr/>
        </p:nvGrpSpPr>
        <p:grpSpPr>
          <a:xfrm>
            <a:off x="2945268" y="3068960"/>
            <a:ext cx="2742856" cy="1439998"/>
            <a:chOff x="5004505" y="4257094"/>
            <a:chExt cx="4103999" cy="1801815"/>
          </a:xfrm>
        </p:grpSpPr>
        <p:pic>
          <p:nvPicPr>
            <p:cNvPr id="52" name="Bild 51" descr="SST_ANT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505" y="4257094"/>
              <a:ext cx="4103999" cy="1801815"/>
            </a:xfrm>
            <a:prstGeom prst="rect">
              <a:avLst/>
            </a:prstGeom>
          </p:spPr>
        </p:pic>
        <p:grpSp>
          <p:nvGrpSpPr>
            <p:cNvPr id="53" name="Gruppierung 52"/>
            <p:cNvGrpSpPr/>
            <p:nvPr/>
          </p:nvGrpSpPr>
          <p:grpSpPr>
            <a:xfrm>
              <a:off x="7108038" y="4941168"/>
              <a:ext cx="720080" cy="256740"/>
              <a:chOff x="2859566" y="4874967"/>
              <a:chExt cx="720080" cy="256740"/>
            </a:xfrm>
          </p:grpSpPr>
          <p:sp>
            <p:nvSpPr>
              <p:cNvPr id="57" name="Rechteck 56"/>
              <p:cNvSpPr/>
              <p:nvPr/>
            </p:nvSpPr>
            <p:spPr>
              <a:xfrm>
                <a:off x="3023828" y="4941172"/>
                <a:ext cx="288032" cy="14401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Textfeld 57"/>
              <p:cNvSpPr txBox="1"/>
              <p:nvPr/>
            </p:nvSpPr>
            <p:spPr>
              <a:xfrm>
                <a:off x="2859566" y="4874967"/>
                <a:ext cx="720080" cy="256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dirty="0"/>
                  <a:t> </a:t>
                </a:r>
                <a:r>
                  <a:rPr lang="de-DE" sz="800" dirty="0" smtClean="0"/>
                  <a:t>0.05</a:t>
                </a:r>
              </a:p>
            </p:txBody>
          </p:sp>
        </p:grpSp>
        <p:grpSp>
          <p:nvGrpSpPr>
            <p:cNvPr id="54" name="Gruppierung 53"/>
            <p:cNvGrpSpPr/>
            <p:nvPr/>
          </p:nvGrpSpPr>
          <p:grpSpPr>
            <a:xfrm>
              <a:off x="6594981" y="5229200"/>
              <a:ext cx="720080" cy="256740"/>
              <a:chOff x="2022473" y="5085184"/>
              <a:chExt cx="720080" cy="256740"/>
            </a:xfrm>
          </p:grpSpPr>
          <p:sp>
            <p:nvSpPr>
              <p:cNvPr id="55" name="Rechteck 54"/>
              <p:cNvSpPr/>
              <p:nvPr/>
            </p:nvSpPr>
            <p:spPr>
              <a:xfrm>
                <a:off x="2159732" y="5157192"/>
                <a:ext cx="288032" cy="14401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Textfeld 55"/>
              <p:cNvSpPr txBox="1"/>
              <p:nvPr/>
            </p:nvSpPr>
            <p:spPr>
              <a:xfrm>
                <a:off x="2022473" y="5085184"/>
                <a:ext cx="720080" cy="256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dirty="0"/>
                  <a:t> </a:t>
                </a:r>
                <a:r>
                  <a:rPr lang="de-DE" sz="800" dirty="0" smtClean="0"/>
                  <a:t>0.1</a:t>
                </a:r>
              </a:p>
            </p:txBody>
          </p:sp>
        </p:grpSp>
      </p:grpSp>
      <p:pic>
        <p:nvPicPr>
          <p:cNvPr id="3" name="Bild 2" descr="SLA_ACM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448" y="1484780"/>
            <a:ext cx="2809756" cy="1440000"/>
          </a:xfrm>
          <a:prstGeom prst="rect">
            <a:avLst/>
          </a:prstGeom>
        </p:spPr>
      </p:pic>
      <p:pic>
        <p:nvPicPr>
          <p:cNvPr id="22" name="Bild 21" descr="SLA_ZY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2" y="1520784"/>
            <a:ext cx="2809756" cy="1439998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Characteristics and impact of </a:t>
            </a:r>
            <a:r>
              <a:rPr lang="en-US" dirty="0" err="1"/>
              <a:t>mesoscale</a:t>
            </a:r>
            <a:r>
              <a:rPr lang="en-US" dirty="0"/>
              <a:t> eddies</a:t>
            </a:r>
          </a:p>
        </p:txBody>
      </p:sp>
      <p:pic>
        <p:nvPicPr>
          <p:cNvPr id="15" name="Bild 14" descr="AWA_LOGO_NOIR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sp>
        <p:nvSpPr>
          <p:cNvPr id="9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611188" y="188640"/>
            <a:ext cx="5941031" cy="612068"/>
          </a:xfrm>
        </p:spPr>
        <p:txBody>
          <a:bodyPr/>
          <a:lstStyle/>
          <a:p>
            <a:r>
              <a:rPr lang="en-US" sz="2400" dirty="0"/>
              <a:t>Mean eddy surface structure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1295636" y="1254242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52%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4139952" y="1232756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48%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1079612" y="966215"/>
            <a:ext cx="2268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/>
              <a:t>Cyclone</a:t>
            </a:r>
            <a:endParaRPr lang="de-DE" sz="1600" b="1" dirty="0" smtClean="0"/>
          </a:p>
        </p:txBody>
      </p:sp>
      <p:sp>
        <p:nvSpPr>
          <p:cNvPr id="36" name="Textfeld 35"/>
          <p:cNvSpPr txBox="1"/>
          <p:nvPr/>
        </p:nvSpPr>
        <p:spPr>
          <a:xfrm>
            <a:off x="3923928" y="966215"/>
            <a:ext cx="2268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/>
              <a:t>Anticyclone</a:t>
            </a:r>
            <a:endParaRPr lang="de-DE" sz="1600" b="1" dirty="0" smtClean="0"/>
          </a:p>
        </p:txBody>
      </p:sp>
      <p:sp>
        <p:nvSpPr>
          <p:cNvPr id="43" name="Textfeld 42"/>
          <p:cNvSpPr txBox="1"/>
          <p:nvPr/>
        </p:nvSpPr>
        <p:spPr>
          <a:xfrm>
            <a:off x="6156176" y="980728"/>
            <a:ext cx="2628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20%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all </a:t>
            </a:r>
            <a:r>
              <a:rPr lang="de-DE" sz="1600" b="1" dirty="0" err="1" smtClean="0"/>
              <a:t>Anticyclones</a:t>
            </a:r>
            <a:endParaRPr lang="de-DE" sz="1600" b="1" dirty="0" smtClean="0"/>
          </a:p>
        </p:txBody>
      </p:sp>
      <p:cxnSp>
        <p:nvCxnSpPr>
          <p:cNvPr id="44" name="Gerade Verbindung mit Pfeil 43"/>
          <p:cNvCxnSpPr/>
          <p:nvPr/>
        </p:nvCxnSpPr>
        <p:spPr>
          <a:xfrm>
            <a:off x="5292080" y="1160748"/>
            <a:ext cx="9001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feld 44"/>
          <p:cNvSpPr txBox="1"/>
          <p:nvPr/>
        </p:nvSpPr>
        <p:spPr>
          <a:xfrm>
            <a:off x="4680012" y="1232756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39%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7020272" y="1304764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9%</a:t>
            </a:r>
          </a:p>
        </p:txBody>
      </p:sp>
      <p:sp>
        <p:nvSpPr>
          <p:cNvPr id="51" name="Multiplizieren 50"/>
          <p:cNvSpPr/>
          <p:nvPr/>
        </p:nvSpPr>
        <p:spPr>
          <a:xfrm>
            <a:off x="4247964" y="1232756"/>
            <a:ext cx="396044" cy="360040"/>
          </a:xfrm>
          <a:prstGeom prst="mathMultiply">
            <a:avLst>
              <a:gd name="adj1" fmla="val 7487"/>
            </a:avLst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grpSp>
        <p:nvGrpSpPr>
          <p:cNvPr id="25" name="Gruppierung 24"/>
          <p:cNvGrpSpPr>
            <a:grpSpLocks noChangeAspect="1"/>
          </p:cNvGrpSpPr>
          <p:nvPr/>
        </p:nvGrpSpPr>
        <p:grpSpPr>
          <a:xfrm>
            <a:off x="5753580" y="3069129"/>
            <a:ext cx="2742856" cy="1439998"/>
            <a:chOff x="2447764" y="3068960"/>
            <a:chExt cx="4103999" cy="1800000"/>
          </a:xfrm>
        </p:grpSpPr>
        <p:pic>
          <p:nvPicPr>
            <p:cNvPr id="27" name="Bild 26" descr="SST_ACME.png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764" y="3068960"/>
              <a:ext cx="4103999" cy="1800000"/>
            </a:xfrm>
            <a:prstGeom prst="rect">
              <a:avLst/>
            </a:prstGeom>
          </p:spPr>
        </p:pic>
        <p:sp>
          <p:nvSpPr>
            <p:cNvPr id="28" name="Rechteck 27"/>
            <p:cNvSpPr/>
            <p:nvPr/>
          </p:nvSpPr>
          <p:spPr>
            <a:xfrm>
              <a:off x="4499992" y="4113076"/>
              <a:ext cx="288032" cy="144012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29" name="Rechteck 28"/>
            <p:cNvSpPr/>
            <p:nvPr/>
          </p:nvSpPr>
          <p:spPr>
            <a:xfrm>
              <a:off x="5364088" y="3717032"/>
              <a:ext cx="367240" cy="144012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5256076" y="3669027"/>
              <a:ext cx="720079" cy="256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dirty="0" smtClean="0"/>
                <a:t>-0.05</a:t>
              </a: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397380" y="4046875"/>
              <a:ext cx="738982" cy="256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dirty="0" smtClean="0"/>
                <a:t>-0.1</a:t>
              </a:r>
            </a:p>
          </p:txBody>
        </p:sp>
      </p:grpSp>
      <p:grpSp>
        <p:nvGrpSpPr>
          <p:cNvPr id="34" name="Gruppierung 33"/>
          <p:cNvGrpSpPr>
            <a:grpSpLocks noChangeAspect="1"/>
          </p:cNvGrpSpPr>
          <p:nvPr/>
        </p:nvGrpSpPr>
        <p:grpSpPr>
          <a:xfrm>
            <a:off x="-187" y="3069129"/>
            <a:ext cx="2742856" cy="1439998"/>
            <a:chOff x="107504" y="4221288"/>
            <a:chExt cx="4103999" cy="1800000"/>
          </a:xfrm>
        </p:grpSpPr>
        <p:pic>
          <p:nvPicPr>
            <p:cNvPr id="37" name="Bild 36" descr="SST_ZYC.png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4221288"/>
              <a:ext cx="4103999" cy="1800000"/>
            </a:xfrm>
            <a:prstGeom prst="rect">
              <a:avLst/>
            </a:prstGeom>
          </p:spPr>
        </p:pic>
        <p:grpSp>
          <p:nvGrpSpPr>
            <p:cNvPr id="38" name="Gruppierung 37"/>
            <p:cNvGrpSpPr/>
            <p:nvPr/>
          </p:nvGrpSpPr>
          <p:grpSpPr>
            <a:xfrm>
              <a:off x="2915816" y="4864217"/>
              <a:ext cx="720080" cy="256481"/>
              <a:chOff x="2915816" y="4864217"/>
              <a:chExt cx="720080" cy="256481"/>
            </a:xfrm>
          </p:grpSpPr>
          <p:sp>
            <p:nvSpPr>
              <p:cNvPr id="48" name="Rechteck 47"/>
              <p:cNvSpPr/>
              <p:nvPr/>
            </p:nvSpPr>
            <p:spPr>
              <a:xfrm>
                <a:off x="3023828" y="4941172"/>
                <a:ext cx="367240" cy="14401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Textfeld 48"/>
              <p:cNvSpPr txBox="1"/>
              <p:nvPr/>
            </p:nvSpPr>
            <p:spPr>
              <a:xfrm>
                <a:off x="2915816" y="4864217"/>
                <a:ext cx="720080" cy="256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dirty="0" smtClean="0"/>
                  <a:t>-0.05</a:t>
                </a:r>
              </a:p>
            </p:txBody>
          </p:sp>
        </p:grpSp>
        <p:grpSp>
          <p:nvGrpSpPr>
            <p:cNvPr id="39" name="Gruppierung 38"/>
            <p:cNvGrpSpPr/>
            <p:nvPr/>
          </p:nvGrpSpPr>
          <p:grpSpPr>
            <a:xfrm>
              <a:off x="2057121" y="5085184"/>
              <a:ext cx="636370" cy="256481"/>
              <a:chOff x="2057121" y="5085184"/>
              <a:chExt cx="636370" cy="256481"/>
            </a:xfrm>
          </p:grpSpPr>
          <p:sp>
            <p:nvSpPr>
              <p:cNvPr id="40" name="Rechteck 39"/>
              <p:cNvSpPr/>
              <p:nvPr/>
            </p:nvSpPr>
            <p:spPr>
              <a:xfrm>
                <a:off x="2159732" y="5157192"/>
                <a:ext cx="288032" cy="14401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Textfeld 46"/>
              <p:cNvSpPr txBox="1"/>
              <p:nvPr/>
            </p:nvSpPr>
            <p:spPr>
              <a:xfrm>
                <a:off x="2057121" y="5085184"/>
                <a:ext cx="636370" cy="256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dirty="0" smtClean="0"/>
                  <a:t>-0.1</a:t>
                </a:r>
              </a:p>
            </p:txBody>
          </p:sp>
        </p:grpSp>
      </p:grpSp>
      <p:pic>
        <p:nvPicPr>
          <p:cNvPr id="59" name="Bild 58" descr="f11.pdf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976" y="1340722"/>
            <a:ext cx="290504" cy="1764242"/>
          </a:xfrm>
          <a:prstGeom prst="rect">
            <a:avLst/>
          </a:prstGeom>
        </p:spPr>
      </p:pic>
      <p:grpSp>
        <p:nvGrpSpPr>
          <p:cNvPr id="60" name="Gruppierung 59"/>
          <p:cNvGrpSpPr/>
          <p:nvPr/>
        </p:nvGrpSpPr>
        <p:grpSpPr>
          <a:xfrm>
            <a:off x="8568432" y="3104963"/>
            <a:ext cx="756096" cy="1871628"/>
            <a:chOff x="8316402" y="4113076"/>
            <a:chExt cx="864096" cy="2411447"/>
          </a:xfrm>
        </p:grpSpPr>
        <p:grpSp>
          <p:nvGrpSpPr>
            <p:cNvPr id="61" name="Gruppierung 60"/>
            <p:cNvGrpSpPr/>
            <p:nvPr/>
          </p:nvGrpSpPr>
          <p:grpSpPr>
            <a:xfrm>
              <a:off x="8316416" y="4113076"/>
              <a:ext cx="740642" cy="2304256"/>
              <a:chOff x="8352420" y="4113076"/>
              <a:chExt cx="740642" cy="2304256"/>
            </a:xfrm>
          </p:grpSpPr>
          <p:pic>
            <p:nvPicPr>
              <p:cNvPr id="63" name="Bild 62" descr="Colorbar_SST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52420" y="4149080"/>
                <a:ext cx="491572" cy="2242048"/>
              </a:xfrm>
              <a:prstGeom prst="rect">
                <a:avLst/>
              </a:prstGeom>
            </p:spPr>
          </p:pic>
          <p:sp>
            <p:nvSpPr>
              <p:cNvPr id="64" name="Rechteck 63"/>
              <p:cNvSpPr/>
              <p:nvPr/>
            </p:nvSpPr>
            <p:spPr>
              <a:xfrm>
                <a:off x="8568444" y="4113076"/>
                <a:ext cx="396044" cy="23042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Textfeld 64"/>
              <p:cNvSpPr txBox="1"/>
              <p:nvPr/>
            </p:nvSpPr>
            <p:spPr>
              <a:xfrm>
                <a:off x="8496436" y="4149080"/>
                <a:ext cx="473186" cy="257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700" dirty="0" smtClean="0"/>
                  <a:t>0.2</a:t>
                </a:r>
              </a:p>
            </p:txBody>
          </p:sp>
          <p:sp>
            <p:nvSpPr>
              <p:cNvPr id="66" name="Textfeld 65"/>
              <p:cNvSpPr txBox="1"/>
              <p:nvPr/>
            </p:nvSpPr>
            <p:spPr>
              <a:xfrm>
                <a:off x="8496436" y="4653136"/>
                <a:ext cx="596626" cy="257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700" dirty="0" smtClean="0"/>
                  <a:t>0.1</a:t>
                </a:r>
              </a:p>
            </p:txBody>
          </p:sp>
          <p:sp>
            <p:nvSpPr>
              <p:cNvPr id="67" name="Textfeld 66"/>
              <p:cNvSpPr txBox="1"/>
              <p:nvPr/>
            </p:nvSpPr>
            <p:spPr>
              <a:xfrm>
                <a:off x="8496436" y="5133694"/>
                <a:ext cx="360040" cy="257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700" dirty="0" smtClean="0"/>
                  <a:t>0</a:t>
                </a:r>
              </a:p>
            </p:txBody>
          </p:sp>
          <p:sp>
            <p:nvSpPr>
              <p:cNvPr id="68" name="Textfeld 67"/>
              <p:cNvSpPr txBox="1"/>
              <p:nvPr/>
            </p:nvSpPr>
            <p:spPr>
              <a:xfrm>
                <a:off x="8496436" y="5661248"/>
                <a:ext cx="540060" cy="257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700" dirty="0" smtClean="0"/>
                  <a:t>-0.1</a:t>
                </a:r>
              </a:p>
            </p:txBody>
          </p:sp>
          <p:sp>
            <p:nvSpPr>
              <p:cNvPr id="69" name="Textfeld 68"/>
              <p:cNvSpPr txBox="1"/>
              <p:nvPr/>
            </p:nvSpPr>
            <p:spPr>
              <a:xfrm>
                <a:off x="8496436" y="6150496"/>
                <a:ext cx="540060" cy="257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700" dirty="0" smtClean="0"/>
                  <a:t>-0.2</a:t>
                </a:r>
              </a:p>
            </p:txBody>
          </p:sp>
        </p:grpSp>
        <p:sp>
          <p:nvSpPr>
            <p:cNvPr id="62" name="Textfeld 61"/>
            <p:cNvSpPr txBox="1"/>
            <p:nvPr/>
          </p:nvSpPr>
          <p:spPr>
            <a:xfrm>
              <a:off x="8316402" y="6246940"/>
              <a:ext cx="864096" cy="277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b="1" dirty="0" smtClean="0"/>
                <a:t>°C</a:t>
              </a:r>
            </a:p>
          </p:txBody>
        </p:sp>
      </p:grpSp>
      <p:sp>
        <p:nvSpPr>
          <p:cNvPr id="70" name="Textfeld 69"/>
          <p:cNvSpPr txBox="1"/>
          <p:nvPr/>
        </p:nvSpPr>
        <p:spPr>
          <a:xfrm rot="20635828">
            <a:off x="506039" y="1476954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SLA</a:t>
            </a:r>
          </a:p>
        </p:txBody>
      </p:sp>
      <p:sp>
        <p:nvSpPr>
          <p:cNvPr id="71" name="Textfeld 70"/>
          <p:cNvSpPr txBox="1"/>
          <p:nvPr/>
        </p:nvSpPr>
        <p:spPr>
          <a:xfrm rot="20635828">
            <a:off x="3458367" y="1440950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SLA</a:t>
            </a:r>
          </a:p>
        </p:txBody>
      </p:sp>
      <p:sp>
        <p:nvSpPr>
          <p:cNvPr id="26" name="Rahmen 25"/>
          <p:cNvSpPr/>
          <p:nvPr/>
        </p:nvSpPr>
        <p:spPr>
          <a:xfrm>
            <a:off x="2807805" y="980728"/>
            <a:ext cx="6264680" cy="4032448"/>
          </a:xfrm>
          <a:prstGeom prst="frame">
            <a:avLst>
              <a:gd name="adj1" fmla="val 1659"/>
            </a:avLst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74" name="Textfeld 73"/>
          <p:cNvSpPr txBox="1"/>
          <p:nvPr/>
        </p:nvSpPr>
        <p:spPr>
          <a:xfrm rot="20635828">
            <a:off x="6261697" y="1488548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SLA</a:t>
            </a:r>
          </a:p>
        </p:txBody>
      </p:sp>
      <p:sp>
        <p:nvSpPr>
          <p:cNvPr id="76" name="Textfeld 75"/>
          <p:cNvSpPr txBox="1"/>
          <p:nvPr/>
        </p:nvSpPr>
        <p:spPr>
          <a:xfrm rot="20293221">
            <a:off x="403672" y="2879649"/>
            <a:ext cx="1851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SSTa</a:t>
            </a:r>
            <a:endParaRPr lang="de-DE" sz="2000" dirty="0" smtClean="0"/>
          </a:p>
        </p:txBody>
      </p:sp>
      <p:sp>
        <p:nvSpPr>
          <p:cNvPr id="77" name="Textfeld 76"/>
          <p:cNvSpPr txBox="1"/>
          <p:nvPr/>
        </p:nvSpPr>
        <p:spPr>
          <a:xfrm rot="20293221">
            <a:off x="3324149" y="2843645"/>
            <a:ext cx="1851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SSTa</a:t>
            </a:r>
            <a:endParaRPr lang="de-DE" sz="2000" dirty="0" smtClean="0"/>
          </a:p>
        </p:txBody>
      </p:sp>
      <p:sp>
        <p:nvSpPr>
          <p:cNvPr id="78" name="Textfeld 77"/>
          <p:cNvSpPr txBox="1"/>
          <p:nvPr/>
        </p:nvSpPr>
        <p:spPr>
          <a:xfrm rot="20293221">
            <a:off x="6189511" y="2979210"/>
            <a:ext cx="1145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SSTa</a:t>
            </a:r>
            <a:endParaRPr lang="de-DE" sz="2000" dirty="0" smtClean="0"/>
          </a:p>
        </p:txBody>
      </p:sp>
    </p:spTree>
    <p:extLst>
      <p:ext uri="{BB962C8B-B14F-4D97-AF65-F5344CB8AC3E}">
        <p14:creationId xmlns:p14="http://schemas.microsoft.com/office/powerpoint/2010/main" val="356320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noProof="0" smtClean="0"/>
              <a:t>The Angola Current and its seasonal variability at 11°S</a:t>
            </a:r>
            <a:endParaRPr lang="en-GB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400" dirty="0" smtClean="0"/>
              <a:t>Monitoring System</a:t>
            </a:r>
            <a:endParaRPr lang="de-DE" sz="2400" dirty="0"/>
          </a:p>
        </p:txBody>
      </p:sp>
      <p:sp>
        <p:nvSpPr>
          <p:cNvPr id="4" name="Rechteck 3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pic>
        <p:nvPicPr>
          <p:cNvPr id="6" name="Picture 1" descr="D:\Doktorarbeit_Ascarite\Daten\TENATSO\maps\cvooETNAregion2.png"/>
          <p:cNvPicPr>
            <a:picLocks noChangeAspect="1" noChangeArrowheads="1"/>
          </p:cNvPicPr>
          <p:nvPr/>
        </p:nvPicPr>
        <p:blipFill>
          <a:blip r:embed="rId3" cstate="print"/>
          <a:srcRect t="12985" r="2160" b="8103"/>
          <a:stretch>
            <a:fillRect/>
          </a:stretch>
        </p:blipFill>
        <p:spPr bwMode="auto">
          <a:xfrm>
            <a:off x="-36512" y="944724"/>
            <a:ext cx="9111290" cy="4896544"/>
          </a:xfrm>
          <a:prstGeom prst="rect">
            <a:avLst/>
          </a:prstGeom>
          <a:noFill/>
        </p:spPr>
      </p:pic>
      <p:pic>
        <p:nvPicPr>
          <p:cNvPr id="15" name="Picture 3" descr="http://cvoo.geomar.de/typo3temp/pics/c303c6c0bf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2020" y="1304763"/>
            <a:ext cx="1584176" cy="3764005"/>
          </a:xfrm>
          <a:prstGeom prst="rect">
            <a:avLst/>
          </a:prstGeom>
          <a:noFill/>
        </p:spPr>
      </p:pic>
      <p:sp>
        <p:nvSpPr>
          <p:cNvPr id="17" name="Textfeld 16"/>
          <p:cNvSpPr txBox="1"/>
          <p:nvPr/>
        </p:nvSpPr>
        <p:spPr>
          <a:xfrm>
            <a:off x="539552" y="1169515"/>
            <a:ext cx="7956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 smtClean="0"/>
              <a:t>Sea surface temperature (SST)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539552" y="1520788"/>
            <a:ext cx="7956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 smtClean="0"/>
              <a:t>Sea surface salinity (SSS)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539552" y="1844824"/>
            <a:ext cx="7956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 smtClean="0"/>
              <a:t>Chlorophyll (</a:t>
            </a:r>
            <a:r>
              <a:rPr lang="en-US" sz="2000" dirty="0" err="1" smtClean="0"/>
              <a:t>Chl</a:t>
            </a:r>
            <a:r>
              <a:rPr lang="en-US" sz="2000" dirty="0" smtClean="0"/>
              <a:t>) 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39552" y="2168860"/>
            <a:ext cx="1692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 smtClean="0"/>
              <a:t>SLA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408204" y="1196752"/>
            <a:ext cx="16921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 smtClean="0"/>
              <a:t>CVOO mooring and telemetry</a:t>
            </a:r>
          </a:p>
        </p:txBody>
      </p:sp>
    </p:spTree>
    <p:extLst>
      <p:ext uri="{BB962C8B-B14F-4D97-AF65-F5344CB8AC3E}">
        <p14:creationId xmlns:p14="http://schemas.microsoft.com/office/powerpoint/2010/main" val="352800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noProof="0" smtClean="0"/>
              <a:t>The Angola Current and its seasonal variability at 11°S</a:t>
            </a:r>
            <a:endParaRPr lang="en-GB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400" dirty="0" smtClean="0"/>
              <a:t>Eddy Hunt</a:t>
            </a:r>
            <a:endParaRPr lang="en-GB" sz="2400" dirty="0"/>
          </a:p>
        </p:txBody>
      </p:sp>
      <p:sp>
        <p:nvSpPr>
          <p:cNvPr id="4" name="Rechteck 3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pic>
        <p:nvPicPr>
          <p:cNvPr id="6" name="Picture 1" descr="D:\Doktorarbeit_Ascarite\Daten\TENATSO\maps\cvooETNAregion2.png"/>
          <p:cNvPicPr>
            <a:picLocks noChangeAspect="1" noChangeArrowheads="1"/>
          </p:cNvPicPr>
          <p:nvPr/>
        </p:nvPicPr>
        <p:blipFill>
          <a:blip r:embed="rId2" cstate="print"/>
          <a:srcRect t="12985" r="2160" b="8103"/>
          <a:stretch>
            <a:fillRect/>
          </a:stretch>
        </p:blipFill>
        <p:spPr bwMode="auto">
          <a:xfrm>
            <a:off x="-36512" y="944724"/>
            <a:ext cx="9111290" cy="4896544"/>
          </a:xfrm>
          <a:prstGeom prst="rect">
            <a:avLst/>
          </a:prstGeom>
          <a:noFill/>
        </p:spPr>
      </p:pic>
      <p:pic>
        <p:nvPicPr>
          <p:cNvPr id="7" name="Picture 4" descr="D:\Doktorarbeit_Ascarite\Projects\EddyHunt\pics\ISLsurvey_Feb14\IMAG00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268760"/>
            <a:ext cx="2420792" cy="1296144"/>
          </a:xfrm>
          <a:prstGeom prst="rect">
            <a:avLst/>
          </a:prstGeom>
          <a:noFill/>
        </p:spPr>
      </p:pic>
      <p:grpSp>
        <p:nvGrpSpPr>
          <p:cNvPr id="8" name="Gruppierung 7"/>
          <p:cNvGrpSpPr/>
          <p:nvPr/>
        </p:nvGrpSpPr>
        <p:grpSpPr>
          <a:xfrm>
            <a:off x="5256076" y="1664804"/>
            <a:ext cx="2448272" cy="1888257"/>
            <a:chOff x="6444208" y="1268760"/>
            <a:chExt cx="2528210" cy="1888257"/>
          </a:xfrm>
        </p:grpSpPr>
        <p:pic>
          <p:nvPicPr>
            <p:cNvPr id="9" name="Bild 8" descr="nitrate-measurement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4208" y="1268760"/>
              <a:ext cx="2528210" cy="1888257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6444208" y="2765830"/>
              <a:ext cx="252028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r>
                <a:rPr lang="de-DE" sz="1000" b="1" dirty="0" err="1" smtClean="0">
                  <a:latin typeface="Ebrima" pitchFamily="2" charset="0"/>
                  <a:ea typeface="Ebrima" pitchFamily="2" charset="0"/>
                  <a:cs typeface="Ebrima" pitchFamily="2" charset="0"/>
                </a:rPr>
                <a:t>Photo</a:t>
              </a:r>
              <a:r>
                <a:rPr lang="de-DE" sz="1000" b="1" dirty="0" smtClean="0">
                  <a:latin typeface="Ebrima" pitchFamily="2" charset="0"/>
                  <a:ea typeface="Ebrima" pitchFamily="2" charset="0"/>
                  <a:cs typeface="Ebrima" pitchFamily="2" charset="0"/>
                </a:rPr>
                <a:t>: </a:t>
              </a:r>
              <a:r>
                <a:rPr lang="de-DE" sz="1000" b="1" dirty="0" err="1" smtClean="0">
                  <a:latin typeface="Ebrima" pitchFamily="2" charset="0"/>
                  <a:ea typeface="Ebrima" pitchFamily="2" charset="0"/>
                  <a:cs typeface="Ebrima" pitchFamily="2" charset="0"/>
                </a:rPr>
                <a:t>Teledyne</a:t>
              </a:r>
              <a:r>
                <a:rPr lang="de-DE" sz="1000" b="1" dirty="0" smtClean="0">
                  <a:latin typeface="Ebrima" pitchFamily="2" charset="0"/>
                  <a:ea typeface="Ebrima" pitchFamily="2" charset="0"/>
                  <a:cs typeface="Ebrima" pitchFamily="2" charset="0"/>
                </a:rPr>
                <a:t> Webb Research</a:t>
              </a:r>
            </a:p>
          </p:txBody>
        </p:sp>
      </p:grpSp>
      <p:pic>
        <p:nvPicPr>
          <p:cNvPr id="12" name="Grafik 12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8911" y="2528901"/>
            <a:ext cx="775097" cy="50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Grafik 12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2960949"/>
            <a:ext cx="775097" cy="50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059832" y="2924944"/>
            <a:ext cx="756084" cy="432048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68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noProof="0" smtClean="0"/>
              <a:t>The Angola Current and its seasonal variability at 11°S</a:t>
            </a:r>
            <a:endParaRPr lang="en-GB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400" dirty="0" smtClean="0"/>
              <a:t>Monitoring System</a:t>
            </a:r>
            <a:endParaRPr lang="de-DE" sz="2400" dirty="0"/>
          </a:p>
        </p:txBody>
      </p:sp>
      <p:sp>
        <p:nvSpPr>
          <p:cNvPr id="4" name="Rechteck 3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pic>
        <p:nvPicPr>
          <p:cNvPr id="6" name="Picture 1" descr="D:\Doktorarbeit_Ascarite\Daten\TENATSO\maps\cvooETNAregion2.png"/>
          <p:cNvPicPr>
            <a:picLocks noChangeAspect="1" noChangeArrowheads="1"/>
          </p:cNvPicPr>
          <p:nvPr/>
        </p:nvPicPr>
        <p:blipFill>
          <a:blip r:embed="rId3" cstate="print"/>
          <a:srcRect t="12985" r="2160" b="8103"/>
          <a:stretch>
            <a:fillRect/>
          </a:stretch>
        </p:blipFill>
        <p:spPr bwMode="auto">
          <a:xfrm>
            <a:off x="-36512" y="944724"/>
            <a:ext cx="9111290" cy="4896544"/>
          </a:xfrm>
          <a:prstGeom prst="rect">
            <a:avLst/>
          </a:prstGeom>
          <a:noFill/>
        </p:spPr>
      </p:pic>
      <p:sp>
        <p:nvSpPr>
          <p:cNvPr id="14" name="Textfeld 13"/>
          <p:cNvSpPr txBox="1"/>
          <p:nvPr/>
        </p:nvSpPr>
        <p:spPr>
          <a:xfrm>
            <a:off x="395536" y="6005900"/>
            <a:ext cx="5472608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r>
              <a:rPr lang="de-DE" sz="2000" dirty="0">
                <a:latin typeface="+mn-lt"/>
                <a:ea typeface="Ebrima" pitchFamily="2" charset="0"/>
                <a:cs typeface="Calibri"/>
              </a:rPr>
              <a:t>open </a:t>
            </a:r>
            <a:r>
              <a:rPr lang="de-DE" sz="2000" dirty="0" err="1">
                <a:latin typeface="+mn-lt"/>
                <a:ea typeface="Ebrima" pitchFamily="2" charset="0"/>
                <a:cs typeface="Calibri"/>
              </a:rPr>
              <a:t>for</a:t>
            </a:r>
            <a:r>
              <a:rPr lang="de-DE" sz="2000" dirty="0">
                <a:latin typeface="+mn-lt"/>
                <a:ea typeface="Ebrima" pitchFamily="2" charset="0"/>
                <a:cs typeface="Calibri"/>
              </a:rPr>
              <a:t> </a:t>
            </a:r>
            <a:r>
              <a:rPr lang="de-DE" sz="2000" dirty="0" err="1">
                <a:latin typeface="+mn-lt"/>
                <a:ea typeface="Ebrima" pitchFamily="2" charset="0"/>
                <a:cs typeface="Calibri"/>
              </a:rPr>
              <a:t>everyone</a:t>
            </a:r>
            <a:r>
              <a:rPr lang="de-DE" sz="2000" dirty="0">
                <a:latin typeface="+mn-lt"/>
                <a:ea typeface="Ebrima" pitchFamily="2" charset="0"/>
                <a:cs typeface="Calibri"/>
              </a:rPr>
              <a:t> </a:t>
            </a:r>
            <a:r>
              <a:rPr lang="de-DE" sz="2000" dirty="0" err="1">
                <a:latin typeface="+mn-lt"/>
                <a:ea typeface="Ebrima" pitchFamily="2" charset="0"/>
                <a:cs typeface="Calibri"/>
              </a:rPr>
              <a:t>at</a:t>
            </a:r>
            <a:r>
              <a:rPr lang="de-DE" sz="2000" dirty="0">
                <a:latin typeface="+mn-lt"/>
                <a:ea typeface="Ebrima" pitchFamily="2" charset="0"/>
                <a:cs typeface="Calibri"/>
              </a:rPr>
              <a:t> http://</a:t>
            </a:r>
            <a:r>
              <a:rPr lang="de-DE" sz="2000" dirty="0" err="1">
                <a:latin typeface="+mn-lt"/>
                <a:ea typeface="Ebrima" pitchFamily="2" charset="0"/>
                <a:cs typeface="Calibri"/>
              </a:rPr>
              <a:t>cvoo.geomar.de</a:t>
            </a:r>
            <a:r>
              <a:rPr lang="de-DE" sz="2000" dirty="0">
                <a:latin typeface="+mn-lt"/>
                <a:ea typeface="Ebrima" pitchFamily="2" charset="0"/>
                <a:cs typeface="Calibri"/>
              </a:rPr>
              <a:t>/</a:t>
            </a:r>
          </a:p>
          <a:p>
            <a:endParaRPr lang="de-DE" sz="1300" b="1" dirty="0" smtClean="0">
              <a:latin typeface="Ebrima" pitchFamily="2" charset="0"/>
              <a:ea typeface="Ebrima" pitchFamily="2" charset="0"/>
              <a:cs typeface="Ebrima" pitchFamily="2" charset="0"/>
            </a:endParaRPr>
          </a:p>
        </p:txBody>
      </p:sp>
      <p:sp>
        <p:nvSpPr>
          <p:cNvPr id="7" name="Rahmen 6"/>
          <p:cNvSpPr/>
          <p:nvPr/>
        </p:nvSpPr>
        <p:spPr>
          <a:xfrm>
            <a:off x="4211960" y="2312876"/>
            <a:ext cx="1584176" cy="792088"/>
          </a:xfrm>
          <a:prstGeom prst="frame">
            <a:avLst>
              <a:gd name="adj1" fmla="val 3914"/>
            </a:avLst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pic>
        <p:nvPicPr>
          <p:cNvPr id="8" name="Grafik 8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65364"/>
            <a:ext cx="8915378" cy="3025270"/>
          </a:xfrm>
          <a:prstGeom prst="rect">
            <a:avLst/>
          </a:prstGeom>
        </p:spPr>
      </p:pic>
      <p:cxnSp>
        <p:nvCxnSpPr>
          <p:cNvPr id="10" name="Gerade Verbindung 9"/>
          <p:cNvCxnSpPr/>
          <p:nvPr/>
        </p:nvCxnSpPr>
        <p:spPr>
          <a:xfrm flipH="1">
            <a:off x="107504" y="2312876"/>
            <a:ext cx="4104456" cy="111612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 flipH="1" flipV="1">
            <a:off x="5796136" y="2312876"/>
            <a:ext cx="3240360" cy="111612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29" descr="C:\Users\bfiedler\AppData\Local\Microsoft\Windows\Temporary Internet Files\Content.IE5\IK55IDGI\MC900305277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7256">
            <a:off x="3045056" y="1022834"/>
            <a:ext cx="1295384" cy="97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ahmen 8"/>
          <p:cNvSpPr>
            <a:spLocks noChangeAspect="1"/>
          </p:cNvSpPr>
          <p:nvPr/>
        </p:nvSpPr>
        <p:spPr>
          <a:xfrm>
            <a:off x="35496" y="3429361"/>
            <a:ext cx="9072500" cy="3239999"/>
          </a:xfrm>
          <a:prstGeom prst="frame">
            <a:avLst>
              <a:gd name="adj1" fmla="val 765"/>
            </a:avLst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11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noProof="0" smtClean="0"/>
              <a:t>The Angola Current and its seasonal variability at 11°S</a:t>
            </a:r>
            <a:endParaRPr lang="en-GB" noProof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400" dirty="0" smtClean="0"/>
              <a:t>Eddy </a:t>
            </a:r>
            <a:r>
              <a:rPr lang="de-DE" sz="2400" dirty="0" err="1" smtClean="0"/>
              <a:t>Hunt</a:t>
            </a:r>
            <a:endParaRPr lang="de-DE" sz="2400" dirty="0"/>
          </a:p>
        </p:txBody>
      </p:sp>
      <p:sp>
        <p:nvSpPr>
          <p:cNvPr id="4" name="Rechteck 3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pic>
        <p:nvPicPr>
          <p:cNvPr id="6" name="Picture 1" descr="D:\Doktorarbeit_Ascarite\Daten\TENATSO\maps\cvooETNAregion2.png"/>
          <p:cNvPicPr>
            <a:picLocks noChangeAspect="1" noChangeArrowheads="1"/>
          </p:cNvPicPr>
          <p:nvPr/>
        </p:nvPicPr>
        <p:blipFill>
          <a:blip r:embed="rId3" cstate="print"/>
          <a:srcRect t="12985" r="2160" b="8103"/>
          <a:stretch>
            <a:fillRect/>
          </a:stretch>
        </p:blipFill>
        <p:spPr bwMode="auto">
          <a:xfrm>
            <a:off x="-36512" y="944724"/>
            <a:ext cx="9111290" cy="4896544"/>
          </a:xfrm>
          <a:prstGeom prst="rect">
            <a:avLst/>
          </a:prstGeom>
          <a:noFill/>
        </p:spPr>
      </p:pic>
      <p:pic>
        <p:nvPicPr>
          <p:cNvPr id="10" name="Grafik 12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9772" y="3537012"/>
            <a:ext cx="775097" cy="50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Grafik 12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3717031"/>
            <a:ext cx="775097" cy="50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ahmen 6"/>
          <p:cNvSpPr/>
          <p:nvPr/>
        </p:nvSpPr>
        <p:spPr>
          <a:xfrm>
            <a:off x="4211960" y="2312876"/>
            <a:ext cx="1584176" cy="792088"/>
          </a:xfrm>
          <a:prstGeom prst="frame">
            <a:avLst>
              <a:gd name="adj1" fmla="val 3914"/>
            </a:avLst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04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04 -0.00137 C -0.01615 -0.00207 -0.02345 -0.0023 -0.03039 -0.00346 C -0.03213 -0.00392 -0.03421 -0.00415 -0.03525 -0.00577 C -0.03786 -0.00994 -0.03733 -0.01619 -0.03855 -0.02105 C -0.03855 -0.02221 -0.0382 -0.04466 -0.03525 -0.05137 C -0.03334 -0.056 -0.02865 -0.06457 -0.02865 -0.06457 C -0.0257 -0.07753 -0.0297 -0.06549 -0.02206 -0.07545 C -0.01841 -0.08054 -0.01685 -0.08934 -0.0139 -0.09512 C -0.01112 -0.11063 -0.00851 -0.11341 -0.00088 -0.12545 C 0.00468 -0.13471 -0.00088 -0.131 0.00728 -0.13424 C 0.01805 -0.15577 0.03662 -0.16202 0.05468 -0.1648 C 0.06822 -0.17082 0.0526 -0.16457 0.08402 -0.1692 C 0.09096 -0.17035 0.09843 -0.17498 0.10537 -0.17776 C 0.18419 -0.17568 0.26319 -0.17174 0.34218 -0.1692 C 0.35711 -0.16572 0.36926 -0.16526 0.38471 -0.16688 C 0.3901 -0.18887 0.39808 -0.22498 0.38315 -0.24096 C 0.37794 -0.24674 0.36996 -0.24443 0.36353 -0.24535 C 0.35833 -0.24327 0.35138 -0.2391 0.34721 -0.23447 C 0.34357 -0.23077 0.34166 -0.22336 0.33732 -0.22128 C 0.33055 -0.2185 0.32551 -0.21572 0.321 -0.20832 C 0.31961 -0.20647 0.31909 -0.20369 0.3177 -0.20184 C 0.30989 -0.19281 0.31006 -0.1942 0.30294 -0.19096 C 0.29964 -0.18957 0.29322 -0.18656 0.29322 -0.18656 C 0.2868 -0.18054 0.28246 -0.17892 0.27517 -0.17568 C 0.27517 -0.17568 0.26284 -0.16457 0.26058 -0.16248 C 0.25885 -0.16109 0.25763 -0.15855 0.25572 -0.15809 C 0.25069 -0.15739 0.24583 -0.1567 0.24096 -0.156 C 0.23437 -0.15415 0.22777 -0.1523 0.22135 -0.14952 C 0.21006 -0.13934 0.19704 -0.13818 0.18541 -0.12984 C 0.1776 -0.12452 0.16822 -0.11758 0.15919 -0.11688 C 0.14878 -0.11642 0.13836 -0.11688 0.12812 -0.11688 " pathEditMode="fixed" ptsTypes="ffffffffffffffffffffffffffffffA">
                                      <p:cBhvr>
                                        <p:cTn id="6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7 -0.01598 C -0.01026 -0.01714 -0.01737 -0.01598 -0.02119 -0.02247 C -0.02449 -0.02802 -0.02605 -0.04214 -0.02605 -0.04214 C -0.02553 -0.05534 -0.02588 -0.06853 -0.02449 -0.08126 C -0.0238 -0.08913 -0.02015 -0.08751 -0.01633 -0.09006 C -0.01373 -0.09214 -0.00539 -0.09978 -0.00158 -0.10302 C -1.05556E-5 -0.10464 0.0012 -0.10742 0.00329 -0.10742 C 0.01023 -0.10811 0.01735 -0.10881 0.02447 -0.1095 C 0.06908 -0.10881 0.1137 -0.10858 0.15849 -0.10742 C 0.16822 -0.10719 0.17811 -0.10649 0.18801 -0.10534 C 0.19721 -0.10441 0.21579 -0.10094 0.21579 -0.10094 C 0.23263 -0.09492 0.2479 -0.09561 0.26631 -0.09422 C 0.27273 -0.09584 0.27933 -0.097 0.28592 -0.09862 C 0.28749 -0.09909 0.29044 -0.09885 0.29079 -0.10094 C 0.29391 -0.12293 0.29391 -0.1558 0.29582 -0.17941 C 0.29686 -0.22015 0.29617 -0.22987 0.30068 -0.25997 C 0.29895 -0.30441 0.30589 -0.30209 0.28436 -0.31228 C 0.27256 -0.31066 0.26804 -0.30858 0.25815 -0.30557 C 0.24131 -0.30071 0.22395 -0.29955 0.20745 -0.2926 C 0.20398 -0.27848 0.20485 -0.2602 0.21735 -0.25348 C 0.21995 -0.25209 0.22273 -0.25047 0.22551 -0.24909 C 0.22863 -0.2477 0.23523 -0.24469 0.23523 -0.24469 C 0.23922 -0.22964 0.2453 -0.22779 0.25658 -0.22293 C 0.25815 -0.22154 0.25954 -0.21992 0.26145 -0.21853 C 0.26283 -0.2176 0.26474 -0.2176 0.26631 -0.21645 C 0.26961 -0.2139 0.2762 -0.20765 0.2762 -0.20765 C 0.28401 -0.18659 0.27273 -0.21297 0.28922 -0.19029 C 0.29079 -0.18821 0.29183 -0.18473 0.29408 -0.18358 C 0.29808 -0.18172 0.30276 -0.18219 0.30728 -0.18149 C 0.31249 -0.17686 0.31648 -0.17108 0.32186 -0.16622 C 0.33037 -0.14955 0.3203 -0.16575 0.34964 -0.15534 C 0.35606 -0.15325 0.3604 -0.14052 0.36579 -0.13566 C 0.36787 -0.13404 0.37013 -0.13265 0.37256 -0.13126 C 0.37568 -0.12964 0.38245 -0.12709 0.38245 -0.12709 C 0.38436 -0.12177 0.38575 -0.11413 0.3887 -0.1095 " pathEditMode="fixed" ptsTypes="ffffffffffffffffffffffffffffffffffA">
                                      <p:cBhvr>
                                        <p:cTn id="8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Characteristics and impact of </a:t>
            </a:r>
            <a:r>
              <a:rPr lang="en-US" dirty="0" err="1"/>
              <a:t>mesoscale</a:t>
            </a:r>
            <a:r>
              <a:rPr lang="en-US" dirty="0"/>
              <a:t> eddies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1727684" y="188640"/>
            <a:ext cx="7273180" cy="612068"/>
          </a:xfrm>
        </p:spPr>
        <p:txBody>
          <a:bodyPr/>
          <a:lstStyle/>
          <a:p>
            <a:r>
              <a:rPr lang="en-US" sz="2400" dirty="0" smtClean="0"/>
              <a:t>Glider data of an ACME</a:t>
            </a:r>
            <a:endParaRPr lang="en-US" sz="2400" dirty="0"/>
          </a:p>
        </p:txBody>
      </p:sp>
      <p:pic>
        <p:nvPicPr>
          <p:cNvPr id="15" name="Bild 14" descr="AWA_LOGO_NOI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sp>
        <p:nvSpPr>
          <p:cNvPr id="47" name="Rechteck 46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pic>
        <p:nvPicPr>
          <p:cNvPr id="21" name="Grafik 12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96652"/>
            <a:ext cx="792088" cy="51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pierung 2"/>
          <p:cNvGrpSpPr>
            <a:grpSpLocks noChangeAspect="1"/>
          </p:cNvGrpSpPr>
          <p:nvPr/>
        </p:nvGrpSpPr>
        <p:grpSpPr>
          <a:xfrm>
            <a:off x="137943" y="1556792"/>
            <a:ext cx="8862549" cy="3852428"/>
            <a:chOff x="33604" y="1239602"/>
            <a:chExt cx="6958363" cy="3420380"/>
          </a:xfrm>
        </p:grpSpPr>
        <p:pic>
          <p:nvPicPr>
            <p:cNvPr id="50" name="Grafik 171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3197" y="1239602"/>
              <a:ext cx="2728770" cy="3420380"/>
            </a:xfrm>
            <a:prstGeom prst="rect">
              <a:avLst/>
            </a:prstGeom>
          </p:spPr>
        </p:pic>
        <p:pic>
          <p:nvPicPr>
            <p:cNvPr id="51" name="Bild 13" descr="gli13_2014_sal.eps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38048" y="1718174"/>
              <a:ext cx="3420380" cy="246323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Bild 14" descr="gli13_2014_temp.eps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405347" y="1678553"/>
              <a:ext cx="3420380" cy="2542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" name="Textfeld 52"/>
          <p:cNvSpPr txBox="1"/>
          <p:nvPr/>
        </p:nvSpPr>
        <p:spPr>
          <a:xfrm>
            <a:off x="719572" y="1268760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 smtClean="0"/>
              <a:t>Temperature</a:t>
            </a:r>
            <a:endParaRPr lang="de-DE" sz="2000" b="1" dirty="0"/>
          </a:p>
        </p:txBody>
      </p:sp>
      <p:sp>
        <p:nvSpPr>
          <p:cNvPr id="54" name="Textfeld 53"/>
          <p:cNvSpPr txBox="1"/>
          <p:nvPr/>
        </p:nvSpPr>
        <p:spPr>
          <a:xfrm>
            <a:off x="3707904" y="1228690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 smtClean="0"/>
              <a:t>Salinity</a:t>
            </a:r>
            <a:endParaRPr lang="de-DE" sz="2000" b="1" dirty="0"/>
          </a:p>
        </p:txBody>
      </p:sp>
      <p:sp>
        <p:nvSpPr>
          <p:cNvPr id="55" name="Textfeld 54"/>
          <p:cNvSpPr txBox="1"/>
          <p:nvPr/>
        </p:nvSpPr>
        <p:spPr>
          <a:xfrm>
            <a:off x="6372200" y="1196752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Oxygen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3605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611969" y="6424613"/>
            <a:ext cx="7164387" cy="280987"/>
          </a:xfrm>
        </p:spPr>
        <p:txBody>
          <a:bodyPr/>
          <a:lstStyle/>
          <a:p>
            <a:r>
              <a:rPr lang="en-US" dirty="0" smtClean="0"/>
              <a:t>Characteristics and impact of </a:t>
            </a:r>
            <a:r>
              <a:rPr lang="en-US" dirty="0" err="1" smtClean="0"/>
              <a:t>mesoscale</a:t>
            </a:r>
            <a:r>
              <a:rPr lang="en-US" dirty="0" smtClean="0"/>
              <a:t> eddies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611188" y="116632"/>
            <a:ext cx="7237176" cy="756084"/>
          </a:xfrm>
        </p:spPr>
        <p:txBody>
          <a:bodyPr/>
          <a:lstStyle/>
          <a:p>
            <a:r>
              <a:rPr lang="en-US" sz="2400" dirty="0"/>
              <a:t>S</a:t>
            </a:r>
            <a:r>
              <a:rPr lang="en-US" sz="2400" dirty="0" smtClean="0"/>
              <a:t>ea surface temperature snapshot (May 4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, 2016)</a:t>
            </a:r>
            <a:endParaRPr lang="en-US" sz="2400" dirty="0"/>
          </a:p>
        </p:txBody>
      </p:sp>
      <p:pic>
        <p:nvPicPr>
          <p:cNvPr id="25" name="Bild 24" descr="AWA_LOGO_NOI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pic>
        <p:nvPicPr>
          <p:cNvPr id="4" name="Bild 3" descr="SST_overview.pd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9" y="1052736"/>
            <a:ext cx="8316419" cy="423421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27584" y="5517232"/>
            <a:ext cx="7920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/>
              <a:t>I</a:t>
            </a:r>
            <a:r>
              <a:rPr lang="en-US" sz="2000" dirty="0" smtClean="0"/>
              <a:t>mpact </a:t>
            </a:r>
            <a:r>
              <a:rPr lang="en-US" sz="2000" dirty="0"/>
              <a:t>and </a:t>
            </a:r>
            <a:r>
              <a:rPr lang="en-US" sz="2000" dirty="0" smtClean="0"/>
              <a:t>role of eddies </a:t>
            </a:r>
            <a:r>
              <a:rPr lang="en-US" sz="2000" dirty="0"/>
              <a:t>for ocean </a:t>
            </a:r>
            <a:r>
              <a:rPr lang="en-US" sz="2000" dirty="0" smtClean="0"/>
              <a:t>circulation, oceanic primary productivity and ocean biogeochemistry are </a:t>
            </a:r>
            <a:r>
              <a:rPr lang="en-US" sz="2000" dirty="0"/>
              <a:t>still </a:t>
            </a:r>
            <a:r>
              <a:rPr lang="en-US" sz="2000" dirty="0" smtClean="0"/>
              <a:t>not fully understood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4890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 22" descr="SLA_A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12" y="1520948"/>
            <a:ext cx="2809756" cy="1440000"/>
          </a:xfrm>
          <a:prstGeom prst="rect">
            <a:avLst/>
          </a:prstGeom>
        </p:spPr>
      </p:pic>
      <p:grpSp>
        <p:nvGrpSpPr>
          <p:cNvPr id="50" name="Gruppierung 49"/>
          <p:cNvGrpSpPr>
            <a:grpSpLocks noChangeAspect="1"/>
          </p:cNvGrpSpPr>
          <p:nvPr/>
        </p:nvGrpSpPr>
        <p:grpSpPr>
          <a:xfrm>
            <a:off x="2945268" y="3068960"/>
            <a:ext cx="2742856" cy="1439998"/>
            <a:chOff x="5004505" y="4257094"/>
            <a:chExt cx="4103999" cy="1801815"/>
          </a:xfrm>
        </p:grpSpPr>
        <p:pic>
          <p:nvPicPr>
            <p:cNvPr id="52" name="Bild 51" descr="SST_ANT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505" y="4257094"/>
              <a:ext cx="4103999" cy="1801815"/>
            </a:xfrm>
            <a:prstGeom prst="rect">
              <a:avLst/>
            </a:prstGeom>
          </p:spPr>
        </p:pic>
        <p:grpSp>
          <p:nvGrpSpPr>
            <p:cNvPr id="53" name="Gruppierung 52"/>
            <p:cNvGrpSpPr/>
            <p:nvPr/>
          </p:nvGrpSpPr>
          <p:grpSpPr>
            <a:xfrm>
              <a:off x="7108038" y="4941168"/>
              <a:ext cx="720080" cy="256740"/>
              <a:chOff x="2859566" y="4874967"/>
              <a:chExt cx="720080" cy="256740"/>
            </a:xfrm>
          </p:grpSpPr>
          <p:sp>
            <p:nvSpPr>
              <p:cNvPr id="57" name="Rechteck 56"/>
              <p:cNvSpPr/>
              <p:nvPr/>
            </p:nvSpPr>
            <p:spPr>
              <a:xfrm>
                <a:off x="3023828" y="4941172"/>
                <a:ext cx="288032" cy="14401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Textfeld 57"/>
              <p:cNvSpPr txBox="1"/>
              <p:nvPr/>
            </p:nvSpPr>
            <p:spPr>
              <a:xfrm>
                <a:off x="2859566" y="4874967"/>
                <a:ext cx="720080" cy="256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dirty="0"/>
                  <a:t> </a:t>
                </a:r>
                <a:r>
                  <a:rPr lang="de-DE" sz="800" dirty="0" smtClean="0"/>
                  <a:t>0.05</a:t>
                </a:r>
              </a:p>
            </p:txBody>
          </p:sp>
        </p:grpSp>
        <p:grpSp>
          <p:nvGrpSpPr>
            <p:cNvPr id="54" name="Gruppierung 53"/>
            <p:cNvGrpSpPr/>
            <p:nvPr/>
          </p:nvGrpSpPr>
          <p:grpSpPr>
            <a:xfrm>
              <a:off x="6594981" y="5229200"/>
              <a:ext cx="720080" cy="256740"/>
              <a:chOff x="2022473" y="5085184"/>
              <a:chExt cx="720080" cy="256740"/>
            </a:xfrm>
          </p:grpSpPr>
          <p:sp>
            <p:nvSpPr>
              <p:cNvPr id="55" name="Rechteck 54"/>
              <p:cNvSpPr/>
              <p:nvPr/>
            </p:nvSpPr>
            <p:spPr>
              <a:xfrm>
                <a:off x="2159732" y="5157192"/>
                <a:ext cx="288032" cy="14401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Textfeld 55"/>
              <p:cNvSpPr txBox="1"/>
              <p:nvPr/>
            </p:nvSpPr>
            <p:spPr>
              <a:xfrm>
                <a:off x="2022473" y="5085184"/>
                <a:ext cx="720080" cy="256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dirty="0"/>
                  <a:t> </a:t>
                </a:r>
                <a:r>
                  <a:rPr lang="de-DE" sz="800" dirty="0" smtClean="0"/>
                  <a:t>0.1</a:t>
                </a:r>
              </a:p>
            </p:txBody>
          </p:sp>
        </p:grpSp>
      </p:grpSp>
      <p:pic>
        <p:nvPicPr>
          <p:cNvPr id="3" name="Bild 2" descr="SLA_ACM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448" y="1484780"/>
            <a:ext cx="2809756" cy="1440000"/>
          </a:xfrm>
          <a:prstGeom prst="rect">
            <a:avLst/>
          </a:prstGeom>
        </p:spPr>
      </p:pic>
      <p:pic>
        <p:nvPicPr>
          <p:cNvPr id="22" name="Bild 21" descr="SLA_ZY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2" y="1520784"/>
            <a:ext cx="2809756" cy="1439998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Characteristics and impact of </a:t>
            </a:r>
            <a:r>
              <a:rPr lang="en-US" dirty="0" err="1"/>
              <a:t>mesoscale</a:t>
            </a:r>
            <a:r>
              <a:rPr lang="en-US" dirty="0"/>
              <a:t> eddies</a:t>
            </a:r>
          </a:p>
        </p:txBody>
      </p:sp>
      <p:pic>
        <p:nvPicPr>
          <p:cNvPr id="15" name="Bild 14" descr="AWA_LOGO_NOIR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sp>
        <p:nvSpPr>
          <p:cNvPr id="9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611188" y="188640"/>
            <a:ext cx="5941031" cy="612068"/>
          </a:xfrm>
        </p:spPr>
        <p:txBody>
          <a:bodyPr/>
          <a:lstStyle/>
          <a:p>
            <a:r>
              <a:rPr lang="en-US" sz="2400" dirty="0"/>
              <a:t>Mean eddy surface structure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1295636" y="1254242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52%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4139952" y="1232756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48%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1079612" y="966215"/>
            <a:ext cx="2268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/>
              <a:t>Cyclone</a:t>
            </a:r>
            <a:endParaRPr lang="de-DE" sz="1600" b="1" dirty="0" smtClean="0"/>
          </a:p>
        </p:txBody>
      </p:sp>
      <p:sp>
        <p:nvSpPr>
          <p:cNvPr id="36" name="Textfeld 35"/>
          <p:cNvSpPr txBox="1"/>
          <p:nvPr/>
        </p:nvSpPr>
        <p:spPr>
          <a:xfrm>
            <a:off x="3923928" y="966215"/>
            <a:ext cx="2268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/>
              <a:t>Anticyclone</a:t>
            </a:r>
            <a:endParaRPr lang="de-DE" sz="1600" b="1" dirty="0" smtClean="0"/>
          </a:p>
        </p:txBody>
      </p:sp>
      <p:sp>
        <p:nvSpPr>
          <p:cNvPr id="43" name="Textfeld 42"/>
          <p:cNvSpPr txBox="1"/>
          <p:nvPr/>
        </p:nvSpPr>
        <p:spPr>
          <a:xfrm>
            <a:off x="6156176" y="980728"/>
            <a:ext cx="2628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20% </a:t>
            </a:r>
            <a:r>
              <a:rPr lang="de-DE" sz="1600" b="1" dirty="0" err="1" smtClean="0"/>
              <a:t>of</a:t>
            </a:r>
            <a:r>
              <a:rPr lang="de-DE" sz="1600" b="1" dirty="0" smtClean="0"/>
              <a:t> all </a:t>
            </a:r>
            <a:r>
              <a:rPr lang="de-DE" sz="1600" b="1" dirty="0" err="1" smtClean="0"/>
              <a:t>Anticyclones</a:t>
            </a:r>
            <a:endParaRPr lang="de-DE" sz="1600" b="1" dirty="0" smtClean="0"/>
          </a:p>
        </p:txBody>
      </p:sp>
      <p:cxnSp>
        <p:nvCxnSpPr>
          <p:cNvPr id="44" name="Gerade Verbindung mit Pfeil 43"/>
          <p:cNvCxnSpPr/>
          <p:nvPr/>
        </p:nvCxnSpPr>
        <p:spPr>
          <a:xfrm>
            <a:off x="5292080" y="1160748"/>
            <a:ext cx="9001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feld 44"/>
          <p:cNvSpPr txBox="1"/>
          <p:nvPr/>
        </p:nvSpPr>
        <p:spPr>
          <a:xfrm>
            <a:off x="4680012" y="1232756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39%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7020272" y="1304764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9%</a:t>
            </a:r>
          </a:p>
        </p:txBody>
      </p:sp>
      <p:sp>
        <p:nvSpPr>
          <p:cNvPr id="51" name="Multiplizieren 50"/>
          <p:cNvSpPr/>
          <p:nvPr/>
        </p:nvSpPr>
        <p:spPr>
          <a:xfrm>
            <a:off x="4247964" y="1232756"/>
            <a:ext cx="396044" cy="360040"/>
          </a:xfrm>
          <a:prstGeom prst="mathMultiply">
            <a:avLst>
              <a:gd name="adj1" fmla="val 7487"/>
            </a:avLst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grpSp>
        <p:nvGrpSpPr>
          <p:cNvPr id="25" name="Gruppierung 24"/>
          <p:cNvGrpSpPr>
            <a:grpSpLocks noChangeAspect="1"/>
          </p:cNvGrpSpPr>
          <p:nvPr/>
        </p:nvGrpSpPr>
        <p:grpSpPr>
          <a:xfrm>
            <a:off x="5753580" y="3069129"/>
            <a:ext cx="2742856" cy="1439998"/>
            <a:chOff x="2447764" y="3068960"/>
            <a:chExt cx="4103999" cy="1800000"/>
          </a:xfrm>
        </p:grpSpPr>
        <p:pic>
          <p:nvPicPr>
            <p:cNvPr id="27" name="Bild 26" descr="SST_ACME.png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764" y="3068960"/>
              <a:ext cx="4103999" cy="1800000"/>
            </a:xfrm>
            <a:prstGeom prst="rect">
              <a:avLst/>
            </a:prstGeom>
          </p:spPr>
        </p:pic>
        <p:sp>
          <p:nvSpPr>
            <p:cNvPr id="28" name="Rechteck 27"/>
            <p:cNvSpPr/>
            <p:nvPr/>
          </p:nvSpPr>
          <p:spPr>
            <a:xfrm>
              <a:off x="4499992" y="4113076"/>
              <a:ext cx="288032" cy="144012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29" name="Rechteck 28"/>
            <p:cNvSpPr/>
            <p:nvPr/>
          </p:nvSpPr>
          <p:spPr>
            <a:xfrm>
              <a:off x="5364088" y="3717032"/>
              <a:ext cx="367240" cy="144012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5256076" y="3669027"/>
              <a:ext cx="720079" cy="256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dirty="0" smtClean="0"/>
                <a:t>-0.05</a:t>
              </a: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397380" y="4046875"/>
              <a:ext cx="738982" cy="256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dirty="0" smtClean="0"/>
                <a:t>-0.1</a:t>
              </a:r>
            </a:p>
          </p:txBody>
        </p:sp>
      </p:grpSp>
      <p:grpSp>
        <p:nvGrpSpPr>
          <p:cNvPr id="34" name="Gruppierung 33"/>
          <p:cNvGrpSpPr>
            <a:grpSpLocks noChangeAspect="1"/>
          </p:cNvGrpSpPr>
          <p:nvPr/>
        </p:nvGrpSpPr>
        <p:grpSpPr>
          <a:xfrm>
            <a:off x="-187" y="3069129"/>
            <a:ext cx="2742856" cy="1439998"/>
            <a:chOff x="107504" y="4221288"/>
            <a:chExt cx="4103999" cy="1800000"/>
          </a:xfrm>
        </p:grpSpPr>
        <p:pic>
          <p:nvPicPr>
            <p:cNvPr id="37" name="Bild 36" descr="SST_ZYC.png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4221288"/>
              <a:ext cx="4103999" cy="1800000"/>
            </a:xfrm>
            <a:prstGeom prst="rect">
              <a:avLst/>
            </a:prstGeom>
          </p:spPr>
        </p:pic>
        <p:grpSp>
          <p:nvGrpSpPr>
            <p:cNvPr id="38" name="Gruppierung 37"/>
            <p:cNvGrpSpPr/>
            <p:nvPr/>
          </p:nvGrpSpPr>
          <p:grpSpPr>
            <a:xfrm>
              <a:off x="2915816" y="4864217"/>
              <a:ext cx="720080" cy="256481"/>
              <a:chOff x="2915816" y="4864217"/>
              <a:chExt cx="720080" cy="256481"/>
            </a:xfrm>
          </p:grpSpPr>
          <p:sp>
            <p:nvSpPr>
              <p:cNvPr id="48" name="Rechteck 47"/>
              <p:cNvSpPr/>
              <p:nvPr/>
            </p:nvSpPr>
            <p:spPr>
              <a:xfrm>
                <a:off x="3023828" y="4941172"/>
                <a:ext cx="367240" cy="14401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Textfeld 48"/>
              <p:cNvSpPr txBox="1"/>
              <p:nvPr/>
            </p:nvSpPr>
            <p:spPr>
              <a:xfrm>
                <a:off x="2915816" y="4864217"/>
                <a:ext cx="720080" cy="256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dirty="0" smtClean="0"/>
                  <a:t>-0.05</a:t>
                </a:r>
              </a:p>
            </p:txBody>
          </p:sp>
        </p:grpSp>
        <p:grpSp>
          <p:nvGrpSpPr>
            <p:cNvPr id="39" name="Gruppierung 38"/>
            <p:cNvGrpSpPr/>
            <p:nvPr/>
          </p:nvGrpSpPr>
          <p:grpSpPr>
            <a:xfrm>
              <a:off x="2057121" y="5085184"/>
              <a:ext cx="636370" cy="256481"/>
              <a:chOff x="2057121" y="5085184"/>
              <a:chExt cx="636370" cy="256481"/>
            </a:xfrm>
          </p:grpSpPr>
          <p:sp>
            <p:nvSpPr>
              <p:cNvPr id="40" name="Rechteck 39"/>
              <p:cNvSpPr/>
              <p:nvPr/>
            </p:nvSpPr>
            <p:spPr>
              <a:xfrm>
                <a:off x="2159732" y="5157192"/>
                <a:ext cx="288032" cy="14401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Textfeld 46"/>
              <p:cNvSpPr txBox="1"/>
              <p:nvPr/>
            </p:nvSpPr>
            <p:spPr>
              <a:xfrm>
                <a:off x="2057121" y="5085184"/>
                <a:ext cx="636370" cy="256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dirty="0" smtClean="0"/>
                  <a:t>-0.1</a:t>
                </a:r>
              </a:p>
            </p:txBody>
          </p:sp>
        </p:grpSp>
      </p:grpSp>
      <p:pic>
        <p:nvPicPr>
          <p:cNvPr id="59" name="Bild 58" descr="f11.pdf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976" y="1340722"/>
            <a:ext cx="290504" cy="1764242"/>
          </a:xfrm>
          <a:prstGeom prst="rect">
            <a:avLst/>
          </a:prstGeom>
        </p:spPr>
      </p:pic>
      <p:grpSp>
        <p:nvGrpSpPr>
          <p:cNvPr id="60" name="Gruppierung 59"/>
          <p:cNvGrpSpPr/>
          <p:nvPr/>
        </p:nvGrpSpPr>
        <p:grpSpPr>
          <a:xfrm>
            <a:off x="8568432" y="3104963"/>
            <a:ext cx="756096" cy="1871628"/>
            <a:chOff x="8316402" y="4113076"/>
            <a:chExt cx="864096" cy="2411447"/>
          </a:xfrm>
        </p:grpSpPr>
        <p:grpSp>
          <p:nvGrpSpPr>
            <p:cNvPr id="61" name="Gruppierung 60"/>
            <p:cNvGrpSpPr/>
            <p:nvPr/>
          </p:nvGrpSpPr>
          <p:grpSpPr>
            <a:xfrm>
              <a:off x="8316416" y="4113076"/>
              <a:ext cx="740642" cy="2304256"/>
              <a:chOff x="8352420" y="4113076"/>
              <a:chExt cx="740642" cy="2304256"/>
            </a:xfrm>
          </p:grpSpPr>
          <p:pic>
            <p:nvPicPr>
              <p:cNvPr id="63" name="Bild 62" descr="Colorbar_SST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52420" y="4149080"/>
                <a:ext cx="491572" cy="2242048"/>
              </a:xfrm>
              <a:prstGeom prst="rect">
                <a:avLst/>
              </a:prstGeom>
            </p:spPr>
          </p:pic>
          <p:sp>
            <p:nvSpPr>
              <p:cNvPr id="64" name="Rechteck 63"/>
              <p:cNvSpPr/>
              <p:nvPr/>
            </p:nvSpPr>
            <p:spPr>
              <a:xfrm>
                <a:off x="8568444" y="4113076"/>
                <a:ext cx="396044" cy="23042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Textfeld 64"/>
              <p:cNvSpPr txBox="1"/>
              <p:nvPr/>
            </p:nvSpPr>
            <p:spPr>
              <a:xfrm>
                <a:off x="8496436" y="4149080"/>
                <a:ext cx="473186" cy="257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700" dirty="0" smtClean="0"/>
                  <a:t>0.2</a:t>
                </a:r>
              </a:p>
            </p:txBody>
          </p:sp>
          <p:sp>
            <p:nvSpPr>
              <p:cNvPr id="66" name="Textfeld 65"/>
              <p:cNvSpPr txBox="1"/>
              <p:nvPr/>
            </p:nvSpPr>
            <p:spPr>
              <a:xfrm>
                <a:off x="8496436" y="4653136"/>
                <a:ext cx="596626" cy="257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700" dirty="0" smtClean="0"/>
                  <a:t>0.1</a:t>
                </a:r>
              </a:p>
            </p:txBody>
          </p:sp>
          <p:sp>
            <p:nvSpPr>
              <p:cNvPr id="67" name="Textfeld 66"/>
              <p:cNvSpPr txBox="1"/>
              <p:nvPr/>
            </p:nvSpPr>
            <p:spPr>
              <a:xfrm>
                <a:off x="8496436" y="5133694"/>
                <a:ext cx="360040" cy="257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700" dirty="0" smtClean="0"/>
                  <a:t>0</a:t>
                </a:r>
              </a:p>
            </p:txBody>
          </p:sp>
          <p:sp>
            <p:nvSpPr>
              <p:cNvPr id="68" name="Textfeld 67"/>
              <p:cNvSpPr txBox="1"/>
              <p:nvPr/>
            </p:nvSpPr>
            <p:spPr>
              <a:xfrm>
                <a:off x="8496436" y="5661248"/>
                <a:ext cx="540060" cy="257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700" dirty="0" smtClean="0"/>
                  <a:t>-0.1</a:t>
                </a:r>
              </a:p>
            </p:txBody>
          </p:sp>
          <p:sp>
            <p:nvSpPr>
              <p:cNvPr id="69" name="Textfeld 68"/>
              <p:cNvSpPr txBox="1"/>
              <p:nvPr/>
            </p:nvSpPr>
            <p:spPr>
              <a:xfrm>
                <a:off x="8496436" y="6150496"/>
                <a:ext cx="540060" cy="257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700" dirty="0" smtClean="0"/>
                  <a:t>-0.2</a:t>
                </a:r>
              </a:p>
            </p:txBody>
          </p:sp>
        </p:grpSp>
        <p:sp>
          <p:nvSpPr>
            <p:cNvPr id="62" name="Textfeld 61"/>
            <p:cNvSpPr txBox="1"/>
            <p:nvPr/>
          </p:nvSpPr>
          <p:spPr>
            <a:xfrm>
              <a:off x="8316402" y="6246940"/>
              <a:ext cx="864096" cy="277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b="1" dirty="0" smtClean="0"/>
                <a:t>°C</a:t>
              </a:r>
            </a:p>
          </p:txBody>
        </p:sp>
      </p:grpSp>
      <p:sp>
        <p:nvSpPr>
          <p:cNvPr id="70" name="Textfeld 69"/>
          <p:cNvSpPr txBox="1"/>
          <p:nvPr/>
        </p:nvSpPr>
        <p:spPr>
          <a:xfrm rot="20635828">
            <a:off x="506039" y="1476954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SLA</a:t>
            </a:r>
          </a:p>
        </p:txBody>
      </p:sp>
      <p:sp>
        <p:nvSpPr>
          <p:cNvPr id="71" name="Textfeld 70"/>
          <p:cNvSpPr txBox="1"/>
          <p:nvPr/>
        </p:nvSpPr>
        <p:spPr>
          <a:xfrm rot="20635828">
            <a:off x="3458367" y="1440950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SLA</a:t>
            </a:r>
          </a:p>
        </p:txBody>
      </p:sp>
      <p:sp>
        <p:nvSpPr>
          <p:cNvPr id="26" name="Rahmen 25"/>
          <p:cNvSpPr/>
          <p:nvPr/>
        </p:nvSpPr>
        <p:spPr>
          <a:xfrm>
            <a:off x="2807805" y="980728"/>
            <a:ext cx="6264680" cy="4032448"/>
          </a:xfrm>
          <a:prstGeom prst="frame">
            <a:avLst>
              <a:gd name="adj1" fmla="val 1659"/>
            </a:avLst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74" name="Textfeld 73"/>
          <p:cNvSpPr txBox="1"/>
          <p:nvPr/>
        </p:nvSpPr>
        <p:spPr>
          <a:xfrm rot="20635828">
            <a:off x="6261697" y="1488548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SLA</a:t>
            </a:r>
          </a:p>
        </p:txBody>
      </p:sp>
      <p:sp>
        <p:nvSpPr>
          <p:cNvPr id="76" name="Textfeld 75"/>
          <p:cNvSpPr txBox="1"/>
          <p:nvPr/>
        </p:nvSpPr>
        <p:spPr>
          <a:xfrm rot="20293221">
            <a:off x="403672" y="2879649"/>
            <a:ext cx="1851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SSTa</a:t>
            </a:r>
            <a:endParaRPr lang="de-DE" sz="2000" dirty="0" smtClean="0"/>
          </a:p>
        </p:txBody>
      </p:sp>
      <p:sp>
        <p:nvSpPr>
          <p:cNvPr id="77" name="Textfeld 76"/>
          <p:cNvSpPr txBox="1"/>
          <p:nvPr/>
        </p:nvSpPr>
        <p:spPr>
          <a:xfrm rot="20293221">
            <a:off x="3324149" y="2843645"/>
            <a:ext cx="1851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SSTa</a:t>
            </a:r>
            <a:endParaRPr lang="de-DE" sz="2000" dirty="0" smtClean="0"/>
          </a:p>
        </p:txBody>
      </p:sp>
      <p:sp>
        <p:nvSpPr>
          <p:cNvPr id="78" name="Textfeld 77"/>
          <p:cNvSpPr txBox="1"/>
          <p:nvPr/>
        </p:nvSpPr>
        <p:spPr>
          <a:xfrm rot="20293221">
            <a:off x="6189511" y="2979210"/>
            <a:ext cx="1145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SSTa</a:t>
            </a:r>
            <a:endParaRPr lang="de-DE" sz="2000" dirty="0" smtClean="0"/>
          </a:p>
        </p:txBody>
      </p:sp>
    </p:spTree>
    <p:extLst>
      <p:ext uri="{BB962C8B-B14F-4D97-AF65-F5344CB8AC3E}">
        <p14:creationId xmlns:p14="http://schemas.microsoft.com/office/powerpoint/2010/main" val="361750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 22" descr="SLA_A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12" y="1520948"/>
            <a:ext cx="2809756" cy="1440000"/>
          </a:xfrm>
          <a:prstGeom prst="rect">
            <a:avLst/>
          </a:prstGeom>
        </p:spPr>
      </p:pic>
      <p:grpSp>
        <p:nvGrpSpPr>
          <p:cNvPr id="50" name="Gruppierung 49"/>
          <p:cNvGrpSpPr>
            <a:grpSpLocks noChangeAspect="1"/>
          </p:cNvGrpSpPr>
          <p:nvPr/>
        </p:nvGrpSpPr>
        <p:grpSpPr>
          <a:xfrm>
            <a:off x="2945268" y="3068960"/>
            <a:ext cx="2742856" cy="1439998"/>
            <a:chOff x="5004505" y="4257094"/>
            <a:chExt cx="4103999" cy="1801815"/>
          </a:xfrm>
        </p:grpSpPr>
        <p:pic>
          <p:nvPicPr>
            <p:cNvPr id="52" name="Bild 51" descr="SST_ANT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505" y="4257094"/>
              <a:ext cx="4103999" cy="1801815"/>
            </a:xfrm>
            <a:prstGeom prst="rect">
              <a:avLst/>
            </a:prstGeom>
          </p:spPr>
        </p:pic>
        <p:grpSp>
          <p:nvGrpSpPr>
            <p:cNvPr id="53" name="Gruppierung 52"/>
            <p:cNvGrpSpPr/>
            <p:nvPr/>
          </p:nvGrpSpPr>
          <p:grpSpPr>
            <a:xfrm>
              <a:off x="7108038" y="4941168"/>
              <a:ext cx="720080" cy="256740"/>
              <a:chOff x="2859566" y="4874967"/>
              <a:chExt cx="720080" cy="256740"/>
            </a:xfrm>
          </p:grpSpPr>
          <p:sp>
            <p:nvSpPr>
              <p:cNvPr id="57" name="Rechteck 56"/>
              <p:cNvSpPr/>
              <p:nvPr/>
            </p:nvSpPr>
            <p:spPr>
              <a:xfrm>
                <a:off x="3023828" y="4941172"/>
                <a:ext cx="288032" cy="14401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Textfeld 57"/>
              <p:cNvSpPr txBox="1"/>
              <p:nvPr/>
            </p:nvSpPr>
            <p:spPr>
              <a:xfrm>
                <a:off x="2859566" y="4874967"/>
                <a:ext cx="720080" cy="256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dirty="0"/>
                  <a:t> </a:t>
                </a:r>
                <a:r>
                  <a:rPr lang="de-DE" sz="800" dirty="0" smtClean="0"/>
                  <a:t>0.05</a:t>
                </a:r>
              </a:p>
            </p:txBody>
          </p:sp>
        </p:grpSp>
        <p:grpSp>
          <p:nvGrpSpPr>
            <p:cNvPr id="54" name="Gruppierung 53"/>
            <p:cNvGrpSpPr/>
            <p:nvPr/>
          </p:nvGrpSpPr>
          <p:grpSpPr>
            <a:xfrm>
              <a:off x="6594981" y="5229200"/>
              <a:ext cx="720080" cy="256740"/>
              <a:chOff x="2022473" y="5085184"/>
              <a:chExt cx="720080" cy="256740"/>
            </a:xfrm>
          </p:grpSpPr>
          <p:sp>
            <p:nvSpPr>
              <p:cNvPr id="55" name="Rechteck 54"/>
              <p:cNvSpPr/>
              <p:nvPr/>
            </p:nvSpPr>
            <p:spPr>
              <a:xfrm>
                <a:off x="2159732" y="5157192"/>
                <a:ext cx="288032" cy="14401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Textfeld 55"/>
              <p:cNvSpPr txBox="1"/>
              <p:nvPr/>
            </p:nvSpPr>
            <p:spPr>
              <a:xfrm>
                <a:off x="2022473" y="5085184"/>
                <a:ext cx="720080" cy="256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dirty="0"/>
                  <a:t> </a:t>
                </a:r>
                <a:r>
                  <a:rPr lang="de-DE" sz="800" dirty="0" smtClean="0"/>
                  <a:t>0.1</a:t>
                </a:r>
              </a:p>
            </p:txBody>
          </p:sp>
        </p:grpSp>
      </p:grpSp>
      <p:pic>
        <p:nvPicPr>
          <p:cNvPr id="3" name="Bild 2" descr="SLA_ACM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448" y="1484780"/>
            <a:ext cx="2809756" cy="1440000"/>
          </a:xfrm>
          <a:prstGeom prst="rect">
            <a:avLst/>
          </a:prstGeom>
        </p:spPr>
      </p:pic>
      <p:pic>
        <p:nvPicPr>
          <p:cNvPr id="22" name="Bild 21" descr="SLA_ZY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2" y="1520784"/>
            <a:ext cx="2809756" cy="1439998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Characteristics and impact of </a:t>
            </a:r>
            <a:r>
              <a:rPr lang="en-US" dirty="0" err="1"/>
              <a:t>mesoscale</a:t>
            </a:r>
            <a:r>
              <a:rPr lang="en-US" dirty="0"/>
              <a:t> eddies</a:t>
            </a:r>
          </a:p>
        </p:txBody>
      </p:sp>
      <p:pic>
        <p:nvPicPr>
          <p:cNvPr id="15" name="Bild 14" descr="AWA_LOGO_NOIR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sp>
        <p:nvSpPr>
          <p:cNvPr id="9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611188" y="188640"/>
            <a:ext cx="5941031" cy="612068"/>
          </a:xfrm>
        </p:spPr>
        <p:txBody>
          <a:bodyPr/>
          <a:lstStyle/>
          <a:p>
            <a:r>
              <a:rPr lang="en-US" sz="2400" dirty="0"/>
              <a:t>Mean eddy surface structure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1295636" y="1254242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52%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1079612" y="966215"/>
            <a:ext cx="2268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/>
              <a:t>Cyclone</a:t>
            </a:r>
            <a:endParaRPr lang="de-DE" sz="1600" b="1" dirty="0" smtClean="0"/>
          </a:p>
        </p:txBody>
      </p:sp>
      <p:sp>
        <p:nvSpPr>
          <p:cNvPr id="36" name="Textfeld 35"/>
          <p:cNvSpPr txBox="1"/>
          <p:nvPr/>
        </p:nvSpPr>
        <p:spPr>
          <a:xfrm>
            <a:off x="3923928" y="966215"/>
            <a:ext cx="2268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/>
              <a:t>Anticyclone</a:t>
            </a:r>
            <a:endParaRPr lang="de-DE" sz="1600" b="1" dirty="0" smtClean="0"/>
          </a:p>
        </p:txBody>
      </p:sp>
      <p:sp>
        <p:nvSpPr>
          <p:cNvPr id="43" name="Textfeld 42"/>
          <p:cNvSpPr txBox="1"/>
          <p:nvPr/>
        </p:nvSpPr>
        <p:spPr>
          <a:xfrm>
            <a:off x="6660232" y="980728"/>
            <a:ext cx="2628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ACME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4319972" y="1232756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39%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7020272" y="1304764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9%</a:t>
            </a:r>
          </a:p>
        </p:txBody>
      </p:sp>
      <p:sp>
        <p:nvSpPr>
          <p:cNvPr id="21" name="Rechteck 20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grpSp>
        <p:nvGrpSpPr>
          <p:cNvPr id="25" name="Gruppierung 24"/>
          <p:cNvGrpSpPr>
            <a:grpSpLocks noChangeAspect="1"/>
          </p:cNvGrpSpPr>
          <p:nvPr/>
        </p:nvGrpSpPr>
        <p:grpSpPr>
          <a:xfrm>
            <a:off x="5753580" y="3069129"/>
            <a:ext cx="2742856" cy="1439998"/>
            <a:chOff x="2447764" y="3068960"/>
            <a:chExt cx="4103999" cy="1800000"/>
          </a:xfrm>
        </p:grpSpPr>
        <p:pic>
          <p:nvPicPr>
            <p:cNvPr id="27" name="Bild 26" descr="SST_ACME.png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764" y="3068960"/>
              <a:ext cx="4103999" cy="1800000"/>
            </a:xfrm>
            <a:prstGeom prst="rect">
              <a:avLst/>
            </a:prstGeom>
          </p:spPr>
        </p:pic>
        <p:sp>
          <p:nvSpPr>
            <p:cNvPr id="28" name="Rechteck 27"/>
            <p:cNvSpPr/>
            <p:nvPr/>
          </p:nvSpPr>
          <p:spPr>
            <a:xfrm>
              <a:off x="4499992" y="4113076"/>
              <a:ext cx="288032" cy="144012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29" name="Rechteck 28"/>
            <p:cNvSpPr/>
            <p:nvPr/>
          </p:nvSpPr>
          <p:spPr>
            <a:xfrm>
              <a:off x="5364088" y="3717032"/>
              <a:ext cx="367240" cy="144012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5256076" y="3669027"/>
              <a:ext cx="720079" cy="256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dirty="0" smtClean="0"/>
                <a:t>-0.05</a:t>
              </a:r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397380" y="4046875"/>
              <a:ext cx="738982" cy="256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dirty="0" smtClean="0"/>
                <a:t>-0.1</a:t>
              </a:r>
            </a:p>
          </p:txBody>
        </p:sp>
      </p:grpSp>
      <p:grpSp>
        <p:nvGrpSpPr>
          <p:cNvPr id="34" name="Gruppierung 33"/>
          <p:cNvGrpSpPr>
            <a:grpSpLocks noChangeAspect="1"/>
          </p:cNvGrpSpPr>
          <p:nvPr/>
        </p:nvGrpSpPr>
        <p:grpSpPr>
          <a:xfrm>
            <a:off x="-187" y="3069129"/>
            <a:ext cx="2742856" cy="1439998"/>
            <a:chOff x="107504" y="4221288"/>
            <a:chExt cx="4103999" cy="1800000"/>
          </a:xfrm>
        </p:grpSpPr>
        <p:pic>
          <p:nvPicPr>
            <p:cNvPr id="37" name="Bild 36" descr="SST_ZYC.png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4221288"/>
              <a:ext cx="4103999" cy="1800000"/>
            </a:xfrm>
            <a:prstGeom prst="rect">
              <a:avLst/>
            </a:prstGeom>
          </p:spPr>
        </p:pic>
        <p:grpSp>
          <p:nvGrpSpPr>
            <p:cNvPr id="38" name="Gruppierung 37"/>
            <p:cNvGrpSpPr/>
            <p:nvPr/>
          </p:nvGrpSpPr>
          <p:grpSpPr>
            <a:xfrm>
              <a:off x="2915816" y="4864217"/>
              <a:ext cx="720080" cy="256481"/>
              <a:chOff x="2915816" y="4864217"/>
              <a:chExt cx="720080" cy="256481"/>
            </a:xfrm>
          </p:grpSpPr>
          <p:sp>
            <p:nvSpPr>
              <p:cNvPr id="48" name="Rechteck 47"/>
              <p:cNvSpPr/>
              <p:nvPr/>
            </p:nvSpPr>
            <p:spPr>
              <a:xfrm>
                <a:off x="3023828" y="4941172"/>
                <a:ext cx="367240" cy="14401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Textfeld 48"/>
              <p:cNvSpPr txBox="1"/>
              <p:nvPr/>
            </p:nvSpPr>
            <p:spPr>
              <a:xfrm>
                <a:off x="2915816" y="4864217"/>
                <a:ext cx="720080" cy="256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dirty="0" smtClean="0"/>
                  <a:t>-0.05</a:t>
                </a:r>
              </a:p>
            </p:txBody>
          </p:sp>
        </p:grpSp>
        <p:grpSp>
          <p:nvGrpSpPr>
            <p:cNvPr id="39" name="Gruppierung 38"/>
            <p:cNvGrpSpPr/>
            <p:nvPr/>
          </p:nvGrpSpPr>
          <p:grpSpPr>
            <a:xfrm>
              <a:off x="2057121" y="5085184"/>
              <a:ext cx="636370" cy="256481"/>
              <a:chOff x="2057121" y="5085184"/>
              <a:chExt cx="636370" cy="256481"/>
            </a:xfrm>
          </p:grpSpPr>
          <p:sp>
            <p:nvSpPr>
              <p:cNvPr id="40" name="Rechteck 39"/>
              <p:cNvSpPr/>
              <p:nvPr/>
            </p:nvSpPr>
            <p:spPr>
              <a:xfrm>
                <a:off x="2159732" y="5157192"/>
                <a:ext cx="288032" cy="14401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Textfeld 46"/>
              <p:cNvSpPr txBox="1"/>
              <p:nvPr/>
            </p:nvSpPr>
            <p:spPr>
              <a:xfrm>
                <a:off x="2057121" y="5085184"/>
                <a:ext cx="636370" cy="256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dirty="0" smtClean="0"/>
                  <a:t>-0.1</a:t>
                </a:r>
              </a:p>
            </p:txBody>
          </p:sp>
        </p:grpSp>
      </p:grpSp>
      <p:pic>
        <p:nvPicPr>
          <p:cNvPr id="59" name="Bild 58" descr="f11.pdf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976" y="1340722"/>
            <a:ext cx="290504" cy="1764242"/>
          </a:xfrm>
          <a:prstGeom prst="rect">
            <a:avLst/>
          </a:prstGeom>
        </p:spPr>
      </p:pic>
      <p:grpSp>
        <p:nvGrpSpPr>
          <p:cNvPr id="60" name="Gruppierung 59"/>
          <p:cNvGrpSpPr/>
          <p:nvPr/>
        </p:nvGrpSpPr>
        <p:grpSpPr>
          <a:xfrm>
            <a:off x="8568432" y="3104963"/>
            <a:ext cx="756096" cy="1871628"/>
            <a:chOff x="8316402" y="4113076"/>
            <a:chExt cx="864096" cy="2411447"/>
          </a:xfrm>
        </p:grpSpPr>
        <p:grpSp>
          <p:nvGrpSpPr>
            <p:cNvPr id="61" name="Gruppierung 60"/>
            <p:cNvGrpSpPr/>
            <p:nvPr/>
          </p:nvGrpSpPr>
          <p:grpSpPr>
            <a:xfrm>
              <a:off x="8316416" y="4113076"/>
              <a:ext cx="740642" cy="2304256"/>
              <a:chOff x="8352420" y="4113076"/>
              <a:chExt cx="740642" cy="2304256"/>
            </a:xfrm>
          </p:grpSpPr>
          <p:pic>
            <p:nvPicPr>
              <p:cNvPr id="63" name="Bild 62" descr="Colorbar_SST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52420" y="4149080"/>
                <a:ext cx="491572" cy="2242048"/>
              </a:xfrm>
              <a:prstGeom prst="rect">
                <a:avLst/>
              </a:prstGeom>
            </p:spPr>
          </p:pic>
          <p:sp>
            <p:nvSpPr>
              <p:cNvPr id="64" name="Rechteck 63"/>
              <p:cNvSpPr/>
              <p:nvPr/>
            </p:nvSpPr>
            <p:spPr>
              <a:xfrm>
                <a:off x="8568444" y="4113076"/>
                <a:ext cx="396044" cy="23042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Textfeld 64"/>
              <p:cNvSpPr txBox="1"/>
              <p:nvPr/>
            </p:nvSpPr>
            <p:spPr>
              <a:xfrm>
                <a:off x="8496436" y="4149080"/>
                <a:ext cx="473186" cy="257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700" dirty="0" smtClean="0"/>
                  <a:t>0.2</a:t>
                </a:r>
              </a:p>
            </p:txBody>
          </p:sp>
          <p:sp>
            <p:nvSpPr>
              <p:cNvPr id="66" name="Textfeld 65"/>
              <p:cNvSpPr txBox="1"/>
              <p:nvPr/>
            </p:nvSpPr>
            <p:spPr>
              <a:xfrm>
                <a:off x="8496436" y="4653136"/>
                <a:ext cx="596626" cy="257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700" dirty="0" smtClean="0"/>
                  <a:t>0.1</a:t>
                </a:r>
              </a:p>
            </p:txBody>
          </p:sp>
          <p:sp>
            <p:nvSpPr>
              <p:cNvPr id="67" name="Textfeld 66"/>
              <p:cNvSpPr txBox="1"/>
              <p:nvPr/>
            </p:nvSpPr>
            <p:spPr>
              <a:xfrm>
                <a:off x="8496436" y="5133694"/>
                <a:ext cx="360040" cy="257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700" dirty="0" smtClean="0"/>
                  <a:t>0</a:t>
                </a:r>
              </a:p>
            </p:txBody>
          </p:sp>
          <p:sp>
            <p:nvSpPr>
              <p:cNvPr id="68" name="Textfeld 67"/>
              <p:cNvSpPr txBox="1"/>
              <p:nvPr/>
            </p:nvSpPr>
            <p:spPr>
              <a:xfrm>
                <a:off x="8496436" y="5661248"/>
                <a:ext cx="540060" cy="257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700" dirty="0" smtClean="0"/>
                  <a:t>-0.1</a:t>
                </a:r>
              </a:p>
            </p:txBody>
          </p:sp>
          <p:sp>
            <p:nvSpPr>
              <p:cNvPr id="69" name="Textfeld 68"/>
              <p:cNvSpPr txBox="1"/>
              <p:nvPr/>
            </p:nvSpPr>
            <p:spPr>
              <a:xfrm>
                <a:off x="8496436" y="6150496"/>
                <a:ext cx="540060" cy="257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700" dirty="0" smtClean="0"/>
                  <a:t>-0.2</a:t>
                </a:r>
              </a:p>
            </p:txBody>
          </p:sp>
        </p:grpSp>
        <p:sp>
          <p:nvSpPr>
            <p:cNvPr id="62" name="Textfeld 61"/>
            <p:cNvSpPr txBox="1"/>
            <p:nvPr/>
          </p:nvSpPr>
          <p:spPr>
            <a:xfrm>
              <a:off x="8316402" y="6246940"/>
              <a:ext cx="864096" cy="277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b="1" dirty="0" smtClean="0"/>
                <a:t>°C</a:t>
              </a:r>
            </a:p>
          </p:txBody>
        </p:sp>
      </p:grpSp>
      <p:sp>
        <p:nvSpPr>
          <p:cNvPr id="70" name="Textfeld 69"/>
          <p:cNvSpPr txBox="1"/>
          <p:nvPr/>
        </p:nvSpPr>
        <p:spPr>
          <a:xfrm rot="20635828">
            <a:off x="506039" y="1476954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SLA</a:t>
            </a:r>
          </a:p>
        </p:txBody>
      </p:sp>
      <p:sp>
        <p:nvSpPr>
          <p:cNvPr id="71" name="Textfeld 70"/>
          <p:cNvSpPr txBox="1"/>
          <p:nvPr/>
        </p:nvSpPr>
        <p:spPr>
          <a:xfrm rot="20635828">
            <a:off x="3458367" y="1440950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SLA</a:t>
            </a:r>
          </a:p>
        </p:txBody>
      </p:sp>
      <p:sp>
        <p:nvSpPr>
          <p:cNvPr id="74" name="Textfeld 73"/>
          <p:cNvSpPr txBox="1"/>
          <p:nvPr/>
        </p:nvSpPr>
        <p:spPr>
          <a:xfrm rot="20635828">
            <a:off x="6261697" y="1488548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SLA</a:t>
            </a:r>
          </a:p>
        </p:txBody>
      </p:sp>
      <p:sp>
        <p:nvSpPr>
          <p:cNvPr id="76" name="Textfeld 75"/>
          <p:cNvSpPr txBox="1"/>
          <p:nvPr/>
        </p:nvSpPr>
        <p:spPr>
          <a:xfrm rot="20293221">
            <a:off x="403672" y="2879649"/>
            <a:ext cx="1851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SSTa</a:t>
            </a:r>
            <a:endParaRPr lang="de-DE" sz="2000" dirty="0" smtClean="0"/>
          </a:p>
        </p:txBody>
      </p:sp>
      <p:sp>
        <p:nvSpPr>
          <p:cNvPr id="77" name="Textfeld 76"/>
          <p:cNvSpPr txBox="1"/>
          <p:nvPr/>
        </p:nvSpPr>
        <p:spPr>
          <a:xfrm rot="20293221">
            <a:off x="3324149" y="2843645"/>
            <a:ext cx="1851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SSTa</a:t>
            </a:r>
            <a:endParaRPr lang="de-DE" sz="2000" dirty="0" smtClean="0"/>
          </a:p>
        </p:txBody>
      </p:sp>
      <p:sp>
        <p:nvSpPr>
          <p:cNvPr id="78" name="Textfeld 77"/>
          <p:cNvSpPr txBox="1"/>
          <p:nvPr/>
        </p:nvSpPr>
        <p:spPr>
          <a:xfrm rot="20293221">
            <a:off x="6189511" y="2979210"/>
            <a:ext cx="11457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SSTa</a:t>
            </a:r>
            <a:endParaRPr lang="de-DE" sz="2000" dirty="0" smtClean="0"/>
          </a:p>
        </p:txBody>
      </p:sp>
    </p:spTree>
    <p:extLst>
      <p:ext uri="{BB962C8B-B14F-4D97-AF65-F5344CB8AC3E}">
        <p14:creationId xmlns:p14="http://schemas.microsoft.com/office/powerpoint/2010/main" val="360127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Characteristics and impact of </a:t>
            </a:r>
            <a:r>
              <a:rPr lang="en-US" dirty="0" err="1"/>
              <a:t>mesoscale</a:t>
            </a:r>
            <a:r>
              <a:rPr lang="en-US" dirty="0"/>
              <a:t> eddies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 smtClean="0"/>
              <a:t>Data: In-situ data</a:t>
            </a:r>
            <a:endParaRPr lang="en-US" sz="2400" dirty="0"/>
          </a:p>
        </p:txBody>
      </p:sp>
      <p:pic>
        <p:nvPicPr>
          <p:cNvPr id="15" name="Bild 14" descr="AWA_LOGO_NOI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pic>
        <p:nvPicPr>
          <p:cNvPr id="16" name="Bild 15" descr="Macintosh HD:Users:fschuette:Desktop:DOKTOR:Oxygen_Paper:Fertige_plots:daten_kar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5" y="981169"/>
            <a:ext cx="6411523" cy="392399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Rechteck 46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11560" y="5013176"/>
            <a:ext cx="91810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dirty="0" smtClean="0"/>
              <a:t>In total 16.059 profiles: </a:t>
            </a:r>
            <a:endParaRPr lang="en-US" sz="2000" dirty="0"/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Shipboard CTD stations (12%)	         </a:t>
            </a:r>
            <a:r>
              <a:rPr lang="en-US" sz="2000" dirty="0">
                <a:solidFill>
                  <a:srgbClr val="FF0000"/>
                </a:solidFill>
              </a:rPr>
              <a:t>8</a:t>
            </a:r>
            <a:r>
              <a:rPr lang="en-US" sz="2000" dirty="0" smtClean="0">
                <a:solidFill>
                  <a:srgbClr val="FF0000"/>
                </a:solidFill>
              </a:rPr>
              <a:t> Glider deployments (6%)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		</a:t>
            </a:r>
          </a:p>
          <a:p>
            <a:r>
              <a:rPr lang="en-US" sz="2000" dirty="0" smtClean="0"/>
              <a:t>Argo float profiles (60%)         </a:t>
            </a:r>
            <a:r>
              <a:rPr lang="en-US" sz="2000" dirty="0" smtClean="0">
                <a:solidFill>
                  <a:srgbClr val="218004"/>
                </a:solidFill>
              </a:rPr>
              <a:t>Cape Verde Ocean Observatory (22%)</a:t>
            </a:r>
            <a:endParaRPr lang="en-US" sz="2000" dirty="0">
              <a:solidFill>
                <a:srgbClr val="218004"/>
              </a:solidFill>
            </a:endParaRPr>
          </a:p>
        </p:txBody>
      </p:sp>
      <p:pic>
        <p:nvPicPr>
          <p:cNvPr id="20" name="Grafik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884" y="6165304"/>
            <a:ext cx="396044" cy="4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Grafik 12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5450" y="5373216"/>
            <a:ext cx="608938" cy="3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uppierung 22"/>
          <p:cNvGrpSpPr/>
          <p:nvPr/>
        </p:nvGrpSpPr>
        <p:grpSpPr>
          <a:xfrm flipH="1">
            <a:off x="8568444" y="5805264"/>
            <a:ext cx="577856" cy="1016732"/>
            <a:chOff x="7643271" y="1527634"/>
            <a:chExt cx="829733" cy="1548172"/>
          </a:xfrm>
        </p:grpSpPr>
        <p:cxnSp>
          <p:nvCxnSpPr>
            <p:cNvPr id="24" name="Gerade Verbindung 23"/>
            <p:cNvCxnSpPr/>
            <p:nvPr/>
          </p:nvCxnSpPr>
          <p:spPr bwMode="auto">
            <a:xfrm>
              <a:off x="7643271" y="3075806"/>
              <a:ext cx="82973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ylinder 24"/>
            <p:cNvSpPr/>
            <p:nvPr/>
          </p:nvSpPr>
          <p:spPr bwMode="auto">
            <a:xfrm>
              <a:off x="7936410" y="3001074"/>
              <a:ext cx="206688" cy="74732"/>
            </a:xfrm>
            <a:prstGeom prst="ca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Freihandform 25"/>
            <p:cNvSpPr/>
            <p:nvPr/>
          </p:nvSpPr>
          <p:spPr bwMode="auto">
            <a:xfrm>
              <a:off x="7996031" y="1667000"/>
              <a:ext cx="300095" cy="1331044"/>
            </a:xfrm>
            <a:custGeom>
              <a:avLst/>
              <a:gdLst>
                <a:gd name="connsiteX0" fmla="*/ 133655 w 1106112"/>
                <a:gd name="connsiteY0" fmla="*/ 4833257 h 4833257"/>
                <a:gd name="connsiteX1" fmla="*/ 220740 w 1106112"/>
                <a:gd name="connsiteY1" fmla="*/ 3744685 h 4833257"/>
                <a:gd name="connsiteX2" fmla="*/ 75597 w 1106112"/>
                <a:gd name="connsiteY2" fmla="*/ 2931885 h 4833257"/>
                <a:gd name="connsiteX3" fmla="*/ 264283 w 1106112"/>
                <a:gd name="connsiteY3" fmla="*/ 1596571 h 4833257"/>
                <a:gd name="connsiteX4" fmla="*/ 32055 w 1106112"/>
                <a:gd name="connsiteY4" fmla="*/ 595085 h 4833257"/>
                <a:gd name="connsiteX5" fmla="*/ 1106112 w 1106112"/>
                <a:gd name="connsiteY5" fmla="*/ 0 h 483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6112" h="4833257">
                  <a:moveTo>
                    <a:pt x="133655" y="4833257"/>
                  </a:moveTo>
                  <a:cubicBezTo>
                    <a:pt x="182035" y="4447418"/>
                    <a:pt x="230416" y="4061580"/>
                    <a:pt x="220740" y="3744685"/>
                  </a:cubicBezTo>
                  <a:cubicBezTo>
                    <a:pt x="211064" y="3427790"/>
                    <a:pt x="68340" y="3289904"/>
                    <a:pt x="75597" y="2931885"/>
                  </a:cubicBezTo>
                  <a:cubicBezTo>
                    <a:pt x="82854" y="2573866"/>
                    <a:pt x="271540" y="1986038"/>
                    <a:pt x="264283" y="1596571"/>
                  </a:cubicBezTo>
                  <a:cubicBezTo>
                    <a:pt x="257026" y="1207104"/>
                    <a:pt x="-108250" y="861180"/>
                    <a:pt x="32055" y="595085"/>
                  </a:cubicBezTo>
                  <a:cubicBezTo>
                    <a:pt x="172360" y="328990"/>
                    <a:pt x="941617" y="104019"/>
                    <a:pt x="1106112" y="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27" name="Gruppieren 134"/>
            <p:cNvGrpSpPr>
              <a:grpSpLocks/>
            </p:cNvGrpSpPr>
            <p:nvPr/>
          </p:nvGrpSpPr>
          <p:grpSpPr bwMode="auto">
            <a:xfrm>
              <a:off x="7996418" y="2679016"/>
              <a:ext cx="126599" cy="61998"/>
              <a:chOff x="5686574" y="11323142"/>
              <a:chExt cx="466872" cy="225025"/>
            </a:xfrm>
          </p:grpSpPr>
          <p:sp>
            <p:nvSpPr>
              <p:cNvPr id="41" name="Ellipse 148"/>
              <p:cNvSpPr/>
              <p:nvPr/>
            </p:nvSpPr>
            <p:spPr>
              <a:xfrm>
                <a:off x="5685150" y="11322782"/>
                <a:ext cx="230868" cy="223593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" name="Ellipse 149"/>
              <p:cNvSpPr/>
              <p:nvPr/>
            </p:nvSpPr>
            <p:spPr>
              <a:xfrm>
                <a:off x="5923347" y="11322782"/>
                <a:ext cx="230866" cy="223593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8" name="Gruppieren 135"/>
            <p:cNvGrpSpPr>
              <a:grpSpLocks/>
            </p:cNvGrpSpPr>
            <p:nvPr/>
          </p:nvGrpSpPr>
          <p:grpSpPr bwMode="auto">
            <a:xfrm>
              <a:off x="7984855" y="2269826"/>
              <a:ext cx="126599" cy="61998"/>
              <a:chOff x="5686574" y="11323142"/>
              <a:chExt cx="466872" cy="225025"/>
            </a:xfrm>
          </p:grpSpPr>
          <p:sp>
            <p:nvSpPr>
              <p:cNvPr id="39" name="Ellipse 146"/>
              <p:cNvSpPr/>
              <p:nvPr/>
            </p:nvSpPr>
            <p:spPr>
              <a:xfrm>
                <a:off x="5687484" y="11323442"/>
                <a:ext cx="227202" cy="22359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" name="Ellipse 147"/>
              <p:cNvSpPr/>
              <p:nvPr/>
            </p:nvSpPr>
            <p:spPr>
              <a:xfrm>
                <a:off x="5925678" y="11323442"/>
                <a:ext cx="227202" cy="223591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29" name="Gruppieren 136"/>
            <p:cNvGrpSpPr>
              <a:grpSpLocks/>
            </p:cNvGrpSpPr>
            <p:nvPr/>
          </p:nvGrpSpPr>
          <p:grpSpPr bwMode="auto">
            <a:xfrm>
              <a:off x="7936040" y="1835837"/>
              <a:ext cx="126599" cy="61998"/>
              <a:chOff x="5686574" y="11323142"/>
              <a:chExt cx="466872" cy="225025"/>
            </a:xfrm>
          </p:grpSpPr>
          <p:sp>
            <p:nvSpPr>
              <p:cNvPr id="37" name="Ellipse 144"/>
              <p:cNvSpPr/>
              <p:nvPr/>
            </p:nvSpPr>
            <p:spPr>
              <a:xfrm>
                <a:off x="5687941" y="11322475"/>
                <a:ext cx="227202" cy="22725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8" name="Ellipse 145"/>
              <p:cNvSpPr/>
              <p:nvPr/>
            </p:nvSpPr>
            <p:spPr>
              <a:xfrm>
                <a:off x="5926138" y="11322475"/>
                <a:ext cx="227202" cy="227258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30" name="Ellipse 137"/>
            <p:cNvSpPr/>
            <p:nvPr/>
          </p:nvSpPr>
          <p:spPr bwMode="auto">
            <a:xfrm>
              <a:off x="8241474" y="1647812"/>
              <a:ext cx="61609" cy="6160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Zylinder 30"/>
            <p:cNvSpPr/>
            <p:nvPr/>
          </p:nvSpPr>
          <p:spPr bwMode="auto">
            <a:xfrm>
              <a:off x="8053666" y="2079137"/>
              <a:ext cx="28817" cy="65257"/>
            </a:xfrm>
            <a:prstGeom prst="can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Zylinder 31"/>
            <p:cNvSpPr/>
            <p:nvPr/>
          </p:nvSpPr>
          <p:spPr bwMode="auto">
            <a:xfrm>
              <a:off x="8003981" y="2443611"/>
              <a:ext cx="29811" cy="61603"/>
            </a:xfrm>
            <a:prstGeom prst="can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Zylinder 32"/>
            <p:cNvSpPr/>
            <p:nvPr/>
          </p:nvSpPr>
          <p:spPr bwMode="auto">
            <a:xfrm rot="3660000">
              <a:off x="8064850" y="1737682"/>
              <a:ext cx="30297" cy="60615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Bogen 33"/>
            <p:cNvSpPr>
              <a:spLocks noChangeAspect="1"/>
            </p:cNvSpPr>
            <p:nvPr/>
          </p:nvSpPr>
          <p:spPr bwMode="auto">
            <a:xfrm rot="20014830">
              <a:off x="8215638" y="1603377"/>
              <a:ext cx="140110" cy="142395"/>
            </a:xfrm>
            <a:prstGeom prst="arc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Bogen 34"/>
            <p:cNvSpPr>
              <a:spLocks noChangeAspect="1"/>
            </p:cNvSpPr>
            <p:nvPr/>
          </p:nvSpPr>
          <p:spPr bwMode="auto">
            <a:xfrm rot="20014830">
              <a:off x="8190795" y="1560961"/>
              <a:ext cx="203707" cy="206019"/>
            </a:xfrm>
            <a:prstGeom prst="arc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Bogen 35"/>
            <p:cNvSpPr>
              <a:spLocks noChangeAspect="1"/>
            </p:cNvSpPr>
            <p:nvPr/>
          </p:nvSpPr>
          <p:spPr bwMode="auto">
            <a:xfrm rot="20014830">
              <a:off x="8184833" y="1527634"/>
              <a:ext cx="232524" cy="235306"/>
            </a:xfrm>
            <a:prstGeom prst="arc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3" name="Gruppierung 42"/>
          <p:cNvGrpSpPr/>
          <p:nvPr/>
        </p:nvGrpSpPr>
        <p:grpSpPr>
          <a:xfrm>
            <a:off x="4031940" y="5409220"/>
            <a:ext cx="720080" cy="701846"/>
            <a:chOff x="935596" y="1707654"/>
            <a:chExt cx="1512168" cy="1485718"/>
          </a:xfrm>
        </p:grpSpPr>
        <p:pic>
          <p:nvPicPr>
            <p:cNvPr id="44" name="Bild 43" descr="fs-meteor-shadow.gif"/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596" y="1707654"/>
              <a:ext cx="1512168" cy="56089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xtLst/>
          </p:spPr>
        </p:pic>
        <p:pic>
          <p:nvPicPr>
            <p:cNvPr id="45" name="Bild 44" descr="ctd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1883" y="2698316"/>
              <a:ext cx="360041" cy="495056"/>
            </a:xfrm>
            <a:prstGeom prst="rect">
              <a:avLst/>
            </a:prstGeom>
          </p:spPr>
        </p:pic>
        <p:cxnSp>
          <p:nvCxnSpPr>
            <p:cNvPr id="46" name="Gerade Verbindung 45"/>
            <p:cNvCxnSpPr/>
            <p:nvPr/>
          </p:nvCxnSpPr>
          <p:spPr>
            <a:xfrm flipH="1" flipV="1">
              <a:off x="1538491" y="2267594"/>
              <a:ext cx="1972" cy="47374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Gerade Verbindung 3"/>
          <p:cNvCxnSpPr/>
          <p:nvPr/>
        </p:nvCxnSpPr>
        <p:spPr>
          <a:xfrm>
            <a:off x="5004048" y="2456892"/>
            <a:ext cx="936104" cy="0"/>
          </a:xfrm>
          <a:prstGeom prst="line">
            <a:avLst/>
          </a:prstGeom>
          <a:ln>
            <a:solidFill>
              <a:srgbClr val="FF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47"/>
          <p:cNvCxnSpPr/>
          <p:nvPr/>
        </p:nvCxnSpPr>
        <p:spPr>
          <a:xfrm flipV="1">
            <a:off x="6120172" y="1196752"/>
            <a:ext cx="144016" cy="144016"/>
          </a:xfrm>
          <a:prstGeom prst="line">
            <a:avLst/>
          </a:prstGeom>
          <a:ln>
            <a:solidFill>
              <a:srgbClr val="FF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48"/>
          <p:cNvCxnSpPr/>
          <p:nvPr/>
        </p:nvCxnSpPr>
        <p:spPr>
          <a:xfrm flipV="1">
            <a:off x="6156176" y="1160748"/>
            <a:ext cx="144016" cy="144016"/>
          </a:xfrm>
          <a:prstGeom prst="line">
            <a:avLst/>
          </a:prstGeom>
          <a:ln>
            <a:solidFill>
              <a:srgbClr val="FF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/>
          <p:cNvCxnSpPr/>
          <p:nvPr/>
        </p:nvCxnSpPr>
        <p:spPr>
          <a:xfrm flipV="1">
            <a:off x="5976156" y="1196752"/>
            <a:ext cx="144016" cy="144016"/>
          </a:xfrm>
          <a:prstGeom prst="line">
            <a:avLst/>
          </a:prstGeom>
          <a:ln>
            <a:solidFill>
              <a:srgbClr val="FF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/>
          <p:cNvCxnSpPr/>
          <p:nvPr/>
        </p:nvCxnSpPr>
        <p:spPr>
          <a:xfrm flipV="1">
            <a:off x="6012160" y="1160748"/>
            <a:ext cx="144016" cy="144016"/>
          </a:xfrm>
          <a:prstGeom prst="line">
            <a:avLst/>
          </a:prstGeom>
          <a:ln>
            <a:solidFill>
              <a:srgbClr val="FF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/>
          <p:cNvCxnSpPr/>
          <p:nvPr/>
        </p:nvCxnSpPr>
        <p:spPr>
          <a:xfrm>
            <a:off x="5040052" y="2456892"/>
            <a:ext cx="936104" cy="0"/>
          </a:xfrm>
          <a:prstGeom prst="line">
            <a:avLst/>
          </a:prstGeom>
          <a:ln>
            <a:solidFill>
              <a:srgbClr val="FF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52"/>
          <p:cNvCxnSpPr/>
          <p:nvPr/>
        </p:nvCxnSpPr>
        <p:spPr>
          <a:xfrm flipV="1">
            <a:off x="5580112" y="1340768"/>
            <a:ext cx="396044" cy="252028"/>
          </a:xfrm>
          <a:prstGeom prst="line">
            <a:avLst/>
          </a:prstGeom>
          <a:ln>
            <a:solidFill>
              <a:srgbClr val="FF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53"/>
          <p:cNvCxnSpPr/>
          <p:nvPr/>
        </p:nvCxnSpPr>
        <p:spPr>
          <a:xfrm>
            <a:off x="4752020" y="1592796"/>
            <a:ext cx="792088" cy="0"/>
          </a:xfrm>
          <a:prstGeom prst="line">
            <a:avLst/>
          </a:prstGeom>
          <a:ln>
            <a:solidFill>
              <a:srgbClr val="FF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/>
          <p:cNvCxnSpPr/>
          <p:nvPr/>
        </p:nvCxnSpPr>
        <p:spPr>
          <a:xfrm>
            <a:off x="4904420" y="1745196"/>
            <a:ext cx="792088" cy="0"/>
          </a:xfrm>
          <a:prstGeom prst="line">
            <a:avLst/>
          </a:prstGeom>
          <a:ln>
            <a:solidFill>
              <a:srgbClr val="FF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55"/>
          <p:cNvCxnSpPr/>
          <p:nvPr/>
        </p:nvCxnSpPr>
        <p:spPr>
          <a:xfrm>
            <a:off x="5688124" y="1772816"/>
            <a:ext cx="792088" cy="0"/>
          </a:xfrm>
          <a:prstGeom prst="line">
            <a:avLst/>
          </a:prstGeom>
          <a:ln>
            <a:solidFill>
              <a:srgbClr val="FF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56"/>
          <p:cNvCxnSpPr/>
          <p:nvPr/>
        </p:nvCxnSpPr>
        <p:spPr>
          <a:xfrm flipV="1">
            <a:off x="6192180" y="1808820"/>
            <a:ext cx="252028" cy="180020"/>
          </a:xfrm>
          <a:prstGeom prst="line">
            <a:avLst/>
          </a:prstGeom>
          <a:ln>
            <a:solidFill>
              <a:srgbClr val="FF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57"/>
          <p:cNvCxnSpPr/>
          <p:nvPr/>
        </p:nvCxnSpPr>
        <p:spPr>
          <a:xfrm flipH="1" flipV="1">
            <a:off x="6156176" y="2024844"/>
            <a:ext cx="188404" cy="116396"/>
          </a:xfrm>
          <a:prstGeom prst="line">
            <a:avLst/>
          </a:prstGeom>
          <a:ln>
            <a:solidFill>
              <a:srgbClr val="FF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58"/>
          <p:cNvCxnSpPr/>
          <p:nvPr/>
        </p:nvCxnSpPr>
        <p:spPr>
          <a:xfrm flipV="1">
            <a:off x="5760132" y="2132856"/>
            <a:ext cx="540060" cy="216024"/>
          </a:xfrm>
          <a:prstGeom prst="line">
            <a:avLst/>
          </a:prstGeom>
          <a:ln>
            <a:solidFill>
              <a:srgbClr val="FF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59"/>
          <p:cNvCxnSpPr/>
          <p:nvPr/>
        </p:nvCxnSpPr>
        <p:spPr>
          <a:xfrm>
            <a:off x="5004048" y="2312876"/>
            <a:ext cx="756084" cy="0"/>
          </a:xfrm>
          <a:prstGeom prst="line">
            <a:avLst/>
          </a:prstGeom>
          <a:ln>
            <a:solidFill>
              <a:srgbClr val="FF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60"/>
          <p:cNvCxnSpPr/>
          <p:nvPr/>
        </p:nvCxnSpPr>
        <p:spPr>
          <a:xfrm>
            <a:off x="5004048" y="1916832"/>
            <a:ext cx="0" cy="396044"/>
          </a:xfrm>
          <a:prstGeom prst="line">
            <a:avLst/>
          </a:prstGeom>
          <a:ln>
            <a:solidFill>
              <a:srgbClr val="FF0000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846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Characteristics and impact of </a:t>
            </a:r>
            <a:r>
              <a:rPr lang="en-US" dirty="0" err="1"/>
              <a:t>mesoscale</a:t>
            </a:r>
            <a:r>
              <a:rPr lang="en-US" dirty="0"/>
              <a:t> eddies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611188" y="8620"/>
            <a:ext cx="7345188" cy="612068"/>
          </a:xfrm>
        </p:spPr>
        <p:txBody>
          <a:bodyPr/>
          <a:lstStyle/>
          <a:p>
            <a:r>
              <a:rPr lang="en-US" sz="2400" dirty="0" smtClean="0"/>
              <a:t>Method: Combining </a:t>
            </a:r>
            <a:r>
              <a:rPr lang="en-US" sz="2400" dirty="0"/>
              <a:t>vertical profiles with satellite data</a:t>
            </a:r>
          </a:p>
        </p:txBody>
      </p:sp>
      <p:pic>
        <p:nvPicPr>
          <p:cNvPr id="15" name="Bild 14" descr="AWA_LOGO_NOI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pic>
        <p:nvPicPr>
          <p:cNvPr id="18" name="Bild 17" descr="SLA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34208"/>
            <a:ext cx="5688632" cy="3991036"/>
          </a:xfrm>
          <a:prstGeom prst="rect">
            <a:avLst/>
          </a:prstGeom>
        </p:spPr>
      </p:pic>
      <p:sp>
        <p:nvSpPr>
          <p:cNvPr id="8" name="Rahmen 7"/>
          <p:cNvSpPr/>
          <p:nvPr/>
        </p:nvSpPr>
        <p:spPr>
          <a:xfrm>
            <a:off x="2087724" y="3068960"/>
            <a:ext cx="900100" cy="900100"/>
          </a:xfrm>
          <a:prstGeom prst="frame">
            <a:avLst>
              <a:gd name="adj1" fmla="val 4662"/>
            </a:avLst>
          </a:prstGeom>
          <a:solidFill>
            <a:srgbClr val="000000"/>
          </a:solidFill>
          <a:ln w="95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625989" y="5286690"/>
            <a:ext cx="530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cm</a:t>
            </a:r>
          </a:p>
        </p:txBody>
      </p:sp>
      <p:sp>
        <p:nvSpPr>
          <p:cNvPr id="22" name="Rechteck 21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grpSp>
        <p:nvGrpSpPr>
          <p:cNvPr id="5" name="Gruppierung 4"/>
          <p:cNvGrpSpPr/>
          <p:nvPr/>
        </p:nvGrpSpPr>
        <p:grpSpPr>
          <a:xfrm>
            <a:off x="323528" y="1200175"/>
            <a:ext cx="6102058" cy="5073141"/>
            <a:chOff x="323528" y="1200175"/>
            <a:chExt cx="6102058" cy="5073141"/>
          </a:xfrm>
        </p:grpSpPr>
        <p:pic>
          <p:nvPicPr>
            <p:cNvPr id="10" name="Bild 9" descr="SLA_zoom.eps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1200175"/>
              <a:ext cx="5292588" cy="5073141"/>
            </a:xfrm>
            <a:prstGeom prst="rect">
              <a:avLst/>
            </a:prstGeom>
          </p:spPr>
        </p:pic>
        <p:sp>
          <p:nvSpPr>
            <p:cNvPr id="11" name="Freihandform 10"/>
            <p:cNvSpPr>
              <a:spLocks noChangeAspect="1"/>
            </p:cNvSpPr>
            <p:nvPr/>
          </p:nvSpPr>
          <p:spPr>
            <a:xfrm>
              <a:off x="2267744" y="2318284"/>
              <a:ext cx="2351361" cy="2195999"/>
            </a:xfrm>
            <a:custGeom>
              <a:avLst/>
              <a:gdLst>
                <a:gd name="connsiteX0" fmla="*/ 374217 w 2189697"/>
                <a:gd name="connsiteY0" fmla="*/ 241981 h 2045017"/>
                <a:gd name="connsiteX1" fmla="*/ 746750 w 2189697"/>
                <a:gd name="connsiteY1" fmla="*/ 47248 h 2045017"/>
                <a:gd name="connsiteX2" fmla="*/ 1026150 w 2189697"/>
                <a:gd name="connsiteY2" fmla="*/ 4914 h 2045017"/>
                <a:gd name="connsiteX3" fmla="*/ 1398684 w 2189697"/>
                <a:gd name="connsiteY3" fmla="*/ 131914 h 2045017"/>
                <a:gd name="connsiteX4" fmla="*/ 1669617 w 2189697"/>
                <a:gd name="connsiteY4" fmla="*/ 377448 h 2045017"/>
                <a:gd name="connsiteX5" fmla="*/ 1932084 w 2189697"/>
                <a:gd name="connsiteY5" fmla="*/ 580648 h 2045017"/>
                <a:gd name="connsiteX6" fmla="*/ 2186084 w 2189697"/>
                <a:gd name="connsiteY6" fmla="*/ 953181 h 2045017"/>
                <a:gd name="connsiteX7" fmla="*/ 2050617 w 2189697"/>
                <a:gd name="connsiteY7" fmla="*/ 1376514 h 2045017"/>
                <a:gd name="connsiteX8" fmla="*/ 1635750 w 2189697"/>
                <a:gd name="connsiteY8" fmla="*/ 1732114 h 2045017"/>
                <a:gd name="connsiteX9" fmla="*/ 1178550 w 2189697"/>
                <a:gd name="connsiteY9" fmla="*/ 1918381 h 2045017"/>
                <a:gd name="connsiteX10" fmla="*/ 738284 w 2189697"/>
                <a:gd name="connsiteY10" fmla="*/ 2036914 h 2045017"/>
                <a:gd name="connsiteX11" fmla="*/ 238750 w 2189697"/>
                <a:gd name="connsiteY11" fmla="*/ 1689781 h 2045017"/>
                <a:gd name="connsiteX12" fmla="*/ 27084 w 2189697"/>
                <a:gd name="connsiteY12" fmla="*/ 1249514 h 2045017"/>
                <a:gd name="connsiteX13" fmla="*/ 10150 w 2189697"/>
                <a:gd name="connsiteY13" fmla="*/ 716114 h 2045017"/>
                <a:gd name="connsiteX14" fmla="*/ 94817 w 2189697"/>
                <a:gd name="connsiteY14" fmla="*/ 445181 h 2045017"/>
                <a:gd name="connsiteX15" fmla="*/ 374217 w 2189697"/>
                <a:gd name="connsiteY15" fmla="*/ 241981 h 204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89697" h="2045017">
                  <a:moveTo>
                    <a:pt x="374217" y="241981"/>
                  </a:moveTo>
                  <a:cubicBezTo>
                    <a:pt x="482873" y="175659"/>
                    <a:pt x="638095" y="86759"/>
                    <a:pt x="746750" y="47248"/>
                  </a:cubicBezTo>
                  <a:cubicBezTo>
                    <a:pt x="855405" y="7737"/>
                    <a:pt x="917494" y="-9197"/>
                    <a:pt x="1026150" y="4914"/>
                  </a:cubicBezTo>
                  <a:cubicBezTo>
                    <a:pt x="1134806" y="19025"/>
                    <a:pt x="1291440" y="69825"/>
                    <a:pt x="1398684" y="131914"/>
                  </a:cubicBezTo>
                  <a:cubicBezTo>
                    <a:pt x="1505928" y="194003"/>
                    <a:pt x="1580717" y="302659"/>
                    <a:pt x="1669617" y="377448"/>
                  </a:cubicBezTo>
                  <a:cubicBezTo>
                    <a:pt x="1758517" y="452237"/>
                    <a:pt x="1846006" y="484693"/>
                    <a:pt x="1932084" y="580648"/>
                  </a:cubicBezTo>
                  <a:cubicBezTo>
                    <a:pt x="2018162" y="676603"/>
                    <a:pt x="2166329" y="820537"/>
                    <a:pt x="2186084" y="953181"/>
                  </a:cubicBezTo>
                  <a:cubicBezTo>
                    <a:pt x="2205839" y="1085825"/>
                    <a:pt x="2142339" y="1246692"/>
                    <a:pt x="2050617" y="1376514"/>
                  </a:cubicBezTo>
                  <a:cubicBezTo>
                    <a:pt x="1958895" y="1506336"/>
                    <a:pt x="1781094" y="1641803"/>
                    <a:pt x="1635750" y="1732114"/>
                  </a:cubicBezTo>
                  <a:cubicBezTo>
                    <a:pt x="1490406" y="1822425"/>
                    <a:pt x="1328128" y="1867581"/>
                    <a:pt x="1178550" y="1918381"/>
                  </a:cubicBezTo>
                  <a:cubicBezTo>
                    <a:pt x="1028972" y="1969181"/>
                    <a:pt x="894917" y="2075014"/>
                    <a:pt x="738284" y="2036914"/>
                  </a:cubicBezTo>
                  <a:cubicBezTo>
                    <a:pt x="581651" y="1998814"/>
                    <a:pt x="357283" y="1821014"/>
                    <a:pt x="238750" y="1689781"/>
                  </a:cubicBezTo>
                  <a:cubicBezTo>
                    <a:pt x="120217" y="1558548"/>
                    <a:pt x="65184" y="1411792"/>
                    <a:pt x="27084" y="1249514"/>
                  </a:cubicBezTo>
                  <a:cubicBezTo>
                    <a:pt x="-11016" y="1087236"/>
                    <a:pt x="-1139" y="850170"/>
                    <a:pt x="10150" y="716114"/>
                  </a:cubicBezTo>
                  <a:cubicBezTo>
                    <a:pt x="21439" y="582058"/>
                    <a:pt x="32728" y="525614"/>
                    <a:pt x="94817" y="445181"/>
                  </a:cubicBezTo>
                  <a:cubicBezTo>
                    <a:pt x="156906" y="364748"/>
                    <a:pt x="265561" y="308303"/>
                    <a:pt x="374217" y="241981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167690" y="3609020"/>
              <a:ext cx="72008" cy="7200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20" name="Kreuz 19"/>
            <p:cNvSpPr/>
            <p:nvPr/>
          </p:nvSpPr>
          <p:spPr>
            <a:xfrm>
              <a:off x="4535996" y="5085184"/>
              <a:ext cx="304172" cy="304172"/>
            </a:xfrm>
            <a:prstGeom prst="plus">
              <a:avLst>
                <a:gd name="adj" fmla="val 38065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23" name="Kreuz 22"/>
            <p:cNvSpPr/>
            <p:nvPr/>
          </p:nvSpPr>
          <p:spPr>
            <a:xfrm>
              <a:off x="3259716" y="2996952"/>
              <a:ext cx="304172" cy="304172"/>
            </a:xfrm>
            <a:prstGeom prst="plus">
              <a:avLst>
                <a:gd name="adj" fmla="val 38065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3383868" y="5373216"/>
              <a:ext cx="30417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vertical profile outside</a:t>
              </a: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2574398" y="2778023"/>
              <a:ext cx="9174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vertical </a:t>
              </a:r>
            </a:p>
            <a:p>
              <a:r>
                <a:rPr lang="en-US" sz="1600" dirty="0" smtClean="0"/>
                <a:t>profile </a:t>
              </a:r>
            </a:p>
            <a:p>
              <a:r>
                <a:rPr lang="en-US" sz="1600" dirty="0" smtClean="0"/>
                <a:t>inside</a:t>
              </a:r>
            </a:p>
          </p:txBody>
        </p:sp>
        <p:cxnSp>
          <p:nvCxnSpPr>
            <p:cNvPr id="27" name="Gerade Verbindung 26"/>
            <p:cNvCxnSpPr/>
            <p:nvPr/>
          </p:nvCxnSpPr>
          <p:spPr>
            <a:xfrm flipV="1">
              <a:off x="3239698" y="3320679"/>
              <a:ext cx="108166" cy="252337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/>
          </p:nvCxnSpPr>
          <p:spPr>
            <a:xfrm flipV="1">
              <a:off x="3491880" y="2492898"/>
              <a:ext cx="180020" cy="504054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0132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Characteristics and impact of </a:t>
            </a:r>
            <a:r>
              <a:rPr lang="en-US" dirty="0" err="1"/>
              <a:t>mesoscale</a:t>
            </a:r>
            <a:r>
              <a:rPr lang="en-US" dirty="0"/>
              <a:t> eddies</a:t>
            </a:r>
          </a:p>
        </p:txBody>
      </p:sp>
      <p:pic>
        <p:nvPicPr>
          <p:cNvPr id="15" name="Bild 14" descr="AWA_LOGO_NOI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sp>
        <p:nvSpPr>
          <p:cNvPr id="9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611188" y="188640"/>
            <a:ext cx="5941031" cy="612068"/>
          </a:xfrm>
        </p:spPr>
        <p:txBody>
          <a:bodyPr/>
          <a:lstStyle/>
          <a:p>
            <a:r>
              <a:rPr lang="en-US" sz="2400" dirty="0"/>
              <a:t>Mean eddy surface </a:t>
            </a:r>
            <a:r>
              <a:rPr lang="en-US" sz="2400" dirty="0" smtClean="0"/>
              <a:t>and vertical structure</a:t>
            </a:r>
            <a:endParaRPr lang="en-US" sz="2400" dirty="0"/>
          </a:p>
        </p:txBody>
      </p:sp>
      <p:sp>
        <p:nvSpPr>
          <p:cNvPr id="21" name="Rechteck 20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015716" y="4725144"/>
            <a:ext cx="1332148" cy="1764196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50" name="Rechteck 49"/>
          <p:cNvSpPr/>
          <p:nvPr/>
        </p:nvSpPr>
        <p:spPr>
          <a:xfrm>
            <a:off x="4932040" y="4473116"/>
            <a:ext cx="1332148" cy="1764196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51" name="Rechteck 50"/>
          <p:cNvSpPr/>
          <p:nvPr/>
        </p:nvSpPr>
        <p:spPr>
          <a:xfrm>
            <a:off x="7632340" y="4689140"/>
            <a:ext cx="1332148" cy="1764196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grpSp>
        <p:nvGrpSpPr>
          <p:cNvPr id="4" name="Gruppierung 3"/>
          <p:cNvGrpSpPr/>
          <p:nvPr/>
        </p:nvGrpSpPr>
        <p:grpSpPr>
          <a:xfrm>
            <a:off x="143508" y="1324493"/>
            <a:ext cx="9181020" cy="3004607"/>
            <a:chOff x="143508" y="3016381"/>
            <a:chExt cx="9181020" cy="3004607"/>
          </a:xfrm>
        </p:grpSpPr>
        <p:pic>
          <p:nvPicPr>
            <p:cNvPr id="10" name="Bild 9" descr="3d_Zyc_temp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08" y="3176971"/>
              <a:ext cx="3167998" cy="2700000"/>
            </a:xfrm>
            <a:prstGeom prst="rect">
              <a:avLst/>
            </a:prstGeom>
          </p:spPr>
        </p:pic>
        <p:sp>
          <p:nvSpPr>
            <p:cNvPr id="73" name="Textfeld 72"/>
            <p:cNvSpPr txBox="1"/>
            <p:nvPr/>
          </p:nvSpPr>
          <p:spPr>
            <a:xfrm rot="20343718">
              <a:off x="510507" y="3102134"/>
              <a:ext cx="8640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 smtClean="0"/>
                <a:t>SSTa</a:t>
              </a:r>
              <a:endParaRPr lang="de-DE" sz="2000" dirty="0" smtClean="0"/>
            </a:p>
          </p:txBody>
        </p:sp>
        <p:pic>
          <p:nvPicPr>
            <p:cNvPr id="8" name="Bild 7" descr="3d_Ant_temp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831" y="3212976"/>
              <a:ext cx="3255077" cy="2772304"/>
            </a:xfrm>
            <a:prstGeom prst="rect">
              <a:avLst/>
            </a:prstGeom>
          </p:spPr>
        </p:pic>
        <p:pic>
          <p:nvPicPr>
            <p:cNvPr id="5" name="Bild 4" descr="3d_ACME_temp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0132" y="3320988"/>
              <a:ext cx="3168000" cy="2700000"/>
            </a:xfrm>
            <a:prstGeom prst="rect">
              <a:avLst/>
            </a:prstGeom>
          </p:spPr>
        </p:pic>
        <p:sp>
          <p:nvSpPr>
            <p:cNvPr id="72" name="Textfeld 71"/>
            <p:cNvSpPr txBox="1"/>
            <p:nvPr/>
          </p:nvSpPr>
          <p:spPr>
            <a:xfrm rot="20104513">
              <a:off x="3417381" y="3016381"/>
              <a:ext cx="8640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 smtClean="0"/>
                <a:t>SSTa</a:t>
              </a:r>
              <a:endParaRPr lang="de-DE" sz="2000" dirty="0" smtClean="0"/>
            </a:p>
          </p:txBody>
        </p:sp>
        <p:sp>
          <p:nvSpPr>
            <p:cNvPr id="75" name="Textfeld 74"/>
            <p:cNvSpPr txBox="1"/>
            <p:nvPr/>
          </p:nvSpPr>
          <p:spPr>
            <a:xfrm rot="20347757">
              <a:off x="6163096" y="3065740"/>
              <a:ext cx="8640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 smtClean="0"/>
                <a:t>SSTa</a:t>
              </a:r>
              <a:endParaRPr lang="de-DE" sz="2000" dirty="0" smtClean="0"/>
            </a:p>
          </p:txBody>
        </p:sp>
        <p:grpSp>
          <p:nvGrpSpPr>
            <p:cNvPr id="60" name="Gruppierung 59"/>
            <p:cNvGrpSpPr/>
            <p:nvPr/>
          </p:nvGrpSpPr>
          <p:grpSpPr>
            <a:xfrm>
              <a:off x="8568432" y="3104963"/>
              <a:ext cx="756096" cy="1871628"/>
              <a:chOff x="8316402" y="4113076"/>
              <a:chExt cx="864096" cy="2411447"/>
            </a:xfrm>
          </p:grpSpPr>
          <p:grpSp>
            <p:nvGrpSpPr>
              <p:cNvPr id="61" name="Gruppierung 60"/>
              <p:cNvGrpSpPr/>
              <p:nvPr/>
            </p:nvGrpSpPr>
            <p:grpSpPr>
              <a:xfrm>
                <a:off x="8316416" y="4113076"/>
                <a:ext cx="740642" cy="2304256"/>
                <a:chOff x="8352420" y="4113076"/>
                <a:chExt cx="740642" cy="2304256"/>
              </a:xfrm>
            </p:grpSpPr>
            <p:pic>
              <p:nvPicPr>
                <p:cNvPr id="63" name="Bild 62" descr="Colorbar_SST.pn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52420" y="4149080"/>
                  <a:ext cx="491572" cy="2242048"/>
                </a:xfrm>
                <a:prstGeom prst="rect">
                  <a:avLst/>
                </a:prstGeom>
              </p:spPr>
            </p:pic>
            <p:sp>
              <p:nvSpPr>
                <p:cNvPr id="64" name="Rechteck 63"/>
                <p:cNvSpPr/>
                <p:nvPr/>
              </p:nvSpPr>
              <p:spPr>
                <a:xfrm>
                  <a:off x="8568444" y="4113076"/>
                  <a:ext cx="396044" cy="230425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" name="Textfeld 64"/>
                <p:cNvSpPr txBox="1"/>
                <p:nvPr/>
              </p:nvSpPr>
              <p:spPr>
                <a:xfrm>
                  <a:off x="8496436" y="4149080"/>
                  <a:ext cx="473186" cy="2577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700" dirty="0" smtClean="0"/>
                    <a:t>2.5</a:t>
                  </a:r>
                </a:p>
              </p:txBody>
            </p:sp>
            <p:sp>
              <p:nvSpPr>
                <p:cNvPr id="66" name="Textfeld 65"/>
                <p:cNvSpPr txBox="1"/>
                <p:nvPr/>
              </p:nvSpPr>
              <p:spPr>
                <a:xfrm>
                  <a:off x="8496436" y="4653136"/>
                  <a:ext cx="596626" cy="2577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700" dirty="0" smtClean="0"/>
                    <a:t>1.5</a:t>
                  </a:r>
                </a:p>
              </p:txBody>
            </p:sp>
            <p:sp>
              <p:nvSpPr>
                <p:cNvPr id="67" name="Textfeld 66"/>
                <p:cNvSpPr txBox="1"/>
                <p:nvPr/>
              </p:nvSpPr>
              <p:spPr>
                <a:xfrm>
                  <a:off x="8496436" y="5133694"/>
                  <a:ext cx="360040" cy="2577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700" dirty="0" smtClean="0"/>
                    <a:t>0</a:t>
                  </a:r>
                </a:p>
              </p:txBody>
            </p:sp>
            <p:sp>
              <p:nvSpPr>
                <p:cNvPr id="68" name="Textfeld 67"/>
                <p:cNvSpPr txBox="1"/>
                <p:nvPr/>
              </p:nvSpPr>
              <p:spPr>
                <a:xfrm>
                  <a:off x="8496436" y="5661248"/>
                  <a:ext cx="540060" cy="2577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700" dirty="0" smtClean="0"/>
                    <a:t>-1.5</a:t>
                  </a:r>
                </a:p>
              </p:txBody>
            </p:sp>
            <p:sp>
              <p:nvSpPr>
                <p:cNvPr id="69" name="Textfeld 68"/>
                <p:cNvSpPr txBox="1"/>
                <p:nvPr/>
              </p:nvSpPr>
              <p:spPr>
                <a:xfrm>
                  <a:off x="8496436" y="6150496"/>
                  <a:ext cx="540060" cy="2577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700" dirty="0" smtClean="0"/>
                    <a:t>-2.5</a:t>
                  </a:r>
                </a:p>
              </p:txBody>
            </p:sp>
          </p:grpSp>
          <p:sp>
            <p:nvSpPr>
              <p:cNvPr id="62" name="Textfeld 61"/>
              <p:cNvSpPr txBox="1"/>
              <p:nvPr/>
            </p:nvSpPr>
            <p:spPr>
              <a:xfrm>
                <a:off x="8316402" y="6246940"/>
                <a:ext cx="864096" cy="277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b="1" dirty="0" smtClean="0"/>
                  <a:t>°C</a:t>
                </a:r>
              </a:p>
            </p:txBody>
          </p:sp>
        </p:grpSp>
      </p:grpSp>
      <p:sp>
        <p:nvSpPr>
          <p:cNvPr id="13" name="Rechteck 12"/>
          <p:cNvSpPr/>
          <p:nvPr/>
        </p:nvSpPr>
        <p:spPr>
          <a:xfrm>
            <a:off x="2303748" y="3753036"/>
            <a:ext cx="180020" cy="10801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54" name="Rechteck 53"/>
          <p:cNvSpPr/>
          <p:nvPr/>
        </p:nvSpPr>
        <p:spPr>
          <a:xfrm>
            <a:off x="1871700" y="3897052"/>
            <a:ext cx="180020" cy="10801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55" name="Rechteck 54"/>
          <p:cNvSpPr/>
          <p:nvPr/>
        </p:nvSpPr>
        <p:spPr>
          <a:xfrm>
            <a:off x="5004048" y="3933056"/>
            <a:ext cx="180020" cy="10801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56" name="Rechteck 55"/>
          <p:cNvSpPr/>
          <p:nvPr/>
        </p:nvSpPr>
        <p:spPr>
          <a:xfrm>
            <a:off x="4716016" y="4005064"/>
            <a:ext cx="180020" cy="10801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57" name="Rechteck 56"/>
          <p:cNvSpPr/>
          <p:nvPr/>
        </p:nvSpPr>
        <p:spPr>
          <a:xfrm>
            <a:off x="7524328" y="4077072"/>
            <a:ext cx="180020" cy="10801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78" name="Textfeld 77"/>
          <p:cNvSpPr txBox="1"/>
          <p:nvPr/>
        </p:nvSpPr>
        <p:spPr>
          <a:xfrm>
            <a:off x="5062852" y="3825044"/>
            <a:ext cx="4812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0</a:t>
            </a:r>
          </a:p>
        </p:txBody>
      </p:sp>
      <p:sp>
        <p:nvSpPr>
          <p:cNvPr id="76" name="Textfeld 75"/>
          <p:cNvSpPr txBox="1"/>
          <p:nvPr/>
        </p:nvSpPr>
        <p:spPr>
          <a:xfrm>
            <a:off x="1259632" y="966215"/>
            <a:ext cx="2268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/>
              <a:t>Cyclone</a:t>
            </a:r>
            <a:endParaRPr lang="de-DE" sz="1600" b="1" dirty="0" smtClean="0"/>
          </a:p>
        </p:txBody>
      </p:sp>
      <p:sp>
        <p:nvSpPr>
          <p:cNvPr id="77" name="Textfeld 76"/>
          <p:cNvSpPr txBox="1"/>
          <p:nvPr/>
        </p:nvSpPr>
        <p:spPr>
          <a:xfrm>
            <a:off x="4103948" y="966215"/>
            <a:ext cx="2268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/>
              <a:t>Anticyclone</a:t>
            </a:r>
            <a:endParaRPr lang="de-DE" sz="1600" b="1" dirty="0" smtClean="0"/>
          </a:p>
        </p:txBody>
      </p:sp>
      <p:sp>
        <p:nvSpPr>
          <p:cNvPr id="82" name="Textfeld 81"/>
          <p:cNvSpPr txBox="1"/>
          <p:nvPr/>
        </p:nvSpPr>
        <p:spPr>
          <a:xfrm>
            <a:off x="6984268" y="980728"/>
            <a:ext cx="900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ACME</a:t>
            </a:r>
          </a:p>
        </p:txBody>
      </p:sp>
    </p:spTree>
    <p:extLst>
      <p:ext uri="{BB962C8B-B14F-4D97-AF65-F5344CB8AC3E}">
        <p14:creationId xmlns:p14="http://schemas.microsoft.com/office/powerpoint/2010/main" val="105267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Characteristics and impact of </a:t>
            </a:r>
            <a:r>
              <a:rPr lang="en-US" dirty="0" err="1"/>
              <a:t>mesoscale</a:t>
            </a:r>
            <a:r>
              <a:rPr lang="en-US" dirty="0"/>
              <a:t> eddies</a:t>
            </a:r>
          </a:p>
        </p:txBody>
      </p:sp>
      <p:pic>
        <p:nvPicPr>
          <p:cNvPr id="15" name="Bild 14" descr="AWA_LOGO_NOI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sp>
        <p:nvSpPr>
          <p:cNvPr id="9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611188" y="188640"/>
            <a:ext cx="5941031" cy="612068"/>
          </a:xfrm>
        </p:spPr>
        <p:txBody>
          <a:bodyPr/>
          <a:lstStyle/>
          <a:p>
            <a:r>
              <a:rPr lang="en-US" sz="2400" dirty="0"/>
              <a:t>Mean eddy surface </a:t>
            </a:r>
            <a:r>
              <a:rPr lang="en-US" sz="2400" dirty="0" smtClean="0"/>
              <a:t>and vertical structure</a:t>
            </a:r>
            <a:endParaRPr lang="en-US" sz="2400" dirty="0"/>
          </a:p>
        </p:txBody>
      </p:sp>
      <p:sp>
        <p:nvSpPr>
          <p:cNvPr id="21" name="Rechteck 20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015716" y="4725144"/>
            <a:ext cx="1332148" cy="1764196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50" name="Rechteck 49"/>
          <p:cNvSpPr/>
          <p:nvPr/>
        </p:nvSpPr>
        <p:spPr>
          <a:xfrm>
            <a:off x="4932040" y="4473116"/>
            <a:ext cx="1332148" cy="1764196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51" name="Rechteck 50"/>
          <p:cNvSpPr/>
          <p:nvPr/>
        </p:nvSpPr>
        <p:spPr>
          <a:xfrm>
            <a:off x="7632340" y="4689140"/>
            <a:ext cx="1332148" cy="1764196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grpSp>
        <p:nvGrpSpPr>
          <p:cNvPr id="4" name="Gruppierung 3"/>
          <p:cNvGrpSpPr/>
          <p:nvPr/>
        </p:nvGrpSpPr>
        <p:grpSpPr>
          <a:xfrm>
            <a:off x="143508" y="1324493"/>
            <a:ext cx="9181020" cy="3004607"/>
            <a:chOff x="143508" y="3016381"/>
            <a:chExt cx="9181020" cy="3004607"/>
          </a:xfrm>
        </p:grpSpPr>
        <p:pic>
          <p:nvPicPr>
            <p:cNvPr id="10" name="Bild 9" descr="3d_Zyc_temp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08" y="3176971"/>
              <a:ext cx="3167998" cy="2700000"/>
            </a:xfrm>
            <a:prstGeom prst="rect">
              <a:avLst/>
            </a:prstGeom>
          </p:spPr>
        </p:pic>
        <p:sp>
          <p:nvSpPr>
            <p:cNvPr id="73" name="Textfeld 72"/>
            <p:cNvSpPr txBox="1"/>
            <p:nvPr/>
          </p:nvSpPr>
          <p:spPr>
            <a:xfrm rot="20343718">
              <a:off x="510507" y="3102134"/>
              <a:ext cx="8640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 smtClean="0"/>
                <a:t>SSTa</a:t>
              </a:r>
              <a:endParaRPr lang="de-DE" sz="2000" dirty="0" smtClean="0"/>
            </a:p>
          </p:txBody>
        </p:sp>
        <p:pic>
          <p:nvPicPr>
            <p:cNvPr id="8" name="Bild 7" descr="3d_Ant_temp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831" y="3212976"/>
              <a:ext cx="3255077" cy="2772304"/>
            </a:xfrm>
            <a:prstGeom prst="rect">
              <a:avLst/>
            </a:prstGeom>
          </p:spPr>
        </p:pic>
        <p:pic>
          <p:nvPicPr>
            <p:cNvPr id="5" name="Bild 4" descr="3d_ACME_temp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0132" y="3320988"/>
              <a:ext cx="3168000" cy="2700000"/>
            </a:xfrm>
            <a:prstGeom prst="rect">
              <a:avLst/>
            </a:prstGeom>
          </p:spPr>
        </p:pic>
        <p:sp>
          <p:nvSpPr>
            <p:cNvPr id="72" name="Textfeld 71"/>
            <p:cNvSpPr txBox="1"/>
            <p:nvPr/>
          </p:nvSpPr>
          <p:spPr>
            <a:xfrm rot="20104513">
              <a:off x="3417381" y="3016381"/>
              <a:ext cx="8640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 smtClean="0"/>
                <a:t>SSTa</a:t>
              </a:r>
              <a:endParaRPr lang="de-DE" sz="2000" dirty="0" smtClean="0"/>
            </a:p>
          </p:txBody>
        </p:sp>
        <p:sp>
          <p:nvSpPr>
            <p:cNvPr id="75" name="Textfeld 74"/>
            <p:cNvSpPr txBox="1"/>
            <p:nvPr/>
          </p:nvSpPr>
          <p:spPr>
            <a:xfrm rot="20347757">
              <a:off x="6163096" y="3065740"/>
              <a:ext cx="8640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 smtClean="0"/>
                <a:t>SSTa</a:t>
              </a:r>
              <a:endParaRPr lang="de-DE" sz="2000" dirty="0" smtClean="0"/>
            </a:p>
          </p:txBody>
        </p:sp>
        <p:grpSp>
          <p:nvGrpSpPr>
            <p:cNvPr id="60" name="Gruppierung 59"/>
            <p:cNvGrpSpPr/>
            <p:nvPr/>
          </p:nvGrpSpPr>
          <p:grpSpPr>
            <a:xfrm>
              <a:off x="8568432" y="3104963"/>
              <a:ext cx="756096" cy="1871628"/>
              <a:chOff x="8316402" y="4113076"/>
              <a:chExt cx="864096" cy="2411447"/>
            </a:xfrm>
          </p:grpSpPr>
          <p:grpSp>
            <p:nvGrpSpPr>
              <p:cNvPr id="61" name="Gruppierung 60"/>
              <p:cNvGrpSpPr/>
              <p:nvPr/>
            </p:nvGrpSpPr>
            <p:grpSpPr>
              <a:xfrm>
                <a:off x="8316416" y="4113076"/>
                <a:ext cx="740642" cy="2304256"/>
                <a:chOff x="8352420" y="4113076"/>
                <a:chExt cx="740642" cy="2304256"/>
              </a:xfrm>
            </p:grpSpPr>
            <p:pic>
              <p:nvPicPr>
                <p:cNvPr id="63" name="Bild 62" descr="Colorbar_SST.pn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52420" y="4149080"/>
                  <a:ext cx="491572" cy="2242048"/>
                </a:xfrm>
                <a:prstGeom prst="rect">
                  <a:avLst/>
                </a:prstGeom>
              </p:spPr>
            </p:pic>
            <p:sp>
              <p:nvSpPr>
                <p:cNvPr id="64" name="Rechteck 63"/>
                <p:cNvSpPr/>
                <p:nvPr/>
              </p:nvSpPr>
              <p:spPr>
                <a:xfrm>
                  <a:off x="8568444" y="4113076"/>
                  <a:ext cx="396044" cy="230425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mtClean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" name="Textfeld 64"/>
                <p:cNvSpPr txBox="1"/>
                <p:nvPr/>
              </p:nvSpPr>
              <p:spPr>
                <a:xfrm>
                  <a:off x="8496436" y="4149080"/>
                  <a:ext cx="473186" cy="2577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700" dirty="0" smtClean="0"/>
                    <a:t>2.5</a:t>
                  </a:r>
                </a:p>
              </p:txBody>
            </p:sp>
            <p:sp>
              <p:nvSpPr>
                <p:cNvPr id="66" name="Textfeld 65"/>
                <p:cNvSpPr txBox="1"/>
                <p:nvPr/>
              </p:nvSpPr>
              <p:spPr>
                <a:xfrm>
                  <a:off x="8496436" y="4653136"/>
                  <a:ext cx="596626" cy="2577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700" dirty="0" smtClean="0"/>
                    <a:t>1.5</a:t>
                  </a:r>
                </a:p>
              </p:txBody>
            </p:sp>
            <p:sp>
              <p:nvSpPr>
                <p:cNvPr id="67" name="Textfeld 66"/>
                <p:cNvSpPr txBox="1"/>
                <p:nvPr/>
              </p:nvSpPr>
              <p:spPr>
                <a:xfrm>
                  <a:off x="8496436" y="5133694"/>
                  <a:ext cx="360040" cy="2577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700" dirty="0" smtClean="0"/>
                    <a:t>0</a:t>
                  </a:r>
                </a:p>
              </p:txBody>
            </p:sp>
            <p:sp>
              <p:nvSpPr>
                <p:cNvPr id="68" name="Textfeld 67"/>
                <p:cNvSpPr txBox="1"/>
                <p:nvPr/>
              </p:nvSpPr>
              <p:spPr>
                <a:xfrm>
                  <a:off x="8496436" y="5661248"/>
                  <a:ext cx="540060" cy="2577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700" dirty="0" smtClean="0"/>
                    <a:t>-1.5</a:t>
                  </a:r>
                </a:p>
              </p:txBody>
            </p:sp>
            <p:sp>
              <p:nvSpPr>
                <p:cNvPr id="69" name="Textfeld 68"/>
                <p:cNvSpPr txBox="1"/>
                <p:nvPr/>
              </p:nvSpPr>
              <p:spPr>
                <a:xfrm>
                  <a:off x="8496436" y="6150496"/>
                  <a:ext cx="540060" cy="2577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700" dirty="0" smtClean="0"/>
                    <a:t>-2.5</a:t>
                  </a:r>
                </a:p>
              </p:txBody>
            </p:sp>
          </p:grpSp>
          <p:sp>
            <p:nvSpPr>
              <p:cNvPr id="62" name="Textfeld 61"/>
              <p:cNvSpPr txBox="1"/>
              <p:nvPr/>
            </p:nvSpPr>
            <p:spPr>
              <a:xfrm>
                <a:off x="8316402" y="6246940"/>
                <a:ext cx="864096" cy="277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800" b="1" dirty="0" smtClean="0"/>
                  <a:t>°C</a:t>
                </a:r>
              </a:p>
            </p:txBody>
          </p:sp>
        </p:grpSp>
      </p:grpSp>
      <p:sp>
        <p:nvSpPr>
          <p:cNvPr id="13" name="Rechteck 12"/>
          <p:cNvSpPr/>
          <p:nvPr/>
        </p:nvSpPr>
        <p:spPr>
          <a:xfrm>
            <a:off x="2303748" y="3753036"/>
            <a:ext cx="180020" cy="10801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54" name="Rechteck 53"/>
          <p:cNvSpPr/>
          <p:nvPr/>
        </p:nvSpPr>
        <p:spPr>
          <a:xfrm>
            <a:off x="1871700" y="3897052"/>
            <a:ext cx="180020" cy="10801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55" name="Rechteck 54"/>
          <p:cNvSpPr/>
          <p:nvPr/>
        </p:nvSpPr>
        <p:spPr>
          <a:xfrm>
            <a:off x="5004048" y="3933056"/>
            <a:ext cx="180020" cy="10801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56" name="Rechteck 55"/>
          <p:cNvSpPr/>
          <p:nvPr/>
        </p:nvSpPr>
        <p:spPr>
          <a:xfrm>
            <a:off x="4716016" y="4005064"/>
            <a:ext cx="180020" cy="10801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57" name="Rechteck 56"/>
          <p:cNvSpPr/>
          <p:nvPr/>
        </p:nvSpPr>
        <p:spPr>
          <a:xfrm>
            <a:off x="7524328" y="4077072"/>
            <a:ext cx="180020" cy="10801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78" name="Textfeld 77"/>
          <p:cNvSpPr txBox="1"/>
          <p:nvPr/>
        </p:nvSpPr>
        <p:spPr>
          <a:xfrm>
            <a:off x="5062852" y="3825044"/>
            <a:ext cx="4812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0</a:t>
            </a:r>
          </a:p>
        </p:txBody>
      </p:sp>
      <p:sp>
        <p:nvSpPr>
          <p:cNvPr id="49" name="Inhaltsplatzhalter 4"/>
          <p:cNvSpPr txBox="1">
            <a:spLocks/>
          </p:cNvSpPr>
          <p:nvPr/>
        </p:nvSpPr>
        <p:spPr>
          <a:xfrm>
            <a:off x="-508" y="4977172"/>
            <a:ext cx="8964996" cy="100811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ts val="1200"/>
              </a:spcBef>
              <a:buFont typeface="Wingdings" charset="2"/>
              <a:buChar char="Ø"/>
              <a:defRPr/>
            </a:pPr>
            <a:r>
              <a:rPr lang="en-US" sz="2000" kern="0" dirty="0" smtClean="0">
                <a:latin typeface="+mn-lt"/>
                <a:cs typeface="Calibri" pitchFamily="34" charset="0"/>
              </a:rPr>
              <a:t>Eddy-induced cooling of </a:t>
            </a:r>
            <a:r>
              <a:rPr lang="en-US" sz="2000" kern="0" dirty="0" smtClean="0">
                <a:cs typeface="Calibri" pitchFamily="34" charset="0"/>
              </a:rPr>
              <a:t>Area II </a:t>
            </a:r>
            <a:r>
              <a:rPr lang="en-US" sz="2000" kern="0" dirty="0" smtClean="0">
                <a:latin typeface="+mn-lt"/>
                <a:cs typeface="Calibri" pitchFamily="34" charset="0"/>
              </a:rPr>
              <a:t>explains </a:t>
            </a:r>
            <a:r>
              <a:rPr lang="en-GB" sz="2000" dirty="0">
                <a:latin typeface="Arial"/>
                <a:cs typeface="Arial"/>
              </a:rPr>
              <a:t>~</a:t>
            </a:r>
            <a:r>
              <a:rPr lang="en-US" sz="2000" kern="0" dirty="0" smtClean="0">
                <a:latin typeface="+mn-lt"/>
                <a:cs typeface="Calibri" pitchFamily="34" charset="0"/>
              </a:rPr>
              <a:t>10% of the net surface heat flux</a:t>
            </a:r>
          </a:p>
          <a:p>
            <a:pPr lvl="0">
              <a:lnSpc>
                <a:spcPct val="50000"/>
              </a:lnSpc>
              <a:spcBef>
                <a:spcPts val="1200"/>
              </a:spcBef>
              <a:defRPr/>
            </a:pPr>
            <a:endParaRPr lang="en-US" kern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" name="Textfeld 57"/>
          <p:cNvSpPr txBox="1"/>
          <p:nvPr/>
        </p:nvSpPr>
        <p:spPr>
          <a:xfrm>
            <a:off x="35496" y="5373216"/>
            <a:ext cx="8172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kern="0" dirty="0" smtClean="0">
                <a:cs typeface="Calibri" pitchFamily="34" charset="0"/>
              </a:rPr>
              <a:t>Eddy-based lateral </a:t>
            </a:r>
            <a:r>
              <a:rPr lang="en-US" sz="2000" kern="0" dirty="0">
                <a:cs typeface="Calibri" pitchFamily="34" charset="0"/>
              </a:rPr>
              <a:t>transport of </a:t>
            </a:r>
            <a:r>
              <a:rPr lang="en-US" sz="2000" kern="0" dirty="0" smtClean="0">
                <a:cs typeface="Calibri" pitchFamily="34" charset="0"/>
              </a:rPr>
              <a:t>2.07 </a:t>
            </a:r>
            <a:r>
              <a:rPr lang="en-US" sz="2000" kern="0" dirty="0" err="1" smtClean="0">
                <a:cs typeface="Calibri" pitchFamily="34" charset="0"/>
              </a:rPr>
              <a:t>Sv</a:t>
            </a:r>
            <a:r>
              <a:rPr lang="en-US" sz="2000" kern="0" dirty="0" smtClean="0">
                <a:cs typeface="Calibri" pitchFamily="34" charset="0"/>
              </a:rPr>
              <a:t> </a:t>
            </a:r>
            <a:r>
              <a:rPr lang="en-US" sz="2000" kern="0" dirty="0">
                <a:cs typeface="Calibri" pitchFamily="34" charset="0"/>
              </a:rPr>
              <a:t>of </a:t>
            </a:r>
            <a:r>
              <a:rPr lang="en-US" sz="2000" kern="0" dirty="0" smtClean="0">
                <a:cs typeface="Calibri" pitchFamily="34" charset="0"/>
              </a:rPr>
              <a:t>SACW</a:t>
            </a:r>
            <a:endParaRPr lang="de-DE" sz="2000" dirty="0">
              <a:latin typeface="Arial"/>
              <a:cs typeface="Arial"/>
            </a:endParaRPr>
          </a:p>
        </p:txBody>
      </p:sp>
      <p:sp>
        <p:nvSpPr>
          <p:cNvPr id="76" name="Textfeld 75"/>
          <p:cNvSpPr txBox="1"/>
          <p:nvPr/>
        </p:nvSpPr>
        <p:spPr>
          <a:xfrm>
            <a:off x="1259632" y="966215"/>
            <a:ext cx="2268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/>
              <a:t>Cyclone</a:t>
            </a:r>
            <a:endParaRPr lang="de-DE" sz="1600" b="1" dirty="0" smtClean="0"/>
          </a:p>
        </p:txBody>
      </p:sp>
      <p:sp>
        <p:nvSpPr>
          <p:cNvPr id="77" name="Textfeld 76"/>
          <p:cNvSpPr txBox="1"/>
          <p:nvPr/>
        </p:nvSpPr>
        <p:spPr>
          <a:xfrm>
            <a:off x="4103948" y="966215"/>
            <a:ext cx="2268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/>
              <a:t>Anticyclone</a:t>
            </a:r>
            <a:endParaRPr lang="de-DE" sz="1600" b="1" dirty="0" smtClean="0"/>
          </a:p>
        </p:txBody>
      </p:sp>
      <p:sp>
        <p:nvSpPr>
          <p:cNvPr id="82" name="Textfeld 81"/>
          <p:cNvSpPr txBox="1"/>
          <p:nvPr/>
        </p:nvSpPr>
        <p:spPr>
          <a:xfrm>
            <a:off x="6984268" y="980728"/>
            <a:ext cx="900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ACME</a:t>
            </a:r>
          </a:p>
        </p:txBody>
      </p:sp>
    </p:spTree>
    <p:extLst>
      <p:ext uri="{BB962C8B-B14F-4D97-AF65-F5344CB8AC3E}">
        <p14:creationId xmlns:p14="http://schemas.microsoft.com/office/powerpoint/2010/main" val="54026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Characteristics and impact of </a:t>
            </a:r>
            <a:r>
              <a:rPr lang="en-US" dirty="0" err="1"/>
              <a:t>mesoscale</a:t>
            </a:r>
            <a:r>
              <a:rPr lang="en-US" dirty="0"/>
              <a:t> eddies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 smtClean="0"/>
              <a:t>Mean vertical eddy oxygen structure </a:t>
            </a:r>
            <a:endParaRPr lang="en-US" sz="2400" dirty="0"/>
          </a:p>
        </p:txBody>
      </p:sp>
      <p:pic>
        <p:nvPicPr>
          <p:cNvPr id="15" name="Bild 14" descr="AWA_LOGO_NOI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pic>
        <p:nvPicPr>
          <p:cNvPr id="6" name="Bild 5" descr="DZE_Schuette (verschoben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60" y="909186"/>
            <a:ext cx="8480612" cy="4139998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4247964" y="980728"/>
            <a:ext cx="396044" cy="32403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383868" y="1052736"/>
            <a:ext cx="396044" cy="32403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7164288" y="1016732"/>
            <a:ext cx="396044" cy="32403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259632" y="5401669"/>
            <a:ext cx="7416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dirty="0" smtClean="0"/>
              <a:t>Highest oxygen anomaly right beneath the mixed layer</a:t>
            </a:r>
          </a:p>
          <a:p>
            <a:pPr marL="285750" indent="-285750">
              <a:buFont typeface="Wingdings" charset="2"/>
              <a:buChar char="Ø"/>
            </a:pPr>
            <a:endParaRPr lang="en-US" sz="2000" dirty="0"/>
          </a:p>
          <a:p>
            <a:pPr marL="285750" indent="-285750">
              <a:buFont typeface="Wingdings" charset="2"/>
              <a:buChar char="Ø"/>
            </a:pPr>
            <a:r>
              <a:rPr lang="en-US" sz="2000" dirty="0" smtClean="0"/>
              <a:t>ACMEs feature much stronger oxygen anomalies </a:t>
            </a:r>
          </a:p>
        </p:txBody>
      </p:sp>
      <p:sp>
        <p:nvSpPr>
          <p:cNvPr id="7" name="Rechteck 6"/>
          <p:cNvSpPr/>
          <p:nvPr/>
        </p:nvSpPr>
        <p:spPr>
          <a:xfrm>
            <a:off x="7668852" y="944724"/>
            <a:ext cx="2303748" cy="435648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799692" y="980728"/>
            <a:ext cx="396044" cy="32403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2375756" y="1016732"/>
            <a:ext cx="1224136" cy="32403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3311860" y="4797152"/>
            <a:ext cx="2448272" cy="32403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915816" y="4761148"/>
            <a:ext cx="3708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Distance from eddy center (km)</a:t>
            </a:r>
          </a:p>
        </p:txBody>
      </p:sp>
      <p:sp>
        <p:nvSpPr>
          <p:cNvPr id="20" name="Rechteck 19"/>
          <p:cNvSpPr/>
          <p:nvPr/>
        </p:nvSpPr>
        <p:spPr>
          <a:xfrm>
            <a:off x="5040052" y="980728"/>
            <a:ext cx="1224136" cy="32403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 rot="16200000">
            <a:off x="809581" y="2762926"/>
            <a:ext cx="1224136" cy="32403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 rot="16200000">
            <a:off x="-511824" y="1441521"/>
            <a:ext cx="3708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Depth (m)</a:t>
            </a:r>
          </a:p>
        </p:txBody>
      </p:sp>
      <p:sp>
        <p:nvSpPr>
          <p:cNvPr id="22" name="Rechteck 21"/>
          <p:cNvSpPr/>
          <p:nvPr/>
        </p:nvSpPr>
        <p:spPr>
          <a:xfrm rot="5400000">
            <a:off x="6732240" y="2744924"/>
            <a:ext cx="1548172" cy="32403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 rot="16200000">
            <a:off x="5572852" y="2269613"/>
            <a:ext cx="3708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Oxygen anomaly (µ</a:t>
            </a:r>
            <a:r>
              <a:rPr lang="en-US" sz="1600" dirty="0" err="1" smtClean="0"/>
              <a:t>mol</a:t>
            </a:r>
            <a:r>
              <a:rPr lang="en-US" sz="1600" dirty="0" smtClean="0"/>
              <a:t> kg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)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5148064" y="1052736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ACME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519772" y="1052736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Cyclone</a:t>
            </a:r>
          </a:p>
        </p:txBody>
      </p:sp>
    </p:spTree>
    <p:extLst>
      <p:ext uri="{BB962C8B-B14F-4D97-AF65-F5344CB8AC3E}">
        <p14:creationId xmlns:p14="http://schemas.microsoft.com/office/powerpoint/2010/main" val="221306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Characteristics and impact of </a:t>
            </a:r>
            <a:r>
              <a:rPr lang="en-US" dirty="0" err="1"/>
              <a:t>mesoscale</a:t>
            </a:r>
            <a:r>
              <a:rPr lang="en-US" dirty="0"/>
              <a:t> eddies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611188" y="548680"/>
            <a:ext cx="6589103" cy="612068"/>
          </a:xfrm>
        </p:spPr>
        <p:txBody>
          <a:bodyPr/>
          <a:lstStyle/>
          <a:p>
            <a:r>
              <a:rPr lang="en-US" sz="2400" dirty="0"/>
              <a:t>Impact of eddies on the </a:t>
            </a:r>
            <a:r>
              <a:rPr lang="en-US" sz="2400" dirty="0" smtClean="0"/>
              <a:t>oxygen distribution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15" name="Bild 14" descr="AWA_LOGO_NOI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223628" y="980728"/>
            <a:ext cx="396044" cy="32403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387390" y="4417948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d</a:t>
            </a:r>
            <a:r>
              <a:rPr lang="de-DE" sz="1400" dirty="0" err="1" smtClean="0"/>
              <a:t>eep</a:t>
            </a:r>
            <a:r>
              <a:rPr lang="de-DE" sz="1400" dirty="0" smtClean="0"/>
              <a:t> </a:t>
            </a:r>
          </a:p>
          <a:p>
            <a:r>
              <a:rPr lang="de-DE" sz="1400" dirty="0" smtClean="0"/>
              <a:t>OMZ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1963454" y="1520788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shallow</a:t>
            </a:r>
            <a:r>
              <a:rPr lang="de-DE" sz="1400" dirty="0" smtClean="0"/>
              <a:t> </a:t>
            </a:r>
          </a:p>
          <a:p>
            <a:r>
              <a:rPr lang="de-DE" sz="1400" dirty="0" smtClean="0"/>
              <a:t>OMZ</a:t>
            </a:r>
          </a:p>
        </p:txBody>
      </p:sp>
      <p:grpSp>
        <p:nvGrpSpPr>
          <p:cNvPr id="21" name="Gruppierung 20"/>
          <p:cNvGrpSpPr/>
          <p:nvPr/>
        </p:nvGrpSpPr>
        <p:grpSpPr>
          <a:xfrm>
            <a:off x="575556" y="1124744"/>
            <a:ext cx="2684042" cy="4844281"/>
            <a:chOff x="1707938" y="1160748"/>
            <a:chExt cx="2684042" cy="4844281"/>
          </a:xfrm>
        </p:grpSpPr>
        <p:pic>
          <p:nvPicPr>
            <p:cNvPr id="22" name="Bild 21" descr="oxy_somz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704" y="1160748"/>
              <a:ext cx="2278942" cy="4640960"/>
            </a:xfrm>
            <a:prstGeom prst="rect">
              <a:avLst/>
            </a:prstGeom>
          </p:spPr>
        </p:pic>
        <p:sp>
          <p:nvSpPr>
            <p:cNvPr id="23" name="Textfeld 22"/>
            <p:cNvSpPr txBox="1"/>
            <p:nvPr/>
          </p:nvSpPr>
          <p:spPr>
            <a:xfrm>
              <a:off x="2411760" y="5697252"/>
              <a:ext cx="18362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Oxygen (µ</a:t>
              </a:r>
              <a:r>
                <a:rPr lang="de-DE" sz="1400" dirty="0" err="1" smtClean="0"/>
                <a:t>mol</a:t>
              </a:r>
              <a:r>
                <a:rPr lang="de-DE" sz="1400" dirty="0" smtClean="0"/>
                <a:t> kg</a:t>
              </a:r>
              <a:r>
                <a:rPr lang="de-DE" sz="1400" baseline="30000" dirty="0" smtClean="0"/>
                <a:t>-1</a:t>
              </a:r>
              <a:r>
                <a:rPr lang="de-DE" sz="1400" dirty="0" smtClean="0"/>
                <a:t>)</a:t>
              </a:r>
            </a:p>
          </p:txBody>
        </p:sp>
        <p:sp>
          <p:nvSpPr>
            <p:cNvPr id="24" name="Textfeld 23"/>
            <p:cNvSpPr txBox="1"/>
            <p:nvPr/>
          </p:nvSpPr>
          <p:spPr>
            <a:xfrm rot="5400000">
              <a:off x="943725" y="3797169"/>
              <a:ext cx="18362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/>
                <a:t>Depth</a:t>
              </a:r>
              <a:r>
                <a:rPr lang="de-DE" sz="1400" dirty="0" smtClean="0"/>
                <a:t> (m)</a:t>
              </a: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2519772" y="4453952"/>
              <a:ext cx="1152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/>
                <a:t>d</a:t>
              </a:r>
              <a:r>
                <a:rPr lang="de-DE" sz="1400" dirty="0" err="1" smtClean="0"/>
                <a:t>eep</a:t>
              </a:r>
              <a:r>
                <a:rPr lang="de-DE" sz="1400" dirty="0" smtClean="0"/>
                <a:t> </a:t>
              </a:r>
            </a:p>
            <a:p>
              <a:r>
                <a:rPr lang="de-DE" sz="1400" dirty="0" smtClean="0"/>
                <a:t>OMZ</a:t>
              </a: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3095836" y="1556792"/>
              <a:ext cx="12961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/>
                <a:t>shallow</a:t>
              </a:r>
              <a:r>
                <a:rPr lang="de-DE" sz="1400" dirty="0" smtClean="0"/>
                <a:t> </a:t>
              </a:r>
            </a:p>
            <a:p>
              <a:r>
                <a:rPr lang="de-DE" sz="1400" dirty="0" smtClean="0"/>
                <a:t>OMZ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826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Characteristics and impact of </a:t>
            </a:r>
            <a:r>
              <a:rPr lang="en-US" dirty="0" err="1"/>
              <a:t>mesoscale</a:t>
            </a:r>
            <a:r>
              <a:rPr lang="en-US" dirty="0"/>
              <a:t> eddies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611188" y="548680"/>
            <a:ext cx="6589103" cy="612068"/>
          </a:xfrm>
        </p:spPr>
        <p:txBody>
          <a:bodyPr/>
          <a:lstStyle/>
          <a:p>
            <a:r>
              <a:rPr lang="en-US" sz="2400" dirty="0"/>
              <a:t>Impact of eddies on the </a:t>
            </a:r>
            <a:r>
              <a:rPr lang="en-US" sz="2400" dirty="0" smtClean="0"/>
              <a:t>oxygen distribution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15" name="Bild 14" descr="AWA_LOGO_NOI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223628" y="980728"/>
            <a:ext cx="396044" cy="32403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11560" y="6057292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charset="2"/>
              <a:buChar char="Ø"/>
            </a:pPr>
            <a:r>
              <a:rPr lang="en-US" sz="2000" dirty="0" smtClean="0"/>
              <a:t>Oxygen depleted </a:t>
            </a:r>
            <a:r>
              <a:rPr lang="en-US" sz="2000" dirty="0"/>
              <a:t>eddies </a:t>
            </a:r>
            <a:r>
              <a:rPr lang="en-US" sz="2000" dirty="0" smtClean="0"/>
              <a:t>are partly responsible for the formation of the shallow oxygen minimum zone </a:t>
            </a:r>
            <a:endParaRPr lang="en-US" sz="2000" dirty="0"/>
          </a:p>
        </p:txBody>
      </p:sp>
      <p:sp>
        <p:nvSpPr>
          <p:cNvPr id="14" name="Textfeld 13"/>
          <p:cNvSpPr txBox="1"/>
          <p:nvPr/>
        </p:nvSpPr>
        <p:spPr>
          <a:xfrm>
            <a:off x="6408204" y="2888940"/>
            <a:ext cx="26282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---- Oxygen profile in the eastern tropical</a:t>
            </a:r>
            <a:r>
              <a:rPr lang="en-US" sz="2000" dirty="0"/>
              <a:t> </a:t>
            </a:r>
            <a:r>
              <a:rPr lang="en-US" sz="2000" dirty="0" smtClean="0"/>
              <a:t>North Atlantic </a:t>
            </a:r>
            <a:r>
              <a:rPr lang="en-US" sz="2000" b="1" dirty="0" smtClean="0"/>
              <a:t>without</a:t>
            </a:r>
            <a:r>
              <a:rPr lang="en-US" sz="2000" dirty="0" smtClean="0"/>
              <a:t> oxygen depleted eddies </a:t>
            </a:r>
          </a:p>
        </p:txBody>
      </p:sp>
      <p:grpSp>
        <p:nvGrpSpPr>
          <p:cNvPr id="8" name="Gruppierung 7"/>
          <p:cNvGrpSpPr/>
          <p:nvPr/>
        </p:nvGrpSpPr>
        <p:grpSpPr>
          <a:xfrm>
            <a:off x="6444208" y="1160748"/>
            <a:ext cx="2484276" cy="1631216"/>
            <a:chOff x="3959932" y="2989401"/>
            <a:chExt cx="4680520" cy="1631216"/>
          </a:xfrm>
        </p:grpSpPr>
        <p:sp>
          <p:nvSpPr>
            <p:cNvPr id="19" name="Textfeld 18"/>
            <p:cNvSpPr txBox="1"/>
            <p:nvPr/>
          </p:nvSpPr>
          <p:spPr>
            <a:xfrm>
              <a:off x="3959932" y="2989401"/>
              <a:ext cx="468052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 </a:t>
              </a:r>
              <a:r>
                <a:rPr lang="en-US" sz="1400" dirty="0" smtClean="0"/>
                <a:t>   </a:t>
              </a:r>
              <a:r>
                <a:rPr lang="en-US" sz="2000" dirty="0" smtClean="0"/>
                <a:t> Oxygen profile in the eastern tropical</a:t>
              </a:r>
              <a:r>
                <a:rPr lang="en-US" sz="2000" dirty="0"/>
                <a:t> </a:t>
              </a:r>
              <a:r>
                <a:rPr lang="en-US" sz="2000" dirty="0" smtClean="0"/>
                <a:t>North Atlantic </a:t>
              </a:r>
              <a:r>
                <a:rPr lang="en-US" sz="2000" b="1" dirty="0" smtClean="0"/>
                <a:t>with</a:t>
              </a:r>
              <a:r>
                <a:rPr lang="en-US" sz="2000" dirty="0" smtClean="0"/>
                <a:t> oxygen</a:t>
              </a:r>
              <a:r>
                <a:rPr lang="en-US" sz="2000" dirty="0"/>
                <a:t> </a:t>
              </a:r>
              <a:r>
                <a:rPr lang="en-US" sz="2000" dirty="0" smtClean="0"/>
                <a:t>depleted eddies </a:t>
              </a:r>
            </a:p>
          </p:txBody>
        </p:sp>
        <p:cxnSp>
          <p:nvCxnSpPr>
            <p:cNvPr id="6" name="Gerade Verbindung 5"/>
            <p:cNvCxnSpPr/>
            <p:nvPr/>
          </p:nvCxnSpPr>
          <p:spPr>
            <a:xfrm>
              <a:off x="3995929" y="3212976"/>
              <a:ext cx="216031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Bild 4" descr="Fig_9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1" t="5854"/>
          <a:stretch/>
        </p:blipFill>
        <p:spPr>
          <a:xfrm>
            <a:off x="3476728" y="1088740"/>
            <a:ext cx="2679448" cy="3816424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1387390" y="4417948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d</a:t>
            </a:r>
            <a:r>
              <a:rPr lang="de-DE" sz="1400" dirty="0" err="1" smtClean="0"/>
              <a:t>eep</a:t>
            </a:r>
            <a:r>
              <a:rPr lang="de-DE" sz="1400" dirty="0" smtClean="0"/>
              <a:t> </a:t>
            </a:r>
          </a:p>
          <a:p>
            <a:r>
              <a:rPr lang="de-DE" sz="1400" dirty="0" smtClean="0"/>
              <a:t>OMZ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1963454" y="1520788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shallow</a:t>
            </a:r>
            <a:r>
              <a:rPr lang="de-DE" sz="1400" dirty="0" smtClean="0"/>
              <a:t> </a:t>
            </a:r>
          </a:p>
          <a:p>
            <a:r>
              <a:rPr lang="de-DE" sz="1400" dirty="0" smtClean="0"/>
              <a:t>OMZ</a:t>
            </a:r>
          </a:p>
        </p:txBody>
      </p:sp>
      <p:grpSp>
        <p:nvGrpSpPr>
          <p:cNvPr id="21" name="Gruppierung 20"/>
          <p:cNvGrpSpPr/>
          <p:nvPr/>
        </p:nvGrpSpPr>
        <p:grpSpPr>
          <a:xfrm>
            <a:off x="575556" y="1124744"/>
            <a:ext cx="2684042" cy="4844281"/>
            <a:chOff x="1707938" y="1160748"/>
            <a:chExt cx="2684042" cy="4844281"/>
          </a:xfrm>
        </p:grpSpPr>
        <p:pic>
          <p:nvPicPr>
            <p:cNvPr id="22" name="Bild 21" descr="oxy_somz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704" y="1160748"/>
              <a:ext cx="2278942" cy="4640960"/>
            </a:xfrm>
            <a:prstGeom prst="rect">
              <a:avLst/>
            </a:prstGeom>
          </p:spPr>
        </p:pic>
        <p:sp>
          <p:nvSpPr>
            <p:cNvPr id="23" name="Textfeld 22"/>
            <p:cNvSpPr txBox="1"/>
            <p:nvPr/>
          </p:nvSpPr>
          <p:spPr>
            <a:xfrm>
              <a:off x="2411760" y="5697252"/>
              <a:ext cx="18362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/>
                <a:t>Oxygen (µ</a:t>
              </a:r>
              <a:r>
                <a:rPr lang="de-DE" sz="1400" dirty="0" err="1" smtClean="0"/>
                <a:t>mol</a:t>
              </a:r>
              <a:r>
                <a:rPr lang="de-DE" sz="1400" dirty="0" smtClean="0"/>
                <a:t> kg</a:t>
              </a:r>
              <a:r>
                <a:rPr lang="de-DE" sz="1400" baseline="30000" dirty="0" smtClean="0"/>
                <a:t>-1</a:t>
              </a:r>
              <a:r>
                <a:rPr lang="de-DE" sz="1400" dirty="0" smtClean="0"/>
                <a:t>)</a:t>
              </a:r>
            </a:p>
          </p:txBody>
        </p:sp>
        <p:sp>
          <p:nvSpPr>
            <p:cNvPr id="24" name="Textfeld 23"/>
            <p:cNvSpPr txBox="1"/>
            <p:nvPr/>
          </p:nvSpPr>
          <p:spPr>
            <a:xfrm rot="5400000">
              <a:off x="943725" y="3797169"/>
              <a:ext cx="18362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/>
                <a:t>Depth</a:t>
              </a:r>
              <a:r>
                <a:rPr lang="de-DE" sz="1400" dirty="0" smtClean="0"/>
                <a:t> (m)</a:t>
              </a: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2519772" y="4453952"/>
              <a:ext cx="1152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/>
                <a:t>d</a:t>
              </a:r>
              <a:r>
                <a:rPr lang="de-DE" sz="1400" dirty="0" err="1" smtClean="0"/>
                <a:t>eep</a:t>
              </a:r>
              <a:r>
                <a:rPr lang="de-DE" sz="1400" dirty="0" smtClean="0"/>
                <a:t> </a:t>
              </a:r>
            </a:p>
            <a:p>
              <a:r>
                <a:rPr lang="de-DE" sz="1400" dirty="0" smtClean="0"/>
                <a:t>OMZ</a:t>
              </a:r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3095836" y="1556792"/>
              <a:ext cx="12961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 smtClean="0"/>
                <a:t>shallow</a:t>
              </a:r>
              <a:r>
                <a:rPr lang="de-DE" sz="1400" dirty="0" smtClean="0"/>
                <a:t> </a:t>
              </a:r>
            </a:p>
            <a:p>
              <a:r>
                <a:rPr lang="de-DE" sz="1400" dirty="0" smtClean="0"/>
                <a:t>OMZ</a:t>
              </a:r>
            </a:p>
          </p:txBody>
        </p:sp>
      </p:grpSp>
      <p:cxnSp>
        <p:nvCxnSpPr>
          <p:cNvPr id="28" name="Gerade Verbindung 27"/>
          <p:cNvCxnSpPr/>
          <p:nvPr/>
        </p:nvCxnSpPr>
        <p:spPr>
          <a:xfrm flipV="1">
            <a:off x="2735796" y="1088740"/>
            <a:ext cx="792088" cy="144016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/>
        </p:nvCxnSpPr>
        <p:spPr>
          <a:xfrm>
            <a:off x="2735796" y="3140968"/>
            <a:ext cx="792088" cy="1728192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ahmen 31"/>
          <p:cNvSpPr/>
          <p:nvPr/>
        </p:nvSpPr>
        <p:spPr>
          <a:xfrm>
            <a:off x="3527884" y="1088740"/>
            <a:ext cx="2592288" cy="3780420"/>
          </a:xfrm>
          <a:prstGeom prst="frame">
            <a:avLst>
              <a:gd name="adj1" fmla="val 0"/>
            </a:avLst>
          </a:prstGeom>
          <a:solidFill>
            <a:schemeClr val="tx1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35" name="Rahmen 34"/>
          <p:cNvSpPr/>
          <p:nvPr/>
        </p:nvSpPr>
        <p:spPr>
          <a:xfrm>
            <a:off x="1763688" y="1232756"/>
            <a:ext cx="972108" cy="1908212"/>
          </a:xfrm>
          <a:prstGeom prst="frame">
            <a:avLst>
              <a:gd name="adj1" fmla="val 0"/>
            </a:avLst>
          </a:prstGeom>
          <a:solidFill>
            <a:schemeClr val="tx1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7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611969" y="6424613"/>
            <a:ext cx="7164387" cy="280987"/>
          </a:xfrm>
        </p:spPr>
        <p:txBody>
          <a:bodyPr/>
          <a:lstStyle/>
          <a:p>
            <a:r>
              <a:rPr lang="en-US" dirty="0" smtClean="0"/>
              <a:t>Characteristics and impact of </a:t>
            </a:r>
            <a:r>
              <a:rPr lang="en-US" dirty="0" err="1" smtClean="0"/>
              <a:t>mesoscale</a:t>
            </a:r>
            <a:r>
              <a:rPr lang="en-US" dirty="0" smtClean="0"/>
              <a:t> eddies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611188" y="116632"/>
            <a:ext cx="6589103" cy="756084"/>
          </a:xfrm>
        </p:spPr>
        <p:txBody>
          <a:bodyPr/>
          <a:lstStyle/>
          <a:p>
            <a:r>
              <a:rPr lang="en-US" sz="2400" dirty="0" smtClean="0"/>
              <a:t>Summary</a:t>
            </a:r>
            <a:endParaRPr lang="en-US" sz="2400" dirty="0"/>
          </a:p>
        </p:txBody>
      </p:sp>
      <p:pic>
        <p:nvPicPr>
          <p:cNvPr id="25" name="Bild 24" descr="AWA_LOGO_NOI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51520" y="980728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/>
              <a:t>1. What are the occurrence and characteristics of eddies </a:t>
            </a:r>
            <a:r>
              <a:rPr lang="en-US" sz="2000" b="1" dirty="0" smtClean="0"/>
              <a:t>generated</a:t>
            </a:r>
            <a:br>
              <a:rPr lang="en-US" sz="2000" b="1" dirty="0" smtClean="0"/>
            </a:br>
            <a:r>
              <a:rPr lang="en-US" sz="2000" b="1" dirty="0" smtClean="0"/>
              <a:t>    in the </a:t>
            </a:r>
            <a:r>
              <a:rPr lang="en-US" sz="2000" b="1" dirty="0"/>
              <a:t>eastern tropical </a:t>
            </a:r>
            <a:r>
              <a:rPr lang="en-US" sz="2000" b="1" dirty="0" smtClean="0"/>
              <a:t>North </a:t>
            </a:r>
            <a:r>
              <a:rPr lang="en-US" sz="2000" b="1" dirty="0"/>
              <a:t>Atlantic? </a:t>
            </a:r>
            <a:endParaRPr lang="de-DE" sz="2000" b="1" dirty="0"/>
          </a:p>
        </p:txBody>
      </p:sp>
      <p:sp>
        <p:nvSpPr>
          <p:cNvPr id="8" name="Rechteck 7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15516" y="1628800"/>
            <a:ext cx="8640452" cy="697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charset="2"/>
              <a:buChar char="Ø"/>
            </a:pPr>
            <a:r>
              <a:rPr lang="en-US" dirty="0" smtClean="0">
                <a:latin typeface="Arial"/>
                <a:ea typeface="Ebrima" pitchFamily="2" charset="0"/>
                <a:cs typeface="Arial"/>
              </a:rPr>
              <a:t>Three types of eddies exist: Anticyclones, Cyclones and ACMEs</a:t>
            </a:r>
          </a:p>
          <a:p>
            <a:pPr marL="285750" indent="-285750">
              <a:lnSpc>
                <a:spcPct val="110000"/>
              </a:lnSpc>
              <a:buFont typeface="Wingdings" charset="2"/>
              <a:buChar char="Ø"/>
            </a:pPr>
            <a:r>
              <a:rPr lang="en-US" kern="0" dirty="0">
                <a:cs typeface="Calibri" pitchFamily="34" charset="0"/>
              </a:rPr>
              <a:t>The eddies feature strong T/S anomalies, most intense beneath the mixed </a:t>
            </a:r>
            <a:r>
              <a:rPr lang="en-US" kern="0" dirty="0" smtClean="0">
                <a:cs typeface="Calibri" pitchFamily="34" charset="0"/>
              </a:rPr>
              <a:t>layer</a:t>
            </a:r>
            <a:endParaRPr lang="en-US" dirty="0">
              <a:latin typeface="Arial"/>
              <a:ea typeface="Ebrima" pitchFamily="2" charset="0"/>
              <a:cs typeface="Arial"/>
            </a:endParaRPr>
          </a:p>
        </p:txBody>
      </p:sp>
      <p:grpSp>
        <p:nvGrpSpPr>
          <p:cNvPr id="4" name="Gruppierung 3"/>
          <p:cNvGrpSpPr/>
          <p:nvPr/>
        </p:nvGrpSpPr>
        <p:grpSpPr>
          <a:xfrm>
            <a:off x="646120" y="2456892"/>
            <a:ext cx="7958328" cy="4334693"/>
            <a:chOff x="-1952" y="1880828"/>
            <a:chExt cx="8930084" cy="5054773"/>
          </a:xfrm>
        </p:grpSpPr>
        <p:pic>
          <p:nvPicPr>
            <p:cNvPr id="9" name="Bild 8" descr="SLA_AN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9812" y="2435561"/>
              <a:ext cx="2809756" cy="1440000"/>
            </a:xfrm>
            <a:prstGeom prst="rect">
              <a:avLst/>
            </a:prstGeom>
          </p:spPr>
        </p:pic>
        <p:pic>
          <p:nvPicPr>
            <p:cNvPr id="11" name="Bild 10" descr="SLA_ACM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4448" y="2399393"/>
              <a:ext cx="2809756" cy="1440000"/>
            </a:xfrm>
            <a:prstGeom prst="rect">
              <a:avLst/>
            </a:prstGeom>
          </p:spPr>
        </p:pic>
        <p:pic>
          <p:nvPicPr>
            <p:cNvPr id="12" name="Bild 11" descr="SLA_ZYC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52" y="2435397"/>
              <a:ext cx="2809756" cy="1439998"/>
            </a:xfrm>
            <a:prstGeom prst="rect">
              <a:avLst/>
            </a:prstGeom>
          </p:spPr>
        </p:pic>
        <p:sp>
          <p:nvSpPr>
            <p:cNvPr id="13" name="Textfeld 12"/>
            <p:cNvSpPr txBox="1"/>
            <p:nvPr/>
          </p:nvSpPr>
          <p:spPr>
            <a:xfrm>
              <a:off x="1079612" y="1880828"/>
              <a:ext cx="2268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 err="1" smtClean="0"/>
                <a:t>Cyclone</a:t>
              </a:r>
              <a:endParaRPr lang="de-DE" sz="1600" b="1" dirty="0" smtClean="0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3923928" y="1880828"/>
              <a:ext cx="22682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 err="1" smtClean="0"/>
                <a:t>Anticyclone</a:t>
              </a:r>
              <a:endParaRPr lang="de-DE" sz="1600" b="1" dirty="0" smtClean="0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6804248" y="1895341"/>
              <a:ext cx="900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 smtClean="0"/>
                <a:t>ACME</a:t>
              </a:r>
            </a:p>
          </p:txBody>
        </p:sp>
        <p:sp>
          <p:nvSpPr>
            <p:cNvPr id="16" name="Textfeld 15"/>
            <p:cNvSpPr txBox="1"/>
            <p:nvPr/>
          </p:nvSpPr>
          <p:spPr>
            <a:xfrm rot="20635828">
              <a:off x="506039" y="2391567"/>
              <a:ext cx="8640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/>
                <a:t>SLA</a:t>
              </a:r>
            </a:p>
          </p:txBody>
        </p:sp>
        <p:sp>
          <p:nvSpPr>
            <p:cNvPr id="17" name="Textfeld 16"/>
            <p:cNvSpPr txBox="1"/>
            <p:nvPr/>
          </p:nvSpPr>
          <p:spPr>
            <a:xfrm rot="20635828">
              <a:off x="3458367" y="2355563"/>
              <a:ext cx="8640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/>
                <a:t>SLA</a:t>
              </a:r>
            </a:p>
          </p:txBody>
        </p:sp>
        <p:sp>
          <p:nvSpPr>
            <p:cNvPr id="18" name="Textfeld 17"/>
            <p:cNvSpPr txBox="1"/>
            <p:nvPr/>
          </p:nvSpPr>
          <p:spPr>
            <a:xfrm rot="20635828">
              <a:off x="6261697" y="2403161"/>
              <a:ext cx="8640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/>
                <a:t>SLA</a:t>
              </a:r>
            </a:p>
          </p:txBody>
        </p:sp>
        <p:pic>
          <p:nvPicPr>
            <p:cNvPr id="19" name="Bild 18" descr="3d_Zyc_temp.png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08" y="4091584"/>
              <a:ext cx="3167998" cy="2700000"/>
            </a:xfrm>
            <a:prstGeom prst="rect">
              <a:avLst/>
            </a:prstGeom>
          </p:spPr>
        </p:pic>
        <p:sp>
          <p:nvSpPr>
            <p:cNvPr id="20" name="Textfeld 19"/>
            <p:cNvSpPr txBox="1"/>
            <p:nvPr/>
          </p:nvSpPr>
          <p:spPr>
            <a:xfrm rot="20343718">
              <a:off x="493669" y="3987496"/>
              <a:ext cx="1374102" cy="466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 smtClean="0"/>
                <a:t>SSTa</a:t>
              </a:r>
              <a:endParaRPr lang="de-DE" sz="2000" dirty="0" smtClean="0"/>
            </a:p>
          </p:txBody>
        </p:sp>
        <p:pic>
          <p:nvPicPr>
            <p:cNvPr id="21" name="Bild 20" descr="3d_Ant_temp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831" y="4127589"/>
              <a:ext cx="3255077" cy="2772304"/>
            </a:xfrm>
            <a:prstGeom prst="rect">
              <a:avLst/>
            </a:prstGeom>
          </p:spPr>
        </p:pic>
        <p:pic>
          <p:nvPicPr>
            <p:cNvPr id="22" name="Bild 21" descr="3d_ACME_temp.png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0132" y="4235601"/>
              <a:ext cx="3168000" cy="2700000"/>
            </a:xfrm>
            <a:prstGeom prst="rect">
              <a:avLst/>
            </a:prstGeom>
          </p:spPr>
        </p:pic>
        <p:sp>
          <p:nvSpPr>
            <p:cNvPr id="23" name="Textfeld 22"/>
            <p:cNvSpPr txBox="1"/>
            <p:nvPr/>
          </p:nvSpPr>
          <p:spPr>
            <a:xfrm rot="20104513">
              <a:off x="3397971" y="3884514"/>
              <a:ext cx="1280897" cy="466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 smtClean="0"/>
                <a:t>SSTa</a:t>
              </a:r>
              <a:endParaRPr lang="de-DE" sz="2000" dirty="0" smtClean="0"/>
            </a:p>
          </p:txBody>
        </p:sp>
        <p:sp>
          <p:nvSpPr>
            <p:cNvPr id="24" name="Textfeld 23"/>
            <p:cNvSpPr txBox="1"/>
            <p:nvPr/>
          </p:nvSpPr>
          <p:spPr>
            <a:xfrm rot="20347757">
              <a:off x="6091490" y="3928607"/>
              <a:ext cx="1469120" cy="466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 smtClean="0"/>
                <a:t>SSTa</a:t>
              </a:r>
              <a:endParaRPr lang="de-DE" sz="20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56231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Bild 48" descr="SST_overview.pd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9" y="1052736"/>
            <a:ext cx="8316419" cy="4234213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611969" y="6424613"/>
            <a:ext cx="7164387" cy="280987"/>
          </a:xfrm>
        </p:spPr>
        <p:txBody>
          <a:bodyPr/>
          <a:lstStyle/>
          <a:p>
            <a:r>
              <a:rPr lang="en-US" dirty="0" smtClean="0"/>
              <a:t>Characteristics and impact of </a:t>
            </a:r>
            <a:r>
              <a:rPr lang="en-US" dirty="0" err="1" smtClean="0"/>
              <a:t>mesoscale</a:t>
            </a:r>
            <a:r>
              <a:rPr lang="en-US" dirty="0" smtClean="0"/>
              <a:t> eddies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611188" y="116632"/>
            <a:ext cx="7237176" cy="756084"/>
          </a:xfrm>
        </p:spPr>
        <p:txBody>
          <a:bodyPr/>
          <a:lstStyle/>
          <a:p>
            <a:r>
              <a:rPr lang="en-US" sz="2400" dirty="0"/>
              <a:t>Eastern boundary upwelling systems</a:t>
            </a:r>
          </a:p>
        </p:txBody>
      </p:sp>
      <p:pic>
        <p:nvPicPr>
          <p:cNvPr id="25" name="Bild 24" descr="AWA_LOGO_NOI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grpSp>
        <p:nvGrpSpPr>
          <p:cNvPr id="6" name="Gruppierung 5"/>
          <p:cNvGrpSpPr/>
          <p:nvPr/>
        </p:nvGrpSpPr>
        <p:grpSpPr>
          <a:xfrm>
            <a:off x="71500" y="72008"/>
            <a:ext cx="6480720" cy="5337212"/>
            <a:chOff x="71500" y="72008"/>
            <a:chExt cx="6480720" cy="5337212"/>
          </a:xfrm>
        </p:grpSpPr>
        <p:sp>
          <p:nvSpPr>
            <p:cNvPr id="7" name="Rahmen 6"/>
            <p:cNvSpPr/>
            <p:nvPr/>
          </p:nvSpPr>
          <p:spPr>
            <a:xfrm>
              <a:off x="6156176" y="2168860"/>
              <a:ext cx="396044" cy="504056"/>
            </a:xfrm>
            <a:prstGeom prst="frame">
              <a:avLst>
                <a:gd name="adj1" fmla="val 824"/>
              </a:avLst>
            </a:prstGeom>
            <a:solidFill>
              <a:schemeClr val="tx1"/>
            </a:solidFill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grpSp>
          <p:nvGrpSpPr>
            <p:cNvPr id="8" name="Gruppierung 7"/>
            <p:cNvGrpSpPr/>
            <p:nvPr/>
          </p:nvGrpSpPr>
          <p:grpSpPr>
            <a:xfrm>
              <a:off x="71500" y="72008"/>
              <a:ext cx="5649480" cy="5337212"/>
              <a:chOff x="-10108" y="944724"/>
              <a:chExt cx="5433942" cy="5003800"/>
            </a:xfrm>
          </p:grpSpPr>
          <p:grpSp>
            <p:nvGrpSpPr>
              <p:cNvPr id="11" name="Gruppierung 10"/>
              <p:cNvGrpSpPr/>
              <p:nvPr/>
            </p:nvGrpSpPr>
            <p:grpSpPr>
              <a:xfrm>
                <a:off x="-10108" y="944724"/>
                <a:ext cx="5433942" cy="5003800"/>
                <a:chOff x="-10108" y="944724"/>
                <a:chExt cx="5433942" cy="5003800"/>
              </a:xfrm>
            </p:grpSpPr>
            <p:grpSp>
              <p:nvGrpSpPr>
                <p:cNvPr id="13" name="Gruppierung 12"/>
                <p:cNvGrpSpPr/>
                <p:nvPr/>
              </p:nvGrpSpPr>
              <p:grpSpPr>
                <a:xfrm>
                  <a:off x="-10108" y="944724"/>
                  <a:ext cx="5410200" cy="5003800"/>
                  <a:chOff x="-36512" y="944724"/>
                  <a:chExt cx="5410200" cy="5003800"/>
                </a:xfrm>
              </p:grpSpPr>
              <p:pic>
                <p:nvPicPr>
                  <p:cNvPr id="21" name="Bild 20" descr="Temp.eps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36512" y="944724"/>
                    <a:ext cx="5410200" cy="5003800"/>
                  </a:xfrm>
                  <a:prstGeom prst="rect">
                    <a:avLst/>
                  </a:prstGeom>
                </p:spPr>
              </p:pic>
              <p:pic>
                <p:nvPicPr>
                  <p:cNvPr id="22" name="Bild 21" descr="SST_28_mar_2015.tiff"/>
                  <p:cNvPicPr>
                    <a:picLocks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47564" y="1196750"/>
                    <a:ext cx="4608512" cy="43920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4" name="Rechteck 13"/>
                <p:cNvSpPr/>
                <p:nvPr/>
              </p:nvSpPr>
              <p:spPr>
                <a:xfrm>
                  <a:off x="4716016" y="3356992"/>
                  <a:ext cx="504056" cy="208823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mtClean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5" name="Bild 14" descr="Colorbar_SST.tiff"/>
                <p:cNvPicPr>
                  <a:picLocks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3923927" y="4221089"/>
                  <a:ext cx="1872209" cy="216025"/>
                </a:xfrm>
                <a:prstGeom prst="rect">
                  <a:avLst/>
                </a:prstGeom>
              </p:spPr>
            </p:pic>
            <p:sp>
              <p:nvSpPr>
                <p:cNvPr id="16" name="Textfeld 15"/>
                <p:cNvSpPr txBox="1"/>
                <p:nvPr/>
              </p:nvSpPr>
              <p:spPr>
                <a:xfrm>
                  <a:off x="4608004" y="5157192"/>
                  <a:ext cx="52779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 smtClean="0"/>
                    <a:t>°C</a:t>
                  </a:r>
                  <a:endParaRPr lang="de-DE" dirty="0"/>
                </a:p>
              </p:txBody>
            </p:sp>
            <p:sp>
              <p:nvSpPr>
                <p:cNvPr id="17" name="Textfeld 16"/>
                <p:cNvSpPr txBox="1"/>
                <p:nvPr/>
              </p:nvSpPr>
              <p:spPr>
                <a:xfrm>
                  <a:off x="4872776" y="3248136"/>
                  <a:ext cx="52779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 smtClean="0"/>
                    <a:t>25</a:t>
                  </a:r>
                  <a:endParaRPr lang="de-DE" dirty="0"/>
                </a:p>
              </p:txBody>
            </p:sp>
            <p:sp>
              <p:nvSpPr>
                <p:cNvPr id="18" name="Textfeld 17"/>
                <p:cNvSpPr txBox="1"/>
                <p:nvPr/>
              </p:nvSpPr>
              <p:spPr>
                <a:xfrm>
                  <a:off x="4896036" y="3681028"/>
                  <a:ext cx="52779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 smtClean="0"/>
                    <a:t>22</a:t>
                  </a:r>
                  <a:endParaRPr lang="de-DE" dirty="0"/>
                </a:p>
              </p:txBody>
            </p:sp>
            <p:sp>
              <p:nvSpPr>
                <p:cNvPr id="19" name="Textfeld 18"/>
                <p:cNvSpPr txBox="1"/>
                <p:nvPr/>
              </p:nvSpPr>
              <p:spPr>
                <a:xfrm>
                  <a:off x="4872294" y="4139788"/>
                  <a:ext cx="52779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 smtClean="0"/>
                    <a:t>19</a:t>
                  </a:r>
                  <a:endParaRPr lang="de-DE" dirty="0"/>
                </a:p>
              </p:txBody>
            </p:sp>
            <p:sp>
              <p:nvSpPr>
                <p:cNvPr id="20" name="Textfeld 19"/>
                <p:cNvSpPr txBox="1"/>
                <p:nvPr/>
              </p:nvSpPr>
              <p:spPr>
                <a:xfrm>
                  <a:off x="4860032" y="4607840"/>
                  <a:ext cx="52779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 smtClean="0"/>
                    <a:t>16</a:t>
                  </a:r>
                  <a:endParaRPr lang="de-DE" dirty="0"/>
                </a:p>
              </p:txBody>
            </p:sp>
          </p:grpSp>
          <p:sp>
            <p:nvSpPr>
              <p:cNvPr id="12" name="Textfeld 11"/>
              <p:cNvSpPr txBox="1"/>
              <p:nvPr/>
            </p:nvSpPr>
            <p:spPr>
              <a:xfrm>
                <a:off x="4872294" y="5039888"/>
                <a:ext cx="5277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13</a:t>
                </a:r>
                <a:endParaRPr lang="de-DE" dirty="0"/>
              </a:p>
            </p:txBody>
          </p:sp>
        </p:grpSp>
        <p:cxnSp>
          <p:nvCxnSpPr>
            <p:cNvPr id="9" name="Gerade Verbindung 8"/>
            <p:cNvCxnSpPr/>
            <p:nvPr/>
          </p:nvCxnSpPr>
          <p:spPr>
            <a:xfrm>
              <a:off x="5652120" y="368660"/>
              <a:ext cx="504056" cy="18002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 flipH="1">
              <a:off x="5652120" y="2672916"/>
              <a:ext cx="504056" cy="241226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uppierung 23"/>
          <p:cNvGrpSpPr/>
          <p:nvPr/>
        </p:nvGrpSpPr>
        <p:grpSpPr>
          <a:xfrm>
            <a:off x="1367644" y="656692"/>
            <a:ext cx="2952328" cy="3924436"/>
            <a:chOff x="1187624" y="1520788"/>
            <a:chExt cx="2952328" cy="3924436"/>
          </a:xfrm>
        </p:grpSpPr>
        <p:cxnSp>
          <p:nvCxnSpPr>
            <p:cNvPr id="26" name="Gerade Verbindung mit Pfeil 25"/>
            <p:cNvCxnSpPr/>
            <p:nvPr/>
          </p:nvCxnSpPr>
          <p:spPr>
            <a:xfrm flipH="1">
              <a:off x="4031940" y="1556792"/>
              <a:ext cx="108012" cy="36004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mit Pfeil 26"/>
            <p:cNvCxnSpPr/>
            <p:nvPr/>
          </p:nvCxnSpPr>
          <p:spPr>
            <a:xfrm flipH="1">
              <a:off x="1295636" y="1520789"/>
              <a:ext cx="180020" cy="25203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/>
            <p:cNvCxnSpPr/>
            <p:nvPr/>
          </p:nvCxnSpPr>
          <p:spPr>
            <a:xfrm flipH="1">
              <a:off x="3131840" y="1520788"/>
              <a:ext cx="108012" cy="396044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/>
            <p:cNvCxnSpPr/>
            <p:nvPr/>
          </p:nvCxnSpPr>
          <p:spPr>
            <a:xfrm flipH="1">
              <a:off x="2231740" y="1520788"/>
              <a:ext cx="144016" cy="28803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mit Pfeil 29"/>
            <p:cNvCxnSpPr/>
            <p:nvPr/>
          </p:nvCxnSpPr>
          <p:spPr>
            <a:xfrm flipH="1">
              <a:off x="3995936" y="2384884"/>
              <a:ext cx="36004" cy="396044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mit Pfeil 30"/>
            <p:cNvCxnSpPr/>
            <p:nvPr/>
          </p:nvCxnSpPr>
          <p:spPr>
            <a:xfrm flipH="1">
              <a:off x="1223628" y="2384885"/>
              <a:ext cx="180020" cy="25203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mit Pfeil 31"/>
            <p:cNvCxnSpPr/>
            <p:nvPr/>
          </p:nvCxnSpPr>
          <p:spPr>
            <a:xfrm flipH="1">
              <a:off x="3023828" y="2384884"/>
              <a:ext cx="144016" cy="36004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mit Pfeil 32"/>
            <p:cNvCxnSpPr/>
            <p:nvPr/>
          </p:nvCxnSpPr>
          <p:spPr>
            <a:xfrm flipH="1">
              <a:off x="2123728" y="2384884"/>
              <a:ext cx="144016" cy="28803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mit Pfeil 33"/>
            <p:cNvCxnSpPr/>
            <p:nvPr/>
          </p:nvCxnSpPr>
          <p:spPr>
            <a:xfrm flipH="1">
              <a:off x="3959932" y="3356992"/>
              <a:ext cx="36004" cy="432044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mit Pfeil 34"/>
            <p:cNvCxnSpPr/>
            <p:nvPr/>
          </p:nvCxnSpPr>
          <p:spPr>
            <a:xfrm flipH="1">
              <a:off x="1187624" y="3320988"/>
              <a:ext cx="252028" cy="28803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mit Pfeil 35"/>
            <p:cNvCxnSpPr/>
            <p:nvPr/>
          </p:nvCxnSpPr>
          <p:spPr>
            <a:xfrm flipH="1">
              <a:off x="2987824" y="3320988"/>
              <a:ext cx="144016" cy="32404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mit Pfeil 36"/>
            <p:cNvCxnSpPr/>
            <p:nvPr/>
          </p:nvCxnSpPr>
          <p:spPr>
            <a:xfrm flipH="1">
              <a:off x="2123728" y="3320988"/>
              <a:ext cx="144016" cy="28803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mit Pfeil 37"/>
            <p:cNvCxnSpPr/>
            <p:nvPr/>
          </p:nvCxnSpPr>
          <p:spPr>
            <a:xfrm flipH="1">
              <a:off x="3923928" y="4257092"/>
              <a:ext cx="36004" cy="396044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/>
            <p:cNvCxnSpPr/>
            <p:nvPr/>
          </p:nvCxnSpPr>
          <p:spPr>
            <a:xfrm flipH="1">
              <a:off x="1187624" y="4257092"/>
              <a:ext cx="180020" cy="32403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mit Pfeil 39"/>
            <p:cNvCxnSpPr/>
            <p:nvPr/>
          </p:nvCxnSpPr>
          <p:spPr>
            <a:xfrm flipH="1">
              <a:off x="3023828" y="4257092"/>
              <a:ext cx="108012" cy="32403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mit Pfeil 40"/>
            <p:cNvCxnSpPr/>
            <p:nvPr/>
          </p:nvCxnSpPr>
          <p:spPr>
            <a:xfrm flipH="1">
              <a:off x="2015716" y="4257092"/>
              <a:ext cx="144016" cy="288032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 Verbindung mit Pfeil 41"/>
            <p:cNvCxnSpPr/>
            <p:nvPr/>
          </p:nvCxnSpPr>
          <p:spPr>
            <a:xfrm>
              <a:off x="3923928" y="5085185"/>
              <a:ext cx="36004" cy="28803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Gerade Verbindung mit Pfeil 42"/>
            <p:cNvCxnSpPr/>
            <p:nvPr/>
          </p:nvCxnSpPr>
          <p:spPr>
            <a:xfrm flipH="1">
              <a:off x="1187624" y="5121188"/>
              <a:ext cx="144016" cy="32403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Gerade Verbindung mit Pfeil 43"/>
            <p:cNvCxnSpPr/>
            <p:nvPr/>
          </p:nvCxnSpPr>
          <p:spPr>
            <a:xfrm flipH="1">
              <a:off x="2879812" y="5085184"/>
              <a:ext cx="144016" cy="36004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mit Pfeil 44"/>
            <p:cNvCxnSpPr/>
            <p:nvPr/>
          </p:nvCxnSpPr>
          <p:spPr>
            <a:xfrm flipH="1">
              <a:off x="1979712" y="5085184"/>
              <a:ext cx="144016" cy="36004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chteck 65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68" name="Textfeld 67"/>
          <p:cNvSpPr txBox="1"/>
          <p:nvPr/>
        </p:nvSpPr>
        <p:spPr>
          <a:xfrm>
            <a:off x="503548" y="5553236"/>
            <a:ext cx="84249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charset="2"/>
              <a:buChar char="Ø"/>
            </a:pPr>
            <a:r>
              <a:rPr lang="en-US" sz="2000" dirty="0" err="1"/>
              <a:t>E</a:t>
            </a:r>
            <a:r>
              <a:rPr lang="en-US" sz="2000" dirty="0" err="1" smtClean="0"/>
              <a:t>quatorward</a:t>
            </a:r>
            <a:r>
              <a:rPr lang="en-US" sz="2000" dirty="0" smtClean="0"/>
              <a:t> winds result in offshore Ekman transport and subsequent coastal upwelling </a:t>
            </a:r>
          </a:p>
          <a:p>
            <a:pPr algn="just"/>
            <a:r>
              <a:rPr lang="en-US" sz="800" dirty="0" smtClean="0">
                <a:solidFill>
                  <a:srgbClr val="FFFFFF"/>
                </a:solidFill>
              </a:rPr>
              <a:t>s</a:t>
            </a:r>
          </a:p>
          <a:p>
            <a:pPr marL="285750" indent="-285750" algn="just">
              <a:buFont typeface="Wingdings" charset="2"/>
              <a:buChar char="Ø"/>
            </a:pPr>
            <a:r>
              <a:rPr lang="en-US" sz="2000" dirty="0" smtClean="0"/>
              <a:t>On the continental shelf cold, fresh, nutrient-rich waters are upwelled</a:t>
            </a:r>
          </a:p>
        </p:txBody>
      </p:sp>
      <p:sp>
        <p:nvSpPr>
          <p:cNvPr id="69" name="Pfeil nach links 68"/>
          <p:cNvSpPr/>
          <p:nvPr/>
        </p:nvSpPr>
        <p:spPr>
          <a:xfrm>
            <a:off x="3491880" y="2420888"/>
            <a:ext cx="432048" cy="396044"/>
          </a:xfrm>
          <a:prstGeom prst="lef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70" name="Pfeil nach links 69"/>
          <p:cNvSpPr/>
          <p:nvPr/>
        </p:nvSpPr>
        <p:spPr>
          <a:xfrm>
            <a:off x="3491880" y="1268760"/>
            <a:ext cx="432048" cy="396044"/>
          </a:xfrm>
          <a:prstGeom prst="lef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71" name="Pfeil nach links 70"/>
          <p:cNvSpPr/>
          <p:nvPr/>
        </p:nvSpPr>
        <p:spPr>
          <a:xfrm>
            <a:off x="3491880" y="3789040"/>
            <a:ext cx="432048" cy="396044"/>
          </a:xfrm>
          <a:prstGeom prst="lef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70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611969" y="6424613"/>
            <a:ext cx="7164387" cy="280987"/>
          </a:xfrm>
        </p:spPr>
        <p:txBody>
          <a:bodyPr/>
          <a:lstStyle/>
          <a:p>
            <a:r>
              <a:rPr lang="en-US" dirty="0" smtClean="0"/>
              <a:t>Characteristics and impact of </a:t>
            </a:r>
            <a:r>
              <a:rPr lang="en-US" dirty="0" err="1" smtClean="0"/>
              <a:t>mesoscale</a:t>
            </a:r>
            <a:r>
              <a:rPr lang="en-US" dirty="0" smtClean="0"/>
              <a:t> eddies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611188" y="116632"/>
            <a:ext cx="6589103" cy="756084"/>
          </a:xfrm>
        </p:spPr>
        <p:txBody>
          <a:bodyPr/>
          <a:lstStyle/>
          <a:p>
            <a:r>
              <a:rPr lang="en-US" sz="2400" dirty="0" smtClean="0"/>
              <a:t>Summary</a:t>
            </a:r>
            <a:endParaRPr lang="en-US" sz="2400" dirty="0"/>
          </a:p>
        </p:txBody>
      </p:sp>
      <p:pic>
        <p:nvPicPr>
          <p:cNvPr id="25" name="Bild 24" descr="AWA_LOGO_NOI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51520" y="980728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/>
              <a:t>1. What are the occurrence and characteristics of eddies </a:t>
            </a:r>
            <a:r>
              <a:rPr lang="en-US" sz="2000" b="1" dirty="0" smtClean="0"/>
              <a:t>generated</a:t>
            </a:r>
            <a:br>
              <a:rPr lang="en-US" sz="2000" b="1" dirty="0" smtClean="0"/>
            </a:br>
            <a:r>
              <a:rPr lang="en-US" sz="2000" b="1" dirty="0" smtClean="0"/>
              <a:t>    in the </a:t>
            </a:r>
            <a:r>
              <a:rPr lang="en-US" sz="2000" b="1" dirty="0"/>
              <a:t>eastern tropical </a:t>
            </a:r>
            <a:r>
              <a:rPr lang="en-US" sz="2000" b="1" dirty="0" smtClean="0"/>
              <a:t>North </a:t>
            </a:r>
            <a:r>
              <a:rPr lang="en-US" sz="2000" b="1" dirty="0"/>
              <a:t>Atlantic? </a:t>
            </a:r>
            <a:endParaRPr lang="de-DE" sz="2000" b="1" dirty="0"/>
          </a:p>
        </p:txBody>
      </p:sp>
      <p:sp>
        <p:nvSpPr>
          <p:cNvPr id="7" name="Textfeld 6"/>
          <p:cNvSpPr txBox="1"/>
          <p:nvPr/>
        </p:nvSpPr>
        <p:spPr>
          <a:xfrm>
            <a:off x="251520" y="2492896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/>
              <a:t>2</a:t>
            </a:r>
            <a:r>
              <a:rPr lang="en-US" sz="2000" b="1" dirty="0" smtClean="0"/>
              <a:t>. </a:t>
            </a:r>
            <a:r>
              <a:rPr lang="en-US" sz="2000" b="1" dirty="0"/>
              <a:t>What is the impact of </a:t>
            </a:r>
            <a:r>
              <a:rPr lang="en-US" sz="2000" b="1" dirty="0" smtClean="0"/>
              <a:t>the </a:t>
            </a:r>
            <a:r>
              <a:rPr lang="en-US" sz="2000" b="1" dirty="0"/>
              <a:t>eddies on the </a:t>
            </a:r>
            <a:r>
              <a:rPr lang="en-US" sz="2000" b="1" dirty="0" smtClean="0"/>
              <a:t>large-scale heat, salt</a:t>
            </a:r>
            <a:br>
              <a:rPr lang="en-US" sz="2000" b="1" dirty="0" smtClean="0"/>
            </a:br>
            <a:r>
              <a:rPr lang="en-US" sz="2000" b="1" dirty="0" smtClean="0"/>
              <a:t>    and oxygen</a:t>
            </a:r>
            <a:r>
              <a:rPr lang="en-US" sz="2000" b="1" dirty="0"/>
              <a:t> </a:t>
            </a:r>
            <a:r>
              <a:rPr lang="en-US" sz="2000" b="1" dirty="0" smtClean="0"/>
              <a:t>distribution?</a:t>
            </a:r>
            <a:endParaRPr lang="de-DE" sz="2000" b="1" dirty="0"/>
          </a:p>
        </p:txBody>
      </p:sp>
      <p:sp>
        <p:nvSpPr>
          <p:cNvPr id="8" name="Rechteck 7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15516" y="1628800"/>
            <a:ext cx="8640452" cy="1001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charset="2"/>
              <a:buChar char="Ø"/>
            </a:pPr>
            <a:r>
              <a:rPr lang="en-US" dirty="0" smtClean="0">
                <a:latin typeface="Arial"/>
                <a:ea typeface="Ebrima" pitchFamily="2" charset="0"/>
                <a:cs typeface="Arial"/>
              </a:rPr>
              <a:t>Three types of eddies exist: Anticyclones, Cyclones and ACMEs</a:t>
            </a:r>
          </a:p>
          <a:p>
            <a:pPr marL="285750" indent="-285750">
              <a:lnSpc>
                <a:spcPct val="110000"/>
              </a:lnSpc>
              <a:buFont typeface="Wingdings" charset="2"/>
              <a:buChar char="Ø"/>
            </a:pPr>
            <a:r>
              <a:rPr lang="en-US" kern="0" dirty="0">
                <a:cs typeface="Calibri" pitchFamily="34" charset="0"/>
              </a:rPr>
              <a:t>The eddies feature strong T/S anomalies, most intense beneath the mixed layer</a:t>
            </a:r>
            <a:endParaRPr lang="en-US" dirty="0">
              <a:latin typeface="Arial"/>
              <a:ea typeface="Ebrima" pitchFamily="2" charset="0"/>
              <a:cs typeface="Arial"/>
            </a:endParaRPr>
          </a:p>
          <a:p>
            <a:pPr>
              <a:lnSpc>
                <a:spcPct val="110000"/>
              </a:lnSpc>
            </a:pPr>
            <a:endParaRPr lang="en-US" dirty="0" smtClean="0">
              <a:latin typeface="Arial"/>
              <a:ea typeface="Ebrima" pitchFamily="2" charset="0"/>
              <a:cs typeface="Arial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0020" y="3169275"/>
            <a:ext cx="8928484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Font typeface="Wingdings" charset="2"/>
              <a:buChar char="Ø"/>
            </a:pPr>
            <a:r>
              <a:rPr lang="en-GB" dirty="0"/>
              <a:t>Eddies induce a lateral transport and serve as transport agents, exporting </a:t>
            </a:r>
            <a:r>
              <a:rPr lang="en-US" dirty="0">
                <a:latin typeface="Arial"/>
                <a:ea typeface="Ebrima" pitchFamily="2" charset="0"/>
                <a:cs typeface="Arial"/>
              </a:rPr>
              <a:t>the </a:t>
            </a:r>
            <a:r>
              <a:rPr lang="en-US" dirty="0" smtClean="0">
                <a:latin typeface="Arial"/>
                <a:ea typeface="Ebrima" pitchFamily="2" charset="0"/>
                <a:cs typeface="Arial"/>
              </a:rPr>
              <a:t>characteristics </a:t>
            </a:r>
            <a:r>
              <a:rPr lang="en-US" dirty="0">
                <a:latin typeface="Arial"/>
                <a:ea typeface="Ebrima" pitchFamily="2" charset="0"/>
                <a:cs typeface="Arial"/>
              </a:rPr>
              <a:t>of the upwelling area </a:t>
            </a:r>
            <a:r>
              <a:rPr lang="en-GB" dirty="0"/>
              <a:t>from the </a:t>
            </a:r>
            <a:r>
              <a:rPr lang="en-GB" dirty="0" smtClean="0"/>
              <a:t>coast, </a:t>
            </a:r>
            <a:r>
              <a:rPr lang="en-GB" dirty="0"/>
              <a:t>into the open </a:t>
            </a:r>
            <a:r>
              <a:rPr lang="en-GB" dirty="0" smtClean="0"/>
              <a:t>ocean</a:t>
            </a:r>
            <a:endParaRPr lang="en-US" dirty="0" smtClean="0"/>
          </a:p>
          <a:p>
            <a:pPr marL="285750" indent="-285750">
              <a:lnSpc>
                <a:spcPct val="110000"/>
              </a:lnSpc>
              <a:buFont typeface="Wingdings" charset="2"/>
              <a:buChar char="Ø"/>
            </a:pPr>
            <a:r>
              <a:rPr lang="en-US" dirty="0" smtClean="0"/>
              <a:t>The </a:t>
            </a:r>
            <a:r>
              <a:rPr lang="en-US" dirty="0" err="1" smtClean="0"/>
              <a:t>mesoscale</a:t>
            </a:r>
            <a:r>
              <a:rPr lang="en-US" dirty="0" smtClean="0"/>
              <a:t> eddy field directly impacts the regional heat/salt/oxygen budgets</a:t>
            </a:r>
          </a:p>
          <a:p>
            <a:pPr marL="285750" indent="-285750">
              <a:lnSpc>
                <a:spcPct val="110000"/>
              </a:lnSpc>
              <a:buFont typeface="Wingdings" charset="2"/>
              <a:buChar char="Ø"/>
            </a:pPr>
            <a:r>
              <a:rPr lang="en-US" dirty="0"/>
              <a:t>Oxygen-depleted eddies are partly responsible for the formation of the shallow oxygen minimum zone </a:t>
            </a:r>
          </a:p>
          <a:p>
            <a:pPr marL="285750" indent="-285750">
              <a:lnSpc>
                <a:spcPct val="110000"/>
              </a:lnSpc>
              <a:buFont typeface="Wingdings" charset="2"/>
              <a:buChar char="Ø"/>
            </a:pPr>
            <a:endParaRPr lang="en-US" dirty="0" smtClean="0">
              <a:latin typeface="Arial"/>
              <a:ea typeface="Ebrima" pitchFamily="2" charset="0"/>
              <a:cs typeface="Arial"/>
            </a:endParaRPr>
          </a:p>
        </p:txBody>
      </p:sp>
      <p:pic>
        <p:nvPicPr>
          <p:cNvPr id="37" name="Bild 36" descr="Fig_9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1" t="5854"/>
          <a:stretch/>
        </p:blipFill>
        <p:spPr>
          <a:xfrm>
            <a:off x="4932040" y="4592364"/>
            <a:ext cx="1578205" cy="224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4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Characteristics and impact of </a:t>
            </a:r>
            <a:r>
              <a:rPr lang="en-US" dirty="0" err="1"/>
              <a:t>mesoscale</a:t>
            </a:r>
            <a:r>
              <a:rPr lang="en-US" dirty="0"/>
              <a:t> eddies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611188" y="188640"/>
            <a:ext cx="6589103" cy="612068"/>
          </a:xfrm>
        </p:spPr>
        <p:txBody>
          <a:bodyPr/>
          <a:lstStyle/>
          <a:p>
            <a:r>
              <a:rPr lang="en-US" sz="2400" dirty="0" smtClean="0"/>
              <a:t>Extra Slides</a:t>
            </a:r>
            <a:endParaRPr lang="en-US" sz="2400" dirty="0"/>
          </a:p>
        </p:txBody>
      </p:sp>
      <p:pic>
        <p:nvPicPr>
          <p:cNvPr id="35" name="Bild 34" descr="AWA_LOGO_NOI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pic>
        <p:nvPicPr>
          <p:cNvPr id="5" name="Grafik 5" descr="IFM09IMG_011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6875463" y="6273800"/>
            <a:ext cx="45370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/>
              <a:t>Thank You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321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Characteristics and impact of </a:t>
            </a:r>
            <a:r>
              <a:rPr lang="en-US" dirty="0" err="1"/>
              <a:t>mesoscale</a:t>
            </a:r>
            <a:r>
              <a:rPr lang="en-US" dirty="0"/>
              <a:t> eddies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67544" y="-27384"/>
            <a:ext cx="6589103" cy="612068"/>
          </a:xfrm>
        </p:spPr>
        <p:txBody>
          <a:bodyPr/>
          <a:lstStyle/>
          <a:p>
            <a:r>
              <a:rPr lang="en-US" sz="2400" dirty="0" smtClean="0"/>
              <a:t>Reference</a:t>
            </a:r>
            <a:endParaRPr lang="en-US" sz="2400" dirty="0"/>
          </a:p>
        </p:txBody>
      </p:sp>
      <p:pic>
        <p:nvPicPr>
          <p:cNvPr id="35" name="Bild 34" descr="AWA_LOGO_NOI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07504" y="728700"/>
            <a:ext cx="892848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400" dirty="0"/>
          </a:p>
          <a:p>
            <a:pPr marL="342900" lvl="0" indent="-342900">
              <a:buFont typeface="+mj-lt"/>
              <a:buAutoNum type="arabicPeriod"/>
            </a:pPr>
            <a:r>
              <a:rPr lang="en-US" sz="1400" b="1" dirty="0" err="1"/>
              <a:t>Schütte</a:t>
            </a:r>
            <a:r>
              <a:rPr lang="en-US" sz="1400" b="1" dirty="0"/>
              <a:t>, F.</a:t>
            </a:r>
            <a:r>
              <a:rPr lang="en-US" sz="1400" dirty="0"/>
              <a:t>, Brandt, P., and </a:t>
            </a:r>
            <a:r>
              <a:rPr lang="en-US" sz="1400" dirty="0" err="1"/>
              <a:t>Karstensen</a:t>
            </a:r>
            <a:r>
              <a:rPr lang="en-US" sz="1400" dirty="0"/>
              <a:t>, J.: Occurrence and characteristics of </a:t>
            </a:r>
            <a:r>
              <a:rPr lang="en-US" sz="1400" dirty="0" err="1"/>
              <a:t>mesoscale</a:t>
            </a:r>
            <a:r>
              <a:rPr lang="en-US" sz="1400" dirty="0"/>
              <a:t> eddies in the tropical northeastern Atlantic Ocean, </a:t>
            </a:r>
            <a:r>
              <a:rPr lang="en-US" sz="1400" i="1" dirty="0"/>
              <a:t>Ocean Science</a:t>
            </a:r>
            <a:r>
              <a:rPr lang="en-US" sz="1400" dirty="0"/>
              <a:t>, 12, 663-685, </a:t>
            </a:r>
            <a:r>
              <a:rPr lang="en-US" sz="1400" dirty="0" err="1"/>
              <a:t>doi</a:t>
            </a:r>
            <a:r>
              <a:rPr lang="en-US" sz="1400" dirty="0"/>
              <a:t>: 10.5194/os-12-663-2016, </a:t>
            </a:r>
            <a:r>
              <a:rPr lang="en-US" sz="1400" dirty="0" smtClean="0"/>
              <a:t>2016</a:t>
            </a:r>
          </a:p>
          <a:p>
            <a:pPr marL="342900" lvl="0" indent="-342900">
              <a:buFont typeface="+mj-lt"/>
              <a:buAutoNum type="arabicPeriod"/>
            </a:pPr>
            <a:endParaRPr lang="en-US" sz="14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400" b="1" dirty="0" err="1"/>
              <a:t>Schütte</a:t>
            </a:r>
            <a:r>
              <a:rPr lang="en-US" sz="1400" b="1" dirty="0"/>
              <a:t>, F.,</a:t>
            </a:r>
            <a:r>
              <a:rPr lang="en-US" sz="1400" dirty="0"/>
              <a:t> </a:t>
            </a:r>
            <a:r>
              <a:rPr lang="en-US" sz="1400" dirty="0" err="1"/>
              <a:t>Karstensen</a:t>
            </a:r>
            <a:r>
              <a:rPr lang="en-US" sz="1400" dirty="0"/>
              <a:t>, J., </a:t>
            </a:r>
            <a:r>
              <a:rPr lang="en-US" sz="1400" dirty="0" err="1"/>
              <a:t>Krahmann</a:t>
            </a:r>
            <a:r>
              <a:rPr lang="en-US" sz="1400" dirty="0"/>
              <a:t>, G., </a:t>
            </a:r>
            <a:r>
              <a:rPr lang="en-US" sz="1400" dirty="0" err="1"/>
              <a:t>Hauss</a:t>
            </a:r>
            <a:r>
              <a:rPr lang="en-US" sz="1400" dirty="0"/>
              <a:t>, H., Fiedler, B., Brandt, P., </a:t>
            </a:r>
            <a:r>
              <a:rPr lang="en-US" sz="1400" dirty="0" err="1"/>
              <a:t>Visbeck</a:t>
            </a:r>
            <a:r>
              <a:rPr lang="en-US" sz="1400" dirty="0"/>
              <a:t>, M.,  and </a:t>
            </a:r>
            <a:r>
              <a:rPr lang="en-US" sz="1400" dirty="0" err="1"/>
              <a:t>Körtzinger</a:t>
            </a:r>
            <a:r>
              <a:rPr lang="en-US" sz="1400" dirty="0"/>
              <a:t>, A.: Characterization of „dead-zone“ eddies in the tropical Northeast Atlantic Ocean, </a:t>
            </a:r>
            <a:r>
              <a:rPr lang="en-US" sz="1400" i="1" dirty="0" err="1"/>
              <a:t>Biogeoscience</a:t>
            </a:r>
            <a:r>
              <a:rPr lang="en-US" sz="1400" i="1" dirty="0"/>
              <a:t> Discuss</a:t>
            </a:r>
            <a:r>
              <a:rPr lang="en-US" sz="1400" dirty="0"/>
              <a:t>.,  </a:t>
            </a:r>
            <a:r>
              <a:rPr lang="en-US" sz="1400" dirty="0" err="1"/>
              <a:t>doi</a:t>
            </a:r>
            <a:r>
              <a:rPr lang="en-US" sz="1400" dirty="0"/>
              <a:t>: 10.5194/bg-2016-33, 2016</a:t>
            </a:r>
            <a:endParaRPr lang="de-DE" sz="1400" dirty="0"/>
          </a:p>
          <a:p>
            <a:pPr lvl="0"/>
            <a:endParaRPr lang="de-DE" sz="1400" dirty="0"/>
          </a:p>
        </p:txBody>
      </p:sp>
      <p:sp>
        <p:nvSpPr>
          <p:cNvPr id="7" name="Rahmen 6"/>
          <p:cNvSpPr/>
          <p:nvPr/>
        </p:nvSpPr>
        <p:spPr>
          <a:xfrm>
            <a:off x="35496" y="872716"/>
            <a:ext cx="8964996" cy="1548172"/>
          </a:xfrm>
          <a:prstGeom prst="frame">
            <a:avLst>
              <a:gd name="adj1" fmla="val 5763"/>
            </a:avLst>
          </a:prstGeom>
          <a:solidFill>
            <a:srgbClr val="20498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79512" y="2383136"/>
            <a:ext cx="8748972" cy="5078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buFont typeface="+mj-lt"/>
              <a:buAutoNum type="arabicPeriod" startAt="3"/>
            </a:pPr>
            <a:r>
              <a:rPr lang="en-US" sz="1200" dirty="0" err="1"/>
              <a:t>Zindler</a:t>
            </a:r>
            <a:r>
              <a:rPr lang="en-US" sz="1200" dirty="0"/>
              <a:t>, C., </a:t>
            </a:r>
            <a:r>
              <a:rPr lang="en-US" sz="1200" dirty="0" err="1"/>
              <a:t>Marandino</a:t>
            </a:r>
            <a:r>
              <a:rPr lang="en-US" sz="1200" dirty="0"/>
              <a:t>, C. A., </a:t>
            </a:r>
            <a:r>
              <a:rPr lang="en-US" sz="1200" dirty="0" err="1"/>
              <a:t>Bange</a:t>
            </a:r>
            <a:r>
              <a:rPr lang="en-US" sz="1200" dirty="0"/>
              <a:t>, H. W., </a:t>
            </a:r>
            <a:r>
              <a:rPr lang="en-US" sz="1200" b="1" dirty="0" err="1"/>
              <a:t>Schütte</a:t>
            </a:r>
            <a:r>
              <a:rPr lang="en-US" sz="1200" b="1" dirty="0"/>
              <a:t>, F</a:t>
            </a:r>
            <a:r>
              <a:rPr lang="en-US" sz="1200" dirty="0"/>
              <a:t>., and Saltzman, E. S.: Nutrient availability determines dimethyl sulfide and isoprene distribution in the eastern Atlantic Ocean, </a:t>
            </a:r>
            <a:r>
              <a:rPr lang="en-US" sz="1200" i="1" dirty="0"/>
              <a:t>Geophysical Research Letters</a:t>
            </a:r>
            <a:r>
              <a:rPr lang="en-US" sz="1200" dirty="0"/>
              <a:t>, 41, doi:10.1002/2014GL059547, 2014</a:t>
            </a:r>
            <a:endParaRPr lang="de-DE" sz="1200" dirty="0"/>
          </a:p>
          <a:p>
            <a:pPr marL="228600" indent="-228600">
              <a:buFont typeface="+mj-lt"/>
              <a:buAutoNum type="arabicPeriod" startAt="3"/>
            </a:pPr>
            <a:endParaRPr lang="de-DE" sz="1200" dirty="0"/>
          </a:p>
          <a:p>
            <a:pPr marL="228600" lvl="0" indent="-228600">
              <a:buFont typeface="+mj-lt"/>
              <a:buAutoNum type="arabicPeriod" startAt="3"/>
            </a:pPr>
            <a:r>
              <a:rPr lang="en-US" sz="1200" dirty="0" err="1"/>
              <a:t>Karstensen</a:t>
            </a:r>
            <a:r>
              <a:rPr lang="en-US" sz="1200" dirty="0"/>
              <a:t>, J., Fiedler, B., </a:t>
            </a:r>
            <a:r>
              <a:rPr lang="en-US" sz="1200" b="1" dirty="0" err="1"/>
              <a:t>Schütte</a:t>
            </a:r>
            <a:r>
              <a:rPr lang="en-US" sz="1200" b="1" dirty="0"/>
              <a:t>, F</a:t>
            </a:r>
            <a:r>
              <a:rPr lang="en-US" sz="1200" dirty="0"/>
              <a:t>., Brandt, P., </a:t>
            </a:r>
            <a:r>
              <a:rPr lang="en-US" sz="1200" dirty="0" err="1"/>
              <a:t>Körtzinger</a:t>
            </a:r>
            <a:r>
              <a:rPr lang="en-US" sz="1200" dirty="0"/>
              <a:t>, A., Fischer, G., </a:t>
            </a:r>
            <a:r>
              <a:rPr lang="en-US" sz="1200" dirty="0" err="1"/>
              <a:t>Zantopp</a:t>
            </a:r>
            <a:r>
              <a:rPr lang="en-US" sz="1200" dirty="0"/>
              <a:t>, R., Hahn, J., </a:t>
            </a:r>
            <a:r>
              <a:rPr lang="en-US" sz="1200" dirty="0" err="1"/>
              <a:t>Visbeck</a:t>
            </a:r>
            <a:r>
              <a:rPr lang="en-US" sz="1200" dirty="0"/>
              <a:t>, M., and Wallace, D.: Open ocean dead zones in the tropical North Atlantic Ocean, </a:t>
            </a:r>
            <a:r>
              <a:rPr lang="en-US" sz="1200" i="1" dirty="0" err="1"/>
              <a:t>Biogeoscience</a:t>
            </a:r>
            <a:r>
              <a:rPr lang="en-US" sz="1200" dirty="0"/>
              <a:t> 12, 2597-2605, </a:t>
            </a:r>
            <a:r>
              <a:rPr lang="en-US" sz="1200" dirty="0" err="1"/>
              <a:t>doi</a:t>
            </a:r>
            <a:r>
              <a:rPr lang="en-US" sz="1200" dirty="0"/>
              <a:t>: 10.5194/bg-12-2597-2015, 2015</a:t>
            </a:r>
            <a:endParaRPr lang="de-DE" sz="1200" dirty="0"/>
          </a:p>
          <a:p>
            <a:pPr marL="228600" indent="-228600">
              <a:buFont typeface="+mj-lt"/>
              <a:buAutoNum type="arabicPeriod" startAt="3"/>
            </a:pPr>
            <a:endParaRPr lang="de-DE" sz="1200" dirty="0"/>
          </a:p>
          <a:p>
            <a:pPr marL="228600" lvl="0" indent="-228600">
              <a:buFont typeface="+mj-lt"/>
              <a:buAutoNum type="arabicPeriod" startAt="3"/>
            </a:pPr>
            <a:r>
              <a:rPr lang="en-US" sz="1200" dirty="0" err="1"/>
              <a:t>Löscher</a:t>
            </a:r>
            <a:r>
              <a:rPr lang="en-US" sz="1200" dirty="0"/>
              <a:t>, C. R., Fischer, M. A., </a:t>
            </a:r>
            <a:r>
              <a:rPr lang="en-US" sz="1200" dirty="0" err="1"/>
              <a:t>Neulinger</a:t>
            </a:r>
            <a:r>
              <a:rPr lang="en-US" sz="1200" dirty="0"/>
              <a:t>, S. C., Fiedler, B., Philippi, M., </a:t>
            </a:r>
            <a:r>
              <a:rPr lang="en-US" sz="1200" b="1" dirty="0" err="1"/>
              <a:t>Schütte</a:t>
            </a:r>
            <a:r>
              <a:rPr lang="en-US" sz="1200" b="1" dirty="0"/>
              <a:t>, F.</a:t>
            </a:r>
            <a:r>
              <a:rPr lang="en-US" sz="1200" dirty="0"/>
              <a:t>, Singh, A., </a:t>
            </a:r>
            <a:r>
              <a:rPr lang="en-US" sz="1200" dirty="0" err="1"/>
              <a:t>Hauss</a:t>
            </a:r>
            <a:r>
              <a:rPr lang="en-US" sz="1200" dirty="0"/>
              <a:t>, H., </a:t>
            </a:r>
            <a:r>
              <a:rPr lang="en-US" sz="1200" dirty="0" err="1"/>
              <a:t>Karstensen</a:t>
            </a:r>
            <a:r>
              <a:rPr lang="en-US" sz="1200" dirty="0"/>
              <a:t>, J., </a:t>
            </a:r>
            <a:r>
              <a:rPr lang="en-US" sz="1200" dirty="0" err="1"/>
              <a:t>Körtzinger</a:t>
            </a:r>
            <a:r>
              <a:rPr lang="en-US" sz="1200" dirty="0"/>
              <a:t>, A., </a:t>
            </a:r>
            <a:r>
              <a:rPr lang="en-US" sz="1200" dirty="0" err="1"/>
              <a:t>Künzel</a:t>
            </a:r>
            <a:r>
              <a:rPr lang="en-US" sz="1200" dirty="0"/>
              <a:t>, S., and Schmitz, R. A.: Hidden biosphere in an oxygen-deficient Atlantic open-ocean eddy: future implications of ocean </a:t>
            </a:r>
            <a:r>
              <a:rPr lang="en-US" sz="1200" dirty="0" err="1"/>
              <a:t>deoxygenation</a:t>
            </a:r>
            <a:r>
              <a:rPr lang="en-US" sz="1200" dirty="0"/>
              <a:t> on primary production in the eastern tropical North Atlantic, </a:t>
            </a:r>
            <a:r>
              <a:rPr lang="en-US" sz="1200" i="1" dirty="0" err="1"/>
              <a:t>Biogeosciences</a:t>
            </a:r>
            <a:r>
              <a:rPr lang="en-US" sz="1200" dirty="0"/>
              <a:t>, 12, 7467-7482, </a:t>
            </a:r>
            <a:r>
              <a:rPr lang="en-US" sz="1200" dirty="0" err="1"/>
              <a:t>doi</a:t>
            </a:r>
            <a:r>
              <a:rPr lang="en-US" sz="1200" dirty="0"/>
              <a:t>: 10.5194/bg-12-7467-2015, 2015</a:t>
            </a:r>
            <a:endParaRPr lang="de-DE" sz="1200" dirty="0"/>
          </a:p>
          <a:p>
            <a:pPr marL="228600" indent="-228600">
              <a:buFont typeface="+mj-lt"/>
              <a:buAutoNum type="arabicPeriod" startAt="3"/>
            </a:pPr>
            <a:endParaRPr lang="de-DE" sz="1200" dirty="0"/>
          </a:p>
          <a:p>
            <a:pPr marL="228600" lvl="0" indent="-228600">
              <a:buFont typeface="+mj-lt"/>
              <a:buAutoNum type="arabicPeriod" startAt="3"/>
            </a:pPr>
            <a:r>
              <a:rPr lang="en-US" sz="1200" dirty="0" err="1"/>
              <a:t>Hauss</a:t>
            </a:r>
            <a:r>
              <a:rPr lang="en-US" sz="1200" dirty="0"/>
              <a:t>, H., Christiansen, S., </a:t>
            </a:r>
            <a:r>
              <a:rPr lang="en-US" sz="1200" b="1" dirty="0" err="1"/>
              <a:t>Schütte</a:t>
            </a:r>
            <a:r>
              <a:rPr lang="en-US" sz="1200" b="1" dirty="0"/>
              <a:t>, F</a:t>
            </a:r>
            <a:r>
              <a:rPr lang="en-US" sz="1200" dirty="0"/>
              <a:t>., </a:t>
            </a:r>
            <a:r>
              <a:rPr lang="en-US" sz="1200" dirty="0" err="1"/>
              <a:t>Kiko</a:t>
            </a:r>
            <a:r>
              <a:rPr lang="en-US" sz="1200" dirty="0"/>
              <a:t>, R., </a:t>
            </a:r>
            <a:r>
              <a:rPr lang="en-US" sz="1200" dirty="0" err="1"/>
              <a:t>Edvam</a:t>
            </a:r>
            <a:r>
              <a:rPr lang="en-US" sz="1200" dirty="0"/>
              <a:t> Lima, M., Rodrigues, E., </a:t>
            </a:r>
            <a:r>
              <a:rPr lang="en-US" sz="1200" dirty="0" err="1"/>
              <a:t>Karstensen</a:t>
            </a:r>
            <a:r>
              <a:rPr lang="en-US" sz="1200" dirty="0"/>
              <a:t>, J., </a:t>
            </a:r>
            <a:r>
              <a:rPr lang="en-US" sz="1200" dirty="0" err="1"/>
              <a:t>Löscher</a:t>
            </a:r>
            <a:r>
              <a:rPr lang="en-US" sz="1200" dirty="0"/>
              <a:t>, C. R., </a:t>
            </a:r>
            <a:r>
              <a:rPr lang="en-US" sz="1200" dirty="0" err="1"/>
              <a:t>Körtzinger</a:t>
            </a:r>
            <a:r>
              <a:rPr lang="en-US" sz="1200" dirty="0"/>
              <a:t>, A., and Fiedler, B.: Dead zone or oasis in the open ocean? Zooplankton distribution and migration in low-oxygen </a:t>
            </a:r>
            <a:r>
              <a:rPr lang="en-US" sz="1200" dirty="0" err="1"/>
              <a:t>modewater</a:t>
            </a:r>
            <a:r>
              <a:rPr lang="en-US" sz="1200" dirty="0"/>
              <a:t> eddies, </a:t>
            </a:r>
            <a:r>
              <a:rPr lang="en-US" sz="1200" i="1" dirty="0" err="1"/>
              <a:t>Biogeosciences</a:t>
            </a:r>
            <a:r>
              <a:rPr lang="en-US" sz="1200" dirty="0"/>
              <a:t>, 13, 1977-1989, </a:t>
            </a:r>
            <a:r>
              <a:rPr lang="en-US" sz="1200" dirty="0" err="1"/>
              <a:t>doi</a:t>
            </a:r>
            <a:r>
              <a:rPr lang="en-US" sz="1200" dirty="0"/>
              <a:t>: 10.5194/bg-13-1977-2016, 2016 </a:t>
            </a:r>
            <a:endParaRPr lang="de-DE" sz="1200" dirty="0"/>
          </a:p>
          <a:p>
            <a:pPr marL="228600" indent="-228600">
              <a:buFont typeface="+mj-lt"/>
              <a:buAutoNum type="arabicPeriod" startAt="3"/>
            </a:pPr>
            <a:endParaRPr lang="de-DE" sz="1200" dirty="0"/>
          </a:p>
          <a:p>
            <a:pPr marL="228600" lvl="0" indent="-228600">
              <a:buFont typeface="+mj-lt"/>
              <a:buAutoNum type="arabicPeriod" startAt="3"/>
            </a:pPr>
            <a:r>
              <a:rPr lang="en-US" sz="1200" dirty="0"/>
              <a:t>Fielder, B., </a:t>
            </a:r>
            <a:r>
              <a:rPr lang="en-US" sz="1200" dirty="0" err="1"/>
              <a:t>Grundle</a:t>
            </a:r>
            <a:r>
              <a:rPr lang="en-US" sz="1200" dirty="0"/>
              <a:t>, D., </a:t>
            </a:r>
            <a:r>
              <a:rPr lang="en-US" sz="1200" b="1" dirty="0" err="1"/>
              <a:t>Schütte</a:t>
            </a:r>
            <a:r>
              <a:rPr lang="en-US" sz="1200" b="1" dirty="0"/>
              <a:t>, F.</a:t>
            </a:r>
            <a:r>
              <a:rPr lang="en-US" sz="1200" dirty="0"/>
              <a:t>, </a:t>
            </a:r>
            <a:r>
              <a:rPr lang="en-US" sz="1200" dirty="0" err="1"/>
              <a:t>Karstensen</a:t>
            </a:r>
            <a:r>
              <a:rPr lang="en-US" sz="1200" dirty="0"/>
              <a:t>, J., </a:t>
            </a:r>
            <a:r>
              <a:rPr lang="en-US" sz="1200" dirty="0" err="1"/>
              <a:t>Löscher</a:t>
            </a:r>
            <a:r>
              <a:rPr lang="en-US" sz="1200" dirty="0"/>
              <a:t>, C. R., </a:t>
            </a:r>
            <a:r>
              <a:rPr lang="en-US" sz="1200" dirty="0" err="1"/>
              <a:t>Hauss</a:t>
            </a:r>
            <a:r>
              <a:rPr lang="en-US" sz="1200" dirty="0"/>
              <a:t>, H., Wagner, H., </a:t>
            </a:r>
            <a:r>
              <a:rPr lang="en-US" sz="1200" dirty="0" err="1"/>
              <a:t>Loginova</a:t>
            </a:r>
            <a:r>
              <a:rPr lang="en-US" sz="1200" dirty="0"/>
              <a:t>, A., </a:t>
            </a:r>
            <a:r>
              <a:rPr lang="en-US" sz="1200" dirty="0" err="1"/>
              <a:t>Kiko</a:t>
            </a:r>
            <a:r>
              <a:rPr lang="en-US" sz="1200" dirty="0"/>
              <a:t>, R., Silva, P., and </a:t>
            </a:r>
            <a:r>
              <a:rPr lang="en-US" sz="1200" dirty="0" err="1"/>
              <a:t>Körtzinger</a:t>
            </a:r>
            <a:r>
              <a:rPr lang="en-US" sz="1200" dirty="0"/>
              <a:t>, A.: Oxygen Utilization and Downward Carbon Flux in an Oxygen-Depleted Eddy in the Eastern Tropical North Atlantic, </a:t>
            </a:r>
            <a:r>
              <a:rPr lang="en-US" sz="1200" i="1" dirty="0" err="1"/>
              <a:t>Biogeoscience</a:t>
            </a:r>
            <a:r>
              <a:rPr lang="en-US" sz="1200" i="1" dirty="0"/>
              <a:t> Discuss</a:t>
            </a:r>
            <a:r>
              <a:rPr lang="en-US" sz="1200" dirty="0"/>
              <a:t>.,  </a:t>
            </a:r>
            <a:r>
              <a:rPr lang="en-US" sz="1200" dirty="0" err="1"/>
              <a:t>doi</a:t>
            </a:r>
            <a:r>
              <a:rPr lang="en-US" sz="1200" dirty="0"/>
              <a:t>: 10.5194/bg-2016-23, </a:t>
            </a:r>
            <a:r>
              <a:rPr lang="en-US" sz="1200" dirty="0" smtClean="0"/>
              <a:t>2016</a:t>
            </a:r>
            <a:endParaRPr lang="de-DE" sz="1200" dirty="0"/>
          </a:p>
          <a:p>
            <a:pPr marL="228600" lvl="0" indent="-228600">
              <a:buFont typeface="+mj-lt"/>
              <a:buAutoNum type="arabicPeriod" startAt="3"/>
            </a:pPr>
            <a:endParaRPr lang="de-DE" sz="1200" dirty="0"/>
          </a:p>
          <a:p>
            <a:pPr marL="228600" lvl="0" indent="-228600">
              <a:buFont typeface="+mj-lt"/>
              <a:buAutoNum type="arabicPeriod" startAt="3"/>
            </a:pPr>
            <a:r>
              <a:rPr lang="en-US" sz="1200" dirty="0" err="1"/>
              <a:t>Karstensen</a:t>
            </a:r>
            <a:r>
              <a:rPr lang="en-US" sz="1200" dirty="0"/>
              <a:t>, J., </a:t>
            </a:r>
            <a:r>
              <a:rPr lang="en-US" sz="1200" b="1" dirty="0" err="1"/>
              <a:t>Schütte</a:t>
            </a:r>
            <a:r>
              <a:rPr lang="en-US" sz="1200" b="1" dirty="0"/>
              <a:t>, F.,</a:t>
            </a:r>
            <a:r>
              <a:rPr lang="en-US" sz="1200" dirty="0"/>
              <a:t> </a:t>
            </a:r>
            <a:r>
              <a:rPr lang="en-US" sz="1200" dirty="0" err="1"/>
              <a:t>Pietri</a:t>
            </a:r>
            <a:r>
              <a:rPr lang="en-US" sz="1200" dirty="0"/>
              <a:t>, A., </a:t>
            </a:r>
            <a:r>
              <a:rPr lang="en-US" sz="1200" dirty="0" err="1"/>
              <a:t>Krahmann</a:t>
            </a:r>
            <a:r>
              <a:rPr lang="en-US" sz="1200" dirty="0"/>
              <a:t>, G., Fiedler, B., </a:t>
            </a:r>
            <a:r>
              <a:rPr lang="en-US" sz="1200" dirty="0" err="1"/>
              <a:t>Grundle</a:t>
            </a:r>
            <a:r>
              <a:rPr lang="en-US" sz="1200" dirty="0"/>
              <a:t>, D., </a:t>
            </a:r>
            <a:r>
              <a:rPr lang="en-US" sz="1200" dirty="0" err="1"/>
              <a:t>Hauss</a:t>
            </a:r>
            <a:r>
              <a:rPr lang="en-US" sz="1200" dirty="0"/>
              <a:t>, H., </a:t>
            </a:r>
            <a:r>
              <a:rPr lang="en-US" sz="1200" dirty="0" err="1"/>
              <a:t>Körtzinger</a:t>
            </a:r>
            <a:r>
              <a:rPr lang="en-US" sz="1200" dirty="0"/>
              <a:t>, A., </a:t>
            </a:r>
            <a:r>
              <a:rPr lang="en-US" sz="1200" dirty="0" err="1"/>
              <a:t>Löscher</a:t>
            </a:r>
            <a:r>
              <a:rPr lang="en-US" sz="1200" dirty="0"/>
              <a:t>, C.R., </a:t>
            </a:r>
            <a:r>
              <a:rPr lang="en-US" sz="1200" dirty="0" err="1"/>
              <a:t>Testor</a:t>
            </a:r>
            <a:r>
              <a:rPr lang="en-US" sz="1200" dirty="0"/>
              <a:t>, P., Vieira, N., and </a:t>
            </a:r>
            <a:r>
              <a:rPr lang="en-US" sz="1200" dirty="0" err="1"/>
              <a:t>Visbeck</a:t>
            </a:r>
            <a:r>
              <a:rPr lang="en-US" sz="1200" dirty="0"/>
              <a:t>, M.: Upwelling and isolation in oxygen-depleted </a:t>
            </a:r>
            <a:r>
              <a:rPr lang="en-US" sz="1200" dirty="0" err="1"/>
              <a:t>anticyclonic</a:t>
            </a:r>
            <a:r>
              <a:rPr lang="en-US" sz="1200" dirty="0"/>
              <a:t> </a:t>
            </a:r>
            <a:r>
              <a:rPr lang="en-US" sz="1200" dirty="0" err="1"/>
              <a:t>modewater</a:t>
            </a:r>
            <a:r>
              <a:rPr lang="en-US" sz="1200" dirty="0"/>
              <a:t> eddies and implications for nitrate cycling, </a:t>
            </a:r>
            <a:r>
              <a:rPr lang="en-US" sz="1200" i="1" dirty="0" err="1"/>
              <a:t>Biogeoscience</a:t>
            </a:r>
            <a:r>
              <a:rPr lang="en-US" sz="1200" i="1" dirty="0"/>
              <a:t> Discuss</a:t>
            </a:r>
            <a:r>
              <a:rPr lang="en-US" sz="1200" dirty="0"/>
              <a:t>.,  </a:t>
            </a:r>
            <a:r>
              <a:rPr lang="en-US" sz="1200" dirty="0" err="1"/>
              <a:t>doi</a:t>
            </a:r>
            <a:r>
              <a:rPr lang="en-US" sz="1200" dirty="0"/>
              <a:t>: 10.5194/bg-2016-34, 2016</a:t>
            </a:r>
            <a:endParaRPr lang="de-DE" sz="1200" dirty="0"/>
          </a:p>
          <a:p>
            <a:r>
              <a:rPr lang="en-US" sz="1200" dirty="0"/>
              <a:t/>
            </a:r>
            <a:br>
              <a:rPr lang="en-US" sz="1200" dirty="0"/>
            </a:br>
            <a:r>
              <a:rPr lang="en-US" sz="1200" b="1" dirty="0"/>
              <a:t> </a:t>
            </a:r>
            <a:endParaRPr lang="de-DE" sz="1200" dirty="0"/>
          </a:p>
          <a:p>
            <a:endParaRPr lang="de-DE" sz="1200" dirty="0" smtClean="0"/>
          </a:p>
        </p:txBody>
      </p:sp>
    </p:spTree>
    <p:extLst>
      <p:ext uri="{BB962C8B-B14F-4D97-AF65-F5344CB8AC3E}">
        <p14:creationId xmlns:p14="http://schemas.microsoft.com/office/powerpoint/2010/main" val="412292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ung 9"/>
          <p:cNvGrpSpPr/>
          <p:nvPr/>
        </p:nvGrpSpPr>
        <p:grpSpPr>
          <a:xfrm>
            <a:off x="5760440" y="3104964"/>
            <a:ext cx="2772000" cy="1440000"/>
            <a:chOff x="5292080" y="4653136"/>
            <a:chExt cx="2772000" cy="1440000"/>
          </a:xfrm>
        </p:grpSpPr>
        <p:pic>
          <p:nvPicPr>
            <p:cNvPr id="6" name="Bild 5" descr="SSS_ACME.pn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2080" y="4653136"/>
              <a:ext cx="2772000" cy="1440000"/>
            </a:xfrm>
            <a:prstGeom prst="rect">
              <a:avLst/>
            </a:prstGeom>
          </p:spPr>
        </p:pic>
        <p:sp>
          <p:nvSpPr>
            <p:cNvPr id="93" name="Rechteck 92"/>
            <p:cNvSpPr/>
            <p:nvPr/>
          </p:nvSpPr>
          <p:spPr>
            <a:xfrm>
              <a:off x="7056276" y="5193196"/>
              <a:ext cx="245440" cy="115209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94" name="Rechteck 93"/>
            <p:cNvSpPr/>
            <p:nvPr/>
          </p:nvSpPr>
          <p:spPr>
            <a:xfrm>
              <a:off x="6192180" y="5409220"/>
              <a:ext cx="245440" cy="115209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97" name="Textfeld 96"/>
            <p:cNvSpPr txBox="1"/>
            <p:nvPr/>
          </p:nvSpPr>
          <p:spPr>
            <a:xfrm>
              <a:off x="6120172" y="5348051"/>
              <a:ext cx="425310" cy="205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dirty="0" smtClean="0"/>
                <a:t>-0.1</a:t>
              </a:r>
            </a:p>
          </p:txBody>
        </p:sp>
        <p:sp>
          <p:nvSpPr>
            <p:cNvPr id="100" name="Textfeld 99"/>
            <p:cNvSpPr txBox="1"/>
            <p:nvPr/>
          </p:nvSpPr>
          <p:spPr>
            <a:xfrm>
              <a:off x="6971064" y="5132027"/>
              <a:ext cx="481256" cy="205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dirty="0" smtClean="0"/>
                <a:t>-0.05</a:t>
              </a:r>
            </a:p>
          </p:txBody>
        </p:sp>
      </p:grpSp>
      <p:grpSp>
        <p:nvGrpSpPr>
          <p:cNvPr id="8" name="Gruppierung 7"/>
          <p:cNvGrpSpPr/>
          <p:nvPr/>
        </p:nvGrpSpPr>
        <p:grpSpPr>
          <a:xfrm>
            <a:off x="2880120" y="3140968"/>
            <a:ext cx="2772000" cy="1440000"/>
            <a:chOff x="3311860" y="3356992"/>
            <a:chExt cx="2808000" cy="1440000"/>
          </a:xfrm>
        </p:grpSpPr>
        <p:pic>
          <p:nvPicPr>
            <p:cNvPr id="4" name="Bild 3" descr="SSS_ANT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1860" y="3356992"/>
              <a:ext cx="2808000" cy="1440000"/>
            </a:xfrm>
            <a:prstGeom prst="rect">
              <a:avLst/>
            </a:prstGeom>
          </p:spPr>
        </p:pic>
        <p:sp>
          <p:nvSpPr>
            <p:cNvPr id="91" name="Rechteck 90"/>
            <p:cNvSpPr/>
            <p:nvPr/>
          </p:nvSpPr>
          <p:spPr>
            <a:xfrm>
              <a:off x="5082644" y="4033871"/>
              <a:ext cx="245440" cy="115209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92" name="Rechteck 91"/>
            <p:cNvSpPr/>
            <p:nvPr/>
          </p:nvSpPr>
          <p:spPr>
            <a:xfrm>
              <a:off x="5580112" y="4005064"/>
              <a:ext cx="245440" cy="115209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98" name="Textfeld 97"/>
            <p:cNvSpPr txBox="1"/>
            <p:nvPr/>
          </p:nvSpPr>
          <p:spPr>
            <a:xfrm>
              <a:off x="5508104" y="3933056"/>
              <a:ext cx="48125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dirty="0" smtClean="0"/>
                <a:t>0.05</a:t>
              </a:r>
            </a:p>
          </p:txBody>
        </p:sp>
        <p:sp>
          <p:nvSpPr>
            <p:cNvPr id="99" name="Textfeld 98"/>
            <p:cNvSpPr txBox="1"/>
            <p:nvPr/>
          </p:nvSpPr>
          <p:spPr>
            <a:xfrm>
              <a:off x="5046790" y="3969640"/>
              <a:ext cx="42531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dirty="0" smtClean="0"/>
                <a:t>0.1</a:t>
              </a:r>
            </a:p>
          </p:txBody>
        </p:sp>
      </p:grpSp>
      <p:grpSp>
        <p:nvGrpSpPr>
          <p:cNvPr id="7" name="Gruppierung 6"/>
          <p:cNvGrpSpPr/>
          <p:nvPr/>
        </p:nvGrpSpPr>
        <p:grpSpPr>
          <a:xfrm>
            <a:off x="35804" y="3104964"/>
            <a:ext cx="2772000" cy="1440000"/>
            <a:chOff x="287524" y="5121188"/>
            <a:chExt cx="2808000" cy="1440000"/>
          </a:xfrm>
        </p:grpSpPr>
        <p:pic>
          <p:nvPicPr>
            <p:cNvPr id="5" name="Bild 4" descr="SSS_ZYC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524" y="5121188"/>
              <a:ext cx="2808000" cy="1440000"/>
            </a:xfrm>
            <a:prstGeom prst="rect">
              <a:avLst/>
            </a:prstGeom>
          </p:spPr>
        </p:pic>
        <p:sp>
          <p:nvSpPr>
            <p:cNvPr id="89" name="Rechteck 88"/>
            <p:cNvSpPr/>
            <p:nvPr/>
          </p:nvSpPr>
          <p:spPr>
            <a:xfrm>
              <a:off x="2267744" y="5690055"/>
              <a:ext cx="245440" cy="115209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90" name="Rechteck 89"/>
            <p:cNvSpPr/>
            <p:nvPr/>
          </p:nvSpPr>
          <p:spPr>
            <a:xfrm>
              <a:off x="1583668" y="5834071"/>
              <a:ext cx="245440" cy="115209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95" name="Textfeld 94"/>
            <p:cNvSpPr txBox="1"/>
            <p:nvPr/>
          </p:nvSpPr>
          <p:spPr>
            <a:xfrm>
              <a:off x="1511660" y="5780099"/>
              <a:ext cx="425310" cy="205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dirty="0" smtClean="0"/>
                <a:t>-0.1</a:t>
              </a:r>
            </a:p>
          </p:txBody>
        </p:sp>
        <p:sp>
          <p:nvSpPr>
            <p:cNvPr id="96" name="Textfeld 95"/>
            <p:cNvSpPr txBox="1"/>
            <p:nvPr/>
          </p:nvSpPr>
          <p:spPr>
            <a:xfrm>
              <a:off x="2182532" y="5625244"/>
              <a:ext cx="481256" cy="205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800" dirty="0" smtClean="0"/>
                <a:t>-0.05</a:t>
              </a:r>
            </a:p>
          </p:txBody>
        </p:sp>
      </p:grpSp>
      <p:pic>
        <p:nvPicPr>
          <p:cNvPr id="23" name="Bild 22" descr="SLA_AN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12" y="1520948"/>
            <a:ext cx="2809756" cy="1440000"/>
          </a:xfrm>
          <a:prstGeom prst="rect">
            <a:avLst/>
          </a:prstGeom>
        </p:spPr>
      </p:pic>
      <p:pic>
        <p:nvPicPr>
          <p:cNvPr id="3" name="Bild 2" descr="SLA_ACM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448" y="1484780"/>
            <a:ext cx="2809756" cy="1440000"/>
          </a:xfrm>
          <a:prstGeom prst="rect">
            <a:avLst/>
          </a:prstGeom>
        </p:spPr>
      </p:pic>
      <p:pic>
        <p:nvPicPr>
          <p:cNvPr id="22" name="Bild 21" descr="SLA_ZYC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2" y="1520784"/>
            <a:ext cx="2809756" cy="1439998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Characteristics and impact of </a:t>
            </a:r>
            <a:r>
              <a:rPr lang="en-US" dirty="0" err="1"/>
              <a:t>mesoscale</a:t>
            </a:r>
            <a:r>
              <a:rPr lang="en-US" dirty="0"/>
              <a:t> eddies</a:t>
            </a:r>
          </a:p>
        </p:txBody>
      </p:sp>
      <p:pic>
        <p:nvPicPr>
          <p:cNvPr id="15" name="Bild 14" descr="AWA_LOGO_NOIR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sp>
        <p:nvSpPr>
          <p:cNvPr id="9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611188" y="188640"/>
            <a:ext cx="5941031" cy="612068"/>
          </a:xfrm>
        </p:spPr>
        <p:txBody>
          <a:bodyPr/>
          <a:lstStyle/>
          <a:p>
            <a:r>
              <a:rPr lang="en-US" sz="2400" dirty="0"/>
              <a:t>Mean eddy surface </a:t>
            </a:r>
            <a:r>
              <a:rPr lang="en-US" sz="2400" dirty="0" smtClean="0"/>
              <a:t>structure</a:t>
            </a:r>
            <a:endParaRPr lang="en-US" sz="2400" dirty="0"/>
          </a:p>
        </p:txBody>
      </p:sp>
      <p:sp>
        <p:nvSpPr>
          <p:cNvPr id="35" name="Textfeld 34"/>
          <p:cNvSpPr txBox="1"/>
          <p:nvPr/>
        </p:nvSpPr>
        <p:spPr>
          <a:xfrm>
            <a:off x="1079612" y="966215"/>
            <a:ext cx="2268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/>
              <a:t>Cyclone</a:t>
            </a:r>
            <a:endParaRPr lang="de-DE" sz="1600" b="1" dirty="0" smtClean="0"/>
          </a:p>
        </p:txBody>
      </p:sp>
      <p:sp>
        <p:nvSpPr>
          <p:cNvPr id="36" name="Textfeld 35"/>
          <p:cNvSpPr txBox="1"/>
          <p:nvPr/>
        </p:nvSpPr>
        <p:spPr>
          <a:xfrm>
            <a:off x="3923928" y="966215"/>
            <a:ext cx="2268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/>
              <a:t>Anticyclone</a:t>
            </a:r>
            <a:endParaRPr lang="de-DE" sz="1600" b="1" dirty="0" smtClean="0"/>
          </a:p>
        </p:txBody>
      </p:sp>
      <p:sp>
        <p:nvSpPr>
          <p:cNvPr id="43" name="Textfeld 42"/>
          <p:cNvSpPr txBox="1"/>
          <p:nvPr/>
        </p:nvSpPr>
        <p:spPr>
          <a:xfrm>
            <a:off x="6840252" y="980728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ACME</a:t>
            </a:r>
          </a:p>
        </p:txBody>
      </p:sp>
      <p:sp>
        <p:nvSpPr>
          <p:cNvPr id="21" name="Rechteck 20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pic>
        <p:nvPicPr>
          <p:cNvPr id="59" name="Bild 58" descr="f11.pdf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976" y="1340722"/>
            <a:ext cx="290504" cy="1764242"/>
          </a:xfrm>
          <a:prstGeom prst="rect">
            <a:avLst/>
          </a:prstGeom>
        </p:spPr>
      </p:pic>
      <p:sp>
        <p:nvSpPr>
          <p:cNvPr id="70" name="Textfeld 69"/>
          <p:cNvSpPr txBox="1"/>
          <p:nvPr/>
        </p:nvSpPr>
        <p:spPr>
          <a:xfrm rot="20635828">
            <a:off x="506039" y="1476954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SLA</a:t>
            </a:r>
          </a:p>
        </p:txBody>
      </p:sp>
      <p:sp>
        <p:nvSpPr>
          <p:cNvPr id="71" name="Textfeld 70"/>
          <p:cNvSpPr txBox="1"/>
          <p:nvPr/>
        </p:nvSpPr>
        <p:spPr>
          <a:xfrm rot="20635828">
            <a:off x="3458367" y="1440950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SLA</a:t>
            </a:r>
          </a:p>
        </p:txBody>
      </p:sp>
      <p:sp>
        <p:nvSpPr>
          <p:cNvPr id="72" name="Textfeld 71"/>
          <p:cNvSpPr txBox="1"/>
          <p:nvPr/>
        </p:nvSpPr>
        <p:spPr>
          <a:xfrm rot="20104513">
            <a:off x="3355929" y="3117473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SSSa</a:t>
            </a:r>
            <a:endParaRPr lang="de-DE" sz="2000" dirty="0" smtClean="0"/>
          </a:p>
        </p:txBody>
      </p:sp>
      <p:sp>
        <p:nvSpPr>
          <p:cNvPr id="73" name="Textfeld 72"/>
          <p:cNvSpPr txBox="1"/>
          <p:nvPr/>
        </p:nvSpPr>
        <p:spPr>
          <a:xfrm rot="20343718">
            <a:off x="474503" y="3066130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SSSa</a:t>
            </a:r>
            <a:endParaRPr lang="de-DE" sz="2000" dirty="0" smtClean="0"/>
          </a:p>
        </p:txBody>
      </p:sp>
      <p:sp>
        <p:nvSpPr>
          <p:cNvPr id="74" name="Textfeld 73"/>
          <p:cNvSpPr txBox="1"/>
          <p:nvPr/>
        </p:nvSpPr>
        <p:spPr>
          <a:xfrm rot="20635828">
            <a:off x="6261697" y="1488548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SLA</a:t>
            </a:r>
          </a:p>
        </p:txBody>
      </p:sp>
      <p:sp>
        <p:nvSpPr>
          <p:cNvPr id="75" name="Textfeld 74"/>
          <p:cNvSpPr txBox="1"/>
          <p:nvPr/>
        </p:nvSpPr>
        <p:spPr>
          <a:xfrm rot="20347757">
            <a:off x="6185260" y="3104118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SSSa</a:t>
            </a:r>
            <a:endParaRPr lang="de-DE" sz="2000" dirty="0" smtClean="0"/>
          </a:p>
        </p:txBody>
      </p:sp>
      <p:grpSp>
        <p:nvGrpSpPr>
          <p:cNvPr id="77" name="Gruppierung 76"/>
          <p:cNvGrpSpPr/>
          <p:nvPr/>
        </p:nvGrpSpPr>
        <p:grpSpPr>
          <a:xfrm>
            <a:off x="8568444" y="3104962"/>
            <a:ext cx="648072" cy="1788432"/>
            <a:chOff x="8352420" y="4113076"/>
            <a:chExt cx="740642" cy="2304256"/>
          </a:xfrm>
        </p:grpSpPr>
        <p:pic>
          <p:nvPicPr>
            <p:cNvPr id="79" name="Bild 78" descr="Colorbar_SST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2420" y="4149080"/>
              <a:ext cx="491572" cy="2242048"/>
            </a:xfrm>
            <a:prstGeom prst="rect">
              <a:avLst/>
            </a:prstGeom>
          </p:spPr>
        </p:pic>
        <p:sp>
          <p:nvSpPr>
            <p:cNvPr id="80" name="Rechteck 79"/>
            <p:cNvSpPr/>
            <p:nvPr/>
          </p:nvSpPr>
          <p:spPr>
            <a:xfrm>
              <a:off x="8568444" y="4113076"/>
              <a:ext cx="396044" cy="230425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8496436" y="4149080"/>
              <a:ext cx="473186" cy="257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dirty="0" smtClean="0"/>
                <a:t>0.2</a:t>
              </a:r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8496436" y="4653136"/>
              <a:ext cx="596626" cy="257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dirty="0" smtClean="0"/>
                <a:t>0.1</a:t>
              </a:r>
            </a:p>
          </p:txBody>
        </p:sp>
        <p:sp>
          <p:nvSpPr>
            <p:cNvPr id="83" name="Textfeld 82"/>
            <p:cNvSpPr txBox="1"/>
            <p:nvPr/>
          </p:nvSpPr>
          <p:spPr>
            <a:xfrm>
              <a:off x="8496436" y="5133694"/>
              <a:ext cx="360040" cy="257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dirty="0" smtClean="0"/>
                <a:t>0</a:t>
              </a:r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8496436" y="5661248"/>
              <a:ext cx="540060" cy="257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dirty="0" smtClean="0"/>
                <a:t>-0.1</a:t>
              </a:r>
            </a:p>
          </p:txBody>
        </p:sp>
        <p:sp>
          <p:nvSpPr>
            <p:cNvPr id="85" name="Textfeld 84"/>
            <p:cNvSpPr txBox="1"/>
            <p:nvPr/>
          </p:nvSpPr>
          <p:spPr>
            <a:xfrm>
              <a:off x="8496436" y="6150496"/>
              <a:ext cx="540060" cy="257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dirty="0" smtClean="0"/>
                <a:t>-0.2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02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Bild 22" descr="SLA_A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12" y="1520948"/>
            <a:ext cx="2809756" cy="1440000"/>
          </a:xfrm>
          <a:prstGeom prst="rect">
            <a:avLst/>
          </a:prstGeom>
        </p:spPr>
      </p:pic>
      <p:pic>
        <p:nvPicPr>
          <p:cNvPr id="3" name="Bild 2" descr="SLA_ACM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448" y="1484780"/>
            <a:ext cx="2809756" cy="1440000"/>
          </a:xfrm>
          <a:prstGeom prst="rect">
            <a:avLst/>
          </a:prstGeom>
        </p:spPr>
      </p:pic>
      <p:pic>
        <p:nvPicPr>
          <p:cNvPr id="22" name="Bild 21" descr="SLA_ZY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2" y="1520784"/>
            <a:ext cx="2809756" cy="1439998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Characteristics and impact of </a:t>
            </a:r>
            <a:r>
              <a:rPr lang="en-US" dirty="0" err="1"/>
              <a:t>mesoscale</a:t>
            </a:r>
            <a:r>
              <a:rPr lang="en-US" dirty="0"/>
              <a:t> eddies</a:t>
            </a:r>
          </a:p>
        </p:txBody>
      </p:sp>
      <p:pic>
        <p:nvPicPr>
          <p:cNvPr id="15" name="Bild 14" descr="AWA_LOGO_NOIR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sp>
        <p:nvSpPr>
          <p:cNvPr id="9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611188" y="188640"/>
            <a:ext cx="5941031" cy="612068"/>
          </a:xfrm>
        </p:spPr>
        <p:txBody>
          <a:bodyPr/>
          <a:lstStyle/>
          <a:p>
            <a:r>
              <a:rPr lang="en-US" sz="2400" dirty="0"/>
              <a:t>Mean eddy surface and vertical structure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1079612" y="966215"/>
            <a:ext cx="2268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/>
              <a:t>Cyclone</a:t>
            </a:r>
            <a:endParaRPr lang="de-DE" sz="1600" b="1" dirty="0" smtClean="0"/>
          </a:p>
        </p:txBody>
      </p:sp>
      <p:sp>
        <p:nvSpPr>
          <p:cNvPr id="36" name="Textfeld 35"/>
          <p:cNvSpPr txBox="1"/>
          <p:nvPr/>
        </p:nvSpPr>
        <p:spPr>
          <a:xfrm>
            <a:off x="3923928" y="966215"/>
            <a:ext cx="2268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/>
              <a:t>Anticyclone</a:t>
            </a:r>
            <a:endParaRPr lang="de-DE" sz="1600" b="1" dirty="0" smtClean="0"/>
          </a:p>
        </p:txBody>
      </p:sp>
      <p:sp>
        <p:nvSpPr>
          <p:cNvPr id="43" name="Textfeld 42"/>
          <p:cNvSpPr txBox="1"/>
          <p:nvPr/>
        </p:nvSpPr>
        <p:spPr>
          <a:xfrm>
            <a:off x="6840252" y="980728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ACME</a:t>
            </a:r>
          </a:p>
        </p:txBody>
      </p:sp>
      <p:sp>
        <p:nvSpPr>
          <p:cNvPr id="21" name="Rechteck 20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pic>
        <p:nvPicPr>
          <p:cNvPr id="59" name="Bild 58" descr="f11.pdf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976" y="1340722"/>
            <a:ext cx="290504" cy="1764242"/>
          </a:xfrm>
          <a:prstGeom prst="rect">
            <a:avLst/>
          </a:prstGeom>
        </p:spPr>
      </p:pic>
      <p:sp>
        <p:nvSpPr>
          <p:cNvPr id="70" name="Textfeld 69"/>
          <p:cNvSpPr txBox="1"/>
          <p:nvPr/>
        </p:nvSpPr>
        <p:spPr>
          <a:xfrm rot="20635828">
            <a:off x="506039" y="1476954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SLA</a:t>
            </a:r>
          </a:p>
        </p:txBody>
      </p:sp>
      <p:sp>
        <p:nvSpPr>
          <p:cNvPr id="71" name="Textfeld 70"/>
          <p:cNvSpPr txBox="1"/>
          <p:nvPr/>
        </p:nvSpPr>
        <p:spPr>
          <a:xfrm rot="20635828">
            <a:off x="3458367" y="1440950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SLA</a:t>
            </a:r>
          </a:p>
        </p:txBody>
      </p:sp>
      <p:sp>
        <p:nvSpPr>
          <p:cNvPr id="74" name="Textfeld 73"/>
          <p:cNvSpPr txBox="1"/>
          <p:nvPr/>
        </p:nvSpPr>
        <p:spPr>
          <a:xfrm rot="20635828">
            <a:off x="6261697" y="1488548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SLA</a:t>
            </a:r>
          </a:p>
        </p:txBody>
      </p:sp>
      <p:pic>
        <p:nvPicPr>
          <p:cNvPr id="11" name="Bild 10" descr="3d_ACME_salz.png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76" y="3140968"/>
            <a:ext cx="2879996" cy="2700000"/>
          </a:xfrm>
          <a:prstGeom prst="rect">
            <a:avLst/>
          </a:prstGeom>
        </p:spPr>
      </p:pic>
      <p:pic>
        <p:nvPicPr>
          <p:cNvPr id="12" name="Bild 11" descr="3d_Ant_salz.pn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28" y="3140968"/>
            <a:ext cx="2879996" cy="2700000"/>
          </a:xfrm>
          <a:prstGeom prst="rect">
            <a:avLst/>
          </a:prstGeom>
        </p:spPr>
      </p:pic>
      <p:pic>
        <p:nvPicPr>
          <p:cNvPr id="13" name="Bild 12" descr="3d_Zyc_salz.png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4" y="3140968"/>
            <a:ext cx="2879996" cy="2699996"/>
          </a:xfrm>
          <a:prstGeom prst="rect">
            <a:avLst/>
          </a:prstGeom>
        </p:spPr>
      </p:pic>
      <p:sp>
        <p:nvSpPr>
          <p:cNvPr id="72" name="Textfeld 71"/>
          <p:cNvSpPr txBox="1"/>
          <p:nvPr/>
        </p:nvSpPr>
        <p:spPr>
          <a:xfrm rot="20104513">
            <a:off x="3355929" y="3117473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SSSa</a:t>
            </a:r>
            <a:endParaRPr lang="de-DE" sz="2000" dirty="0" smtClean="0"/>
          </a:p>
        </p:txBody>
      </p:sp>
      <p:sp>
        <p:nvSpPr>
          <p:cNvPr id="73" name="Textfeld 72"/>
          <p:cNvSpPr txBox="1"/>
          <p:nvPr/>
        </p:nvSpPr>
        <p:spPr>
          <a:xfrm rot="20343718">
            <a:off x="474503" y="3066130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SSSa</a:t>
            </a:r>
            <a:endParaRPr lang="de-DE" sz="2000" dirty="0" smtClean="0"/>
          </a:p>
        </p:txBody>
      </p:sp>
      <p:sp>
        <p:nvSpPr>
          <p:cNvPr id="75" name="Textfeld 74"/>
          <p:cNvSpPr txBox="1"/>
          <p:nvPr/>
        </p:nvSpPr>
        <p:spPr>
          <a:xfrm rot="20347757">
            <a:off x="6185260" y="3104118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SSSa</a:t>
            </a:r>
            <a:endParaRPr lang="de-DE" sz="2000" dirty="0" smtClean="0"/>
          </a:p>
        </p:txBody>
      </p:sp>
      <p:grpSp>
        <p:nvGrpSpPr>
          <p:cNvPr id="77" name="Gruppierung 76"/>
          <p:cNvGrpSpPr/>
          <p:nvPr/>
        </p:nvGrpSpPr>
        <p:grpSpPr>
          <a:xfrm>
            <a:off x="8568444" y="3104962"/>
            <a:ext cx="648072" cy="1788432"/>
            <a:chOff x="8352420" y="4113076"/>
            <a:chExt cx="740642" cy="2304256"/>
          </a:xfrm>
        </p:grpSpPr>
        <p:pic>
          <p:nvPicPr>
            <p:cNvPr id="79" name="Bild 78" descr="Colorbar_SST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2420" y="4149080"/>
              <a:ext cx="491572" cy="2242048"/>
            </a:xfrm>
            <a:prstGeom prst="rect">
              <a:avLst/>
            </a:prstGeom>
          </p:spPr>
        </p:pic>
        <p:sp>
          <p:nvSpPr>
            <p:cNvPr id="80" name="Rechteck 79"/>
            <p:cNvSpPr/>
            <p:nvPr/>
          </p:nvSpPr>
          <p:spPr>
            <a:xfrm>
              <a:off x="8568444" y="4113076"/>
              <a:ext cx="396044" cy="230425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8496436" y="4149080"/>
              <a:ext cx="473186" cy="257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dirty="0" smtClean="0"/>
                <a:t>0.8</a:t>
              </a:r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8496436" y="4653136"/>
              <a:ext cx="596626" cy="257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dirty="0" smtClean="0"/>
                <a:t>0.4</a:t>
              </a:r>
            </a:p>
          </p:txBody>
        </p:sp>
        <p:sp>
          <p:nvSpPr>
            <p:cNvPr id="83" name="Textfeld 82"/>
            <p:cNvSpPr txBox="1"/>
            <p:nvPr/>
          </p:nvSpPr>
          <p:spPr>
            <a:xfrm>
              <a:off x="8496436" y="5133694"/>
              <a:ext cx="360040" cy="257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dirty="0" smtClean="0"/>
                <a:t>0</a:t>
              </a:r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8496436" y="5661248"/>
              <a:ext cx="540060" cy="257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dirty="0" smtClean="0"/>
                <a:t>-0.4</a:t>
              </a:r>
            </a:p>
          </p:txBody>
        </p:sp>
        <p:sp>
          <p:nvSpPr>
            <p:cNvPr id="85" name="Textfeld 84"/>
            <p:cNvSpPr txBox="1"/>
            <p:nvPr/>
          </p:nvSpPr>
          <p:spPr>
            <a:xfrm>
              <a:off x="8496436" y="6150496"/>
              <a:ext cx="540060" cy="257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dirty="0" smtClean="0"/>
                <a:t>-0.8</a:t>
              </a:r>
            </a:p>
          </p:txBody>
        </p:sp>
      </p:grpSp>
      <p:sp>
        <p:nvSpPr>
          <p:cNvPr id="51" name="Rechteck 50"/>
          <p:cNvSpPr/>
          <p:nvPr/>
        </p:nvSpPr>
        <p:spPr>
          <a:xfrm>
            <a:off x="2303748" y="3753036"/>
            <a:ext cx="180020" cy="10801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52" name="Rechteck 51"/>
          <p:cNvSpPr/>
          <p:nvPr/>
        </p:nvSpPr>
        <p:spPr>
          <a:xfrm>
            <a:off x="971600" y="3645024"/>
            <a:ext cx="180020" cy="10801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53" name="Rechteck 52"/>
          <p:cNvSpPr/>
          <p:nvPr/>
        </p:nvSpPr>
        <p:spPr>
          <a:xfrm>
            <a:off x="3599892" y="3645024"/>
            <a:ext cx="180020" cy="10801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54" name="Rechteck 53"/>
          <p:cNvSpPr/>
          <p:nvPr/>
        </p:nvSpPr>
        <p:spPr>
          <a:xfrm>
            <a:off x="5004048" y="3645024"/>
            <a:ext cx="180020" cy="10801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55" name="Rechteck 54"/>
          <p:cNvSpPr/>
          <p:nvPr/>
        </p:nvSpPr>
        <p:spPr>
          <a:xfrm>
            <a:off x="7380312" y="3537012"/>
            <a:ext cx="180020" cy="10801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56" name="Rechteck 55"/>
          <p:cNvSpPr/>
          <p:nvPr/>
        </p:nvSpPr>
        <p:spPr>
          <a:xfrm>
            <a:off x="7344308" y="4005064"/>
            <a:ext cx="180020" cy="10801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7236296" y="3943895"/>
            <a:ext cx="425310" cy="205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-0.1</a:t>
            </a:r>
          </a:p>
        </p:txBody>
      </p:sp>
      <p:sp>
        <p:nvSpPr>
          <p:cNvPr id="58" name="Textfeld 57"/>
          <p:cNvSpPr txBox="1"/>
          <p:nvPr/>
        </p:nvSpPr>
        <p:spPr>
          <a:xfrm>
            <a:off x="2238478" y="3681028"/>
            <a:ext cx="425310" cy="205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-0.1</a:t>
            </a:r>
          </a:p>
        </p:txBody>
      </p:sp>
      <p:sp>
        <p:nvSpPr>
          <p:cNvPr id="60" name="Textfeld 59"/>
          <p:cNvSpPr txBox="1"/>
          <p:nvPr/>
        </p:nvSpPr>
        <p:spPr>
          <a:xfrm>
            <a:off x="4932040" y="3573016"/>
            <a:ext cx="4253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0.1</a:t>
            </a:r>
          </a:p>
        </p:txBody>
      </p:sp>
      <p:sp>
        <p:nvSpPr>
          <p:cNvPr id="61" name="Textfeld 60"/>
          <p:cNvSpPr txBox="1"/>
          <p:nvPr/>
        </p:nvSpPr>
        <p:spPr>
          <a:xfrm>
            <a:off x="3491880" y="3573016"/>
            <a:ext cx="4253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0.05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827584" y="3573016"/>
            <a:ext cx="4253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-0.05</a:t>
            </a:r>
          </a:p>
        </p:txBody>
      </p:sp>
      <p:sp>
        <p:nvSpPr>
          <p:cNvPr id="63" name="Textfeld 62"/>
          <p:cNvSpPr txBox="1"/>
          <p:nvPr/>
        </p:nvSpPr>
        <p:spPr>
          <a:xfrm>
            <a:off x="7272300" y="3465004"/>
            <a:ext cx="4253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0.05</a:t>
            </a:r>
          </a:p>
        </p:txBody>
      </p:sp>
    </p:spTree>
    <p:extLst>
      <p:ext uri="{BB962C8B-B14F-4D97-AF65-F5344CB8AC3E}">
        <p14:creationId xmlns:p14="http://schemas.microsoft.com/office/powerpoint/2010/main" val="349287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Characteristics and impact of </a:t>
            </a:r>
            <a:r>
              <a:rPr lang="en-US" dirty="0" err="1"/>
              <a:t>mesoscale</a:t>
            </a:r>
            <a:r>
              <a:rPr lang="en-US" dirty="0"/>
              <a:t> eddies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 smtClean="0"/>
              <a:t>Method: Eddy detection</a:t>
            </a:r>
            <a:endParaRPr lang="en-US" sz="2400" dirty="0"/>
          </a:p>
        </p:txBody>
      </p:sp>
      <p:pic>
        <p:nvPicPr>
          <p:cNvPr id="15" name="Bild 14" descr="AWA_LOGO_NOI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pic>
        <p:nvPicPr>
          <p:cNvPr id="18" name="Bild 17" descr="SLA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32223"/>
            <a:ext cx="5688632" cy="3991036"/>
          </a:xfrm>
          <a:prstGeom prst="rect">
            <a:avLst/>
          </a:prstGeom>
        </p:spPr>
      </p:pic>
      <p:sp>
        <p:nvSpPr>
          <p:cNvPr id="8" name="Rahmen 7"/>
          <p:cNvSpPr/>
          <p:nvPr/>
        </p:nvSpPr>
        <p:spPr>
          <a:xfrm>
            <a:off x="2087724" y="3068960"/>
            <a:ext cx="900100" cy="900100"/>
          </a:xfrm>
          <a:prstGeom prst="frame">
            <a:avLst>
              <a:gd name="adj1" fmla="val 4662"/>
            </a:avLst>
          </a:prstGeom>
          <a:solidFill>
            <a:srgbClr val="000000"/>
          </a:solidFill>
          <a:ln w="95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625989" y="5286690"/>
            <a:ext cx="530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cm</a:t>
            </a:r>
          </a:p>
        </p:txBody>
      </p:sp>
      <p:sp>
        <p:nvSpPr>
          <p:cNvPr id="20" name="Rechteck 19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pic>
        <p:nvPicPr>
          <p:cNvPr id="10" name="Bild 9" descr="SLA_zoom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00175"/>
            <a:ext cx="5292588" cy="5073141"/>
          </a:xfrm>
          <a:prstGeom prst="rect">
            <a:avLst/>
          </a:prstGeom>
        </p:spPr>
      </p:pic>
      <p:sp>
        <p:nvSpPr>
          <p:cNvPr id="11" name="Freihandform 10"/>
          <p:cNvSpPr>
            <a:spLocks noChangeAspect="1"/>
          </p:cNvSpPr>
          <p:nvPr/>
        </p:nvSpPr>
        <p:spPr>
          <a:xfrm>
            <a:off x="2267744" y="2313121"/>
            <a:ext cx="2351361" cy="2195999"/>
          </a:xfrm>
          <a:custGeom>
            <a:avLst/>
            <a:gdLst>
              <a:gd name="connsiteX0" fmla="*/ 374217 w 2189697"/>
              <a:gd name="connsiteY0" fmla="*/ 241981 h 2045017"/>
              <a:gd name="connsiteX1" fmla="*/ 746750 w 2189697"/>
              <a:gd name="connsiteY1" fmla="*/ 47248 h 2045017"/>
              <a:gd name="connsiteX2" fmla="*/ 1026150 w 2189697"/>
              <a:gd name="connsiteY2" fmla="*/ 4914 h 2045017"/>
              <a:gd name="connsiteX3" fmla="*/ 1398684 w 2189697"/>
              <a:gd name="connsiteY3" fmla="*/ 131914 h 2045017"/>
              <a:gd name="connsiteX4" fmla="*/ 1669617 w 2189697"/>
              <a:gd name="connsiteY4" fmla="*/ 377448 h 2045017"/>
              <a:gd name="connsiteX5" fmla="*/ 1932084 w 2189697"/>
              <a:gd name="connsiteY5" fmla="*/ 580648 h 2045017"/>
              <a:gd name="connsiteX6" fmla="*/ 2186084 w 2189697"/>
              <a:gd name="connsiteY6" fmla="*/ 953181 h 2045017"/>
              <a:gd name="connsiteX7" fmla="*/ 2050617 w 2189697"/>
              <a:gd name="connsiteY7" fmla="*/ 1376514 h 2045017"/>
              <a:gd name="connsiteX8" fmla="*/ 1635750 w 2189697"/>
              <a:gd name="connsiteY8" fmla="*/ 1732114 h 2045017"/>
              <a:gd name="connsiteX9" fmla="*/ 1178550 w 2189697"/>
              <a:gd name="connsiteY9" fmla="*/ 1918381 h 2045017"/>
              <a:gd name="connsiteX10" fmla="*/ 738284 w 2189697"/>
              <a:gd name="connsiteY10" fmla="*/ 2036914 h 2045017"/>
              <a:gd name="connsiteX11" fmla="*/ 238750 w 2189697"/>
              <a:gd name="connsiteY11" fmla="*/ 1689781 h 2045017"/>
              <a:gd name="connsiteX12" fmla="*/ 27084 w 2189697"/>
              <a:gd name="connsiteY12" fmla="*/ 1249514 h 2045017"/>
              <a:gd name="connsiteX13" fmla="*/ 10150 w 2189697"/>
              <a:gd name="connsiteY13" fmla="*/ 716114 h 2045017"/>
              <a:gd name="connsiteX14" fmla="*/ 94817 w 2189697"/>
              <a:gd name="connsiteY14" fmla="*/ 445181 h 2045017"/>
              <a:gd name="connsiteX15" fmla="*/ 374217 w 2189697"/>
              <a:gd name="connsiteY15" fmla="*/ 241981 h 2045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89697" h="2045017">
                <a:moveTo>
                  <a:pt x="374217" y="241981"/>
                </a:moveTo>
                <a:cubicBezTo>
                  <a:pt x="482873" y="175659"/>
                  <a:pt x="638095" y="86759"/>
                  <a:pt x="746750" y="47248"/>
                </a:cubicBezTo>
                <a:cubicBezTo>
                  <a:pt x="855405" y="7737"/>
                  <a:pt x="917494" y="-9197"/>
                  <a:pt x="1026150" y="4914"/>
                </a:cubicBezTo>
                <a:cubicBezTo>
                  <a:pt x="1134806" y="19025"/>
                  <a:pt x="1291440" y="69825"/>
                  <a:pt x="1398684" y="131914"/>
                </a:cubicBezTo>
                <a:cubicBezTo>
                  <a:pt x="1505928" y="194003"/>
                  <a:pt x="1580717" y="302659"/>
                  <a:pt x="1669617" y="377448"/>
                </a:cubicBezTo>
                <a:cubicBezTo>
                  <a:pt x="1758517" y="452237"/>
                  <a:pt x="1846006" y="484693"/>
                  <a:pt x="1932084" y="580648"/>
                </a:cubicBezTo>
                <a:cubicBezTo>
                  <a:pt x="2018162" y="676603"/>
                  <a:pt x="2166329" y="820537"/>
                  <a:pt x="2186084" y="953181"/>
                </a:cubicBezTo>
                <a:cubicBezTo>
                  <a:pt x="2205839" y="1085825"/>
                  <a:pt x="2142339" y="1246692"/>
                  <a:pt x="2050617" y="1376514"/>
                </a:cubicBezTo>
                <a:cubicBezTo>
                  <a:pt x="1958895" y="1506336"/>
                  <a:pt x="1781094" y="1641803"/>
                  <a:pt x="1635750" y="1732114"/>
                </a:cubicBezTo>
                <a:cubicBezTo>
                  <a:pt x="1490406" y="1822425"/>
                  <a:pt x="1328128" y="1867581"/>
                  <a:pt x="1178550" y="1918381"/>
                </a:cubicBezTo>
                <a:cubicBezTo>
                  <a:pt x="1028972" y="1969181"/>
                  <a:pt x="894917" y="2075014"/>
                  <a:pt x="738284" y="2036914"/>
                </a:cubicBezTo>
                <a:cubicBezTo>
                  <a:pt x="581651" y="1998814"/>
                  <a:pt x="357283" y="1821014"/>
                  <a:pt x="238750" y="1689781"/>
                </a:cubicBezTo>
                <a:cubicBezTo>
                  <a:pt x="120217" y="1558548"/>
                  <a:pt x="65184" y="1411792"/>
                  <a:pt x="27084" y="1249514"/>
                </a:cubicBezTo>
                <a:cubicBezTo>
                  <a:pt x="-11016" y="1087236"/>
                  <a:pt x="-1139" y="850170"/>
                  <a:pt x="10150" y="716114"/>
                </a:cubicBezTo>
                <a:cubicBezTo>
                  <a:pt x="21439" y="582058"/>
                  <a:pt x="32728" y="525614"/>
                  <a:pt x="94817" y="445181"/>
                </a:cubicBezTo>
                <a:cubicBezTo>
                  <a:pt x="156906" y="364748"/>
                  <a:pt x="265561" y="308303"/>
                  <a:pt x="374217" y="241981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167690" y="3609020"/>
            <a:ext cx="72008" cy="72008"/>
          </a:xfrm>
          <a:prstGeom prst="ellipse">
            <a:avLst/>
          </a:prstGeom>
          <a:solidFill>
            <a:schemeClr val="tx1"/>
          </a:solidFill>
          <a:ln w="952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499992" y="3540435"/>
            <a:ext cx="612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1.</a:t>
            </a:r>
          </a:p>
        </p:txBody>
      </p:sp>
      <p:sp>
        <p:nvSpPr>
          <p:cNvPr id="17" name="Freihandform 16"/>
          <p:cNvSpPr>
            <a:spLocks noChangeAspect="1"/>
          </p:cNvSpPr>
          <p:nvPr/>
        </p:nvSpPr>
        <p:spPr>
          <a:xfrm>
            <a:off x="2045214" y="2424559"/>
            <a:ext cx="2382770" cy="2232000"/>
          </a:xfrm>
          <a:custGeom>
            <a:avLst/>
            <a:gdLst>
              <a:gd name="connsiteX0" fmla="*/ 798441 w 2212533"/>
              <a:gd name="connsiteY0" fmla="*/ 223418 h 2072536"/>
              <a:gd name="connsiteX1" fmla="*/ 1035507 w 2212533"/>
              <a:gd name="connsiteY1" fmla="*/ 79485 h 2072536"/>
              <a:gd name="connsiteX2" fmla="*/ 1238707 w 2212533"/>
              <a:gd name="connsiteY2" fmla="*/ 3285 h 2072536"/>
              <a:gd name="connsiteX3" fmla="*/ 1509641 w 2212533"/>
              <a:gd name="connsiteY3" fmla="*/ 37151 h 2072536"/>
              <a:gd name="connsiteX4" fmla="*/ 1755174 w 2212533"/>
              <a:gd name="connsiteY4" fmla="*/ 240351 h 2072536"/>
              <a:gd name="connsiteX5" fmla="*/ 1992241 w 2212533"/>
              <a:gd name="connsiteY5" fmla="*/ 545151 h 2072536"/>
              <a:gd name="connsiteX6" fmla="*/ 2136174 w 2212533"/>
              <a:gd name="connsiteY6" fmla="*/ 646751 h 2072536"/>
              <a:gd name="connsiteX7" fmla="*/ 2212374 w 2212533"/>
              <a:gd name="connsiteY7" fmla="*/ 917685 h 2072536"/>
              <a:gd name="connsiteX8" fmla="*/ 2153107 w 2212533"/>
              <a:gd name="connsiteY8" fmla="*/ 1197085 h 2072536"/>
              <a:gd name="connsiteX9" fmla="*/ 2051507 w 2212533"/>
              <a:gd name="connsiteY9" fmla="*/ 1417218 h 2072536"/>
              <a:gd name="connsiteX10" fmla="*/ 1822907 w 2212533"/>
              <a:gd name="connsiteY10" fmla="*/ 1747418 h 2072536"/>
              <a:gd name="connsiteX11" fmla="*/ 1492707 w 2212533"/>
              <a:gd name="connsiteY11" fmla="*/ 1916751 h 2072536"/>
              <a:gd name="connsiteX12" fmla="*/ 1170974 w 2212533"/>
              <a:gd name="connsiteY12" fmla="*/ 2009885 h 2072536"/>
              <a:gd name="connsiteX13" fmla="*/ 900041 w 2212533"/>
              <a:gd name="connsiteY13" fmla="*/ 2069151 h 2072536"/>
              <a:gd name="connsiteX14" fmla="*/ 620641 w 2212533"/>
              <a:gd name="connsiteY14" fmla="*/ 1908285 h 2072536"/>
              <a:gd name="connsiteX15" fmla="*/ 502107 w 2212533"/>
              <a:gd name="connsiteY15" fmla="*/ 1705085 h 2072536"/>
              <a:gd name="connsiteX16" fmla="*/ 290441 w 2212533"/>
              <a:gd name="connsiteY16" fmla="*/ 1501885 h 2072536"/>
              <a:gd name="connsiteX17" fmla="*/ 53374 w 2212533"/>
              <a:gd name="connsiteY17" fmla="*/ 1315618 h 2072536"/>
              <a:gd name="connsiteX18" fmla="*/ 2574 w 2212533"/>
              <a:gd name="connsiteY18" fmla="*/ 1137818 h 2072536"/>
              <a:gd name="connsiteX19" fmla="*/ 104174 w 2212533"/>
              <a:gd name="connsiteY19" fmla="*/ 892285 h 2072536"/>
              <a:gd name="connsiteX20" fmla="*/ 392041 w 2212533"/>
              <a:gd name="connsiteY20" fmla="*/ 553618 h 2072536"/>
              <a:gd name="connsiteX21" fmla="*/ 798441 w 2212533"/>
              <a:gd name="connsiteY21" fmla="*/ 223418 h 2072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212533" h="2072536">
                <a:moveTo>
                  <a:pt x="798441" y="223418"/>
                </a:moveTo>
                <a:cubicBezTo>
                  <a:pt x="905685" y="144396"/>
                  <a:pt x="962129" y="116174"/>
                  <a:pt x="1035507" y="79485"/>
                </a:cubicBezTo>
                <a:cubicBezTo>
                  <a:pt x="1108885" y="42796"/>
                  <a:pt x="1159685" y="10341"/>
                  <a:pt x="1238707" y="3285"/>
                </a:cubicBezTo>
                <a:cubicBezTo>
                  <a:pt x="1317729" y="-3771"/>
                  <a:pt x="1423563" y="-2360"/>
                  <a:pt x="1509641" y="37151"/>
                </a:cubicBezTo>
                <a:cubicBezTo>
                  <a:pt x="1595719" y="76662"/>
                  <a:pt x="1674741" y="155684"/>
                  <a:pt x="1755174" y="240351"/>
                </a:cubicBezTo>
                <a:cubicBezTo>
                  <a:pt x="1835607" y="325018"/>
                  <a:pt x="1928741" y="477418"/>
                  <a:pt x="1992241" y="545151"/>
                </a:cubicBezTo>
                <a:cubicBezTo>
                  <a:pt x="2055741" y="612884"/>
                  <a:pt x="2099485" y="584662"/>
                  <a:pt x="2136174" y="646751"/>
                </a:cubicBezTo>
                <a:cubicBezTo>
                  <a:pt x="2172863" y="708840"/>
                  <a:pt x="2209552" y="825963"/>
                  <a:pt x="2212374" y="917685"/>
                </a:cubicBezTo>
                <a:cubicBezTo>
                  <a:pt x="2215196" y="1009407"/>
                  <a:pt x="2179918" y="1113830"/>
                  <a:pt x="2153107" y="1197085"/>
                </a:cubicBezTo>
                <a:cubicBezTo>
                  <a:pt x="2126296" y="1280340"/>
                  <a:pt x="2106540" y="1325496"/>
                  <a:pt x="2051507" y="1417218"/>
                </a:cubicBezTo>
                <a:cubicBezTo>
                  <a:pt x="1996474" y="1508940"/>
                  <a:pt x="1916040" y="1664163"/>
                  <a:pt x="1822907" y="1747418"/>
                </a:cubicBezTo>
                <a:cubicBezTo>
                  <a:pt x="1729774" y="1830673"/>
                  <a:pt x="1601362" y="1873007"/>
                  <a:pt x="1492707" y="1916751"/>
                </a:cubicBezTo>
                <a:cubicBezTo>
                  <a:pt x="1384052" y="1960495"/>
                  <a:pt x="1269752" y="1984485"/>
                  <a:pt x="1170974" y="2009885"/>
                </a:cubicBezTo>
                <a:cubicBezTo>
                  <a:pt x="1072196" y="2035285"/>
                  <a:pt x="991763" y="2086084"/>
                  <a:pt x="900041" y="2069151"/>
                </a:cubicBezTo>
                <a:cubicBezTo>
                  <a:pt x="808319" y="2052218"/>
                  <a:pt x="686963" y="1968963"/>
                  <a:pt x="620641" y="1908285"/>
                </a:cubicBezTo>
                <a:cubicBezTo>
                  <a:pt x="554319" y="1847607"/>
                  <a:pt x="557140" y="1772818"/>
                  <a:pt x="502107" y="1705085"/>
                </a:cubicBezTo>
                <a:cubicBezTo>
                  <a:pt x="447074" y="1637352"/>
                  <a:pt x="365230" y="1566796"/>
                  <a:pt x="290441" y="1501885"/>
                </a:cubicBezTo>
                <a:cubicBezTo>
                  <a:pt x="215652" y="1436974"/>
                  <a:pt x="101352" y="1376296"/>
                  <a:pt x="53374" y="1315618"/>
                </a:cubicBezTo>
                <a:cubicBezTo>
                  <a:pt x="5396" y="1254940"/>
                  <a:pt x="-5893" y="1208374"/>
                  <a:pt x="2574" y="1137818"/>
                </a:cubicBezTo>
                <a:cubicBezTo>
                  <a:pt x="11041" y="1067263"/>
                  <a:pt x="39263" y="989652"/>
                  <a:pt x="104174" y="892285"/>
                </a:cubicBezTo>
                <a:cubicBezTo>
                  <a:pt x="169085" y="794918"/>
                  <a:pt x="274919" y="666507"/>
                  <a:pt x="392041" y="553618"/>
                </a:cubicBezTo>
                <a:cubicBezTo>
                  <a:pt x="509163" y="440729"/>
                  <a:pt x="691197" y="302440"/>
                  <a:pt x="798441" y="223418"/>
                </a:cubicBezTo>
                <a:close/>
              </a:path>
            </a:pathLst>
          </a:custGeom>
          <a:noFill/>
          <a:ln>
            <a:solidFill>
              <a:srgbClr val="0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139952" y="3216399"/>
            <a:ext cx="612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2</a:t>
            </a:r>
            <a:r>
              <a:rPr lang="de-DE" sz="1400" dirty="0" smtClean="0"/>
              <a:t>.</a:t>
            </a:r>
          </a:p>
        </p:txBody>
      </p:sp>
      <p:sp>
        <p:nvSpPr>
          <p:cNvPr id="22" name="Textfeld 21"/>
          <p:cNvSpPr txBox="1"/>
          <p:nvPr/>
        </p:nvSpPr>
        <p:spPr>
          <a:xfrm rot="2764945">
            <a:off x="3019992" y="3862836"/>
            <a:ext cx="14401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  </a:t>
            </a:r>
            <a:r>
              <a:rPr lang="de-DE" sz="1600" dirty="0" err="1" smtClean="0"/>
              <a:t>radius</a:t>
            </a:r>
            <a:r>
              <a:rPr lang="de-DE" sz="1600" dirty="0" smtClean="0"/>
              <a:t> </a:t>
            </a:r>
          </a:p>
          <a:p>
            <a:r>
              <a:rPr lang="de-DE" sz="1400" dirty="0" smtClean="0"/>
              <a:t>&gt; 45 km</a:t>
            </a:r>
          </a:p>
        </p:txBody>
      </p:sp>
      <p:cxnSp>
        <p:nvCxnSpPr>
          <p:cNvPr id="26" name="Gerade Verbindung 25"/>
          <p:cNvCxnSpPr/>
          <p:nvPr/>
        </p:nvCxnSpPr>
        <p:spPr>
          <a:xfrm>
            <a:off x="3239852" y="3683985"/>
            <a:ext cx="612222" cy="576530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6084168" y="1304764"/>
            <a:ext cx="331236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000" b="1" dirty="0" smtClean="0"/>
              <a:t>Okubo</a:t>
            </a:r>
            <a:r>
              <a:rPr lang="en-GB" sz="2000" b="1" dirty="0"/>
              <a:t>-</a:t>
            </a:r>
            <a:r>
              <a:rPr lang="en-GB" sz="2000" b="1" dirty="0" smtClean="0"/>
              <a:t>Weiss </a:t>
            </a:r>
            <a:r>
              <a:rPr lang="en-GB" sz="2000" dirty="0" smtClean="0"/>
              <a:t>based </a:t>
            </a:r>
            <a:r>
              <a:rPr lang="en-GB" sz="2000" dirty="0"/>
              <a:t>on the relationship between </a:t>
            </a:r>
            <a:r>
              <a:rPr lang="en-GB" sz="2000" dirty="0" err="1"/>
              <a:t>vorticity</a:t>
            </a:r>
            <a:r>
              <a:rPr lang="en-GB" sz="2000" dirty="0"/>
              <a:t> and strain tensors </a:t>
            </a:r>
            <a:r>
              <a:rPr lang="en-GB" sz="2000" dirty="0" smtClean="0"/>
              <a:t> (Weiss et al., 1991)</a:t>
            </a:r>
            <a:endParaRPr lang="de-DE" sz="2000" dirty="0"/>
          </a:p>
          <a:p>
            <a:pPr marL="457200" indent="-457200">
              <a:buFont typeface="+mj-lt"/>
              <a:buAutoNum type="arabicPeriod"/>
            </a:pPr>
            <a:endParaRPr lang="de-DE" sz="2000" b="1" dirty="0"/>
          </a:p>
          <a:p>
            <a:pPr marL="457200" indent="-457200">
              <a:buFont typeface="+mj-lt"/>
              <a:buAutoNum type="arabicPeriod"/>
            </a:pPr>
            <a:r>
              <a:rPr lang="en-GB" sz="2000" b="1" dirty="0" smtClean="0"/>
              <a:t>Geometrical</a:t>
            </a:r>
            <a:r>
              <a:rPr lang="en-GB" sz="2000" dirty="0" smtClean="0"/>
              <a:t> </a:t>
            </a:r>
            <a:r>
              <a:rPr lang="en-GB" sz="2000" b="1" dirty="0"/>
              <a:t>method</a:t>
            </a:r>
            <a:r>
              <a:rPr lang="en-GB" sz="2000" dirty="0"/>
              <a:t> based on closed streamlines of geostrophic </a:t>
            </a:r>
            <a:r>
              <a:rPr lang="en-GB" sz="2000" dirty="0" smtClean="0"/>
              <a:t>velocity (</a:t>
            </a:r>
            <a:r>
              <a:rPr lang="en-GB" sz="2000" dirty="0" err="1" smtClean="0"/>
              <a:t>Nencioli</a:t>
            </a:r>
            <a:r>
              <a:rPr lang="en-GB" sz="2000" dirty="0" smtClean="0"/>
              <a:t> et al., 2010) 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b="1" dirty="0" smtClean="0"/>
              <a:t>   </a:t>
            </a:r>
            <a:r>
              <a:rPr lang="en-US" sz="2000" b="1" dirty="0"/>
              <a:t> Pre-requisites: </a:t>
            </a:r>
            <a:endParaRPr lang="en-US" sz="2000" b="1" dirty="0" smtClean="0"/>
          </a:p>
          <a:p>
            <a:pPr marL="285750" indent="-285750">
              <a:buFont typeface="Wingdings" charset="2"/>
              <a:buChar char="Ø"/>
            </a:pPr>
            <a:r>
              <a:rPr lang="en-US" sz="2000" dirty="0" smtClean="0"/>
              <a:t>Eddy radius &gt; 45 km </a:t>
            </a:r>
            <a:endParaRPr lang="en-US" sz="2000" dirty="0"/>
          </a:p>
          <a:p>
            <a:pPr marL="285750" indent="-285750">
              <a:buFont typeface="Wingdings" charset="2"/>
              <a:buChar char="Ø"/>
            </a:pPr>
            <a:r>
              <a:rPr lang="en-US" sz="2000" dirty="0"/>
              <a:t>E</a:t>
            </a:r>
            <a:r>
              <a:rPr lang="en-US" sz="2000" dirty="0" smtClean="0"/>
              <a:t>ddy lifetime &gt; 7 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5569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Characteristics and impact of </a:t>
            </a:r>
            <a:r>
              <a:rPr lang="en-US" dirty="0" err="1"/>
              <a:t>mesoscale</a:t>
            </a:r>
            <a:r>
              <a:rPr lang="en-US" dirty="0"/>
              <a:t> eddies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611188" y="188640"/>
            <a:ext cx="8137276" cy="612068"/>
          </a:xfrm>
        </p:spPr>
        <p:txBody>
          <a:bodyPr/>
          <a:lstStyle/>
          <a:p>
            <a:pPr lvl="0"/>
            <a:r>
              <a:rPr lang="en-US" sz="2400" dirty="0" smtClean="0"/>
              <a:t>Open-ocean low oxygen events</a:t>
            </a:r>
            <a:endParaRPr lang="de-DE" sz="2400" dirty="0"/>
          </a:p>
        </p:txBody>
      </p:sp>
      <p:pic>
        <p:nvPicPr>
          <p:cNvPr id="15" name="Bild 14" descr="AWA_LOGO_NOI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pic>
        <p:nvPicPr>
          <p:cNvPr id="5" name="Bild 4" descr="DZE_Schuette (verschoben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63928"/>
            <a:ext cx="6444716" cy="432531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511660" y="941239"/>
            <a:ext cx="80648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ea typeface="Ebrima" pitchFamily="2" charset="0"/>
                <a:cs typeface="Calibri"/>
              </a:rPr>
              <a:t>(</a:t>
            </a:r>
            <a:r>
              <a:rPr lang="en-GB" sz="2000" dirty="0" smtClean="0">
                <a:solidFill>
                  <a:srgbClr val="0000FF"/>
                </a:solidFill>
                <a:ea typeface="Ebrima" pitchFamily="2" charset="0"/>
                <a:cs typeface="Calibri"/>
              </a:rPr>
              <a:t>blue trajectories</a:t>
            </a:r>
            <a:r>
              <a:rPr lang="en-GB" sz="2000" dirty="0" smtClean="0">
                <a:ea typeface="Ebrima" pitchFamily="2" charset="0"/>
                <a:cs typeface="Calibri"/>
              </a:rPr>
              <a:t> </a:t>
            </a:r>
            <a:r>
              <a:rPr lang="en-GB" sz="2000" dirty="0">
                <a:ea typeface="Ebrima" pitchFamily="2" charset="0"/>
                <a:cs typeface="Calibri"/>
              </a:rPr>
              <a:t>– cyclones, </a:t>
            </a:r>
            <a:r>
              <a:rPr lang="en-GB" sz="2000" dirty="0" smtClean="0">
                <a:solidFill>
                  <a:srgbClr val="008000"/>
                </a:solidFill>
                <a:ea typeface="Ebrima" pitchFamily="2" charset="0"/>
                <a:cs typeface="Calibri"/>
              </a:rPr>
              <a:t>green trajectories</a:t>
            </a:r>
            <a:r>
              <a:rPr lang="en-GB" sz="2000" dirty="0" smtClean="0">
                <a:ea typeface="Ebrima" pitchFamily="2" charset="0"/>
                <a:cs typeface="Calibri"/>
              </a:rPr>
              <a:t> </a:t>
            </a:r>
            <a:r>
              <a:rPr lang="en-GB" sz="2000" dirty="0">
                <a:ea typeface="Ebrima" pitchFamily="2" charset="0"/>
                <a:cs typeface="Calibri"/>
              </a:rPr>
              <a:t>– </a:t>
            </a:r>
            <a:r>
              <a:rPr lang="en-GB" sz="2000" dirty="0" smtClean="0">
                <a:ea typeface="Ebrima" pitchFamily="2" charset="0"/>
                <a:cs typeface="Calibri"/>
              </a:rPr>
              <a:t>ACMEs)</a:t>
            </a:r>
            <a:endParaRPr lang="en-GB" sz="2000" dirty="0">
              <a:ea typeface="Ebrima" pitchFamily="2" charset="0"/>
              <a:cs typeface="Calibri"/>
            </a:endParaRPr>
          </a:p>
          <a:p>
            <a:endParaRPr lang="de-DE" sz="1400" dirty="0" smtClean="0"/>
          </a:p>
        </p:txBody>
      </p:sp>
      <p:sp>
        <p:nvSpPr>
          <p:cNvPr id="8" name="Rechteck 7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39552" y="5661248"/>
            <a:ext cx="8604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GB" sz="2000" dirty="0" smtClean="0">
                <a:ea typeface="Ebrima" pitchFamily="2" charset="0"/>
                <a:cs typeface="Calibri"/>
              </a:rPr>
              <a:t>A high number of anomalous low oxygen concentrations is found</a:t>
            </a:r>
          </a:p>
          <a:p>
            <a:pPr marL="285750" indent="-285750">
              <a:buFont typeface="Wingdings" charset="2"/>
              <a:buChar char="Ø"/>
            </a:pPr>
            <a:endParaRPr lang="en-GB" sz="1400" dirty="0" smtClean="0">
              <a:ea typeface="Ebrima" pitchFamily="2" charset="0"/>
              <a:cs typeface="Calibri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GB" sz="2000" dirty="0" smtClean="0">
                <a:ea typeface="Ebrima" pitchFamily="2" charset="0"/>
                <a:cs typeface="Calibri"/>
              </a:rPr>
              <a:t>All </a:t>
            </a:r>
            <a:r>
              <a:rPr lang="en-GB" sz="2000" dirty="0">
                <a:ea typeface="Ebrima" pitchFamily="2" charset="0"/>
                <a:cs typeface="Calibri"/>
              </a:rPr>
              <a:t>a</a:t>
            </a:r>
            <a:r>
              <a:rPr lang="en-GB" sz="2000" dirty="0" smtClean="0">
                <a:ea typeface="Ebrima" pitchFamily="2" charset="0"/>
                <a:cs typeface="Calibri"/>
              </a:rPr>
              <a:t>nomalous profiles are associated with </a:t>
            </a:r>
            <a:r>
              <a:rPr lang="en-GB" sz="2000" dirty="0" err="1" smtClean="0">
                <a:ea typeface="Ebrima" pitchFamily="2" charset="0"/>
                <a:cs typeface="Calibri"/>
              </a:rPr>
              <a:t>mesoscale</a:t>
            </a:r>
            <a:r>
              <a:rPr lang="en-GB" sz="2000" dirty="0" smtClean="0">
                <a:ea typeface="Ebrima" pitchFamily="2" charset="0"/>
                <a:cs typeface="Calibri"/>
              </a:rPr>
              <a:t> eddies </a:t>
            </a:r>
          </a:p>
        </p:txBody>
      </p:sp>
    </p:spTree>
    <p:extLst>
      <p:ext uri="{BB962C8B-B14F-4D97-AF65-F5344CB8AC3E}">
        <p14:creationId xmlns:p14="http://schemas.microsoft.com/office/powerpoint/2010/main" val="233194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Characteristics and impact of </a:t>
            </a:r>
            <a:r>
              <a:rPr lang="en-US" dirty="0" err="1"/>
              <a:t>mesoscale</a:t>
            </a:r>
            <a:r>
              <a:rPr lang="en-US" dirty="0"/>
              <a:t> eddies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611188" y="188640"/>
            <a:ext cx="7597215" cy="612068"/>
          </a:xfrm>
        </p:spPr>
        <p:txBody>
          <a:bodyPr/>
          <a:lstStyle/>
          <a:p>
            <a:pPr lvl="0"/>
            <a:r>
              <a:rPr lang="en-US" sz="2400" dirty="0" smtClean="0"/>
              <a:t>Chlorophyll signatures of oxygen depleted eddies</a:t>
            </a:r>
            <a:endParaRPr lang="de-DE" sz="2400" dirty="0"/>
          </a:p>
        </p:txBody>
      </p:sp>
      <p:pic>
        <p:nvPicPr>
          <p:cNvPr id="15" name="Bild 14" descr="AWA_LOGO_NOI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pic>
        <p:nvPicPr>
          <p:cNvPr id="5" name="Bild 4" descr="CHL_ACM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272" y="1305117"/>
            <a:ext cx="3795168" cy="3167999"/>
          </a:xfrm>
          <a:prstGeom prst="rect">
            <a:avLst/>
          </a:prstGeom>
        </p:spPr>
      </p:pic>
      <p:pic>
        <p:nvPicPr>
          <p:cNvPr id="6" name="Bild 5" descr="CHL_CYC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47917"/>
            <a:ext cx="3801726" cy="3025199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32556" y="515312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dirty="0"/>
              <a:t>C</a:t>
            </a:r>
            <a:r>
              <a:rPr lang="en-US" sz="2000" dirty="0" smtClean="0"/>
              <a:t>yclones and ACMEs are associated with high productivity at the surface </a:t>
            </a:r>
          </a:p>
        </p:txBody>
      </p:sp>
    </p:spTree>
    <p:extLst>
      <p:ext uri="{BB962C8B-B14F-4D97-AF65-F5344CB8AC3E}">
        <p14:creationId xmlns:p14="http://schemas.microsoft.com/office/powerpoint/2010/main" val="129317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ierung 25"/>
          <p:cNvGrpSpPr/>
          <p:nvPr/>
        </p:nvGrpSpPr>
        <p:grpSpPr>
          <a:xfrm>
            <a:off x="539552" y="980728"/>
            <a:ext cx="3096344" cy="4284476"/>
            <a:chOff x="359532" y="836712"/>
            <a:chExt cx="3096344" cy="4284476"/>
          </a:xfrm>
        </p:grpSpPr>
        <p:pic>
          <p:nvPicPr>
            <p:cNvPr id="28" name="Bild 27" descr="acm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69" y="1233951"/>
              <a:ext cx="2109582" cy="3887237"/>
            </a:xfrm>
            <a:prstGeom prst="rect">
              <a:avLst/>
            </a:prstGeom>
          </p:spPr>
        </p:pic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1178587" y="2159041"/>
              <a:ext cx="1524744" cy="1524734"/>
            </a:xfrm>
            <a:prstGeom prst="ellipse">
              <a:avLst/>
            </a:prstGeom>
            <a:solidFill>
              <a:srgbClr val="218004"/>
            </a:solidFill>
            <a:ln w="9525">
              <a:noFill/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1403648" y="2384884"/>
              <a:ext cx="1728192" cy="1154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Oxygen </a:t>
              </a:r>
            </a:p>
            <a:p>
              <a:r>
                <a:rPr lang="en-US" sz="1400" dirty="0" smtClean="0"/>
                <a:t>depleted </a:t>
              </a:r>
            </a:p>
            <a:p>
              <a:r>
                <a:rPr lang="en-US" sz="1400" dirty="0" smtClean="0"/>
                <a:t>     eddy</a:t>
              </a:r>
            </a:p>
            <a:p>
              <a:r>
                <a:rPr lang="en-US" sz="1400" dirty="0" smtClean="0"/>
                <a:t>       core </a:t>
              </a: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359532" y="836712"/>
              <a:ext cx="3096344" cy="484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 smtClean="0"/>
                <a:t>ACME</a:t>
              </a:r>
            </a:p>
          </p:txBody>
        </p:sp>
        <p:sp>
          <p:nvSpPr>
            <p:cNvPr id="32" name="Zusammenführung 31"/>
            <p:cNvSpPr/>
            <p:nvPr/>
          </p:nvSpPr>
          <p:spPr>
            <a:xfrm>
              <a:off x="971600" y="2348880"/>
              <a:ext cx="360047" cy="435648"/>
            </a:xfrm>
            <a:prstGeom prst="flowChartSummingJunction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33" name="Verbindungsstelle 32"/>
            <p:cNvSpPr/>
            <p:nvPr/>
          </p:nvSpPr>
          <p:spPr>
            <a:xfrm>
              <a:off x="2591780" y="3212976"/>
              <a:ext cx="144012" cy="144016"/>
            </a:xfrm>
            <a:prstGeom prst="flowChartConnector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scene3d>
              <a:camera prst="isometricLeft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34" name="Rechteck 33"/>
            <p:cNvSpPr/>
            <p:nvPr/>
          </p:nvSpPr>
          <p:spPr>
            <a:xfrm rot="2840232">
              <a:off x="2147740" y="1805482"/>
              <a:ext cx="321734" cy="2063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 rot="2643337">
              <a:off x="2020950" y="1776699"/>
              <a:ext cx="576064" cy="372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Chl</a:t>
              </a:r>
              <a:endParaRPr lang="en-US" sz="1400" dirty="0" smtClean="0"/>
            </a:p>
          </p:txBody>
        </p:sp>
      </p:grp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Characteristics and impact of </a:t>
            </a:r>
            <a:r>
              <a:rPr lang="en-US" dirty="0" err="1"/>
              <a:t>mesoscale</a:t>
            </a:r>
            <a:r>
              <a:rPr lang="en-US" dirty="0"/>
              <a:t> eddies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 sz="2400" dirty="0" smtClean="0"/>
              <a:t>The oxygen </a:t>
            </a:r>
            <a:r>
              <a:rPr lang="en-US" sz="2400" dirty="0"/>
              <a:t>depleted eddy </a:t>
            </a:r>
            <a:r>
              <a:rPr lang="en-US" sz="2400" dirty="0" smtClean="0"/>
              <a:t>core</a:t>
            </a:r>
            <a:endParaRPr lang="de-DE" sz="2400" dirty="0"/>
          </a:p>
        </p:txBody>
      </p:sp>
      <p:pic>
        <p:nvPicPr>
          <p:cNvPr id="15" name="Bild 14" descr="AWA_LOGO_NOI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 flipH="1" flipV="1">
            <a:off x="3023828" y="3488234"/>
            <a:ext cx="1800200" cy="360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5328084" y="1950512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dirty="0"/>
              <a:t>H</a:t>
            </a:r>
            <a:r>
              <a:rPr lang="en-US" sz="2000" dirty="0" smtClean="0"/>
              <a:t>igh productivity</a:t>
            </a:r>
          </a:p>
        </p:txBody>
      </p:sp>
      <p:cxnSp>
        <p:nvCxnSpPr>
          <p:cNvPr id="8" name="Gerade Verbindung mit Pfeil 7"/>
          <p:cNvCxnSpPr/>
          <p:nvPr/>
        </p:nvCxnSpPr>
        <p:spPr>
          <a:xfrm flipH="1" flipV="1">
            <a:off x="2915816" y="1700810"/>
            <a:ext cx="1980220" cy="3240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5328084" y="2604390"/>
            <a:ext cx="2988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dirty="0"/>
              <a:t>E</a:t>
            </a:r>
            <a:r>
              <a:rPr lang="en-US" sz="2000" dirty="0" smtClean="0"/>
              <a:t>nhanced respiration in the eddy core</a:t>
            </a:r>
          </a:p>
        </p:txBody>
      </p:sp>
      <p:cxnSp>
        <p:nvCxnSpPr>
          <p:cNvPr id="12" name="Gerade Verbindung mit Pfeil 11"/>
          <p:cNvCxnSpPr/>
          <p:nvPr/>
        </p:nvCxnSpPr>
        <p:spPr>
          <a:xfrm flipH="1">
            <a:off x="2483768" y="2960948"/>
            <a:ext cx="2412268" cy="1080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5328084" y="3441194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dirty="0"/>
              <a:t>H</a:t>
            </a:r>
            <a:r>
              <a:rPr lang="en-US" sz="2000" dirty="0" smtClean="0"/>
              <a:t>igh isolation of the eddy core</a:t>
            </a:r>
          </a:p>
        </p:txBody>
      </p:sp>
      <p:sp>
        <p:nvSpPr>
          <p:cNvPr id="25" name="Rechteck 24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4716016" y="980728"/>
            <a:ext cx="4356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Favoring conditions for </a:t>
            </a:r>
            <a:br>
              <a:rPr lang="en-US" sz="2000" dirty="0" smtClean="0"/>
            </a:br>
            <a:r>
              <a:rPr lang="en-US" sz="2000" dirty="0" smtClean="0"/>
              <a:t>an oxygen depleted eddy: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03548" y="5337212"/>
            <a:ext cx="8496944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dirty="0"/>
              <a:t>T</a:t>
            </a:r>
            <a:r>
              <a:rPr lang="en-US" sz="2000" dirty="0" smtClean="0"/>
              <a:t>he oxygen content of these eddies in the eastern tropical North Atlantic decreases on average by about: </a:t>
            </a:r>
            <a:br>
              <a:rPr lang="en-US" sz="2000" dirty="0" smtClean="0"/>
            </a:br>
            <a:endParaRPr lang="en-US" sz="900" dirty="0" smtClean="0"/>
          </a:p>
          <a:p>
            <a:r>
              <a:rPr lang="en-US" sz="2000" dirty="0" smtClean="0"/>
              <a:t>    </a:t>
            </a:r>
            <a:r>
              <a:rPr lang="en-US" sz="2000" dirty="0" smtClean="0">
                <a:solidFill>
                  <a:srgbClr val="3366FF"/>
                </a:solidFill>
              </a:rPr>
              <a:t>Cyclones 	0.10 </a:t>
            </a:r>
            <a:r>
              <a:rPr lang="en-US" sz="2000" dirty="0">
                <a:solidFill>
                  <a:srgbClr val="3366FF"/>
                </a:solidFill>
              </a:rPr>
              <a:t>± 0.12 </a:t>
            </a:r>
            <a:r>
              <a:rPr lang="en-US" sz="2000" dirty="0" err="1">
                <a:solidFill>
                  <a:srgbClr val="3366FF"/>
                </a:solidFill>
              </a:rPr>
              <a:t>μmol</a:t>
            </a:r>
            <a:r>
              <a:rPr lang="en-US" sz="2000" dirty="0">
                <a:solidFill>
                  <a:srgbClr val="3366FF"/>
                </a:solidFill>
              </a:rPr>
              <a:t> kg</a:t>
            </a:r>
            <a:r>
              <a:rPr lang="en-US" sz="2000" baseline="30000" dirty="0">
                <a:solidFill>
                  <a:srgbClr val="3366FF"/>
                </a:solidFill>
              </a:rPr>
              <a:t>-1</a:t>
            </a:r>
            <a:r>
              <a:rPr lang="en-US" sz="2000" dirty="0">
                <a:solidFill>
                  <a:srgbClr val="3366FF"/>
                </a:solidFill>
              </a:rPr>
              <a:t> d</a:t>
            </a:r>
            <a:r>
              <a:rPr lang="en-US" sz="2000" baseline="30000" dirty="0">
                <a:solidFill>
                  <a:srgbClr val="3366FF"/>
                </a:solidFill>
              </a:rPr>
              <a:t>-</a:t>
            </a:r>
            <a:r>
              <a:rPr lang="en-US" sz="2000" baseline="30000" dirty="0" smtClean="0">
                <a:solidFill>
                  <a:srgbClr val="3366FF"/>
                </a:solidFill>
              </a:rPr>
              <a:t>1</a:t>
            </a:r>
            <a:endParaRPr lang="en-US" sz="2000" dirty="0" smtClean="0">
              <a:solidFill>
                <a:srgbClr val="3366FF"/>
              </a:solidFill>
            </a:endParaRPr>
          </a:p>
          <a:p>
            <a:r>
              <a:rPr lang="en-US" sz="2000" dirty="0" smtClean="0">
                <a:solidFill>
                  <a:srgbClr val="008000"/>
                </a:solidFill>
              </a:rPr>
              <a:t>    ACMEs 	0.19 ± 0.08 </a:t>
            </a:r>
            <a:r>
              <a:rPr lang="en-US" sz="2000" dirty="0" err="1" smtClean="0">
                <a:solidFill>
                  <a:srgbClr val="008000"/>
                </a:solidFill>
              </a:rPr>
              <a:t>μmol</a:t>
            </a:r>
            <a:r>
              <a:rPr lang="en-US" sz="2000" dirty="0" smtClean="0">
                <a:solidFill>
                  <a:srgbClr val="008000"/>
                </a:solidFill>
              </a:rPr>
              <a:t> kg</a:t>
            </a:r>
            <a:r>
              <a:rPr lang="en-US" sz="2000" baseline="30000" dirty="0" smtClean="0">
                <a:solidFill>
                  <a:srgbClr val="008000"/>
                </a:solidFill>
              </a:rPr>
              <a:t>-1</a:t>
            </a:r>
            <a:r>
              <a:rPr lang="en-US" sz="2000" dirty="0" smtClean="0">
                <a:solidFill>
                  <a:srgbClr val="008000"/>
                </a:solidFill>
              </a:rPr>
              <a:t> d</a:t>
            </a:r>
            <a:r>
              <a:rPr lang="en-US" sz="2000" baseline="30000" dirty="0" smtClean="0">
                <a:solidFill>
                  <a:srgbClr val="008000"/>
                </a:solidFill>
              </a:rPr>
              <a:t>-1</a:t>
            </a:r>
            <a:endParaRPr lang="en-US" sz="2000" dirty="0" smtClean="0">
              <a:solidFill>
                <a:srgbClr val="008000"/>
              </a:solidFill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289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Characteristics and impact of </a:t>
            </a:r>
            <a:r>
              <a:rPr lang="en-US" dirty="0" err="1"/>
              <a:t>mesoscale</a:t>
            </a:r>
            <a:r>
              <a:rPr lang="en-US" dirty="0"/>
              <a:t> eddies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 smtClean="0"/>
              <a:t>Results</a:t>
            </a:r>
            <a:endParaRPr lang="en-US" sz="2400" dirty="0"/>
          </a:p>
        </p:txBody>
      </p:sp>
      <p:pic>
        <p:nvPicPr>
          <p:cNvPr id="15" name="Bild 14" descr="AWA_LOGO_NOI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pic>
        <p:nvPicPr>
          <p:cNvPr id="6" name="Bild 5" descr="f0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11432"/>
            <a:ext cx="8060196" cy="440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8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Bild 32" descr="Fig_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76" y="1052736"/>
            <a:ext cx="8311296" cy="4247997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611969" y="6424613"/>
            <a:ext cx="7164387" cy="280987"/>
          </a:xfrm>
        </p:spPr>
        <p:txBody>
          <a:bodyPr/>
          <a:lstStyle/>
          <a:p>
            <a:r>
              <a:rPr lang="en-US" dirty="0" smtClean="0"/>
              <a:t>Characteristics and impact of </a:t>
            </a:r>
            <a:r>
              <a:rPr lang="en-US" dirty="0" err="1" smtClean="0"/>
              <a:t>mesoscale</a:t>
            </a:r>
            <a:r>
              <a:rPr lang="en-US" dirty="0" smtClean="0"/>
              <a:t> eddies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611188" y="80628"/>
            <a:ext cx="7237176" cy="756084"/>
          </a:xfrm>
        </p:spPr>
        <p:txBody>
          <a:bodyPr/>
          <a:lstStyle/>
          <a:p>
            <a:r>
              <a:rPr lang="en-US" sz="2400" dirty="0"/>
              <a:t>Eastern boundary upwelling systems</a:t>
            </a:r>
          </a:p>
        </p:txBody>
      </p:sp>
      <p:pic>
        <p:nvPicPr>
          <p:cNvPr id="25" name="Bild 24" descr="AWA_LOGO_NOI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grpSp>
        <p:nvGrpSpPr>
          <p:cNvPr id="6" name="Gruppierung 5"/>
          <p:cNvGrpSpPr/>
          <p:nvPr/>
        </p:nvGrpSpPr>
        <p:grpSpPr>
          <a:xfrm>
            <a:off x="71500" y="72008"/>
            <a:ext cx="6480720" cy="5337212"/>
            <a:chOff x="71500" y="72008"/>
            <a:chExt cx="6480720" cy="5337212"/>
          </a:xfrm>
        </p:grpSpPr>
        <p:sp>
          <p:nvSpPr>
            <p:cNvPr id="7" name="Rahmen 6"/>
            <p:cNvSpPr/>
            <p:nvPr/>
          </p:nvSpPr>
          <p:spPr>
            <a:xfrm>
              <a:off x="6156176" y="2168860"/>
              <a:ext cx="396044" cy="504056"/>
            </a:xfrm>
            <a:prstGeom prst="frame">
              <a:avLst>
                <a:gd name="adj1" fmla="val 824"/>
              </a:avLst>
            </a:prstGeom>
            <a:solidFill>
              <a:schemeClr val="tx1"/>
            </a:solidFill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grpSp>
          <p:nvGrpSpPr>
            <p:cNvPr id="8" name="Gruppierung 7"/>
            <p:cNvGrpSpPr/>
            <p:nvPr/>
          </p:nvGrpSpPr>
          <p:grpSpPr>
            <a:xfrm>
              <a:off x="71500" y="72008"/>
              <a:ext cx="5649480" cy="5337212"/>
              <a:chOff x="-10108" y="944724"/>
              <a:chExt cx="5433942" cy="5003800"/>
            </a:xfrm>
          </p:grpSpPr>
          <p:grpSp>
            <p:nvGrpSpPr>
              <p:cNvPr id="11" name="Gruppierung 10"/>
              <p:cNvGrpSpPr/>
              <p:nvPr/>
            </p:nvGrpSpPr>
            <p:grpSpPr>
              <a:xfrm>
                <a:off x="-10108" y="944724"/>
                <a:ext cx="5433942" cy="5003800"/>
                <a:chOff x="-10108" y="944724"/>
                <a:chExt cx="5433942" cy="5003800"/>
              </a:xfrm>
            </p:grpSpPr>
            <p:grpSp>
              <p:nvGrpSpPr>
                <p:cNvPr id="13" name="Gruppierung 12"/>
                <p:cNvGrpSpPr/>
                <p:nvPr/>
              </p:nvGrpSpPr>
              <p:grpSpPr>
                <a:xfrm>
                  <a:off x="-10108" y="944724"/>
                  <a:ext cx="5410200" cy="5003800"/>
                  <a:chOff x="-36512" y="944724"/>
                  <a:chExt cx="5410200" cy="5003800"/>
                </a:xfrm>
              </p:grpSpPr>
              <p:pic>
                <p:nvPicPr>
                  <p:cNvPr id="21" name="Bild 20" descr="Temp.eps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36512" y="944724"/>
                    <a:ext cx="5410200" cy="5003800"/>
                  </a:xfrm>
                  <a:prstGeom prst="rect">
                    <a:avLst/>
                  </a:prstGeom>
                </p:spPr>
              </p:pic>
              <p:pic>
                <p:nvPicPr>
                  <p:cNvPr id="22" name="Bild 21" descr="SST_28_mar_2015.tiff"/>
                  <p:cNvPicPr>
                    <a:picLocks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47564" y="1196750"/>
                    <a:ext cx="4608512" cy="43920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4" name="Rechteck 13"/>
                <p:cNvSpPr/>
                <p:nvPr/>
              </p:nvSpPr>
              <p:spPr>
                <a:xfrm>
                  <a:off x="4716016" y="3356992"/>
                  <a:ext cx="504056" cy="208823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mtClean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15" name="Bild 14" descr="Colorbar_SST.tiff"/>
                <p:cNvPicPr>
                  <a:picLocks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3923927" y="4221089"/>
                  <a:ext cx="1872209" cy="216025"/>
                </a:xfrm>
                <a:prstGeom prst="rect">
                  <a:avLst/>
                </a:prstGeom>
              </p:spPr>
            </p:pic>
            <p:sp>
              <p:nvSpPr>
                <p:cNvPr id="16" name="Textfeld 15"/>
                <p:cNvSpPr txBox="1"/>
                <p:nvPr/>
              </p:nvSpPr>
              <p:spPr>
                <a:xfrm>
                  <a:off x="4608004" y="5157192"/>
                  <a:ext cx="52779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 smtClean="0"/>
                    <a:t>°C</a:t>
                  </a:r>
                  <a:endParaRPr lang="de-DE" dirty="0"/>
                </a:p>
              </p:txBody>
            </p:sp>
            <p:sp>
              <p:nvSpPr>
                <p:cNvPr id="17" name="Textfeld 16"/>
                <p:cNvSpPr txBox="1"/>
                <p:nvPr/>
              </p:nvSpPr>
              <p:spPr>
                <a:xfrm>
                  <a:off x="4872776" y="3248136"/>
                  <a:ext cx="52779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 smtClean="0"/>
                    <a:t>25</a:t>
                  </a:r>
                  <a:endParaRPr lang="de-DE" dirty="0"/>
                </a:p>
              </p:txBody>
            </p:sp>
            <p:sp>
              <p:nvSpPr>
                <p:cNvPr id="18" name="Textfeld 17"/>
                <p:cNvSpPr txBox="1"/>
                <p:nvPr/>
              </p:nvSpPr>
              <p:spPr>
                <a:xfrm>
                  <a:off x="4896036" y="3681028"/>
                  <a:ext cx="52779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 smtClean="0"/>
                    <a:t>22</a:t>
                  </a:r>
                  <a:endParaRPr lang="de-DE" dirty="0"/>
                </a:p>
              </p:txBody>
            </p:sp>
            <p:sp>
              <p:nvSpPr>
                <p:cNvPr id="19" name="Textfeld 18"/>
                <p:cNvSpPr txBox="1"/>
                <p:nvPr/>
              </p:nvSpPr>
              <p:spPr>
                <a:xfrm>
                  <a:off x="4872294" y="4139788"/>
                  <a:ext cx="52779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 smtClean="0"/>
                    <a:t>19</a:t>
                  </a:r>
                  <a:endParaRPr lang="de-DE" dirty="0"/>
                </a:p>
              </p:txBody>
            </p:sp>
            <p:sp>
              <p:nvSpPr>
                <p:cNvPr id="20" name="Textfeld 19"/>
                <p:cNvSpPr txBox="1"/>
                <p:nvPr/>
              </p:nvSpPr>
              <p:spPr>
                <a:xfrm>
                  <a:off x="4860032" y="4607840"/>
                  <a:ext cx="52779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dirty="0" smtClean="0"/>
                    <a:t>16</a:t>
                  </a:r>
                  <a:endParaRPr lang="de-DE" dirty="0"/>
                </a:p>
              </p:txBody>
            </p:sp>
          </p:grpSp>
          <p:sp>
            <p:nvSpPr>
              <p:cNvPr id="12" name="Textfeld 11"/>
              <p:cNvSpPr txBox="1"/>
              <p:nvPr/>
            </p:nvSpPr>
            <p:spPr>
              <a:xfrm>
                <a:off x="4872294" y="5039888"/>
                <a:ext cx="5277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13</a:t>
                </a:r>
                <a:endParaRPr lang="de-DE" dirty="0"/>
              </a:p>
            </p:txBody>
          </p:sp>
        </p:grpSp>
        <p:cxnSp>
          <p:nvCxnSpPr>
            <p:cNvPr id="9" name="Gerade Verbindung 8"/>
            <p:cNvCxnSpPr/>
            <p:nvPr/>
          </p:nvCxnSpPr>
          <p:spPr>
            <a:xfrm>
              <a:off x="5652120" y="368660"/>
              <a:ext cx="504056" cy="18002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 flipH="1">
              <a:off x="5652120" y="2672916"/>
              <a:ext cx="504056" cy="241226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Pfeil nach links 27"/>
          <p:cNvSpPr/>
          <p:nvPr/>
        </p:nvSpPr>
        <p:spPr>
          <a:xfrm>
            <a:off x="1979712" y="2528900"/>
            <a:ext cx="432048" cy="396044"/>
          </a:xfrm>
          <a:prstGeom prst="lef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29" name="Pfeil nach links 28"/>
          <p:cNvSpPr/>
          <p:nvPr/>
        </p:nvSpPr>
        <p:spPr>
          <a:xfrm>
            <a:off x="2591780" y="3465004"/>
            <a:ext cx="432048" cy="396044"/>
          </a:xfrm>
          <a:prstGeom prst="lef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5" name="Ring 4"/>
          <p:cNvSpPr/>
          <p:nvPr/>
        </p:nvSpPr>
        <p:spPr>
          <a:xfrm>
            <a:off x="3275856" y="3140968"/>
            <a:ext cx="936104" cy="864096"/>
          </a:xfrm>
          <a:prstGeom prst="donut">
            <a:avLst>
              <a:gd name="adj" fmla="val 0"/>
            </a:avLst>
          </a:prstGeom>
          <a:solidFill>
            <a:schemeClr val="bg1"/>
          </a:solidFill>
          <a:ln w="28575" cmpd="sng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35" name="Ring 34"/>
          <p:cNvSpPr/>
          <p:nvPr/>
        </p:nvSpPr>
        <p:spPr>
          <a:xfrm>
            <a:off x="2627784" y="2312876"/>
            <a:ext cx="936104" cy="864096"/>
          </a:xfrm>
          <a:prstGeom prst="donut">
            <a:avLst>
              <a:gd name="adj" fmla="val 0"/>
            </a:avLst>
          </a:prstGeom>
          <a:solidFill>
            <a:schemeClr val="bg1"/>
          </a:solidFill>
          <a:ln w="28575" cmpd="sng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57" name="Rechteck 56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647564" y="5589240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charset="2"/>
              <a:buChar char="Ø"/>
            </a:pP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</a:rPr>
              <a:t>Eddies have been identified as major agents for the exchange </a:t>
            </a:r>
            <a:br>
              <a:rPr lang="en-GB" sz="20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</a:rPr>
              <a:t>between 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</a:rPr>
              <a:t>coastal </a:t>
            </a: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</a:rPr>
              <a:t>and </a:t>
            </a:r>
            <a:r>
              <a:rPr lang="en-GB" sz="2000" dirty="0">
                <a:solidFill>
                  <a:srgbClr val="000000"/>
                </a:solidFill>
                <a:latin typeface="Arial"/>
                <a:cs typeface="Arial"/>
              </a:rPr>
              <a:t>the open </a:t>
            </a:r>
            <a:r>
              <a:rPr lang="en-GB" sz="2000" dirty="0" smtClean="0">
                <a:solidFill>
                  <a:srgbClr val="000000"/>
                </a:solidFill>
                <a:latin typeface="Arial"/>
                <a:cs typeface="Arial"/>
              </a:rPr>
              <a:t>ocean waters</a:t>
            </a:r>
            <a:endParaRPr 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138060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Characteristics and impact of </a:t>
            </a:r>
            <a:r>
              <a:rPr lang="en-US" dirty="0" err="1"/>
              <a:t>mesoscale</a:t>
            </a:r>
            <a:r>
              <a:rPr lang="en-US" dirty="0"/>
              <a:t> eddies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611188" y="188640"/>
            <a:ext cx="6589103" cy="612068"/>
          </a:xfrm>
        </p:spPr>
        <p:txBody>
          <a:bodyPr/>
          <a:lstStyle/>
          <a:p>
            <a:r>
              <a:rPr lang="en-US" sz="2400" dirty="0" smtClean="0"/>
              <a:t>Extra Slides</a:t>
            </a:r>
            <a:endParaRPr lang="en-US" sz="2400" dirty="0"/>
          </a:p>
        </p:txBody>
      </p:sp>
      <p:pic>
        <p:nvPicPr>
          <p:cNvPr id="35" name="Bild 34" descr="AWA_LOGO_NOI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pic>
        <p:nvPicPr>
          <p:cNvPr id="5" name="Bild 4" descr="bg_karstensen15 (verschoben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96752"/>
            <a:ext cx="6228692" cy="456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2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Characteristics and impact of </a:t>
            </a:r>
            <a:r>
              <a:rPr lang="en-US" dirty="0" err="1"/>
              <a:t>mesoscale</a:t>
            </a:r>
            <a:r>
              <a:rPr lang="en-US" dirty="0"/>
              <a:t> eddies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611188" y="188640"/>
            <a:ext cx="6589103" cy="612068"/>
          </a:xfrm>
        </p:spPr>
        <p:txBody>
          <a:bodyPr/>
          <a:lstStyle/>
          <a:p>
            <a:r>
              <a:rPr lang="en-US" sz="2400" dirty="0" smtClean="0"/>
              <a:t>Extra Slides</a:t>
            </a:r>
            <a:endParaRPr lang="en-US" sz="2400" dirty="0"/>
          </a:p>
        </p:txBody>
      </p:sp>
      <p:pic>
        <p:nvPicPr>
          <p:cNvPr id="35" name="Bild 34" descr="AWA_LOGO_NOI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pic>
        <p:nvPicPr>
          <p:cNvPr id="4" name="Bild 3" descr="Hauss_fig_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60748"/>
            <a:ext cx="7812868" cy="436990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275856" y="5661248"/>
            <a:ext cx="4788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Hauss</a:t>
            </a:r>
            <a:r>
              <a:rPr lang="de-DE" sz="2000" dirty="0" smtClean="0"/>
              <a:t> et al. 2016</a:t>
            </a:r>
          </a:p>
        </p:txBody>
      </p:sp>
    </p:spTree>
    <p:extLst>
      <p:ext uri="{BB962C8B-B14F-4D97-AF65-F5344CB8AC3E}">
        <p14:creationId xmlns:p14="http://schemas.microsoft.com/office/powerpoint/2010/main" val="337395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611969" y="6424613"/>
            <a:ext cx="7164387" cy="280987"/>
          </a:xfrm>
        </p:spPr>
        <p:txBody>
          <a:bodyPr/>
          <a:lstStyle/>
          <a:p>
            <a:r>
              <a:rPr lang="en-US" dirty="0" smtClean="0"/>
              <a:t>Characteristics and impact of </a:t>
            </a:r>
            <a:r>
              <a:rPr lang="en-US" dirty="0" err="1" smtClean="0"/>
              <a:t>mesoscale</a:t>
            </a:r>
            <a:r>
              <a:rPr lang="en-US" dirty="0" smtClean="0"/>
              <a:t> eddies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611188" y="116632"/>
            <a:ext cx="6589103" cy="756084"/>
          </a:xfrm>
        </p:spPr>
        <p:txBody>
          <a:bodyPr/>
          <a:lstStyle/>
          <a:p>
            <a:r>
              <a:rPr lang="en-US" sz="2400" dirty="0" err="1"/>
              <a:t>Mesoscale</a:t>
            </a:r>
            <a:r>
              <a:rPr lang="en-US" sz="2400" dirty="0"/>
              <a:t> </a:t>
            </a:r>
            <a:r>
              <a:rPr lang="en-US" sz="2400" dirty="0" smtClean="0"/>
              <a:t>eddies (Northern Hemisphere)</a:t>
            </a:r>
            <a:endParaRPr lang="en-US" sz="2400" dirty="0"/>
          </a:p>
        </p:txBody>
      </p:sp>
      <p:pic>
        <p:nvPicPr>
          <p:cNvPr id="25" name="Bild 24" descr="AWA_LOGO_NOI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grpSp>
        <p:nvGrpSpPr>
          <p:cNvPr id="21" name="Gruppierung 20"/>
          <p:cNvGrpSpPr/>
          <p:nvPr/>
        </p:nvGrpSpPr>
        <p:grpSpPr>
          <a:xfrm>
            <a:off x="764124" y="1088740"/>
            <a:ext cx="5464060" cy="4468562"/>
            <a:chOff x="836132" y="616622"/>
            <a:chExt cx="5464060" cy="4468562"/>
          </a:xfrm>
        </p:grpSpPr>
        <p:pic>
          <p:nvPicPr>
            <p:cNvPr id="22" name="Bild 21" descr="anticyclon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9892" y="1412776"/>
              <a:ext cx="2029968" cy="3529584"/>
            </a:xfrm>
            <a:prstGeom prst="rect">
              <a:avLst/>
            </a:prstGeom>
          </p:spPr>
        </p:pic>
        <p:pic>
          <p:nvPicPr>
            <p:cNvPr id="23" name="Bild 22" descr="cyclon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132" y="1403200"/>
              <a:ext cx="1755648" cy="3681984"/>
            </a:xfrm>
            <a:prstGeom prst="rect">
              <a:avLst/>
            </a:prstGeom>
          </p:spPr>
        </p:pic>
        <p:sp>
          <p:nvSpPr>
            <p:cNvPr id="30" name="Textfeld 29"/>
            <p:cNvSpPr txBox="1"/>
            <p:nvPr/>
          </p:nvSpPr>
          <p:spPr>
            <a:xfrm>
              <a:off x="1007604" y="616622"/>
              <a:ext cx="22682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 err="1" smtClean="0"/>
                <a:t>Cyclone</a:t>
              </a:r>
              <a:endParaRPr lang="de-DE" sz="2000" b="1" dirty="0" smtClean="0"/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4031940" y="652626"/>
              <a:ext cx="22682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 err="1" smtClean="0"/>
                <a:t>Anticyclone</a:t>
              </a:r>
              <a:endParaRPr lang="de-DE" sz="2000" b="1" dirty="0" smtClean="0"/>
            </a:p>
          </p:txBody>
        </p:sp>
        <p:sp>
          <p:nvSpPr>
            <p:cNvPr id="33" name="Pfeil nach rechts 32"/>
            <p:cNvSpPr/>
            <p:nvPr/>
          </p:nvSpPr>
          <p:spPr>
            <a:xfrm rot="21241337" flipV="1">
              <a:off x="4388302" y="1670221"/>
              <a:ext cx="108012" cy="76255"/>
            </a:xfrm>
            <a:prstGeom prst="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34" name="Pfeil nach rechts 33"/>
            <p:cNvSpPr/>
            <p:nvPr/>
          </p:nvSpPr>
          <p:spPr>
            <a:xfrm rot="1802164">
              <a:off x="4761133" y="1714614"/>
              <a:ext cx="108012" cy="72008"/>
            </a:xfrm>
            <a:prstGeom prst="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35" name="Pfeil nach rechts 34"/>
            <p:cNvSpPr/>
            <p:nvPr/>
          </p:nvSpPr>
          <p:spPr>
            <a:xfrm rot="3290818">
              <a:off x="5010575" y="1909710"/>
              <a:ext cx="108012" cy="72008"/>
            </a:xfrm>
            <a:prstGeom prst="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37" name="Pfeil nach rechts 36"/>
            <p:cNvSpPr/>
            <p:nvPr/>
          </p:nvSpPr>
          <p:spPr>
            <a:xfrm rot="9902488">
              <a:off x="1231092" y="1713528"/>
              <a:ext cx="108012" cy="72008"/>
            </a:xfrm>
            <a:prstGeom prst="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38" name="Pfeil nach rechts 37"/>
            <p:cNvSpPr/>
            <p:nvPr/>
          </p:nvSpPr>
          <p:spPr>
            <a:xfrm rot="12632229">
              <a:off x="1738487" y="1750369"/>
              <a:ext cx="108012" cy="72008"/>
            </a:xfrm>
            <a:prstGeom prst="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39" name="Pfeil nach rechts 38"/>
            <p:cNvSpPr/>
            <p:nvPr/>
          </p:nvSpPr>
          <p:spPr>
            <a:xfrm rot="16678006">
              <a:off x="2026580" y="2047315"/>
              <a:ext cx="108012" cy="72008"/>
            </a:xfrm>
            <a:prstGeom prst="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</p:grpSp>
      <p:sp>
        <p:nvSpPr>
          <p:cNvPr id="7" name="Rechteck 6"/>
          <p:cNvSpPr/>
          <p:nvPr/>
        </p:nvSpPr>
        <p:spPr>
          <a:xfrm rot="1447053">
            <a:off x="7715482" y="3286011"/>
            <a:ext cx="756084" cy="21602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53" name="Rechteck 52"/>
          <p:cNvSpPr/>
          <p:nvPr/>
        </p:nvSpPr>
        <p:spPr>
          <a:xfrm rot="1447053">
            <a:off x="6865120" y="2853963"/>
            <a:ext cx="756084" cy="21602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59" name="Rechteck 58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62" name="Rechteck 61"/>
          <p:cNvSpPr/>
          <p:nvPr/>
        </p:nvSpPr>
        <p:spPr>
          <a:xfrm rot="1491482">
            <a:off x="210411" y="2835840"/>
            <a:ext cx="2545540" cy="2592288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63" name="Rechteck 62"/>
          <p:cNvSpPr/>
          <p:nvPr/>
        </p:nvSpPr>
        <p:spPr>
          <a:xfrm rot="1491482">
            <a:off x="2965482" y="2698024"/>
            <a:ext cx="2917629" cy="2592288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2519772" y="2952236"/>
            <a:ext cx="13681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Sea level</a:t>
            </a:r>
          </a:p>
          <a:p>
            <a:r>
              <a:rPr lang="en-US" sz="1600" dirty="0" smtClean="0"/>
              <a:t>depression</a:t>
            </a:r>
          </a:p>
        </p:txBody>
      </p:sp>
      <p:cxnSp>
        <p:nvCxnSpPr>
          <p:cNvPr id="65" name="Gerade Verbindung 64"/>
          <p:cNvCxnSpPr/>
          <p:nvPr/>
        </p:nvCxnSpPr>
        <p:spPr>
          <a:xfrm flipH="1" flipV="1">
            <a:off x="4608004" y="2672916"/>
            <a:ext cx="1008112" cy="576064"/>
          </a:xfrm>
          <a:prstGeom prst="line">
            <a:avLst/>
          </a:prstGeom>
          <a:ln w="3175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/>
          <p:cNvCxnSpPr/>
          <p:nvPr/>
        </p:nvCxnSpPr>
        <p:spPr>
          <a:xfrm flipH="1" flipV="1">
            <a:off x="1619672" y="2780928"/>
            <a:ext cx="792088" cy="432048"/>
          </a:xfrm>
          <a:prstGeom prst="line">
            <a:avLst/>
          </a:prstGeom>
          <a:ln w="3175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feld 71"/>
          <p:cNvSpPr txBox="1"/>
          <p:nvPr/>
        </p:nvSpPr>
        <p:spPr>
          <a:xfrm>
            <a:off x="5652120" y="2924944"/>
            <a:ext cx="13321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Sea level</a:t>
            </a:r>
          </a:p>
          <a:p>
            <a:r>
              <a:rPr lang="en-US" sz="1600" dirty="0" smtClean="0"/>
              <a:t>elevation</a:t>
            </a:r>
          </a:p>
        </p:txBody>
      </p:sp>
    </p:spTree>
    <p:extLst>
      <p:ext uri="{BB962C8B-B14F-4D97-AF65-F5344CB8AC3E}">
        <p14:creationId xmlns:p14="http://schemas.microsoft.com/office/powerpoint/2010/main" val="361704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611969" y="6424613"/>
            <a:ext cx="7164387" cy="280987"/>
          </a:xfrm>
        </p:spPr>
        <p:txBody>
          <a:bodyPr/>
          <a:lstStyle/>
          <a:p>
            <a:r>
              <a:rPr lang="en-US" dirty="0" smtClean="0"/>
              <a:t>Characteristics and impact of </a:t>
            </a:r>
            <a:r>
              <a:rPr lang="en-US" dirty="0" err="1" smtClean="0"/>
              <a:t>mesoscale</a:t>
            </a:r>
            <a:r>
              <a:rPr lang="en-US" dirty="0" smtClean="0"/>
              <a:t> eddies</a:t>
            </a:r>
            <a:endParaRPr lang="en-US" dirty="0"/>
          </a:p>
        </p:txBody>
      </p:sp>
      <p:pic>
        <p:nvPicPr>
          <p:cNvPr id="25" name="Bild 24" descr="AWA_LOGO_NOI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grpSp>
        <p:nvGrpSpPr>
          <p:cNvPr id="21" name="Gruppierung 20"/>
          <p:cNvGrpSpPr/>
          <p:nvPr/>
        </p:nvGrpSpPr>
        <p:grpSpPr>
          <a:xfrm>
            <a:off x="764124" y="1088740"/>
            <a:ext cx="7012232" cy="4612578"/>
            <a:chOff x="836132" y="472606"/>
            <a:chExt cx="7012232" cy="4612578"/>
          </a:xfrm>
        </p:grpSpPr>
        <p:pic>
          <p:nvPicPr>
            <p:cNvPr id="22" name="Bild 21" descr="anticyclon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9892" y="1412776"/>
              <a:ext cx="2029968" cy="3529584"/>
            </a:xfrm>
            <a:prstGeom prst="rect">
              <a:avLst/>
            </a:prstGeom>
          </p:spPr>
        </p:pic>
        <p:pic>
          <p:nvPicPr>
            <p:cNvPr id="23" name="Bild 22" descr="cyclon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132" y="1403200"/>
              <a:ext cx="1755648" cy="3681984"/>
            </a:xfrm>
            <a:prstGeom prst="rect">
              <a:avLst/>
            </a:prstGeom>
          </p:spPr>
        </p:pic>
        <p:sp>
          <p:nvSpPr>
            <p:cNvPr id="30" name="Textfeld 29"/>
            <p:cNvSpPr txBox="1"/>
            <p:nvPr/>
          </p:nvSpPr>
          <p:spPr>
            <a:xfrm>
              <a:off x="1007604" y="472606"/>
              <a:ext cx="22682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 err="1" smtClean="0"/>
                <a:t>Cyclone</a:t>
              </a:r>
              <a:endParaRPr lang="de-DE" sz="2000" b="1" dirty="0" smtClean="0"/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4031940" y="472606"/>
              <a:ext cx="22682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 err="1" smtClean="0"/>
                <a:t>Anticyclone</a:t>
              </a:r>
              <a:endParaRPr lang="de-DE" sz="2000" b="1" dirty="0" smtClean="0"/>
            </a:p>
          </p:txBody>
        </p:sp>
        <p:sp>
          <p:nvSpPr>
            <p:cNvPr id="33" name="Pfeil nach rechts 32"/>
            <p:cNvSpPr/>
            <p:nvPr/>
          </p:nvSpPr>
          <p:spPr>
            <a:xfrm rot="21241337" flipV="1">
              <a:off x="4388302" y="1670221"/>
              <a:ext cx="108012" cy="76255"/>
            </a:xfrm>
            <a:prstGeom prst="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34" name="Pfeil nach rechts 33"/>
            <p:cNvSpPr/>
            <p:nvPr/>
          </p:nvSpPr>
          <p:spPr>
            <a:xfrm rot="1802164">
              <a:off x="4761133" y="1714614"/>
              <a:ext cx="108012" cy="72008"/>
            </a:xfrm>
            <a:prstGeom prst="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35" name="Pfeil nach rechts 34"/>
            <p:cNvSpPr/>
            <p:nvPr/>
          </p:nvSpPr>
          <p:spPr>
            <a:xfrm rot="3290818">
              <a:off x="5010575" y="1909710"/>
              <a:ext cx="108012" cy="72008"/>
            </a:xfrm>
            <a:prstGeom prst="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37" name="Pfeil nach rechts 36"/>
            <p:cNvSpPr/>
            <p:nvPr/>
          </p:nvSpPr>
          <p:spPr>
            <a:xfrm rot="9902488">
              <a:off x="1231092" y="1713528"/>
              <a:ext cx="108012" cy="72008"/>
            </a:xfrm>
            <a:prstGeom prst="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38" name="Pfeil nach rechts 37"/>
            <p:cNvSpPr/>
            <p:nvPr/>
          </p:nvSpPr>
          <p:spPr>
            <a:xfrm rot="12632229">
              <a:off x="1738487" y="1750369"/>
              <a:ext cx="108012" cy="72008"/>
            </a:xfrm>
            <a:prstGeom prst="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39" name="Pfeil nach rechts 38"/>
            <p:cNvSpPr/>
            <p:nvPr/>
          </p:nvSpPr>
          <p:spPr>
            <a:xfrm rot="16678006">
              <a:off x="2026580" y="2047315"/>
              <a:ext cx="108012" cy="72008"/>
            </a:xfrm>
            <a:prstGeom prst="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5580112" y="3429000"/>
              <a:ext cx="2268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Depression </a:t>
              </a:r>
            </a:p>
            <a:p>
              <a:r>
                <a:rPr lang="de-DE" sz="1600" dirty="0" err="1" smtClean="0"/>
                <a:t>of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isopycnals</a:t>
              </a:r>
              <a:endParaRPr lang="de-DE" sz="1600" dirty="0" smtClean="0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2375756" y="3392996"/>
              <a:ext cx="2268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/>
                <a:t>Elevation </a:t>
              </a:r>
            </a:p>
            <a:p>
              <a:r>
                <a:rPr lang="de-DE" sz="1600" dirty="0" err="1" smtClean="0"/>
                <a:t>of</a:t>
              </a:r>
              <a:r>
                <a:rPr lang="de-DE" sz="1600" dirty="0" smtClean="0"/>
                <a:t> </a:t>
              </a:r>
              <a:r>
                <a:rPr lang="de-DE" sz="1600" dirty="0" err="1" smtClean="0"/>
                <a:t>isopycnals</a:t>
              </a:r>
              <a:endParaRPr lang="de-DE" sz="1600" dirty="0" smtClean="0"/>
            </a:p>
          </p:txBody>
        </p:sp>
        <p:cxnSp>
          <p:nvCxnSpPr>
            <p:cNvPr id="44" name="Gerade Verbindung 43"/>
            <p:cNvCxnSpPr/>
            <p:nvPr/>
          </p:nvCxnSpPr>
          <p:spPr>
            <a:xfrm flipH="1" flipV="1">
              <a:off x="5004048" y="2996952"/>
              <a:ext cx="648072" cy="432048"/>
            </a:xfrm>
            <a:prstGeom prst="line">
              <a:avLst/>
            </a:prstGeom>
            <a:ln w="317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/>
            <p:nvPr/>
          </p:nvCxnSpPr>
          <p:spPr>
            <a:xfrm flipH="1" flipV="1">
              <a:off x="2051720" y="3104964"/>
              <a:ext cx="504056" cy="324036"/>
            </a:xfrm>
            <a:prstGeom prst="line">
              <a:avLst/>
            </a:prstGeom>
            <a:ln w="317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hteck 6"/>
          <p:cNvSpPr/>
          <p:nvPr/>
        </p:nvSpPr>
        <p:spPr>
          <a:xfrm rot="1447053">
            <a:off x="7715482" y="3286011"/>
            <a:ext cx="756084" cy="21602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53" name="Rechteck 52"/>
          <p:cNvSpPr/>
          <p:nvPr/>
        </p:nvSpPr>
        <p:spPr>
          <a:xfrm rot="1447053">
            <a:off x="6865120" y="2853963"/>
            <a:ext cx="756084" cy="21602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59" name="Rechteck 58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611188" y="116632"/>
            <a:ext cx="6589103" cy="756084"/>
          </a:xfrm>
        </p:spPr>
        <p:txBody>
          <a:bodyPr/>
          <a:lstStyle/>
          <a:p>
            <a:r>
              <a:rPr lang="en-US" sz="2400" dirty="0" err="1"/>
              <a:t>Mesoscale</a:t>
            </a:r>
            <a:r>
              <a:rPr lang="en-US" sz="2400" dirty="0"/>
              <a:t> </a:t>
            </a:r>
            <a:r>
              <a:rPr lang="en-US" sz="2400" dirty="0" smtClean="0"/>
              <a:t>eddies (Northern Hemisphere)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5379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ac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988" y="1988840"/>
            <a:ext cx="1743456" cy="3212592"/>
          </a:xfrm>
          <a:prstGeom prst="rect">
            <a:avLst/>
          </a:prstGeom>
        </p:spPr>
      </p:pic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611969" y="6424613"/>
            <a:ext cx="7164387" cy="280987"/>
          </a:xfrm>
        </p:spPr>
        <p:txBody>
          <a:bodyPr/>
          <a:lstStyle/>
          <a:p>
            <a:r>
              <a:rPr lang="en-US" dirty="0" smtClean="0"/>
              <a:t>Characteristics and impact of </a:t>
            </a:r>
            <a:r>
              <a:rPr lang="en-US" dirty="0" err="1" smtClean="0"/>
              <a:t>mesoscale</a:t>
            </a:r>
            <a:r>
              <a:rPr lang="en-US" dirty="0" smtClean="0"/>
              <a:t> eddies</a:t>
            </a:r>
            <a:endParaRPr lang="en-US" dirty="0"/>
          </a:p>
        </p:txBody>
      </p:sp>
      <p:pic>
        <p:nvPicPr>
          <p:cNvPr id="25" name="Bild 24" descr="AWA_LOGO_NOI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grpSp>
        <p:nvGrpSpPr>
          <p:cNvPr id="21" name="Gruppierung 20"/>
          <p:cNvGrpSpPr/>
          <p:nvPr/>
        </p:nvGrpSpPr>
        <p:grpSpPr>
          <a:xfrm>
            <a:off x="764124" y="1052736"/>
            <a:ext cx="5464060" cy="4608512"/>
            <a:chOff x="836132" y="476672"/>
            <a:chExt cx="5464060" cy="4608512"/>
          </a:xfrm>
        </p:grpSpPr>
        <p:pic>
          <p:nvPicPr>
            <p:cNvPr id="22" name="Bild 21" descr="anticyclon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9892" y="1412776"/>
              <a:ext cx="2029968" cy="3529584"/>
            </a:xfrm>
            <a:prstGeom prst="rect">
              <a:avLst/>
            </a:prstGeom>
          </p:spPr>
        </p:pic>
        <p:pic>
          <p:nvPicPr>
            <p:cNvPr id="23" name="Bild 22" descr="cyclon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132" y="1403200"/>
              <a:ext cx="1755648" cy="3681984"/>
            </a:xfrm>
            <a:prstGeom prst="rect">
              <a:avLst/>
            </a:prstGeom>
          </p:spPr>
        </p:pic>
        <p:sp>
          <p:nvSpPr>
            <p:cNvPr id="30" name="Textfeld 29"/>
            <p:cNvSpPr txBox="1"/>
            <p:nvPr/>
          </p:nvSpPr>
          <p:spPr>
            <a:xfrm>
              <a:off x="1007604" y="476672"/>
              <a:ext cx="22682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 err="1" smtClean="0"/>
                <a:t>Cyclone</a:t>
              </a:r>
              <a:endParaRPr lang="de-DE" sz="2000" b="1" dirty="0" smtClean="0"/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4031940" y="476672"/>
              <a:ext cx="22682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 err="1" smtClean="0"/>
                <a:t>Anticyclone</a:t>
              </a:r>
              <a:endParaRPr lang="de-DE" sz="2000" b="1" dirty="0" smtClean="0"/>
            </a:p>
          </p:txBody>
        </p:sp>
        <p:sp>
          <p:nvSpPr>
            <p:cNvPr id="33" name="Pfeil nach rechts 32"/>
            <p:cNvSpPr/>
            <p:nvPr/>
          </p:nvSpPr>
          <p:spPr>
            <a:xfrm rot="21241337" flipV="1">
              <a:off x="4388302" y="1670221"/>
              <a:ext cx="108012" cy="76255"/>
            </a:xfrm>
            <a:prstGeom prst="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34" name="Pfeil nach rechts 33"/>
            <p:cNvSpPr/>
            <p:nvPr/>
          </p:nvSpPr>
          <p:spPr>
            <a:xfrm rot="1802164">
              <a:off x="4761133" y="1714614"/>
              <a:ext cx="108012" cy="72008"/>
            </a:xfrm>
            <a:prstGeom prst="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35" name="Pfeil nach rechts 34"/>
            <p:cNvSpPr/>
            <p:nvPr/>
          </p:nvSpPr>
          <p:spPr>
            <a:xfrm rot="3290818">
              <a:off x="5010575" y="1909710"/>
              <a:ext cx="108012" cy="72008"/>
            </a:xfrm>
            <a:prstGeom prst="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37" name="Pfeil nach rechts 36"/>
            <p:cNvSpPr/>
            <p:nvPr/>
          </p:nvSpPr>
          <p:spPr>
            <a:xfrm rot="9902488">
              <a:off x="1231092" y="1713528"/>
              <a:ext cx="108012" cy="72008"/>
            </a:xfrm>
            <a:prstGeom prst="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38" name="Pfeil nach rechts 37"/>
            <p:cNvSpPr/>
            <p:nvPr/>
          </p:nvSpPr>
          <p:spPr>
            <a:xfrm rot="12632229">
              <a:off x="1738487" y="1750369"/>
              <a:ext cx="108012" cy="72008"/>
            </a:xfrm>
            <a:prstGeom prst="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39" name="Pfeil nach rechts 38"/>
            <p:cNvSpPr/>
            <p:nvPr/>
          </p:nvSpPr>
          <p:spPr>
            <a:xfrm rot="16678006">
              <a:off x="2026580" y="2047315"/>
              <a:ext cx="108012" cy="72008"/>
            </a:xfrm>
            <a:prstGeom prst="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</p:grpSp>
      <p:sp>
        <p:nvSpPr>
          <p:cNvPr id="53" name="Rechteck 52"/>
          <p:cNvSpPr/>
          <p:nvPr/>
        </p:nvSpPr>
        <p:spPr>
          <a:xfrm rot="1447053">
            <a:off x="6569880" y="2806274"/>
            <a:ext cx="972792" cy="29425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grpSp>
        <p:nvGrpSpPr>
          <p:cNvPr id="5" name="Gruppierung 4"/>
          <p:cNvGrpSpPr/>
          <p:nvPr/>
        </p:nvGrpSpPr>
        <p:grpSpPr>
          <a:xfrm>
            <a:off x="5652120" y="1016732"/>
            <a:ext cx="3780420" cy="2997044"/>
            <a:chOff x="5760132" y="980728"/>
            <a:chExt cx="3780420" cy="2997044"/>
          </a:xfrm>
        </p:grpSpPr>
        <p:grpSp>
          <p:nvGrpSpPr>
            <p:cNvPr id="4" name="Gruppierung 3"/>
            <p:cNvGrpSpPr/>
            <p:nvPr/>
          </p:nvGrpSpPr>
          <p:grpSpPr>
            <a:xfrm>
              <a:off x="5760132" y="980728"/>
              <a:ext cx="3780420" cy="2997044"/>
              <a:chOff x="5760132" y="980728"/>
              <a:chExt cx="3780420" cy="2997044"/>
            </a:xfrm>
          </p:grpSpPr>
          <p:sp>
            <p:nvSpPr>
              <p:cNvPr id="47" name="Textfeld 46"/>
              <p:cNvSpPr txBox="1"/>
              <p:nvPr/>
            </p:nvSpPr>
            <p:spPr>
              <a:xfrm>
                <a:off x="6444208" y="980728"/>
                <a:ext cx="309634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b="1" dirty="0" err="1" smtClean="0"/>
                  <a:t>Anticyclonic</a:t>
                </a:r>
                <a:r>
                  <a:rPr lang="de-DE" sz="2000" b="1" dirty="0" smtClean="0"/>
                  <a:t> Mode </a:t>
                </a:r>
                <a:r>
                  <a:rPr lang="de-DE" sz="2000" b="1" dirty="0" err="1" smtClean="0"/>
                  <a:t>Water</a:t>
                </a:r>
                <a:r>
                  <a:rPr lang="de-DE" sz="2000" b="1" dirty="0" smtClean="0"/>
                  <a:t> </a:t>
                </a:r>
                <a:r>
                  <a:rPr lang="de-DE" sz="2000" b="1" dirty="0"/>
                  <a:t>E</a:t>
                </a:r>
                <a:r>
                  <a:rPr lang="de-DE" sz="2000" b="1" dirty="0" smtClean="0"/>
                  <a:t>ddy (ACME)</a:t>
                </a:r>
              </a:p>
            </p:txBody>
          </p:sp>
          <p:sp>
            <p:nvSpPr>
              <p:cNvPr id="48" name="Textfeld 47"/>
              <p:cNvSpPr txBox="1"/>
              <p:nvPr/>
            </p:nvSpPr>
            <p:spPr>
              <a:xfrm>
                <a:off x="5760132" y="1808820"/>
                <a:ext cx="1332148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 err="1" smtClean="0"/>
                  <a:t>Sea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level</a:t>
                </a:r>
                <a:r>
                  <a:rPr lang="de-DE" sz="1600" dirty="0" smtClean="0"/>
                  <a:t> </a:t>
                </a:r>
              </a:p>
              <a:p>
                <a:r>
                  <a:rPr lang="de-DE" sz="1600" dirty="0" err="1" smtClean="0"/>
                  <a:t>elevation</a:t>
                </a:r>
                <a:endParaRPr lang="de-DE" sz="1600" dirty="0" smtClean="0"/>
              </a:p>
            </p:txBody>
          </p:sp>
          <p:cxnSp>
            <p:nvCxnSpPr>
              <p:cNvPr id="50" name="Gerade Verbindung 49"/>
              <p:cNvCxnSpPr/>
              <p:nvPr/>
            </p:nvCxnSpPr>
            <p:spPr>
              <a:xfrm>
                <a:off x="6840252" y="2348880"/>
                <a:ext cx="396044" cy="7200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feld 51"/>
              <p:cNvSpPr txBox="1"/>
              <p:nvPr/>
            </p:nvSpPr>
            <p:spPr>
              <a:xfrm>
                <a:off x="5760132" y="3392996"/>
                <a:ext cx="2268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 smtClean="0"/>
                  <a:t>Depression </a:t>
                </a:r>
              </a:p>
              <a:p>
                <a:r>
                  <a:rPr lang="de-DE" sz="1600" dirty="0" err="1" smtClean="0"/>
                  <a:t>of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isopycnals</a:t>
                </a:r>
                <a:endParaRPr lang="de-DE" sz="1600" dirty="0" smtClean="0"/>
              </a:p>
            </p:txBody>
          </p:sp>
          <p:sp>
            <p:nvSpPr>
              <p:cNvPr id="51" name="Textfeld 50"/>
              <p:cNvSpPr txBox="1"/>
              <p:nvPr/>
            </p:nvSpPr>
            <p:spPr>
              <a:xfrm>
                <a:off x="5760132" y="2528900"/>
                <a:ext cx="2268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 smtClean="0"/>
                  <a:t>Elevation </a:t>
                </a:r>
              </a:p>
              <a:p>
                <a:r>
                  <a:rPr lang="de-DE" sz="1600" dirty="0" err="1" smtClean="0"/>
                  <a:t>of</a:t>
                </a:r>
                <a:r>
                  <a:rPr lang="de-DE" sz="1600" dirty="0" smtClean="0"/>
                  <a:t> </a:t>
                </a:r>
                <a:r>
                  <a:rPr lang="de-DE" sz="1600" dirty="0" err="1" smtClean="0"/>
                  <a:t>isopycnals</a:t>
                </a:r>
                <a:endParaRPr lang="de-DE" sz="1600" dirty="0" smtClean="0"/>
              </a:p>
            </p:txBody>
          </p:sp>
          <p:cxnSp>
            <p:nvCxnSpPr>
              <p:cNvPr id="54" name="Gerade Verbindung 53"/>
              <p:cNvCxnSpPr/>
              <p:nvPr/>
            </p:nvCxnSpPr>
            <p:spPr>
              <a:xfrm flipV="1">
                <a:off x="7164288" y="2852936"/>
                <a:ext cx="360040" cy="7200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Gerade Verbindung 54"/>
              <p:cNvCxnSpPr/>
              <p:nvPr/>
            </p:nvCxnSpPr>
            <p:spPr>
              <a:xfrm>
                <a:off x="7056276" y="3717032"/>
                <a:ext cx="396044" cy="144016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Pfeil nach rechts 55"/>
            <p:cNvSpPr/>
            <p:nvPr/>
          </p:nvSpPr>
          <p:spPr>
            <a:xfrm rot="21241337" flipV="1">
              <a:off x="7448642" y="2210281"/>
              <a:ext cx="108012" cy="76255"/>
            </a:xfrm>
            <a:prstGeom prst="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57" name="Pfeil nach rechts 56"/>
            <p:cNvSpPr/>
            <p:nvPr/>
          </p:nvSpPr>
          <p:spPr>
            <a:xfrm rot="1802164">
              <a:off x="7801590" y="2263066"/>
              <a:ext cx="108012" cy="72008"/>
            </a:xfrm>
            <a:prstGeom prst="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  <p:sp>
          <p:nvSpPr>
            <p:cNvPr id="58" name="Pfeil nach rechts 57"/>
            <p:cNvSpPr/>
            <p:nvPr/>
          </p:nvSpPr>
          <p:spPr>
            <a:xfrm rot="4127099">
              <a:off x="8057861" y="2501529"/>
              <a:ext cx="108012" cy="72008"/>
            </a:xfrm>
            <a:prstGeom prst="right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mtClean="0">
                <a:solidFill>
                  <a:schemeClr val="tx1"/>
                </a:solidFill>
              </a:endParaRPr>
            </a:p>
          </p:txBody>
        </p:sp>
      </p:grpSp>
      <p:sp>
        <p:nvSpPr>
          <p:cNvPr id="59" name="Rechteck 58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36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611188" y="116632"/>
            <a:ext cx="6589103" cy="756084"/>
          </a:xfrm>
        </p:spPr>
        <p:txBody>
          <a:bodyPr/>
          <a:lstStyle/>
          <a:p>
            <a:r>
              <a:rPr lang="en-US" sz="2400" dirty="0" err="1"/>
              <a:t>Mesoscale</a:t>
            </a:r>
            <a:r>
              <a:rPr lang="en-US" sz="2400" dirty="0"/>
              <a:t> </a:t>
            </a:r>
            <a:r>
              <a:rPr lang="en-US" sz="2400" dirty="0" smtClean="0"/>
              <a:t>eddies (Northern Hemisphere)</a:t>
            </a:r>
            <a:endParaRPr lang="en-US" sz="2400" dirty="0"/>
          </a:p>
        </p:txBody>
      </p:sp>
      <p:sp>
        <p:nvSpPr>
          <p:cNvPr id="12" name="Textfeld 11"/>
          <p:cNvSpPr txBox="1"/>
          <p:nvPr/>
        </p:nvSpPr>
        <p:spPr>
          <a:xfrm>
            <a:off x="467544" y="5805264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 smtClean="0"/>
              <a:t>Recent model studies suggest that ACMEs </a:t>
            </a:r>
            <a:r>
              <a:rPr lang="en-US" sz="2000" dirty="0" smtClean="0">
                <a:sym typeface="Wingdings"/>
              </a:rPr>
              <a:t>represent a non-negligible part of the eddy field (</a:t>
            </a:r>
            <a:r>
              <a:rPr lang="en-US" sz="2000" dirty="0" err="1" smtClean="0">
                <a:sym typeface="Wingdings"/>
              </a:rPr>
              <a:t>Combes</a:t>
            </a:r>
            <a:r>
              <a:rPr lang="en-US" sz="2000" dirty="0" smtClean="0">
                <a:sym typeface="Wingdings"/>
              </a:rPr>
              <a:t> et al. 2015, Nagai et al. 2015)</a:t>
            </a:r>
            <a:endParaRPr lang="en-US" sz="2000" dirty="0" smtClean="0"/>
          </a:p>
        </p:txBody>
      </p:sp>
      <p:sp>
        <p:nvSpPr>
          <p:cNvPr id="40" name="Rechteck 39"/>
          <p:cNvSpPr/>
          <p:nvPr/>
        </p:nvSpPr>
        <p:spPr>
          <a:xfrm rot="1447053">
            <a:off x="7607472" y="3286012"/>
            <a:ext cx="756084" cy="21602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2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611969" y="6424613"/>
            <a:ext cx="7164387" cy="280987"/>
          </a:xfrm>
        </p:spPr>
        <p:txBody>
          <a:bodyPr/>
          <a:lstStyle/>
          <a:p>
            <a:r>
              <a:rPr lang="en-US" dirty="0" smtClean="0"/>
              <a:t>Characteristics and impact of </a:t>
            </a:r>
            <a:r>
              <a:rPr lang="en-US" dirty="0" err="1" smtClean="0"/>
              <a:t>mesoscale</a:t>
            </a:r>
            <a:r>
              <a:rPr lang="en-US" dirty="0" smtClean="0"/>
              <a:t> eddies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611188" y="116632"/>
            <a:ext cx="6589103" cy="756084"/>
          </a:xfrm>
        </p:spPr>
        <p:txBody>
          <a:bodyPr/>
          <a:lstStyle/>
          <a:p>
            <a:r>
              <a:rPr lang="en-US" sz="2400" dirty="0" smtClean="0"/>
              <a:t>Scientific key questions</a:t>
            </a:r>
            <a:endParaRPr lang="en-US" sz="2400" dirty="0"/>
          </a:p>
        </p:txBody>
      </p:sp>
      <p:pic>
        <p:nvPicPr>
          <p:cNvPr id="25" name="Bild 24" descr="AWA_LOGO_NOI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39552" y="1736812"/>
            <a:ext cx="817290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dirty="0" smtClean="0"/>
              <a:t>1. What </a:t>
            </a:r>
            <a:r>
              <a:rPr lang="en-US" sz="2000" dirty="0"/>
              <a:t>are the </a:t>
            </a:r>
            <a:r>
              <a:rPr lang="en-US" sz="2000" dirty="0" smtClean="0"/>
              <a:t>occurrence and characteristics </a:t>
            </a:r>
            <a:r>
              <a:rPr lang="en-US" sz="2000" dirty="0"/>
              <a:t>of eddies generated </a:t>
            </a:r>
            <a:r>
              <a:rPr lang="en-US" sz="2000" dirty="0" smtClean="0"/>
              <a:t>in</a:t>
            </a:r>
            <a:br>
              <a:rPr lang="en-US" sz="2000" dirty="0" smtClean="0"/>
            </a:br>
            <a:r>
              <a:rPr lang="en-US" sz="2000" dirty="0" smtClean="0"/>
              <a:t>    the eastern tropical North Atlantic? </a:t>
            </a:r>
            <a:endParaRPr lang="de-DE" sz="2000" dirty="0"/>
          </a:p>
          <a:p>
            <a:endParaRPr lang="en-US" sz="2000" dirty="0" smtClean="0"/>
          </a:p>
          <a:p>
            <a:r>
              <a:rPr lang="en-US" sz="2000" dirty="0"/>
              <a:t> </a:t>
            </a:r>
            <a:endParaRPr lang="de-DE" sz="2000" dirty="0"/>
          </a:p>
          <a:p>
            <a:pPr lvl="0"/>
            <a:r>
              <a:rPr lang="en-US" sz="2000" dirty="0"/>
              <a:t>2</a:t>
            </a:r>
            <a:r>
              <a:rPr lang="en-US" sz="2000" dirty="0" smtClean="0"/>
              <a:t>. What </a:t>
            </a:r>
            <a:r>
              <a:rPr lang="en-US" sz="2000" dirty="0"/>
              <a:t>is the impact of </a:t>
            </a:r>
            <a:r>
              <a:rPr lang="en-US" sz="2000" dirty="0" smtClean="0"/>
              <a:t>the eddies on the large-scale heat, salt and</a:t>
            </a:r>
            <a:br>
              <a:rPr lang="en-US" sz="2000" dirty="0" smtClean="0"/>
            </a:br>
            <a:r>
              <a:rPr lang="en-US" sz="2000" dirty="0" smtClean="0"/>
              <a:t>    oxygen distribution?</a:t>
            </a:r>
            <a:endParaRPr lang="de-DE" sz="2000" dirty="0"/>
          </a:p>
          <a:p>
            <a:endParaRPr lang="en-US" sz="2000" dirty="0" smtClean="0"/>
          </a:p>
          <a:p>
            <a:r>
              <a:rPr lang="en-US" sz="2000" dirty="0"/>
              <a:t> </a:t>
            </a:r>
            <a:endParaRPr lang="de-DE" sz="2000" dirty="0"/>
          </a:p>
          <a:p>
            <a:r>
              <a:rPr lang="en-US" sz="2000" dirty="0"/>
              <a:t> </a:t>
            </a:r>
            <a:endParaRPr lang="de-DE" sz="2000" dirty="0"/>
          </a:p>
          <a:p>
            <a:endParaRPr lang="de-DE" sz="1400" dirty="0" smtClean="0"/>
          </a:p>
        </p:txBody>
      </p:sp>
      <p:sp>
        <p:nvSpPr>
          <p:cNvPr id="6" name="Rechteck 5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31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Characteristics and impact of </a:t>
            </a:r>
            <a:r>
              <a:rPr lang="en-US" dirty="0" err="1"/>
              <a:t>mesoscale</a:t>
            </a:r>
            <a:r>
              <a:rPr lang="en-US" dirty="0"/>
              <a:t> eddies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611188" y="-27384"/>
            <a:ext cx="7885248" cy="612068"/>
          </a:xfrm>
        </p:spPr>
        <p:txBody>
          <a:bodyPr/>
          <a:lstStyle/>
          <a:p>
            <a:r>
              <a:rPr lang="en-US" sz="2400" dirty="0" smtClean="0"/>
              <a:t>Method: Sea level anomaly </a:t>
            </a:r>
            <a:r>
              <a:rPr lang="en-US" sz="2400" dirty="0"/>
              <a:t>snapshot (May 4</a:t>
            </a:r>
            <a:r>
              <a:rPr lang="en-US" sz="2400" baseline="30000" dirty="0"/>
              <a:t>th</a:t>
            </a:r>
            <a:r>
              <a:rPr lang="en-US" sz="2400" dirty="0"/>
              <a:t>, </a:t>
            </a:r>
            <a:r>
              <a:rPr lang="en-US" sz="2400" dirty="0" smtClean="0"/>
              <a:t>2012)</a:t>
            </a:r>
            <a:endParaRPr lang="en-US" sz="2400" dirty="0"/>
          </a:p>
        </p:txBody>
      </p:sp>
      <p:pic>
        <p:nvPicPr>
          <p:cNvPr id="15" name="Bild 14" descr="AWA_LOGO_NOI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6309320"/>
            <a:ext cx="371245" cy="504000"/>
          </a:xfrm>
          <a:prstGeom prst="rect">
            <a:avLst/>
          </a:prstGeom>
        </p:spPr>
      </p:pic>
      <p:pic>
        <p:nvPicPr>
          <p:cNvPr id="18" name="Bild 17" descr="SLA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5688632" cy="399103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616116" y="5265204"/>
            <a:ext cx="530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cm</a:t>
            </a:r>
          </a:p>
        </p:txBody>
      </p:sp>
      <p:sp>
        <p:nvSpPr>
          <p:cNvPr id="7" name="Rechteck 6"/>
          <p:cNvSpPr/>
          <p:nvPr/>
        </p:nvSpPr>
        <p:spPr>
          <a:xfrm>
            <a:off x="0" y="6093296"/>
            <a:ext cx="9144000" cy="764704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mtClean="0">
              <a:solidFill>
                <a:schemeClr val="tx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67544" y="5733256"/>
            <a:ext cx="7956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 smtClean="0"/>
              <a:t>Sea level anomaly (SLA) and associated geostrophic velocity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827584" y="6084584"/>
            <a:ext cx="799288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Delayed-time reference data set “all-sat-merged” of SLA (Version 2014); daily temporal (1995 </a:t>
            </a:r>
            <a:r>
              <a:rPr lang="en-US" sz="1600" dirty="0"/>
              <a:t>to </a:t>
            </a:r>
            <a:r>
              <a:rPr lang="en-US" sz="1600" dirty="0" smtClean="0"/>
              <a:t>2013) and ¼° spatial resolution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4784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omar_presentation_2">
  <a:themeElements>
    <a:clrScheme name="GEOMAR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5D9D"/>
      </a:accent1>
      <a:accent2>
        <a:srgbClr val="009EE0"/>
      </a:accent2>
      <a:accent3>
        <a:srgbClr val="5EC5ED"/>
      </a:accent3>
      <a:accent4>
        <a:srgbClr val="808080"/>
      </a:accent4>
      <a:accent5>
        <a:srgbClr val="B2B2B2"/>
      </a:accent5>
      <a:accent6>
        <a:srgbClr val="E5E5E5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400" dirty="0" smtClean="0"/>
        </a:defPPr>
      </a:lstStyle>
    </a:txDef>
  </a:objectDefaults>
  <a:extraClrSchemeLst>
    <a:extraClrScheme>
      <a:clrScheme name="GEOMA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5D9D"/>
        </a:accent1>
        <a:accent2>
          <a:srgbClr val="009EE0"/>
        </a:accent2>
        <a:accent3>
          <a:srgbClr val="FFFFFF"/>
        </a:accent3>
        <a:accent4>
          <a:srgbClr val="000000"/>
        </a:accent4>
        <a:accent5>
          <a:srgbClr val="AAB6CC"/>
        </a:accent5>
        <a:accent6>
          <a:srgbClr val="008FCB"/>
        </a:accent6>
        <a:hlink>
          <a:srgbClr val="5EC5E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GEOMAR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5D9D"/>
      </a:accent1>
      <a:accent2>
        <a:srgbClr val="009EE0"/>
      </a:accent2>
      <a:accent3>
        <a:srgbClr val="5EC5ED"/>
      </a:accent3>
      <a:accent4>
        <a:srgbClr val="808080"/>
      </a:accent4>
      <a:accent5>
        <a:srgbClr val="B2B2B2"/>
      </a:accent5>
      <a:accent6>
        <a:srgbClr val="E5E5E5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GEOMAR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5D9D"/>
      </a:accent1>
      <a:accent2>
        <a:srgbClr val="009EE0"/>
      </a:accent2>
      <a:accent3>
        <a:srgbClr val="5EC5ED"/>
      </a:accent3>
      <a:accent4>
        <a:srgbClr val="808080"/>
      </a:accent4>
      <a:accent5>
        <a:srgbClr val="B2B2B2"/>
      </a:accent5>
      <a:accent6>
        <a:srgbClr val="E5E5E5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1915</Words>
  <Application>Microsoft Office PowerPoint</Application>
  <PresentationFormat>On-screen Show (4:3)</PresentationFormat>
  <Paragraphs>491</Paragraphs>
  <Slides>41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Ebrima</vt:lpstr>
      <vt:lpstr>Wingdings</vt:lpstr>
      <vt:lpstr>geomar_presentation_2</vt:lpstr>
      <vt:lpstr>Occurrence and characteristics of mesoscale eddies in the tropical northeast Atlantic Ocean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GEOMAR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GEOMAR</dc:creator>
  <dc:description>Template: 2011-11-17</dc:description>
  <cp:lastModifiedBy>Smeed D.A.</cp:lastModifiedBy>
  <cp:revision>857</cp:revision>
  <dcterms:created xsi:type="dcterms:W3CDTF">2012-03-08T06:20:28Z</dcterms:created>
  <dcterms:modified xsi:type="dcterms:W3CDTF">2016-09-27T16:55:15Z</dcterms:modified>
</cp:coreProperties>
</file>