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665" r:id="rId2"/>
  </p:sldMasterIdLst>
  <p:notesMasterIdLst>
    <p:notesMasterId r:id="rId16"/>
  </p:notesMasterIdLst>
  <p:sldIdLst>
    <p:sldId id="256" r:id="rId3"/>
    <p:sldId id="265" r:id="rId4"/>
    <p:sldId id="263" r:id="rId5"/>
    <p:sldId id="264" r:id="rId6"/>
    <p:sldId id="266" r:id="rId7"/>
    <p:sldId id="271" r:id="rId8"/>
    <p:sldId id="270" r:id="rId9"/>
    <p:sldId id="259" r:id="rId10"/>
    <p:sldId id="260" r:id="rId11"/>
    <p:sldId id="261" r:id="rId12"/>
    <p:sldId id="274" r:id="rId13"/>
    <p:sldId id="272" r:id="rId14"/>
    <p:sldId id="26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0DE3B13-7CC1-8140-A750-46C323FD52DE}">
          <p14:sldIdLst>
            <p14:sldId id="256"/>
            <p14:sldId id="265"/>
            <p14:sldId id="263"/>
            <p14:sldId id="264"/>
            <p14:sldId id="266"/>
            <p14:sldId id="271"/>
            <p14:sldId id="270"/>
            <p14:sldId id="259"/>
            <p14:sldId id="260"/>
            <p14:sldId id="261"/>
            <p14:sldId id="274"/>
            <p14:sldId id="272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4AFF"/>
    <a:srgbClr val="E6DA1C"/>
    <a:srgbClr val="1C2A5F"/>
    <a:srgbClr val="3879AA"/>
    <a:srgbClr val="1F204A"/>
    <a:srgbClr val="648FB8"/>
    <a:srgbClr val="6D8FB8"/>
    <a:srgbClr val="01225A"/>
    <a:srgbClr val="012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09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216" y="200"/>
      </p:cViewPr>
      <p:guideLst>
        <p:guide orient="horz" pos="2160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85F93-3331-FC49-AD6A-9F1BADDFFD3B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D3B4A-6097-FB45-A0CD-0CBBE2D00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4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AB24A-71E7-134F-A3E0-77C77A78AA6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1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AB24A-71E7-134F-A3E0-77C77A78AA6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96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C 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92425"/>
            <a:ext cx="7772400" cy="638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DA1C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44900"/>
            <a:ext cx="6400800" cy="368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7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3106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68601"/>
            <a:ext cx="7772400" cy="584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250" b="0" i="0" cap="none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5501"/>
            <a:ext cx="7772400" cy="55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125" b="1" i="0" cap="all">
                <a:solidFill>
                  <a:srgbClr val="3879AA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4083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27270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07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506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5642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25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8822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68601"/>
            <a:ext cx="7772400" cy="584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000" b="0" i="0" cap="none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5501"/>
            <a:ext cx="7772400" cy="55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500" b="1" i="0" cap="all">
                <a:solidFill>
                  <a:srgbClr val="3879AA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80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787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1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80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23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70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C 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92427"/>
            <a:ext cx="7772400" cy="638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DA1C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44900"/>
            <a:ext cx="6400800" cy="368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125" cap="all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604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0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Header Arial bold 30pt dark blue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9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 black</a:t>
            </a:r>
          </a:p>
          <a:p>
            <a:pPr lvl="2"/>
            <a:r>
              <a:rPr lang="en-GB" dirty="0" smtClean="0"/>
              <a:t>Second level whit</a:t>
            </a:r>
          </a:p>
        </p:txBody>
      </p:sp>
      <p:pic>
        <p:nvPicPr>
          <p:cNvPr id="6" name="Picture 5" descr="NOC powerpoint Ex footer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236"/>
            <a:ext cx="9144000" cy="10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4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rgbClr val="1F204A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rgbClr val="3879AA"/>
          </a:solidFill>
          <a:latin typeface="+mn-lt"/>
          <a:ea typeface="+mn-ea"/>
          <a:cs typeface="+mn-cs"/>
        </a:defRPr>
      </a:lvl1pPr>
      <a:lvl2pPr marL="0" indent="-216000" algn="l" defTabSz="457200" rtl="0" eaLnBrk="1" latinLnBrk="0" hangingPunct="1">
        <a:spcBef>
          <a:spcPts val="48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160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Header Arial bold 30pt dark blue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9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 black</a:t>
            </a:r>
          </a:p>
          <a:p>
            <a:pPr lvl="2"/>
            <a:r>
              <a:rPr lang="en-GB" dirty="0" smtClean="0"/>
              <a:t>Second level whit</a:t>
            </a:r>
          </a:p>
        </p:txBody>
      </p:sp>
      <p:pic>
        <p:nvPicPr>
          <p:cNvPr id="6" name="Picture 5" descr="NOC powerpoint Ex footer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236"/>
            <a:ext cx="9144000" cy="10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0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</p:sldLayoutIdLst>
  <p:txStyles>
    <p:titleStyle>
      <a:lvl1pPr algn="ctr" defTabSz="342900" rtl="0" eaLnBrk="1" latinLnBrk="0" hangingPunct="1">
        <a:spcBef>
          <a:spcPct val="0"/>
        </a:spcBef>
        <a:buNone/>
        <a:defRPr sz="2250" kern="1200">
          <a:solidFill>
            <a:srgbClr val="1F204A"/>
          </a:solidFill>
          <a:latin typeface="+mj-lt"/>
          <a:ea typeface="+mj-ea"/>
          <a:cs typeface="+mj-cs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Tx/>
        <a:buNone/>
        <a:defRPr sz="1500" kern="1200">
          <a:solidFill>
            <a:srgbClr val="3879AA"/>
          </a:solidFill>
          <a:latin typeface="+mn-lt"/>
          <a:ea typeface="+mn-ea"/>
          <a:cs typeface="+mn-cs"/>
        </a:defRPr>
      </a:lvl1pPr>
      <a:lvl2pPr marL="0" indent="-162000" algn="l" defTabSz="342900" rtl="0" eaLnBrk="1" latinLnBrk="0" hangingPunct="1">
        <a:spcBef>
          <a:spcPts val="36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162000" algn="l" defTabSz="342900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520700"/>
            <a:ext cx="69723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Understanding Turbulent Controls On The Ocean Surface Boundary Layer With The Ocean Microstructure Glider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" y="4102100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Matthew Palmer</a:t>
            </a:r>
          </a:p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Chris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Balfour,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MARS 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glider team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Mark </a:t>
            </a:r>
            <a:r>
              <a:rPr lang="en-US" dirty="0" err="1" smtClean="0">
                <a:solidFill>
                  <a:srgbClr val="FFFF00"/>
                </a:solidFill>
              </a:rPr>
              <a:t>Inall</a:t>
            </a:r>
            <a:r>
              <a:rPr lang="en-US" dirty="0" smtClean="0">
                <a:solidFill>
                  <a:srgbClr val="FFFF00"/>
                </a:solidFill>
              </a:rPr>
              <a:t>, Holly </a:t>
            </a:r>
            <a:r>
              <a:rPr lang="en-US" dirty="0" err="1" smtClean="0">
                <a:solidFill>
                  <a:srgbClr val="FFFF00"/>
                </a:solidFill>
              </a:rPr>
              <a:t>Pelling</a:t>
            </a:r>
            <a:r>
              <a:rPr lang="en-US" dirty="0" smtClean="0">
                <a:solidFill>
                  <a:srgbClr val="FFFF00"/>
                </a:solidFill>
              </a:rPr>
              <a:t>, Jeff </a:t>
            </a:r>
            <a:r>
              <a:rPr lang="en-US" dirty="0" err="1" smtClean="0">
                <a:solidFill>
                  <a:srgbClr val="FFFF00"/>
                </a:solidFill>
              </a:rPr>
              <a:t>Polton</a:t>
            </a:r>
            <a:r>
              <a:rPr lang="en-US" dirty="0" smtClean="0">
                <a:solidFill>
                  <a:srgbClr val="FFFF00"/>
                </a:solidFill>
              </a:rPr>
              <a:t>, Jo Hopkins, Juliane </a:t>
            </a:r>
            <a:r>
              <a:rPr lang="en-US" dirty="0" err="1" smtClean="0">
                <a:solidFill>
                  <a:srgbClr val="FFFF00"/>
                </a:solidFill>
              </a:rPr>
              <a:t>Wihsgott</a:t>
            </a:r>
            <a:r>
              <a:rPr lang="en-US" dirty="0" smtClean="0">
                <a:solidFill>
                  <a:srgbClr val="FFFF00"/>
                </a:solidFill>
              </a:rPr>
              <a:t>, Charlotte Williams, Holly </a:t>
            </a:r>
            <a:r>
              <a:rPr lang="en-US" dirty="0" err="1" smtClean="0">
                <a:solidFill>
                  <a:srgbClr val="FFFF00"/>
                </a:solidFill>
              </a:rPr>
              <a:t>Pelling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etc.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29400" y="4563764"/>
            <a:ext cx="21209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See Hopkins et al, poster Thursday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dependency of turbulence during wind and wave dominated periods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646942"/>
            <a:ext cx="8229600" cy="3543478"/>
          </a:xfrm>
        </p:spPr>
      </p:pic>
      <p:sp>
        <p:nvSpPr>
          <p:cNvPr id="3" name="TextBox 2"/>
          <p:cNvSpPr txBox="1"/>
          <p:nvPr/>
        </p:nvSpPr>
        <p:spPr>
          <a:xfrm>
            <a:off x="965200" y="5190420"/>
            <a:ext cx="3263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OMG provides valuable validation of law-of-the-wall scaling.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11700" y="5177720"/>
            <a:ext cx="420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During wave-convective case turbulence scales by (</a:t>
            </a:r>
            <a:r>
              <a:rPr lang="en-US" i="1" dirty="0" err="1" smtClean="0"/>
              <a:t>kU</a:t>
            </a:r>
            <a:r>
              <a:rPr lang="en-US" i="1" baseline="-25000" dirty="0" err="1" smtClean="0"/>
              <a:t>s</a:t>
            </a:r>
            <a:r>
              <a:rPr lang="en-US" dirty="0" smtClean="0"/>
              <a:t>)</a:t>
            </a:r>
            <a:r>
              <a:rPr lang="en-US" baseline="30000" dirty="0" smtClean="0"/>
              <a:t>3</a:t>
            </a:r>
            <a:r>
              <a:rPr lang="en-US" dirty="0" smtClean="0"/>
              <a:t> and shows no depth dependence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485900" y="1409700"/>
            <a:ext cx="229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Wind driven regime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64200" y="1403797"/>
            <a:ext cx="229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Wave driven regime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26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74" y="1082724"/>
            <a:ext cx="4645025" cy="38754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7500" y="94735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Working towards parameterisation of the Ocean Surface Boundary Layer (OSBL)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333500"/>
            <a:ext cx="3886200" cy="355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7500" y="4889500"/>
            <a:ext cx="451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shows generally </a:t>
            </a:r>
            <a:r>
              <a:rPr lang="en-US" smtClean="0"/>
              <a:t>good agreement with Belcher </a:t>
            </a:r>
            <a:r>
              <a:rPr lang="en-US" dirty="0" smtClean="0"/>
              <a:t>et al, GRL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14886" y="3898900"/>
            <a:ext cx="116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Waves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5674" y="3898900"/>
            <a:ext cx="116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Wind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4886" y="1398024"/>
            <a:ext cx="147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Convection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14886" y="4870965"/>
            <a:ext cx="3594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Increased </a:t>
            </a:r>
            <a:r>
              <a:rPr lang="en-US" dirty="0" err="1" smtClean="0"/>
              <a:t>ε</a:t>
            </a:r>
            <a:r>
              <a:rPr lang="en-US" dirty="0"/>
              <a:t> </a:t>
            </a:r>
            <a:r>
              <a:rPr lang="en-US" dirty="0" smtClean="0"/>
              <a:t>relative to </a:t>
            </a:r>
            <a:r>
              <a:rPr lang="en-US" i="1" dirty="0" smtClean="0"/>
              <a:t>h/L</a:t>
            </a:r>
            <a:r>
              <a:rPr lang="en-US" i="1" baseline="-25000" dirty="0" smtClean="0"/>
              <a:t>L</a:t>
            </a:r>
            <a:r>
              <a:rPr lang="en-US" dirty="0" smtClean="0"/>
              <a:t> suggests the need for an additional wave dependent term in the convective regime.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13042" y="3365500"/>
            <a:ext cx="57243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Wave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1195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46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7100"/>
            <a:ext cx="8229600" cy="519906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A new 15 day </a:t>
            </a:r>
            <a:r>
              <a:rPr lang="en-US" dirty="0">
                <a:solidFill>
                  <a:schemeClr val="tx1"/>
                </a:solidFill>
              </a:rPr>
              <a:t>time-series from an </a:t>
            </a:r>
            <a:r>
              <a:rPr lang="en-US" dirty="0" smtClean="0">
                <a:solidFill>
                  <a:schemeClr val="tx1"/>
                </a:solidFill>
              </a:rPr>
              <a:t>OMG provides </a:t>
            </a:r>
            <a:r>
              <a:rPr lang="en-US" dirty="0">
                <a:solidFill>
                  <a:schemeClr val="tx1"/>
                </a:solidFill>
              </a:rPr>
              <a:t>unprecedented access to turbulent controls of the </a:t>
            </a:r>
            <a:r>
              <a:rPr lang="en-US" dirty="0" smtClean="0">
                <a:solidFill>
                  <a:schemeClr val="tx1"/>
                </a:solidFill>
              </a:rPr>
              <a:t>(very) shallow </a:t>
            </a:r>
            <a:r>
              <a:rPr lang="en-US" dirty="0">
                <a:solidFill>
                  <a:schemeClr val="tx1"/>
                </a:solidFill>
              </a:rPr>
              <a:t>near surface </a:t>
            </a:r>
            <a:r>
              <a:rPr lang="en-US" dirty="0" smtClean="0">
                <a:solidFill>
                  <a:schemeClr val="tx1"/>
                </a:solidFill>
              </a:rPr>
              <a:t>layer. </a:t>
            </a:r>
          </a:p>
          <a:p>
            <a:pPr marL="342900" indent="-342900"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vast majority of data are confined to a narrow band of </a:t>
            </a:r>
            <a:r>
              <a:rPr lang="en-US" i="1" dirty="0" err="1">
                <a:solidFill>
                  <a:schemeClr val="tx1"/>
                </a:solidFill>
              </a:rPr>
              <a:t>La</a:t>
            </a:r>
            <a:r>
              <a:rPr lang="en-US" i="1" baseline="-25000" dirty="0" err="1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 ∼</a:t>
            </a:r>
            <a:r>
              <a:rPr lang="en-US" dirty="0" smtClean="0">
                <a:solidFill>
                  <a:schemeClr val="tx1"/>
                </a:solidFill>
              </a:rPr>
              <a:t>0.3, </a:t>
            </a:r>
            <a:r>
              <a:rPr lang="en-US" i="1" dirty="0" err="1" smtClean="0">
                <a:solidFill>
                  <a:schemeClr val="tx1"/>
                </a:solidFill>
              </a:rPr>
              <a:t>La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&lt;0.3 occurred only 25% of the time and </a:t>
            </a:r>
            <a:r>
              <a:rPr lang="en-US" i="1" dirty="0" err="1">
                <a:solidFill>
                  <a:schemeClr val="tx1"/>
                </a:solidFill>
              </a:rPr>
              <a:t>La</a:t>
            </a:r>
            <a:r>
              <a:rPr lang="en-US" i="1" baseline="-25000" dirty="0" err="1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 &lt;0.20 occurred only 5% of the time. 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During periods when </a:t>
            </a:r>
            <a:r>
              <a:rPr lang="en-US" i="1" dirty="0" err="1" smtClean="0">
                <a:solidFill>
                  <a:schemeClr val="tx1"/>
                </a:solidFill>
                <a:latin typeface="+mj-lt"/>
              </a:rPr>
              <a:t>La</a:t>
            </a:r>
            <a:r>
              <a:rPr lang="en-US" i="1" baseline="-25000" dirty="0" err="1" smtClean="0">
                <a:solidFill>
                  <a:schemeClr val="tx1"/>
                </a:solidFill>
                <a:latin typeface="+mj-lt"/>
              </a:rPr>
              <a:t>t</a:t>
            </a:r>
            <a:r>
              <a:rPr lang="en-GB" dirty="0">
                <a:latin typeface="+mj-lt"/>
                <a:ea typeface="ＭＳ 明朝" charset="-128"/>
                <a:cs typeface="Times New Roman" charset="0"/>
                <a:sym typeface="Symbol" charset="2"/>
              </a:rPr>
              <a:t> </a:t>
            </a:r>
            <a:r>
              <a:rPr lang="en-GB" dirty="0">
                <a:solidFill>
                  <a:schemeClr val="tx1"/>
                </a:solidFill>
                <a:latin typeface="+mj-lt"/>
                <a:ea typeface="ＭＳ 明朝" charset="-128"/>
                <a:cs typeface="Times New Roman" charset="0"/>
                <a:sym typeface="Symbol" charset="2"/>
              </a:rPr>
              <a:t>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0.3, turbulence is shown </a:t>
            </a:r>
            <a:r>
              <a:rPr lang="en-US" dirty="0">
                <a:solidFill>
                  <a:schemeClr val="tx1"/>
                </a:solidFill>
              </a:rPr>
              <a:t>to be accurately predicted by </a:t>
            </a:r>
            <a:r>
              <a:rPr lang="en-US" dirty="0" smtClean="0">
                <a:solidFill>
                  <a:schemeClr val="tx1"/>
                </a:solidFill>
              </a:rPr>
              <a:t>u</a:t>
            </a:r>
            <a:r>
              <a:rPr lang="en-US" baseline="-25000" dirty="0" smtClean="0">
                <a:solidFill>
                  <a:schemeClr val="tx1"/>
                </a:solidFill>
              </a:rPr>
              <a:t>⋆</a:t>
            </a:r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/h</a:t>
            </a:r>
            <a:r>
              <a:rPr lang="en-US" dirty="0">
                <a:solidFill>
                  <a:schemeClr val="tx1"/>
                </a:solidFill>
              </a:rPr>
              <a:t>, decaying with depth following the law of the wall. 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When waves dominate (i.e. </a:t>
            </a:r>
            <a:r>
              <a:rPr lang="en-US" i="1" dirty="0" err="1" smtClean="0">
                <a:solidFill>
                  <a:schemeClr val="tx1"/>
                </a:solidFill>
              </a:rPr>
              <a:t>La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t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&lt;</a:t>
            </a:r>
            <a:r>
              <a:rPr lang="en-US" dirty="0" smtClean="0">
                <a:solidFill>
                  <a:schemeClr val="tx1"/>
                </a:solidFill>
              </a:rPr>
              <a:t>0.3), turbulence is accurately </a:t>
            </a:r>
            <a:r>
              <a:rPr lang="en-US" dirty="0">
                <a:solidFill>
                  <a:schemeClr val="tx1"/>
                </a:solidFill>
              </a:rPr>
              <a:t>scaled by </a:t>
            </a:r>
            <a:r>
              <a:rPr lang="en-US" i="1" dirty="0" smtClean="0">
                <a:solidFill>
                  <a:schemeClr val="tx1"/>
                </a:solidFill>
              </a:rPr>
              <a:t>k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r>
              <a:rPr lang="en-US" i="1" dirty="0" smtClean="0">
                <a:solidFill>
                  <a:schemeClr val="tx1"/>
                </a:solidFill>
              </a:rPr>
              <a:t>u</a:t>
            </a:r>
            <a:r>
              <a:rPr lang="en-US" i="1" baseline="-25000" dirty="0" smtClean="0">
                <a:solidFill>
                  <a:schemeClr val="tx1"/>
                </a:solidFill>
              </a:rPr>
              <a:t>S</a:t>
            </a:r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/h</a:t>
            </a:r>
            <a:r>
              <a:rPr lang="en-US" dirty="0">
                <a:solidFill>
                  <a:schemeClr val="tx1"/>
                </a:solidFill>
              </a:rPr>
              <a:t>, and follows a near constant distribution over h, where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is suggested to be a near constant O[0.1]. </a:t>
            </a:r>
            <a:endParaRPr lang="en-US" dirty="0" smtClean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Our </a:t>
            </a:r>
            <a:r>
              <a:rPr lang="en-US" i="1" dirty="0" err="1" smtClean="0">
                <a:solidFill>
                  <a:schemeClr val="tx1"/>
                </a:solidFill>
              </a:rPr>
              <a:t>La</a:t>
            </a:r>
            <a:r>
              <a:rPr lang="en-US" i="1" baseline="-25000" dirty="0" err="1" smtClean="0">
                <a:solidFill>
                  <a:schemeClr val="tx1"/>
                </a:solidFill>
              </a:rPr>
              <a:t>t</a:t>
            </a:r>
            <a:r>
              <a:rPr lang="en-US" i="1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&lt;</a:t>
            </a:r>
            <a:r>
              <a:rPr lang="en-US" dirty="0" smtClean="0">
                <a:solidFill>
                  <a:schemeClr val="tx1"/>
                </a:solidFill>
              </a:rPr>
              <a:t>0.3 </a:t>
            </a:r>
            <a:r>
              <a:rPr lang="en-US" dirty="0">
                <a:solidFill>
                  <a:schemeClr val="tx1"/>
                </a:solidFill>
              </a:rPr>
              <a:t>data </a:t>
            </a:r>
            <a:r>
              <a:rPr lang="en-US" dirty="0" smtClean="0">
                <a:solidFill>
                  <a:schemeClr val="tx1"/>
                </a:solidFill>
              </a:rPr>
              <a:t>however, coincides with a convective event. We therefore suggest that this relationship offers a potential for improved </a:t>
            </a:r>
            <a:r>
              <a:rPr lang="en-US" dirty="0" err="1" smtClean="0">
                <a:solidFill>
                  <a:schemeClr val="tx1"/>
                </a:solidFill>
              </a:rPr>
              <a:t>parameterisation</a:t>
            </a:r>
            <a:r>
              <a:rPr lang="en-US" dirty="0" smtClean="0">
                <a:solidFill>
                  <a:schemeClr val="tx1"/>
                </a:solidFill>
              </a:rPr>
              <a:t> for wave-convection interaction in the OSBL. </a:t>
            </a:r>
            <a:r>
              <a:rPr lang="en-US" u="sng" dirty="0" smtClean="0">
                <a:solidFill>
                  <a:schemeClr val="tx1"/>
                </a:solidFill>
              </a:rPr>
              <a:t>Further validation is required.</a:t>
            </a:r>
            <a:endParaRPr lang="en-US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5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Coming soon: Celtic Sea 2015 </a:t>
            </a:r>
            <a:endParaRPr lang="en-US" i="1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4463304"/>
          </a:xfrm>
        </p:spPr>
      </p:pic>
    </p:spTree>
    <p:extLst>
      <p:ext uri="{BB962C8B-B14F-4D97-AF65-F5344CB8AC3E}">
        <p14:creationId xmlns:p14="http://schemas.microsoft.com/office/powerpoint/2010/main" val="18619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20-07-2013 14 41 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1078891"/>
            <a:ext cx="2724874" cy="204046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98860"/>
            <a:ext cx="9144000" cy="515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rgbClr val="1F204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tx1"/>
                </a:solidFill>
              </a:rPr>
              <a:t>The Ocean Microstructure Glider OMG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244" y="1275434"/>
            <a:ext cx="3310727" cy="1445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5455" y="3449317"/>
            <a:ext cx="162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  <a:r>
              <a:rPr lang="en-US" sz="2800" dirty="0" smtClean="0"/>
              <a:t>ut….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555095" y="4694040"/>
            <a:ext cx="319875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 accurately resolving flow past the sensor (U) is vital since </a:t>
            </a:r>
            <a:r>
              <a:rPr lang="en-US" dirty="0" err="1" smtClean="0"/>
              <a:t>ε</a:t>
            </a:r>
            <a:r>
              <a:rPr lang="en-US" dirty="0" smtClean="0"/>
              <a:t> scales with 1/U</a:t>
            </a:r>
            <a:r>
              <a:rPr lang="en-US" baseline="30000" dirty="0" smtClean="0"/>
              <a:t>4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4216400" y="1532073"/>
            <a:ext cx="300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52704" y="2219937"/>
            <a:ext cx="4416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u</a:t>
            </a:r>
            <a:r>
              <a:rPr lang="en-US" i="1" baseline="-25000" dirty="0" err="1" smtClean="0"/>
              <a:t>i</a:t>
            </a:r>
            <a:endParaRPr lang="en-US" i="1" baseline="-25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78083" y="3106178"/>
            <a:ext cx="4507111" cy="1127758"/>
            <a:chOff x="265283" y="2834642"/>
            <a:chExt cx="4507111" cy="1127758"/>
          </a:xfrm>
        </p:grpSpPr>
        <p:sp>
          <p:nvSpPr>
            <p:cNvPr id="12" name="Rectangle 11"/>
            <p:cNvSpPr/>
            <p:nvPr/>
          </p:nvSpPr>
          <p:spPr>
            <a:xfrm>
              <a:off x="265283" y="2834642"/>
              <a:ext cx="4395617" cy="112775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544" y="2872742"/>
              <a:ext cx="4436850" cy="95819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910598" y="4621006"/>
            <a:ext cx="3390198" cy="1127758"/>
            <a:chOff x="97798" y="4349470"/>
            <a:chExt cx="3390198" cy="1127758"/>
          </a:xfrm>
        </p:grpSpPr>
        <p:sp>
          <p:nvSpPr>
            <p:cNvPr id="15" name="Rectangle 14"/>
            <p:cNvSpPr/>
            <p:nvPr/>
          </p:nvSpPr>
          <p:spPr>
            <a:xfrm>
              <a:off x="284895" y="4349470"/>
              <a:ext cx="3042505" cy="1127758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798" y="4441898"/>
              <a:ext cx="3390198" cy="1035330"/>
            </a:xfrm>
            <a:prstGeom prst="rect">
              <a:avLst/>
            </a:prstGeom>
          </p:spPr>
        </p:pic>
      </p:grpSp>
      <p:sp>
        <p:nvSpPr>
          <p:cNvPr id="17" name="Oval 16"/>
          <p:cNvSpPr/>
          <p:nvPr/>
        </p:nvSpPr>
        <p:spPr>
          <a:xfrm>
            <a:off x="3646271" y="5181600"/>
            <a:ext cx="328829" cy="4103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1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5258474" y="3714495"/>
            <a:ext cx="2823109" cy="1962076"/>
          </a:xfrm>
          <a:prstGeom prst="rect">
            <a:avLst/>
          </a:prstGeom>
          <a:solidFill>
            <a:schemeClr val="tx2">
              <a:lumMod val="75000"/>
              <a:alpha val="2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i="1" dirty="0">
                <a:solidFill>
                  <a:srgbClr val="000000"/>
                </a:solidFill>
                <a:latin typeface="Calibri"/>
              </a:rPr>
              <a:t>Where	V</a:t>
            </a:r>
            <a:r>
              <a:rPr lang="en-US" sz="1350" i="1" baseline="-25000" dirty="0">
                <a:solidFill>
                  <a:srgbClr val="000000"/>
                </a:solidFill>
                <a:latin typeface="Calibri"/>
              </a:rPr>
              <a:t>g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	= 56.075 ×10</a:t>
            </a:r>
            <a:r>
              <a:rPr lang="en-US" sz="1350" baseline="30000" dirty="0">
                <a:solidFill>
                  <a:srgbClr val="000000"/>
                </a:solidFill>
                <a:latin typeface="Calibri"/>
              </a:rPr>
              <a:t>-3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m</a:t>
            </a:r>
            <a:r>
              <a:rPr lang="en-US" sz="1350" baseline="30000" dirty="0">
                <a:solidFill>
                  <a:srgbClr val="000000"/>
                </a:solidFill>
                <a:latin typeface="Calibri"/>
              </a:rPr>
              <a:t>3</a:t>
            </a:r>
          </a:p>
          <a:p>
            <a:r>
              <a:rPr lang="en-US" sz="1350" i="1" dirty="0">
                <a:solidFill>
                  <a:srgbClr val="000000"/>
                </a:solidFill>
                <a:latin typeface="Calibri"/>
              </a:rPr>
              <a:t>		m</a:t>
            </a:r>
            <a:r>
              <a:rPr lang="en-US" sz="1350" i="1" baseline="-25000" dirty="0">
                <a:solidFill>
                  <a:srgbClr val="000000"/>
                </a:solidFill>
                <a:latin typeface="Calibri"/>
              </a:rPr>
              <a:t>g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	= 57.56 kg</a:t>
            </a:r>
          </a:p>
          <a:p>
            <a:r>
              <a:rPr lang="en-US" sz="1350" dirty="0">
                <a:solidFill>
                  <a:srgbClr val="000000"/>
                </a:solidFill>
                <a:latin typeface="Calibri"/>
              </a:rPr>
              <a:t>		A 	= 0.1m</a:t>
            </a:r>
            <a:r>
              <a:rPr lang="en-US" sz="1350" baseline="30000" dirty="0">
                <a:solidFill>
                  <a:srgbClr val="000000"/>
                </a:solidFill>
                <a:latin typeface="Calibri"/>
              </a:rPr>
              <a:t>2</a:t>
            </a:r>
          </a:p>
          <a:p>
            <a:r>
              <a:rPr lang="en-US" sz="1350" dirty="0">
                <a:solidFill>
                  <a:srgbClr val="000000"/>
                </a:solidFill>
                <a:latin typeface="Calibri"/>
              </a:rPr>
              <a:t>and</a:t>
            </a:r>
            <a:r>
              <a:rPr lang="en-US" sz="1350" baseline="30000" dirty="0">
                <a:solidFill>
                  <a:srgbClr val="000000"/>
                </a:solidFill>
                <a:latin typeface="Calibri"/>
              </a:rPr>
              <a:t>	</a:t>
            </a:r>
            <a:r>
              <a:rPr lang="en-US" sz="1350" dirty="0" err="1">
                <a:solidFill>
                  <a:srgbClr val="000000"/>
                </a:solidFill>
                <a:latin typeface="Calibri"/>
              </a:rPr>
              <a:t>ΔV</a:t>
            </a:r>
            <a:r>
              <a:rPr lang="en-US" sz="1350" baseline="-25000" dirty="0" err="1">
                <a:solidFill>
                  <a:srgbClr val="000000"/>
                </a:solidFill>
                <a:latin typeface="Calibri"/>
              </a:rPr>
              <a:t>bp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&amp; </a:t>
            </a:r>
            <a:r>
              <a:rPr lang="en-US" sz="1350" dirty="0" err="1">
                <a:solidFill>
                  <a:srgbClr val="000000"/>
                </a:solidFill>
                <a:latin typeface="Calibri"/>
              </a:rPr>
              <a:t>θ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from sensors</a:t>
            </a:r>
          </a:p>
          <a:p>
            <a:endParaRPr lang="en-US" sz="1350" dirty="0">
              <a:solidFill>
                <a:srgbClr val="000000"/>
              </a:solidFill>
              <a:latin typeface="Calibri"/>
            </a:endParaRPr>
          </a:p>
          <a:p>
            <a:r>
              <a:rPr lang="en-US" sz="1350" dirty="0">
                <a:solidFill>
                  <a:srgbClr val="000000"/>
                </a:solidFill>
                <a:latin typeface="Calibri"/>
              </a:rPr>
              <a:t>C</a:t>
            </a:r>
            <a:r>
              <a:rPr lang="en-US" sz="1350" baseline="-25000" dirty="0">
                <a:solidFill>
                  <a:srgbClr val="000000"/>
                </a:solidFill>
                <a:latin typeface="Calibri"/>
              </a:rPr>
              <a:t>D0 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and C</a:t>
            </a:r>
            <a:r>
              <a:rPr lang="en-US" sz="1350" baseline="-25000" dirty="0">
                <a:solidFill>
                  <a:srgbClr val="000000"/>
                </a:solidFill>
                <a:latin typeface="Calibri"/>
              </a:rPr>
              <a:t>D1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are drag coefficients (due to parasitic and induced drag) dependent on α</a:t>
            </a:r>
          </a:p>
          <a:p>
            <a:endParaRPr lang="en-US" sz="135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7" name="Title 1"/>
          <p:cNvSpPr>
            <a:spLocks noGrp="1"/>
          </p:cNvSpPr>
          <p:nvPr>
            <p:ph type="title"/>
          </p:nvPr>
        </p:nvSpPr>
        <p:spPr>
          <a:xfrm>
            <a:off x="1084741" y="1002095"/>
            <a:ext cx="6858000" cy="507206"/>
          </a:xfrm>
        </p:spPr>
        <p:txBody>
          <a:bodyPr>
            <a:normAutofit fontScale="90000"/>
          </a:bodyPr>
          <a:lstStyle/>
          <a:p>
            <a:pPr algn="l"/>
            <a:r>
              <a:rPr lang="en-GB" sz="2700" dirty="0">
                <a:solidFill>
                  <a:srgbClr val="000000"/>
                </a:solidFill>
              </a:rPr>
              <a:t>OMG: Flight model</a:t>
            </a:r>
            <a:br>
              <a:rPr lang="en-GB" sz="2700" dirty="0">
                <a:solidFill>
                  <a:srgbClr val="000000"/>
                </a:solidFill>
              </a:rPr>
            </a:br>
            <a:r>
              <a:rPr lang="en-GB" sz="2700" dirty="0">
                <a:solidFill>
                  <a:srgbClr val="000000"/>
                </a:solidFill>
              </a:rPr>
              <a:t>(</a:t>
            </a:r>
            <a:r>
              <a:rPr lang="en-GB" sz="2700" dirty="0" err="1">
                <a:solidFill>
                  <a:srgbClr val="000000"/>
                </a:solidFill>
              </a:rPr>
              <a:t>Merckelbach</a:t>
            </a:r>
            <a:r>
              <a:rPr lang="en-GB" sz="2700" dirty="0">
                <a:solidFill>
                  <a:srgbClr val="000000"/>
                </a:solidFill>
              </a:rPr>
              <a:t> et al, 2010)</a:t>
            </a:r>
          </a:p>
        </p:txBody>
      </p:sp>
      <p:sp>
        <p:nvSpPr>
          <p:cNvPr id="3083" name="Text Box 5"/>
          <p:cNvSpPr txBox="1">
            <a:spLocks noChangeArrowheads="1"/>
          </p:cNvSpPr>
          <p:nvPr/>
        </p:nvSpPr>
        <p:spPr bwMode="auto">
          <a:xfrm>
            <a:off x="5494736" y="7364016"/>
            <a:ext cx="155376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>
                <a:solidFill>
                  <a:srgbClr val="FFFFFF"/>
                </a:solidFill>
                <a:latin typeface="Symbol" pitchFamily="18" charset="2"/>
              </a:rPr>
              <a:t>G =</a:t>
            </a:r>
            <a:r>
              <a:rPr lang="en-GB" sz="900">
                <a:solidFill>
                  <a:srgbClr val="FFFFFF"/>
                </a:solidFill>
                <a:latin typeface="Times New Roman" pitchFamily="18" charset="0"/>
              </a:rPr>
              <a:t> mixing efficiency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904266" y="896617"/>
            <a:ext cx="3423812" cy="2769998"/>
            <a:chOff x="4731319" y="158224"/>
            <a:chExt cx="4565082" cy="3693330"/>
          </a:xfrm>
        </p:grpSpPr>
        <p:sp>
          <p:nvSpPr>
            <p:cNvPr id="36" name="Rectangle 35"/>
            <p:cNvSpPr/>
            <p:nvPr/>
          </p:nvSpPr>
          <p:spPr>
            <a:xfrm>
              <a:off x="4731319" y="158224"/>
              <a:ext cx="4565082" cy="36933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4702417">
              <a:off x="5527983" y="516701"/>
              <a:ext cx="1162638" cy="2574484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 rot="3746878">
              <a:off x="6063166" y="834372"/>
              <a:ext cx="289913" cy="2633797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9" name="Content Placeholder 2" descr="figure1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8" r="267"/>
            <a:stretch/>
          </p:blipFill>
          <p:spPr>
            <a:xfrm rot="20468699">
              <a:off x="5082672" y="762215"/>
              <a:ext cx="4077054" cy="1825709"/>
            </a:xfrm>
            <a:prstGeom prst="rect">
              <a:avLst/>
            </a:prstGeom>
          </p:spPr>
        </p:pic>
        <p:sp>
          <p:nvSpPr>
            <p:cNvPr id="40" name="Isosceles Triangle 39"/>
            <p:cNvSpPr/>
            <p:nvPr/>
          </p:nvSpPr>
          <p:spPr>
            <a:xfrm rot="4702417">
              <a:off x="7532349" y="1920076"/>
              <a:ext cx="713873" cy="1725364"/>
            </a:xfrm>
            <a:prstGeom prst="triangl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 rot="3834153">
              <a:off x="7866508" y="2113464"/>
              <a:ext cx="178010" cy="1765115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>
              <a:off x="6811051" y="2609452"/>
              <a:ext cx="1936890" cy="10731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41" idx="0"/>
            </p:cNvCxnSpPr>
            <p:nvPr/>
          </p:nvCxnSpPr>
          <p:spPr>
            <a:xfrm>
              <a:off x="8748091" y="2607785"/>
              <a:ext cx="0" cy="107483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746771" y="3036607"/>
              <a:ext cx="5592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U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679417" y="3021815"/>
              <a:ext cx="5592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w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066111" y="2667276"/>
              <a:ext cx="5592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 err="1">
                  <a:solidFill>
                    <a:prstClr val="black"/>
                  </a:solidFill>
                  <a:latin typeface="Calibri"/>
                </a:rPr>
                <a:t>θ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143575" y="3086611"/>
              <a:ext cx="3437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α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789238" y="1538078"/>
              <a:ext cx="55925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 err="1">
                  <a:solidFill>
                    <a:prstClr val="black"/>
                  </a:solidFill>
                  <a:latin typeface="Calibri"/>
                </a:rPr>
                <a:t>θ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044290" y="2436009"/>
              <a:ext cx="343711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  <a:latin typeface="Calibri"/>
                </a:rPr>
                <a:t>α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789238" y="247851"/>
              <a:ext cx="370280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>
                  <a:solidFill>
                    <a:prstClr val="black"/>
                  </a:solidFill>
                  <a:latin typeface="Calibri"/>
                </a:rPr>
                <a:t>Accounting for the angle of attack, α </a:t>
              </a:r>
              <a:endParaRPr lang="en-US" sz="135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3" name="Freeform 52"/>
          <p:cNvSpPr/>
          <p:nvPr/>
        </p:nvSpPr>
        <p:spPr>
          <a:xfrm rot="151506">
            <a:off x="6451342" y="2723744"/>
            <a:ext cx="223616" cy="714375"/>
          </a:xfrm>
          <a:custGeom>
            <a:avLst/>
            <a:gdLst>
              <a:gd name="connsiteX0" fmla="*/ 1821 w 298154"/>
              <a:gd name="connsiteY0" fmla="*/ 0 h 952500"/>
              <a:gd name="connsiteX1" fmla="*/ 44154 w 298154"/>
              <a:gd name="connsiteY1" fmla="*/ 539750 h 952500"/>
              <a:gd name="connsiteX2" fmla="*/ 298154 w 298154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154" h="952500">
                <a:moveTo>
                  <a:pt x="1821" y="0"/>
                </a:moveTo>
                <a:cubicBezTo>
                  <a:pt x="-1707" y="190500"/>
                  <a:pt x="-5235" y="381000"/>
                  <a:pt x="44154" y="539750"/>
                </a:cubicBezTo>
                <a:cubicBezTo>
                  <a:pt x="93543" y="698500"/>
                  <a:pt x="298154" y="952500"/>
                  <a:pt x="298154" y="952500"/>
                </a:cubicBezTo>
              </a:path>
            </a:pathLst>
          </a:custGeom>
          <a:ln>
            <a:solidFill>
              <a:srgbClr val="00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350" i="1" dirty="0">
                <a:solidFill>
                  <a:prstClr val="black"/>
                </a:solidFill>
                <a:latin typeface="Symbol" charset="2"/>
                <a:cs typeface="Symbol" charset="2"/>
              </a:rPr>
              <a:t>γ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280" y="3782940"/>
            <a:ext cx="4064000" cy="74391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435" y="2127449"/>
            <a:ext cx="1381125" cy="4191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554" y="4526859"/>
            <a:ext cx="2371725" cy="4953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375" y="5022159"/>
            <a:ext cx="1349798" cy="451747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228727" y="2206648"/>
            <a:ext cx="15398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/>
              </a:rPr>
              <a:t>Total glide angle,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228727" y="3015247"/>
            <a:ext cx="31395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/>
              </a:rPr>
              <a:t>We employ the hydrodynamic flight model of </a:t>
            </a:r>
            <a:r>
              <a:rPr lang="en-US" sz="1350" dirty="0" err="1">
                <a:solidFill>
                  <a:srgbClr val="000000"/>
                </a:solidFill>
                <a:latin typeface="Calibri"/>
              </a:rPr>
              <a:t>Merckelbach</a:t>
            </a:r>
            <a:r>
              <a:rPr lang="en-US" sz="1350" dirty="0">
                <a:solidFill>
                  <a:srgbClr val="000000"/>
                </a:solidFill>
                <a:latin typeface="Calibri"/>
              </a:rPr>
              <a:t> et al, 2010;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226080" y="4675911"/>
            <a:ext cx="15996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/>
              </a:rPr>
              <a:t>Balancing buoyancy and gravitational forces</a:t>
            </a:r>
          </a:p>
        </p:txBody>
      </p:sp>
    </p:spTree>
    <p:extLst>
      <p:ext uri="{BB962C8B-B14F-4D97-AF65-F5344CB8AC3E}">
        <p14:creationId xmlns:p14="http://schemas.microsoft.com/office/powerpoint/2010/main" val="20536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itle 1"/>
          <p:cNvSpPr>
            <a:spLocks noGrp="1"/>
          </p:cNvSpPr>
          <p:nvPr>
            <p:ph type="title"/>
          </p:nvPr>
        </p:nvSpPr>
        <p:spPr>
          <a:xfrm>
            <a:off x="1143000" y="767986"/>
            <a:ext cx="6858000" cy="507206"/>
          </a:xfrm>
        </p:spPr>
        <p:txBody>
          <a:bodyPr>
            <a:normAutofit/>
          </a:bodyPr>
          <a:lstStyle/>
          <a:p>
            <a:pPr algn="l"/>
            <a:r>
              <a:rPr lang="en-GB" sz="2700" dirty="0">
                <a:solidFill>
                  <a:srgbClr val="000000"/>
                </a:solidFill>
              </a:rPr>
              <a:t>Using a flight model to constrain C</a:t>
            </a:r>
            <a:r>
              <a:rPr lang="en-GB" sz="2700" baseline="-25000" dirty="0">
                <a:solidFill>
                  <a:srgbClr val="000000"/>
                </a:solidFill>
              </a:rPr>
              <a:t>D0</a:t>
            </a:r>
            <a:r>
              <a:rPr lang="en-GB" sz="2700" dirty="0">
                <a:solidFill>
                  <a:srgbClr val="000000"/>
                </a:solidFill>
              </a:rPr>
              <a:t> and α</a:t>
            </a:r>
          </a:p>
        </p:txBody>
      </p:sp>
      <p:sp>
        <p:nvSpPr>
          <p:cNvPr id="3083" name="Text Box 5"/>
          <p:cNvSpPr txBox="1">
            <a:spLocks noChangeArrowheads="1"/>
          </p:cNvSpPr>
          <p:nvPr/>
        </p:nvSpPr>
        <p:spPr bwMode="auto">
          <a:xfrm>
            <a:off x="5494736" y="7364016"/>
            <a:ext cx="155376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900">
                <a:solidFill>
                  <a:srgbClr val="FFFFFF"/>
                </a:solidFill>
                <a:latin typeface="Symbol" pitchFamily="18" charset="2"/>
              </a:rPr>
              <a:t>G =</a:t>
            </a:r>
            <a:r>
              <a:rPr lang="en-GB" sz="900">
                <a:solidFill>
                  <a:srgbClr val="FFFFFF"/>
                </a:solidFill>
                <a:latin typeface="Times New Roman" pitchFamily="18" charset="0"/>
              </a:rPr>
              <a:t> mixing efficiency</a:t>
            </a:r>
          </a:p>
        </p:txBody>
      </p:sp>
      <p:pic>
        <p:nvPicPr>
          <p:cNvPr id="10" name="Picture 9" descr="CD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424" y="3961787"/>
            <a:ext cx="4103689" cy="11273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0" y="1928729"/>
            <a:ext cx="2502665" cy="4581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049" y="1976658"/>
            <a:ext cx="687388" cy="4022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91049" y="1436044"/>
            <a:ext cx="4482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Calibri"/>
              </a:rPr>
              <a:t>Minimising difference between measured and modeled vertical velocity;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444" y="1886443"/>
            <a:ext cx="57943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  <a:latin typeface="Calibri"/>
              </a:rPr>
              <a:t>-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963290" y="2079625"/>
            <a:ext cx="188149" cy="166688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75249" y="1855930"/>
            <a:ext cx="5238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00"/>
                </a:solidFill>
                <a:latin typeface="Calibri"/>
              </a:rPr>
              <a:t>0</a:t>
            </a:r>
          </a:p>
        </p:txBody>
      </p:sp>
      <p:pic>
        <p:nvPicPr>
          <p:cNvPr id="21" name="Picture 20" descr="CDup_contou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2502930"/>
            <a:ext cx="3726852" cy="12435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763980" y="4198290"/>
            <a:ext cx="1884794" cy="923330"/>
          </a:xfrm>
          <a:prstGeom prst="rect">
            <a:avLst/>
          </a:prstGeom>
          <a:solidFill>
            <a:schemeClr val="tx1">
              <a:lumMod val="75000"/>
              <a:lumOff val="25000"/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white"/>
                </a:solidFill>
                <a:latin typeface="Calibri"/>
              </a:rPr>
              <a:t>C</a:t>
            </a:r>
            <a:r>
              <a:rPr lang="en-US" sz="1350" baseline="-25000" dirty="0">
                <a:solidFill>
                  <a:prstClr val="white"/>
                </a:solidFill>
                <a:latin typeface="Calibri"/>
              </a:rPr>
              <a:t>D0,down  </a:t>
            </a:r>
            <a:r>
              <a:rPr lang="en-US" sz="1350" dirty="0">
                <a:solidFill>
                  <a:prstClr val="white"/>
                </a:solidFill>
                <a:latin typeface="Calibri"/>
              </a:rPr>
              <a:t>	= 0.2070 (±2%) </a:t>
            </a:r>
          </a:p>
          <a:p>
            <a:r>
              <a:rPr lang="en-US" sz="1350" dirty="0">
                <a:solidFill>
                  <a:prstClr val="white"/>
                </a:solidFill>
                <a:latin typeface="Calibri"/>
              </a:rPr>
              <a:t>C</a:t>
            </a:r>
            <a:r>
              <a:rPr lang="en-US" sz="1350" baseline="-25000" dirty="0">
                <a:solidFill>
                  <a:prstClr val="white"/>
                </a:solidFill>
                <a:latin typeface="Calibri"/>
              </a:rPr>
              <a:t>D0,up</a:t>
            </a:r>
            <a:r>
              <a:rPr lang="en-US" sz="1350" dirty="0">
                <a:solidFill>
                  <a:prstClr val="white"/>
                </a:solidFill>
                <a:latin typeface="Calibri"/>
              </a:rPr>
              <a:t>	= 0.2065 (±2%)</a:t>
            </a:r>
          </a:p>
          <a:p>
            <a:r>
              <a:rPr lang="en-US" sz="1350" dirty="0">
                <a:solidFill>
                  <a:prstClr val="white"/>
                </a:solidFill>
                <a:latin typeface="Calibri"/>
              </a:rPr>
              <a:t>C</a:t>
            </a:r>
            <a:r>
              <a:rPr lang="en-US" sz="1350" baseline="-25000" dirty="0">
                <a:solidFill>
                  <a:prstClr val="white"/>
                </a:solidFill>
                <a:latin typeface="Calibri"/>
              </a:rPr>
              <a:t>D0</a:t>
            </a:r>
            <a:r>
              <a:rPr lang="en-US" sz="1350" dirty="0">
                <a:solidFill>
                  <a:prstClr val="white"/>
                </a:solidFill>
                <a:latin typeface="Calibri"/>
              </a:rPr>
              <a:t> ~0.2066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647" y="1914715"/>
            <a:ext cx="2063751" cy="68253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524500" y="2663709"/>
            <a:ext cx="2476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Estimate α iteratively using prescribed values for the lift-slope coefficients (</a:t>
            </a:r>
            <a:r>
              <a:rPr lang="en-US" sz="135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a</a:t>
            </a:r>
            <a:r>
              <a:rPr lang="en-US" sz="1350" i="1" baseline="-25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h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 and </a:t>
            </a:r>
            <a:r>
              <a:rPr lang="en-US" sz="135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a</a:t>
            </a:r>
            <a:r>
              <a:rPr lang="en-US" sz="1350" i="1" baseline="-25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w</a:t>
            </a:r>
            <a:r>
              <a:rPr lang="en-US" sz="135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) and the induced drag </a:t>
            </a:r>
            <a:r>
              <a:rPr lang="en-US" sz="135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</a:t>
            </a:r>
            <a:r>
              <a:rPr lang="en-US" sz="1350" i="1" baseline="-25000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D1</a:t>
            </a:r>
            <a:endParaRPr lang="en-US" sz="1350" baseline="-250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811" y="5078202"/>
            <a:ext cx="4354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For further information see Palmer et al, </a:t>
            </a:r>
          </a:p>
          <a:p>
            <a:r>
              <a:rPr lang="en-US" sz="1600" dirty="0" smtClean="0"/>
              <a:t>J. Marine Systems (144) </a:t>
            </a:r>
          </a:p>
          <a:p>
            <a:r>
              <a:rPr lang="en-US" sz="1600" dirty="0" smtClean="0"/>
              <a:t>available at </a:t>
            </a:r>
            <a:r>
              <a:rPr lang="en-US" sz="1600" dirty="0" err="1" smtClean="0"/>
              <a:t>noc.ac.uk</a:t>
            </a:r>
            <a:r>
              <a:rPr lang="en-US" sz="1600" dirty="0" smtClean="0"/>
              <a:t>/people/</a:t>
            </a:r>
            <a:r>
              <a:rPr lang="en-US" sz="1600" dirty="0" err="1" smtClean="0"/>
              <a:t>rolm</a:t>
            </a:r>
            <a:r>
              <a:rPr lang="en-US" sz="1600" dirty="0" smtClean="0"/>
              <a:t>/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225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1200" y="927100"/>
            <a:ext cx="7556500" cy="544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2013: </a:t>
            </a:r>
            <a:r>
              <a:rPr lang="en-US" sz="2400" b="1" u="sng" dirty="0" err="1" smtClean="0"/>
              <a:t>Malin</a:t>
            </a:r>
            <a:r>
              <a:rPr lang="en-US" sz="2400" b="1" u="sng" dirty="0" smtClean="0"/>
              <a:t> Sea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OMG </a:t>
            </a:r>
            <a:r>
              <a:rPr lang="en-US" dirty="0"/>
              <a:t>was deployed for 14.8 days alongside station </a:t>
            </a:r>
            <a:r>
              <a:rPr lang="en-US" dirty="0" smtClean="0"/>
              <a:t>SF which provides ADCP and ‘</a:t>
            </a:r>
            <a:r>
              <a:rPr lang="en-US" dirty="0" err="1" smtClean="0"/>
              <a:t>Wirewalker</a:t>
            </a:r>
            <a:r>
              <a:rPr lang="en-US" dirty="0" smtClean="0"/>
              <a:t>’ CTD.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OMG provides 1869 profiles of the TKE dissipation rate (</a:t>
            </a:r>
            <a:r>
              <a:rPr lang="en-US" dirty="0" err="1" smtClean="0"/>
              <a:t>ε</a:t>
            </a:r>
            <a:r>
              <a:rPr lang="en-US" dirty="0" smtClean="0"/>
              <a:t>), fast T and CTD, </a:t>
            </a:r>
            <a:r>
              <a:rPr lang="en-US" dirty="0"/>
              <a:t>typically every 11 </a:t>
            </a:r>
            <a:r>
              <a:rPr lang="en-US" dirty="0" smtClean="0"/>
              <a:t>minutes.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52463"/>
          </a:xfrm>
        </p:spPr>
        <p:txBody>
          <a:bodyPr/>
          <a:lstStyle/>
          <a:p>
            <a:pPr algn="l"/>
            <a:r>
              <a:rPr lang="en-US" dirty="0" smtClean="0"/>
              <a:t>FASTNEt Ocean shelf exchange experiments:</a:t>
            </a:r>
            <a:endParaRPr lang="en-US" dirty="0"/>
          </a:p>
        </p:txBody>
      </p:sp>
      <p:pic>
        <p:nvPicPr>
          <p:cNvPr id="4" name="Content Placeholder 9" descr="figure5_map.t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" t="9154" r="4918" b="9653"/>
          <a:stretch/>
        </p:blipFill>
        <p:spPr>
          <a:xfrm>
            <a:off x="838200" y="1279071"/>
            <a:ext cx="4826000" cy="2467431"/>
          </a:xfrm>
          <a:prstGeom prst="rect">
            <a:avLst/>
          </a:prstGeom>
        </p:spPr>
      </p:pic>
      <p:pic>
        <p:nvPicPr>
          <p:cNvPr id="6" name="Picture 5" descr="IMG_34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28" y="1317170"/>
            <a:ext cx="2917373" cy="21880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89602" y="1291771"/>
            <a:ext cx="307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Ocean Microstructure Glider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2" descr="OMG_position_mali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t="4350" r="3319" b="2210"/>
          <a:stretch/>
        </p:blipFill>
        <p:spPr>
          <a:xfrm>
            <a:off x="2648011" y="1390541"/>
            <a:ext cx="2952691" cy="23692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flipH="1">
            <a:off x="1574800" y="2033587"/>
            <a:ext cx="254000" cy="21431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100000"/>
                  <a:shade val="100000"/>
                  <a:satMod val="130000"/>
                  <a:alpha val="36000"/>
                </a:schemeClr>
              </a:gs>
              <a:gs pos="100000">
                <a:schemeClr val="accent2">
                  <a:tint val="50000"/>
                  <a:shade val="100000"/>
                  <a:satMod val="350000"/>
                  <a:alpha val="3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3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" r="3482" b="5558"/>
          <a:stretch/>
        </p:blipFill>
        <p:spPr>
          <a:xfrm>
            <a:off x="674676" y="1003300"/>
            <a:ext cx="7243774" cy="5016501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787400" y="4254500"/>
            <a:ext cx="635000" cy="4318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-38100" y="3931334"/>
            <a:ext cx="111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Storm mixing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32700" y="3265269"/>
            <a:ext cx="1265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Steady deepening of the surface </a:t>
            </a:r>
            <a:r>
              <a:rPr lang="en-US" smtClean="0"/>
              <a:t>mixed layer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673600" y="3003317"/>
            <a:ext cx="2959100" cy="113911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69" y="288809"/>
            <a:ext cx="8229600" cy="1143000"/>
          </a:xfrm>
        </p:spPr>
        <p:txBody>
          <a:bodyPr/>
          <a:lstStyle/>
          <a:p>
            <a:r>
              <a:rPr lang="en-US" dirty="0" smtClean="0"/>
              <a:t>OMG </a:t>
            </a:r>
            <a:r>
              <a:rPr lang="en-US" dirty="0" err="1" smtClean="0"/>
              <a:t>Malin</a:t>
            </a:r>
            <a:r>
              <a:rPr lang="en-US" dirty="0" smtClean="0"/>
              <a:t> Sea: Measuring within the </a:t>
            </a:r>
            <a:r>
              <a:rPr lang="en-US" dirty="0" err="1" smtClean="0"/>
              <a:t>turbocline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905750" y="584200"/>
            <a:ext cx="882650" cy="1943100"/>
          </a:xfrm>
          <a:prstGeom prst="rect">
            <a:avLst/>
          </a:prstGeom>
          <a:gradFill>
            <a:gsLst>
              <a:gs pos="32000">
                <a:srgbClr val="3153F6"/>
              </a:gs>
              <a:gs pos="0">
                <a:srgbClr val="204AFF"/>
              </a:gs>
              <a:gs pos="56990">
                <a:srgbClr val="FFFF00"/>
              </a:gs>
              <a:gs pos="83000">
                <a:srgbClr val="B30716"/>
              </a:gs>
              <a:gs pos="100000">
                <a:srgbClr val="C0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765848" y="582846"/>
            <a:ext cx="882650" cy="1253892"/>
          </a:xfrm>
          <a:prstGeom prst="rect">
            <a:avLst/>
          </a:prstGeom>
          <a:gradFill>
            <a:gsLst>
              <a:gs pos="11000">
                <a:srgbClr val="3153F6"/>
              </a:gs>
              <a:gs pos="0">
                <a:srgbClr val="204AFF"/>
              </a:gs>
              <a:gs pos="44000">
                <a:srgbClr val="FFFF00"/>
              </a:gs>
              <a:gs pos="66000">
                <a:srgbClr val="B30716"/>
              </a:gs>
              <a:gs pos="100000">
                <a:srgbClr val="C000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790729" y="608580"/>
            <a:ext cx="412941" cy="1202423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285557" y="584200"/>
            <a:ext cx="362941" cy="1202424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8801100" y="582846"/>
            <a:ext cx="0" cy="199186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5400000">
            <a:off x="8532529" y="1371084"/>
            <a:ext cx="871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130m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eather_La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4" t="2459" r="2469" b="3449"/>
          <a:stretch/>
        </p:blipFill>
        <p:spPr>
          <a:xfrm>
            <a:off x="2654302" y="288338"/>
            <a:ext cx="6426199" cy="55282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177217"/>
            <a:ext cx="6477000" cy="614361"/>
          </a:xfrm>
        </p:spPr>
        <p:txBody>
          <a:bodyPr/>
          <a:lstStyle/>
          <a:p>
            <a:pPr algn="l"/>
            <a:r>
              <a:rPr lang="en-US" dirty="0" smtClean="0"/>
              <a:t>Surface forcing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0500" y="927100"/>
            <a:ext cx="246380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 forcing provided by nearby RRS James Cook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Wave data from tri-axis </a:t>
            </a:r>
            <a:r>
              <a:rPr lang="en-US" dirty="0" err="1" smtClean="0"/>
              <a:t>wavebuoy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Buoyancy flux +</a:t>
            </a:r>
            <a:r>
              <a:rPr lang="en-US" dirty="0" err="1" smtClean="0"/>
              <a:t>ve</a:t>
            </a:r>
            <a:r>
              <a:rPr lang="en-US" dirty="0" smtClean="0"/>
              <a:t> with heat loss from the ocean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Turbulent </a:t>
            </a:r>
            <a:r>
              <a:rPr lang="en-US" dirty="0" smtClean="0"/>
              <a:t>Langmuir number </a:t>
            </a:r>
            <a:r>
              <a:rPr lang="en-US" dirty="0" err="1" smtClean="0"/>
              <a:t>La</a:t>
            </a:r>
            <a:r>
              <a:rPr lang="en-US" baseline="-25000" dirty="0" err="1" smtClean="0"/>
              <a:t>t</a:t>
            </a:r>
            <a:r>
              <a:rPr lang="en-US" dirty="0" smtClean="0"/>
              <a:t>;</a:t>
            </a:r>
            <a:endParaRPr lang="en-US" dirty="0" smtClean="0"/>
          </a:p>
          <a:p>
            <a:pPr algn="ctr"/>
            <a:r>
              <a:rPr lang="en-US" dirty="0" smtClean="0"/>
              <a:t>La</a:t>
            </a:r>
            <a:r>
              <a:rPr lang="en-US" baseline="-25000" dirty="0" smtClean="0"/>
              <a:t>t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/>
              <a:t>= u</a:t>
            </a:r>
            <a:r>
              <a:rPr lang="en-US" baseline="-25000" dirty="0" smtClean="0"/>
              <a:t>*</a:t>
            </a:r>
            <a:r>
              <a:rPr lang="en-US" dirty="0" smtClean="0"/>
              <a:t>/</a:t>
            </a:r>
            <a:r>
              <a:rPr lang="en-US" dirty="0" err="1" smtClean="0"/>
              <a:t>u</a:t>
            </a:r>
            <a:r>
              <a:rPr lang="en-US" baseline="-25000" dirty="0" err="1" smtClean="0"/>
              <a:t>S</a:t>
            </a:r>
            <a:endParaRPr lang="en-US" baseline="-25000" dirty="0"/>
          </a:p>
        </p:txBody>
      </p:sp>
      <p:sp>
        <p:nvSpPr>
          <p:cNvPr id="6" name="Rectangle 5"/>
          <p:cNvSpPr/>
          <p:nvPr/>
        </p:nvSpPr>
        <p:spPr>
          <a:xfrm>
            <a:off x="5854700" y="571500"/>
            <a:ext cx="1968500" cy="480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75000" y="571501"/>
            <a:ext cx="685800" cy="48005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9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7500" y="94735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Working towards parameterisation of the Ocean Surface Boundary Layer (OSBL)</a:t>
            </a:r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03" r="-403"/>
          <a:stretch/>
        </p:blipFill>
        <p:spPr>
          <a:xfrm>
            <a:off x="317500" y="1358901"/>
            <a:ext cx="3864791" cy="30607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1371600"/>
            <a:ext cx="3886200" cy="355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3400" y="1442135"/>
            <a:ext cx="1817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Belcher et al, GRL 2012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65100" y="4558268"/>
            <a:ext cx="42883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Regime diagram relates </a:t>
            </a:r>
            <a:r>
              <a:rPr lang="en-US" dirty="0" err="1" smtClean="0"/>
              <a:t>ε</a:t>
            </a:r>
            <a:r>
              <a:rPr lang="en-US" dirty="0" smtClean="0"/>
              <a:t> to h/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l</a:t>
            </a:r>
            <a:r>
              <a:rPr lang="en-US" baseline="-25000" dirty="0" smtClean="0"/>
              <a:t> </a:t>
            </a:r>
            <a:r>
              <a:rPr lang="en-US" dirty="0" smtClean="0"/>
              <a:t>and </a:t>
            </a:r>
            <a:r>
              <a:rPr lang="en-US" i="1" dirty="0" smtClean="0"/>
              <a:t>La</a:t>
            </a:r>
            <a:r>
              <a:rPr lang="en-US" dirty="0" smtClean="0"/>
              <a:t>,</a:t>
            </a:r>
          </a:p>
          <a:p>
            <a:r>
              <a:rPr lang="en-US" i="1" dirty="0"/>
              <a:t>	</a:t>
            </a:r>
            <a:r>
              <a:rPr lang="en-US" i="1" dirty="0" smtClean="0"/>
              <a:t>La </a:t>
            </a:r>
            <a:r>
              <a:rPr lang="en-US" i="1" dirty="0"/>
              <a:t>= u</a:t>
            </a:r>
            <a:r>
              <a:rPr lang="en-US" i="1" baseline="-25000" dirty="0"/>
              <a:t>* </a:t>
            </a:r>
            <a:r>
              <a:rPr lang="en-US" i="1" dirty="0"/>
              <a:t>/ </a:t>
            </a:r>
            <a:r>
              <a:rPr lang="en-US" i="1" dirty="0" err="1" smtClean="0"/>
              <a:t>u</a:t>
            </a:r>
            <a:r>
              <a:rPr lang="en-US" i="1" baseline="-25000" dirty="0" err="1" smtClean="0"/>
              <a:t>S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i="1" dirty="0" err="1" smtClean="0"/>
              <a:t>u</a:t>
            </a:r>
            <a:r>
              <a:rPr lang="en-US" i="1" baseline="-25000" dirty="0" err="1" smtClean="0"/>
              <a:t>S</a:t>
            </a:r>
            <a:r>
              <a:rPr lang="en-US" dirty="0" smtClean="0"/>
              <a:t> = Stokes drift)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l</a:t>
            </a:r>
            <a:r>
              <a:rPr lang="en-US" dirty="0" smtClean="0"/>
              <a:t> =  -</a:t>
            </a:r>
            <a:r>
              <a:rPr lang="en-US" i="1" dirty="0" smtClean="0"/>
              <a:t>w</a:t>
            </a:r>
            <a:r>
              <a:rPr lang="en-US" i="1" baseline="30000" dirty="0" smtClean="0"/>
              <a:t>3</a:t>
            </a:r>
            <a:r>
              <a:rPr lang="en-US" i="1" baseline="-25000" dirty="0" smtClean="0"/>
              <a:t>*L</a:t>
            </a:r>
            <a:r>
              <a:rPr lang="en-US" dirty="0" smtClean="0"/>
              <a:t> </a:t>
            </a:r>
            <a:r>
              <a:rPr lang="en-US" i="1" dirty="0" smtClean="0"/>
              <a:t>/</a:t>
            </a:r>
            <a:r>
              <a:rPr lang="en-US" dirty="0" smtClean="0"/>
              <a:t> </a:t>
            </a:r>
            <a:r>
              <a:rPr lang="en-US" i="1" dirty="0" err="1" smtClean="0"/>
              <a:t>B</a:t>
            </a:r>
            <a:r>
              <a:rPr lang="en-US" i="1" baseline="-25000" dirty="0" err="1" smtClean="0"/>
              <a:t>s</a:t>
            </a:r>
            <a:r>
              <a:rPr lang="en-US" dirty="0"/>
              <a:t> </a:t>
            </a:r>
            <a:r>
              <a:rPr lang="en-US" dirty="0" smtClean="0"/>
              <a:t>  </a:t>
            </a:r>
            <a:endParaRPr lang="en-US" dirty="0" smtClean="0"/>
          </a:p>
          <a:p>
            <a:r>
              <a:rPr lang="en-US" dirty="0"/>
              <a:t> 	 </a:t>
            </a:r>
            <a:r>
              <a:rPr lang="en-US" i="1" dirty="0" smtClean="0"/>
              <a:t>w</a:t>
            </a:r>
            <a:r>
              <a:rPr lang="en-US" i="1" baseline="30000" dirty="0" smtClean="0"/>
              <a:t>3</a:t>
            </a:r>
            <a:r>
              <a:rPr lang="en-US" i="1" baseline="-25000" dirty="0" smtClean="0"/>
              <a:t>*L</a:t>
            </a:r>
            <a:r>
              <a:rPr lang="en-US" dirty="0" smtClean="0"/>
              <a:t> = </a:t>
            </a:r>
            <a:r>
              <a:rPr lang="en-US" i="1" dirty="0" smtClean="0"/>
              <a:t>u</a:t>
            </a:r>
            <a:r>
              <a:rPr lang="en-US" i="1" baseline="-25000" dirty="0" smtClean="0"/>
              <a:t>*</a:t>
            </a:r>
            <a:r>
              <a:rPr lang="en-US" i="1" baseline="30000" dirty="0" smtClean="0"/>
              <a:t>2</a:t>
            </a:r>
            <a:r>
              <a:rPr lang="en-US" i="1" dirty="0" smtClean="0"/>
              <a:t>u</a:t>
            </a:r>
            <a:r>
              <a:rPr lang="en-US" i="1" baseline="-25000" dirty="0" smtClean="0"/>
              <a:t>S</a:t>
            </a:r>
            <a:endParaRPr lang="en-US" i="1" baseline="-25000" dirty="0" smtClean="0"/>
          </a:p>
          <a:p>
            <a:endParaRPr lang="en-US" baseline="-25000" dirty="0"/>
          </a:p>
          <a:p>
            <a:r>
              <a:rPr lang="en-US" baseline="-25000" dirty="0" smtClean="0"/>
              <a:t>	</a:t>
            </a:r>
            <a:endParaRPr lang="en-US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919140" y="5270500"/>
            <a:ext cx="5767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La</a:t>
            </a:r>
            <a:r>
              <a:rPr lang="en-US" dirty="0" smtClean="0"/>
              <a:t> represents the balance between wind and waves,</a:t>
            </a:r>
          </a:p>
          <a:p>
            <a:r>
              <a:rPr lang="en-US" dirty="0" smtClean="0"/>
              <a:t>h/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l</a:t>
            </a:r>
            <a:r>
              <a:rPr lang="en-US" i="1" dirty="0" smtClean="0"/>
              <a:t> </a:t>
            </a:r>
            <a:r>
              <a:rPr lang="en-US" dirty="0" smtClean="0"/>
              <a:t>represents the balance between wave and buoyancy forcing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02970" y="3416300"/>
            <a:ext cx="57243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/>
              <a:t>Wave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059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contributions to surface forcing from wind, waves and convection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543737"/>
            <a:ext cx="8229600" cy="3521289"/>
          </a:xfrm>
        </p:spPr>
      </p:pic>
      <p:sp>
        <p:nvSpPr>
          <p:cNvPr id="3" name="TextBox 2"/>
          <p:cNvSpPr txBox="1"/>
          <p:nvPr/>
        </p:nvSpPr>
        <p:spPr>
          <a:xfrm>
            <a:off x="4657549" y="5080128"/>
            <a:ext cx="383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Comparing non-</a:t>
            </a:r>
            <a:r>
              <a:rPr lang="en-US" dirty="0" err="1" smtClean="0"/>
              <a:t>dimensionalised</a:t>
            </a:r>
            <a:r>
              <a:rPr lang="en-US" dirty="0" smtClean="0"/>
              <a:t> </a:t>
            </a:r>
            <a:r>
              <a:rPr lang="en-US" i="1" dirty="0" err="1" smtClean="0"/>
              <a:t>εh</a:t>
            </a:r>
            <a:r>
              <a:rPr lang="en-US" i="1" dirty="0" smtClean="0"/>
              <a:t>/u</a:t>
            </a:r>
            <a:r>
              <a:rPr lang="en-US" i="1" baseline="-25000" dirty="0" smtClean="0"/>
              <a:t>*</a:t>
            </a:r>
            <a:r>
              <a:rPr lang="en-US" i="1" baseline="30000" dirty="0" smtClean="0"/>
              <a:t>3</a:t>
            </a:r>
            <a:r>
              <a:rPr lang="en-US" dirty="0" smtClean="0"/>
              <a:t> (z/h = 0.5) to </a:t>
            </a:r>
            <a:r>
              <a:rPr lang="en-US" i="1" dirty="0" err="1" smtClean="0"/>
              <a:t>La</a:t>
            </a:r>
            <a:r>
              <a:rPr lang="en-US" i="1" baseline="-25000" dirty="0" err="1" smtClean="0"/>
              <a:t>t</a:t>
            </a:r>
            <a:endParaRPr lang="en-US" i="1" baseline="-25000" dirty="0"/>
          </a:p>
        </p:txBody>
      </p:sp>
      <p:sp>
        <p:nvSpPr>
          <p:cNvPr id="7" name="TextBox 6"/>
          <p:cNvSpPr txBox="1"/>
          <p:nvPr/>
        </p:nvSpPr>
        <p:spPr>
          <a:xfrm rot="18843925">
            <a:off x="2781300" y="1413006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La</a:t>
            </a:r>
            <a:r>
              <a:rPr lang="en-US" sz="1400" baseline="-25000" dirty="0" err="1" smtClean="0"/>
              <a:t>t</a:t>
            </a:r>
            <a:r>
              <a:rPr lang="en-US" sz="1400" dirty="0" smtClean="0"/>
              <a:t> = 0.3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 rot="19836154">
            <a:off x="2932378" y="2639901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00B050"/>
                </a:solidFill>
              </a:rPr>
              <a:t>La</a:t>
            </a:r>
            <a:r>
              <a:rPr lang="en-US" sz="1400" baseline="-25000" dirty="0" err="1" smtClean="0">
                <a:solidFill>
                  <a:srgbClr val="00B050"/>
                </a:solidFill>
              </a:rPr>
              <a:t>t</a:t>
            </a:r>
            <a:r>
              <a:rPr lang="en-US" sz="1400" dirty="0" smtClean="0">
                <a:solidFill>
                  <a:srgbClr val="00B050"/>
                </a:solidFill>
              </a:rPr>
              <a:t> = 0.4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8200" y="1775884"/>
            <a:ext cx="146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04AFF"/>
                </a:solidFill>
              </a:rPr>
              <a:t>v </a:t>
            </a:r>
            <a:r>
              <a:rPr lang="en-US" dirty="0" err="1" smtClean="0">
                <a:solidFill>
                  <a:srgbClr val="204AFF"/>
                </a:solidFill>
              </a:rPr>
              <a:t>Bs</a:t>
            </a:r>
            <a:r>
              <a:rPr lang="en-US" dirty="0" smtClean="0">
                <a:solidFill>
                  <a:srgbClr val="204AFF"/>
                </a:solidFill>
              </a:rPr>
              <a:t> &gt; 0</a:t>
            </a:r>
          </a:p>
          <a:p>
            <a:r>
              <a:rPr lang="en-US" dirty="0" smtClean="0"/>
              <a:t>^ </a:t>
            </a:r>
            <a:r>
              <a:rPr lang="en-US" dirty="0" err="1" smtClean="0"/>
              <a:t>Bs</a:t>
            </a:r>
            <a:r>
              <a:rPr lang="en-US" dirty="0" smtClean="0"/>
              <a:t> &lt;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18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8654</TotalTime>
  <Words>634</Words>
  <Application>Microsoft Macintosh PowerPoint</Application>
  <PresentationFormat>On-screen Show (4:3)</PresentationFormat>
  <Paragraphs>116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ＭＳ 明朝</vt:lpstr>
      <vt:lpstr>Symbol</vt:lpstr>
      <vt:lpstr>Times New Roman</vt:lpstr>
      <vt:lpstr>Arial</vt:lpstr>
      <vt:lpstr>Custom Design</vt:lpstr>
      <vt:lpstr>1_Custom Design</vt:lpstr>
      <vt:lpstr>PowerPoint Presentation</vt:lpstr>
      <vt:lpstr>PowerPoint Presentation</vt:lpstr>
      <vt:lpstr>OMG: Flight model (Merckelbach et al, 2010)</vt:lpstr>
      <vt:lpstr>Using a flight model to constrain CD0 and α</vt:lpstr>
      <vt:lpstr>FASTNEt Ocean shelf exchange experiments:</vt:lpstr>
      <vt:lpstr>OMG Malin Sea: Measuring within the turbocline</vt:lpstr>
      <vt:lpstr>Surface forcing</vt:lpstr>
      <vt:lpstr>Working towards parameterisation of the Ocean Surface Boundary Layer (OSBL)</vt:lpstr>
      <vt:lpstr>Relative contributions to surface forcing from wind, waves and convection</vt:lpstr>
      <vt:lpstr>Depth dependency of turbulence during wind and wave dominated periods</vt:lpstr>
      <vt:lpstr>Working towards parameterisation of the Ocean Surface Boundary Layer (OSBL)</vt:lpstr>
      <vt:lpstr>Conclusions</vt:lpstr>
      <vt:lpstr>Coming soon: Celtic Sea 2015 </vt:lpstr>
    </vt:vector>
  </TitlesOfParts>
  <Company>SCC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Headings in Calibri bold</dc:title>
  <dc:creator>Dan</dc:creator>
  <cp:lastModifiedBy>Palmer, Matthew [mpalm]</cp:lastModifiedBy>
  <cp:revision>85</cp:revision>
  <dcterms:created xsi:type="dcterms:W3CDTF">2014-08-15T14:28:23Z</dcterms:created>
  <dcterms:modified xsi:type="dcterms:W3CDTF">2016-09-27T07:04:53Z</dcterms:modified>
</cp:coreProperties>
</file>