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2"/>
  </p:notesMasterIdLst>
  <p:sldIdLst>
    <p:sldId id="256" r:id="rId2"/>
    <p:sldId id="322" r:id="rId3"/>
    <p:sldId id="317" r:id="rId4"/>
    <p:sldId id="268" r:id="rId5"/>
    <p:sldId id="339" r:id="rId6"/>
    <p:sldId id="319" r:id="rId7"/>
    <p:sldId id="263" r:id="rId8"/>
    <p:sldId id="301" r:id="rId9"/>
    <p:sldId id="300" r:id="rId10"/>
    <p:sldId id="277" r:id="rId11"/>
    <p:sldId id="308" r:id="rId12"/>
    <p:sldId id="323" r:id="rId13"/>
    <p:sldId id="318" r:id="rId14"/>
    <p:sldId id="302" r:id="rId15"/>
    <p:sldId id="304" r:id="rId16"/>
    <p:sldId id="305" r:id="rId17"/>
    <p:sldId id="278" r:id="rId18"/>
    <p:sldId id="294" r:id="rId19"/>
    <p:sldId id="331" r:id="rId20"/>
    <p:sldId id="333" r:id="rId21"/>
    <p:sldId id="332" r:id="rId22"/>
    <p:sldId id="328" r:id="rId23"/>
    <p:sldId id="316" r:id="rId24"/>
    <p:sldId id="330" r:id="rId25"/>
    <p:sldId id="309" r:id="rId26"/>
    <p:sldId id="340" r:id="rId27"/>
    <p:sldId id="343" r:id="rId28"/>
    <p:sldId id="342" r:id="rId29"/>
    <p:sldId id="341" r:id="rId30"/>
    <p:sldId id="276" r:id="rId31"/>
    <p:sldId id="264" r:id="rId32"/>
    <p:sldId id="262" r:id="rId33"/>
    <p:sldId id="299" r:id="rId34"/>
    <p:sldId id="271" r:id="rId35"/>
    <p:sldId id="327" r:id="rId36"/>
    <p:sldId id="326" r:id="rId37"/>
    <p:sldId id="325" r:id="rId38"/>
    <p:sldId id="273" r:id="rId39"/>
    <p:sldId id="260" r:id="rId40"/>
    <p:sldId id="33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00"/>
    <a:srgbClr val="000000"/>
    <a:srgbClr val="2E6D00"/>
    <a:srgbClr val="FF2F92"/>
    <a:srgbClr val="4E8F00"/>
    <a:srgbClr val="CB2688"/>
    <a:srgbClr val="084E18"/>
    <a:srgbClr val="6F2580"/>
    <a:srgbClr val="E5EACA"/>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08"/>
    <p:restoredTop sz="88122"/>
  </p:normalViewPr>
  <p:slideViewPr>
    <p:cSldViewPr snapToGrid="0" snapToObjects="1">
      <p:cViewPr varScale="1">
        <p:scale>
          <a:sx n="106" d="100"/>
          <a:sy n="106" d="100"/>
        </p:scale>
        <p:origin x="1832"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B89FC-D1BD-2D4D-9CF4-349C4A10DD7C}" type="datetimeFigureOut">
              <a:rPr lang="en-US" smtClean="0"/>
              <a:t>9/28/16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70E328-49F8-8546-AD2E-CEC06C9F5EA8}" type="slidenum">
              <a:rPr lang="en-US" smtClean="0"/>
              <a:t>‹#›</a:t>
            </a:fld>
            <a:endParaRPr lang="en-US"/>
          </a:p>
        </p:txBody>
      </p:sp>
    </p:spTree>
    <p:extLst>
      <p:ext uri="{BB962C8B-B14F-4D97-AF65-F5344CB8AC3E}">
        <p14:creationId xmlns:p14="http://schemas.microsoft.com/office/powerpoint/2010/main" val="133456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70E328-49F8-8546-AD2E-CEC06C9F5EA8}" type="slidenum">
              <a:rPr lang="en-US" smtClean="0"/>
              <a:t>1</a:t>
            </a:fld>
            <a:endParaRPr lang="en-US"/>
          </a:p>
        </p:txBody>
      </p:sp>
    </p:spTree>
    <p:extLst>
      <p:ext uri="{BB962C8B-B14F-4D97-AF65-F5344CB8AC3E}">
        <p14:creationId xmlns:p14="http://schemas.microsoft.com/office/powerpoint/2010/main" val="218755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very broad terms, </a:t>
            </a:r>
          </a:p>
          <a:p>
            <a:r>
              <a:rPr lang="en-US" baseline="0" dirty="0" smtClean="0"/>
              <a:t>It tells us how efficient they are at using the light available to photosynthesize.</a:t>
            </a:r>
          </a:p>
        </p:txBody>
      </p:sp>
      <p:sp>
        <p:nvSpPr>
          <p:cNvPr id="4" name="Slide Number Placeholder 3"/>
          <p:cNvSpPr>
            <a:spLocks noGrp="1"/>
          </p:cNvSpPr>
          <p:nvPr>
            <p:ph type="sldNum" sz="quarter" idx="10"/>
          </p:nvPr>
        </p:nvSpPr>
        <p:spPr/>
        <p:txBody>
          <a:bodyPr/>
          <a:lstStyle/>
          <a:p>
            <a:fld id="{2970E328-49F8-8546-AD2E-CEC06C9F5EA8}" type="slidenum">
              <a:rPr lang="en-US" smtClean="0"/>
              <a:t>10</a:t>
            </a:fld>
            <a:endParaRPr lang="en-US"/>
          </a:p>
        </p:txBody>
      </p:sp>
    </p:spTree>
    <p:extLst>
      <p:ext uri="{BB962C8B-B14F-4D97-AF65-F5344CB8AC3E}">
        <p14:creationId xmlns:p14="http://schemas.microsoft.com/office/powerpoint/2010/main" val="372424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processing</a:t>
            </a:r>
            <a:endParaRPr lang="en-US" dirty="0"/>
          </a:p>
        </p:txBody>
      </p:sp>
      <p:sp>
        <p:nvSpPr>
          <p:cNvPr id="4" name="Slide Number Placeholder 3"/>
          <p:cNvSpPr>
            <a:spLocks noGrp="1"/>
          </p:cNvSpPr>
          <p:nvPr>
            <p:ph type="sldNum" sz="quarter" idx="10"/>
          </p:nvPr>
        </p:nvSpPr>
        <p:spPr/>
        <p:txBody>
          <a:bodyPr/>
          <a:lstStyle/>
          <a:p>
            <a:fld id="{2970E328-49F8-8546-AD2E-CEC06C9F5EA8}" type="slidenum">
              <a:rPr lang="en-US" smtClean="0"/>
              <a:t>11</a:t>
            </a:fld>
            <a:endParaRPr lang="en-US"/>
          </a:p>
        </p:txBody>
      </p:sp>
    </p:spTree>
    <p:extLst>
      <p:ext uri="{BB962C8B-B14F-4D97-AF65-F5344CB8AC3E}">
        <p14:creationId xmlns:p14="http://schemas.microsoft.com/office/powerpoint/2010/main" val="1735646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70E328-49F8-8546-AD2E-CEC06C9F5EA8}" type="slidenum">
              <a:rPr lang="en-US" smtClean="0"/>
              <a:t>12</a:t>
            </a:fld>
            <a:endParaRPr lang="en-US"/>
          </a:p>
        </p:txBody>
      </p:sp>
    </p:spTree>
    <p:extLst>
      <p:ext uri="{BB962C8B-B14F-4D97-AF65-F5344CB8AC3E}">
        <p14:creationId xmlns:p14="http://schemas.microsoft.com/office/powerpoint/2010/main" val="650247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70E328-49F8-8546-AD2E-CEC06C9F5EA8}" type="slidenum">
              <a:rPr lang="en-US" smtClean="0"/>
              <a:t>13</a:t>
            </a:fld>
            <a:endParaRPr lang="en-US"/>
          </a:p>
        </p:txBody>
      </p:sp>
    </p:spTree>
    <p:extLst>
      <p:ext uri="{BB962C8B-B14F-4D97-AF65-F5344CB8AC3E}">
        <p14:creationId xmlns:p14="http://schemas.microsoft.com/office/powerpoint/2010/main" val="158158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only, gliders sample at the right scales, but also allow us to adapt our sampling to our science questions.</a:t>
            </a:r>
            <a:endParaRPr lang="en-US" dirty="0"/>
          </a:p>
        </p:txBody>
      </p:sp>
      <p:sp>
        <p:nvSpPr>
          <p:cNvPr id="4" name="Slide Number Placeholder 3"/>
          <p:cNvSpPr>
            <a:spLocks noGrp="1"/>
          </p:cNvSpPr>
          <p:nvPr>
            <p:ph type="sldNum" sz="quarter" idx="10"/>
          </p:nvPr>
        </p:nvSpPr>
        <p:spPr/>
        <p:txBody>
          <a:bodyPr/>
          <a:lstStyle/>
          <a:p>
            <a:fld id="{2970E328-49F8-8546-AD2E-CEC06C9F5EA8}" type="slidenum">
              <a:rPr lang="en-US" smtClean="0"/>
              <a:t>14</a:t>
            </a:fld>
            <a:endParaRPr lang="en-US"/>
          </a:p>
        </p:txBody>
      </p:sp>
    </p:spTree>
    <p:extLst>
      <p:ext uri="{BB962C8B-B14F-4D97-AF65-F5344CB8AC3E}">
        <p14:creationId xmlns:p14="http://schemas.microsoft.com/office/powerpoint/2010/main" val="608045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 phytoplankton species</a:t>
            </a:r>
            <a:r>
              <a:rPr lang="en-US" baseline="0" dirty="0" smtClean="0"/>
              <a:t> and different communities of the same species react differently to light.</a:t>
            </a:r>
          </a:p>
          <a:p>
            <a:r>
              <a:rPr lang="en-US" baseline="0" dirty="0" smtClean="0"/>
              <a:t>Phytoplankton adapt to mid light level they are exposed</a:t>
            </a:r>
          </a:p>
          <a:p>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2970E328-49F8-8546-AD2E-CEC06C9F5EA8}" type="slidenum">
              <a:rPr lang="en-US" smtClean="0"/>
              <a:t>15</a:t>
            </a:fld>
            <a:endParaRPr lang="en-US"/>
          </a:p>
        </p:txBody>
      </p:sp>
    </p:spTree>
    <p:extLst>
      <p:ext uri="{BB962C8B-B14F-4D97-AF65-F5344CB8AC3E}">
        <p14:creationId xmlns:p14="http://schemas.microsoft.com/office/powerpoint/2010/main" val="511691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Station keeping mission</a:t>
            </a:r>
          </a:p>
          <a:p>
            <a:r>
              <a:rPr lang="en-US" dirty="0" smtClean="0"/>
              <a:t>Main goal was to evaluate how phytoplankton react to different physical forcing.</a:t>
            </a:r>
          </a:p>
          <a:p>
            <a:r>
              <a:rPr lang="en-US" dirty="0" smtClean="0"/>
              <a:t>simultaneous high</a:t>
            </a:r>
            <a:r>
              <a:rPr lang="en-US" baseline="0" dirty="0" smtClean="0"/>
              <a:t> res sampling of FIRe with physical parameters measured by gliders and other instruments such as salinity …. </a:t>
            </a:r>
          </a:p>
          <a:p>
            <a:r>
              <a:rPr lang="en-US" baseline="0" dirty="0" smtClean="0"/>
              <a:t>Connection Allows </a:t>
            </a:r>
            <a:r>
              <a:rPr lang="en-US" baseline="0" dirty="0" smtClean="0"/>
              <a:t>us to identify which parameters are stressors and drivers of phytoplankton.</a:t>
            </a:r>
            <a:endParaRPr lang="en-US" dirty="0"/>
          </a:p>
        </p:txBody>
      </p:sp>
      <p:sp>
        <p:nvSpPr>
          <p:cNvPr id="4" name="Slide Number Placeholder 3"/>
          <p:cNvSpPr>
            <a:spLocks noGrp="1"/>
          </p:cNvSpPr>
          <p:nvPr>
            <p:ph type="sldNum" sz="quarter" idx="10"/>
          </p:nvPr>
        </p:nvSpPr>
        <p:spPr/>
        <p:txBody>
          <a:bodyPr/>
          <a:lstStyle/>
          <a:p>
            <a:fld id="{2970E328-49F8-8546-AD2E-CEC06C9F5EA8}" type="slidenum">
              <a:rPr lang="en-US" smtClean="0"/>
              <a:t>16</a:t>
            </a:fld>
            <a:endParaRPr lang="en-US"/>
          </a:p>
        </p:txBody>
      </p:sp>
    </p:spTree>
    <p:extLst>
      <p:ext uri="{BB962C8B-B14F-4D97-AF65-F5344CB8AC3E}">
        <p14:creationId xmlns:p14="http://schemas.microsoft.com/office/powerpoint/2010/main" val="1742264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Drift mission</a:t>
            </a:r>
          </a:p>
          <a:p>
            <a:r>
              <a:rPr lang="en-US" dirty="0" smtClean="0"/>
              <a:t>Accompanying the same water mass through</a:t>
            </a:r>
            <a:r>
              <a:rPr lang="en-US" baseline="0" dirty="0" smtClean="0"/>
              <a:t> time</a:t>
            </a:r>
          </a:p>
          <a:p>
            <a:r>
              <a:rPr lang="en-US" baseline="0" dirty="0" smtClean="0"/>
              <a:t>MLD changes through time</a:t>
            </a:r>
          </a:p>
          <a:p>
            <a:r>
              <a:rPr lang="en-US" baseline="0" dirty="0" smtClean="0"/>
              <a:t>Changes in physiology under different MLD regimes</a:t>
            </a:r>
            <a:endParaRPr lang="en-US" dirty="0"/>
          </a:p>
        </p:txBody>
      </p:sp>
      <p:sp>
        <p:nvSpPr>
          <p:cNvPr id="4" name="Slide Number Placeholder 3"/>
          <p:cNvSpPr>
            <a:spLocks noGrp="1"/>
          </p:cNvSpPr>
          <p:nvPr>
            <p:ph type="sldNum" sz="quarter" idx="10"/>
          </p:nvPr>
        </p:nvSpPr>
        <p:spPr/>
        <p:txBody>
          <a:bodyPr/>
          <a:lstStyle/>
          <a:p>
            <a:fld id="{2970E328-49F8-8546-AD2E-CEC06C9F5EA8}" type="slidenum">
              <a:rPr lang="en-US" smtClean="0"/>
              <a:t>17</a:t>
            </a:fld>
            <a:endParaRPr lang="en-US"/>
          </a:p>
        </p:txBody>
      </p:sp>
    </p:spTree>
    <p:extLst>
      <p:ext uri="{BB962C8B-B14F-4D97-AF65-F5344CB8AC3E}">
        <p14:creationId xmlns:p14="http://schemas.microsoft.com/office/powerpoint/2010/main" val="400111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Both cases, evidence of NPQ (or less</a:t>
            </a:r>
            <a:r>
              <a:rPr lang="en-US" sz="1200" baseline="0" dirty="0" smtClean="0"/>
              <a:t> happy phytoplankton) during highest irradiance times.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But higher NPQ signal in deeper MLD regime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Indicating low light acclimation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2970E328-49F8-8546-AD2E-CEC06C9F5EA8}" type="slidenum">
              <a:rPr lang="en-US" smtClean="0"/>
              <a:t>18</a:t>
            </a:fld>
            <a:endParaRPr lang="en-US"/>
          </a:p>
        </p:txBody>
      </p:sp>
    </p:spTree>
    <p:extLst>
      <p:ext uri="{BB962C8B-B14F-4D97-AF65-F5344CB8AC3E}">
        <p14:creationId xmlns:p14="http://schemas.microsoft.com/office/powerpoint/2010/main" val="7316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depth of the ML can regulate the amount of solar radiation available to the phytoplankton community</a:t>
            </a:r>
          </a:p>
          <a:p>
            <a:r>
              <a:rPr lang="en-US" sz="1200" b="0" i="0" u="none" strike="noStrike" kern="1200" baseline="0" dirty="0" smtClean="0">
                <a:solidFill>
                  <a:schemeClr val="tx1"/>
                </a:solidFill>
                <a:latin typeface="+mn-lt"/>
                <a:ea typeface="+mn-ea"/>
                <a:cs typeface="+mn-cs"/>
              </a:rPr>
              <a:t>MLD is shallow, phytoplankton stay within the well-lit zone, where they thrive. High light level acclimation</a:t>
            </a:r>
          </a:p>
          <a:p>
            <a:r>
              <a:rPr lang="en-US" sz="1200" b="0" i="0" u="none" strike="noStrike" kern="1200" baseline="0" dirty="0" smtClean="0">
                <a:solidFill>
                  <a:schemeClr val="tx1"/>
                </a:solidFill>
                <a:latin typeface="+mn-lt"/>
                <a:ea typeface="+mn-ea"/>
                <a:cs typeface="+mn-cs"/>
              </a:rPr>
              <a:t>MLD is deep, phytoplankton are distributed over a larger volume of water, and sink more easily to depths too dark to sustain them.</a:t>
            </a:r>
          </a:p>
          <a:p>
            <a:endParaRPr lang="en-US" sz="1200" b="0" i="0" u="none" strike="noStrike"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From below, water column stability at the base of the ML has been linked to the flux of nutrients to the surface layer, replenishing surface blooms with important nutrients for primary production </a:t>
            </a:r>
            <a:endParaRPr lang="en-US" dirty="0"/>
          </a:p>
        </p:txBody>
      </p:sp>
      <p:sp>
        <p:nvSpPr>
          <p:cNvPr id="4" name="Slide Number Placeholder 3"/>
          <p:cNvSpPr>
            <a:spLocks noGrp="1"/>
          </p:cNvSpPr>
          <p:nvPr>
            <p:ph type="sldNum" sz="quarter" idx="10"/>
          </p:nvPr>
        </p:nvSpPr>
        <p:spPr/>
        <p:txBody>
          <a:bodyPr/>
          <a:lstStyle/>
          <a:p>
            <a:fld id="{2970E328-49F8-8546-AD2E-CEC06C9F5EA8}" type="slidenum">
              <a:rPr lang="en-US" smtClean="0"/>
              <a:t>19</a:t>
            </a:fld>
            <a:endParaRPr lang="en-US"/>
          </a:p>
        </p:txBody>
      </p:sp>
    </p:spTree>
    <p:extLst>
      <p:ext uri="{BB962C8B-B14F-4D97-AF65-F5344CB8AC3E}">
        <p14:creationId xmlns:p14="http://schemas.microsoft.com/office/powerpoint/2010/main" val="1491345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Arial" charset="0"/>
              <a:ea typeface="ＭＳ Ｐゴシック" charset="0"/>
              <a:cs typeface="+mn-cs"/>
            </a:endParaRPr>
          </a:p>
        </p:txBody>
      </p:sp>
      <p:sp>
        <p:nvSpPr>
          <p:cNvPr id="4" name="Slide Number Placeholder 3"/>
          <p:cNvSpPr>
            <a:spLocks noGrp="1"/>
          </p:cNvSpPr>
          <p:nvPr>
            <p:ph type="sldNum" sz="quarter" idx="10"/>
          </p:nvPr>
        </p:nvSpPr>
        <p:spPr/>
        <p:txBody>
          <a:bodyPr/>
          <a:lstStyle/>
          <a:p>
            <a:fld id="{1AC35198-591B-A542-85A4-BEDDDE3160FF}" type="slidenum">
              <a:rPr lang="en-US" smtClean="0"/>
              <a:pPr/>
              <a:t>2</a:t>
            </a:fld>
            <a:endParaRPr lang="en-US"/>
          </a:p>
        </p:txBody>
      </p:sp>
    </p:spTree>
    <p:extLst>
      <p:ext uri="{BB962C8B-B14F-4D97-AF65-F5344CB8AC3E}">
        <p14:creationId xmlns:p14="http://schemas.microsoft.com/office/powerpoint/2010/main" val="1258420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 step further</a:t>
            </a:r>
            <a:endParaRPr lang="en-US" dirty="0"/>
          </a:p>
        </p:txBody>
      </p:sp>
      <p:sp>
        <p:nvSpPr>
          <p:cNvPr id="4" name="Slide Number Placeholder 3"/>
          <p:cNvSpPr>
            <a:spLocks noGrp="1"/>
          </p:cNvSpPr>
          <p:nvPr>
            <p:ph type="sldNum" sz="quarter" idx="10"/>
          </p:nvPr>
        </p:nvSpPr>
        <p:spPr/>
        <p:txBody>
          <a:bodyPr/>
          <a:lstStyle/>
          <a:p>
            <a:fld id="{2970E328-49F8-8546-AD2E-CEC06C9F5EA8}" type="slidenum">
              <a:rPr lang="en-US" smtClean="0"/>
              <a:t>20</a:t>
            </a:fld>
            <a:endParaRPr lang="en-US"/>
          </a:p>
        </p:txBody>
      </p:sp>
    </p:spTree>
    <p:extLst>
      <p:ext uri="{BB962C8B-B14F-4D97-AF65-F5344CB8AC3E}">
        <p14:creationId xmlns:p14="http://schemas.microsoft.com/office/powerpoint/2010/main" val="1378029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model how phytoplankton</a:t>
            </a:r>
            <a:r>
              <a:rPr lang="en-US" baseline="0" dirty="0" smtClean="0"/>
              <a:t> </a:t>
            </a:r>
            <a:r>
              <a:rPr lang="en-US" dirty="0" smtClean="0"/>
              <a:t>respond to light in timescales of hours (over a diel cycle)</a:t>
            </a:r>
          </a:p>
        </p:txBody>
      </p:sp>
      <p:sp>
        <p:nvSpPr>
          <p:cNvPr id="4" name="Slide Number Placeholder 3"/>
          <p:cNvSpPr>
            <a:spLocks noGrp="1"/>
          </p:cNvSpPr>
          <p:nvPr>
            <p:ph type="sldNum" sz="quarter" idx="10"/>
          </p:nvPr>
        </p:nvSpPr>
        <p:spPr/>
        <p:txBody>
          <a:bodyPr/>
          <a:lstStyle/>
          <a:p>
            <a:fld id="{2970E328-49F8-8546-AD2E-CEC06C9F5EA8}" type="slidenum">
              <a:rPr lang="en-US" smtClean="0"/>
              <a:t>21</a:t>
            </a:fld>
            <a:endParaRPr lang="en-US"/>
          </a:p>
        </p:txBody>
      </p:sp>
    </p:spTree>
    <p:extLst>
      <p:ext uri="{BB962C8B-B14F-4D97-AF65-F5344CB8AC3E}">
        <p14:creationId xmlns:p14="http://schemas.microsoft.com/office/powerpoint/2010/main" val="1296512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the power relationship observed</a:t>
            </a:r>
            <a:r>
              <a:rPr lang="en-US" baseline="0" dirty="0" smtClean="0"/>
              <a:t> between PAR (photosynthetic available radiation) and our phytoplankton health</a:t>
            </a:r>
          </a:p>
          <a:p>
            <a:r>
              <a:rPr lang="en-US" baseline="0" dirty="0" smtClean="0"/>
              <a:t>And apply that to a model</a:t>
            </a:r>
            <a:endParaRPr lang="en-US" dirty="0"/>
          </a:p>
        </p:txBody>
      </p:sp>
      <p:sp>
        <p:nvSpPr>
          <p:cNvPr id="4" name="Slide Number Placeholder 3"/>
          <p:cNvSpPr>
            <a:spLocks noGrp="1"/>
          </p:cNvSpPr>
          <p:nvPr>
            <p:ph type="sldNum" sz="quarter" idx="10"/>
          </p:nvPr>
        </p:nvSpPr>
        <p:spPr/>
        <p:txBody>
          <a:bodyPr/>
          <a:lstStyle/>
          <a:p>
            <a:fld id="{2970E328-49F8-8546-AD2E-CEC06C9F5EA8}" type="slidenum">
              <a:rPr lang="en-US" smtClean="0"/>
              <a:t>22</a:t>
            </a:fld>
            <a:endParaRPr lang="en-US"/>
          </a:p>
        </p:txBody>
      </p:sp>
    </p:spTree>
    <p:extLst>
      <p:ext uri="{BB962C8B-B14F-4D97-AF65-F5344CB8AC3E}">
        <p14:creationId xmlns:p14="http://schemas.microsoft.com/office/powerpoint/2010/main" val="2122118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can go even further and compare the response of</a:t>
            </a:r>
            <a:r>
              <a:rPr lang="en-US" baseline="0" dirty="0" smtClean="0"/>
              <a:t> phytoplankton at different depths throughout the diel cycle to understand how phytoplankton acclimate to light in order to thrive</a:t>
            </a:r>
            <a:endParaRPr lang="en-US" dirty="0"/>
          </a:p>
        </p:txBody>
      </p:sp>
      <p:sp>
        <p:nvSpPr>
          <p:cNvPr id="4" name="Slide Number Placeholder 3"/>
          <p:cNvSpPr>
            <a:spLocks noGrp="1"/>
          </p:cNvSpPr>
          <p:nvPr>
            <p:ph type="sldNum" sz="quarter" idx="10"/>
          </p:nvPr>
        </p:nvSpPr>
        <p:spPr/>
        <p:txBody>
          <a:bodyPr/>
          <a:lstStyle/>
          <a:p>
            <a:fld id="{2970E328-49F8-8546-AD2E-CEC06C9F5EA8}" type="slidenum">
              <a:rPr lang="en-US" smtClean="0"/>
              <a:t>23</a:t>
            </a:fld>
            <a:endParaRPr lang="en-US"/>
          </a:p>
        </p:txBody>
      </p:sp>
    </p:spTree>
    <p:extLst>
      <p:ext uri="{BB962C8B-B14F-4D97-AF65-F5344CB8AC3E}">
        <p14:creationId xmlns:p14="http://schemas.microsoft.com/office/powerpoint/2010/main" val="1803032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Shallow MLD, different layers with different light acclimations</a:t>
            </a:r>
          </a:p>
          <a:p>
            <a:r>
              <a:rPr lang="en-US" dirty="0" smtClean="0"/>
              <a:t>While in dee MLD, we are able to capture the phytoplankton acclimating at a mid-water light level</a:t>
            </a:r>
            <a:endParaRPr lang="en-US" dirty="0"/>
          </a:p>
        </p:txBody>
      </p:sp>
      <p:sp>
        <p:nvSpPr>
          <p:cNvPr id="4" name="Slide Number Placeholder 3"/>
          <p:cNvSpPr>
            <a:spLocks noGrp="1"/>
          </p:cNvSpPr>
          <p:nvPr>
            <p:ph type="sldNum" sz="quarter" idx="10"/>
          </p:nvPr>
        </p:nvSpPr>
        <p:spPr/>
        <p:txBody>
          <a:bodyPr/>
          <a:lstStyle/>
          <a:p>
            <a:fld id="{2970E328-49F8-8546-AD2E-CEC06C9F5EA8}" type="slidenum">
              <a:rPr lang="en-US" smtClean="0"/>
              <a:t>24</a:t>
            </a:fld>
            <a:endParaRPr lang="en-US"/>
          </a:p>
        </p:txBody>
      </p:sp>
    </p:spTree>
    <p:extLst>
      <p:ext uri="{BB962C8B-B14F-4D97-AF65-F5344CB8AC3E}">
        <p14:creationId xmlns:p14="http://schemas.microsoft.com/office/powerpoint/2010/main" val="2061907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70E328-49F8-8546-AD2E-CEC06C9F5EA8}" type="slidenum">
              <a:rPr lang="en-US" smtClean="0"/>
              <a:t>25</a:t>
            </a:fld>
            <a:endParaRPr lang="en-US"/>
          </a:p>
        </p:txBody>
      </p:sp>
    </p:spTree>
    <p:extLst>
      <p:ext uri="{BB962C8B-B14F-4D97-AF65-F5344CB8AC3E}">
        <p14:creationId xmlns:p14="http://schemas.microsoft.com/office/powerpoint/2010/main" val="422123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70E328-49F8-8546-AD2E-CEC06C9F5EA8}" type="slidenum">
              <a:rPr lang="en-US" smtClean="0"/>
              <a:t>29</a:t>
            </a:fld>
            <a:endParaRPr lang="en-US"/>
          </a:p>
        </p:txBody>
      </p:sp>
    </p:spTree>
    <p:extLst>
      <p:ext uri="{BB962C8B-B14F-4D97-AF65-F5344CB8AC3E}">
        <p14:creationId xmlns:p14="http://schemas.microsoft.com/office/powerpoint/2010/main" val="2139228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C35198-591B-A542-85A4-BEDDDE3160FF}" type="slidenum">
              <a:rPr lang="en-US" smtClean="0"/>
              <a:pPr/>
              <a:t>30</a:t>
            </a:fld>
            <a:endParaRPr lang="en-US"/>
          </a:p>
        </p:txBody>
      </p:sp>
    </p:spTree>
    <p:extLst>
      <p:ext uri="{BB962C8B-B14F-4D97-AF65-F5344CB8AC3E}">
        <p14:creationId xmlns:p14="http://schemas.microsoft.com/office/powerpoint/2010/main" val="1979665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70E328-49F8-8546-AD2E-CEC06C9F5EA8}" type="slidenum">
              <a:rPr lang="en-US" smtClean="0"/>
              <a:t>31</a:t>
            </a:fld>
            <a:endParaRPr lang="en-US"/>
          </a:p>
        </p:txBody>
      </p:sp>
    </p:spTree>
    <p:extLst>
      <p:ext uri="{BB962C8B-B14F-4D97-AF65-F5344CB8AC3E}">
        <p14:creationId xmlns:p14="http://schemas.microsoft.com/office/powerpoint/2010/main" val="1487531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42DD0-A2BA-BE4D-BF6A-4C55C0144930}" type="slidenum">
              <a:rPr lang="en-US" altLang="en-US" smtClean="0"/>
              <a:pPr/>
              <a:t>32</a:t>
            </a:fld>
            <a:endParaRPr lang="en-US" altLang="en-US"/>
          </a:p>
        </p:txBody>
      </p:sp>
    </p:spTree>
    <p:extLst>
      <p:ext uri="{BB962C8B-B14F-4D97-AF65-F5344CB8AC3E}">
        <p14:creationId xmlns:p14="http://schemas.microsoft.com/office/powerpoint/2010/main" val="1632254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Deploying since 2007,</a:t>
            </a:r>
          </a:p>
          <a:p>
            <a:r>
              <a:rPr lang="en-US" dirty="0" smtClean="0"/>
              <a:t>More regular</a:t>
            </a:r>
            <a:r>
              <a:rPr lang="en-US" baseline="0" dirty="0" smtClean="0"/>
              <a:t> since 2010.</a:t>
            </a:r>
            <a:endParaRPr lang="en-US" dirty="0"/>
          </a:p>
        </p:txBody>
      </p:sp>
      <p:sp>
        <p:nvSpPr>
          <p:cNvPr id="4" name="Slide Number Placeholder 3"/>
          <p:cNvSpPr>
            <a:spLocks noGrp="1"/>
          </p:cNvSpPr>
          <p:nvPr>
            <p:ph type="sldNum" sz="quarter" idx="10"/>
          </p:nvPr>
        </p:nvSpPr>
        <p:spPr/>
        <p:txBody>
          <a:bodyPr/>
          <a:lstStyle/>
          <a:p>
            <a:fld id="{2970E328-49F8-8546-AD2E-CEC06C9F5EA8}" type="slidenum">
              <a:rPr lang="en-US" smtClean="0"/>
              <a:t>3</a:t>
            </a:fld>
            <a:endParaRPr lang="en-US"/>
          </a:p>
        </p:txBody>
      </p:sp>
    </p:spTree>
    <p:extLst>
      <p:ext uri="{BB962C8B-B14F-4D97-AF65-F5344CB8AC3E}">
        <p14:creationId xmlns:p14="http://schemas.microsoft.com/office/powerpoint/2010/main" val="133567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70E328-49F8-8546-AD2E-CEC06C9F5EA8}" type="slidenum">
              <a:rPr lang="en-US" smtClean="0"/>
              <a:t>33</a:t>
            </a:fld>
            <a:endParaRPr lang="en-US"/>
          </a:p>
        </p:txBody>
      </p:sp>
    </p:spTree>
    <p:extLst>
      <p:ext uri="{BB962C8B-B14F-4D97-AF65-F5344CB8AC3E}">
        <p14:creationId xmlns:p14="http://schemas.microsoft.com/office/powerpoint/2010/main" val="2082096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ＭＳ Ｐゴシック" charset="0"/>
                <a:cs typeface="+mn-cs"/>
              </a:rPr>
              <a:t>Gliders are 1.5 m long torpedo-shaped, winged Autonomous Underwater Vehicles (AUVs)</a:t>
            </a:r>
            <a:r>
              <a:rPr lang="en-US" sz="1200" kern="1200" dirty="0" smtClean="0">
                <a:solidFill>
                  <a:schemeClr val="tx1"/>
                </a:solidFill>
                <a:effectLst/>
                <a:latin typeface="Arial" charset="0"/>
                <a:ea typeface="ＭＳ Ｐゴシック" charset="0"/>
                <a:cs typeface="+mn-cs"/>
              </a:rPr>
              <a:t>. They are Integrated instrument platforms designed to operate in coastal areas and oceanic regions. </a:t>
            </a:r>
            <a:r>
              <a:rPr lang="en-GB" sz="1200" kern="1200" dirty="0" smtClean="0">
                <a:solidFill>
                  <a:schemeClr val="tx1"/>
                </a:solidFill>
                <a:effectLst/>
                <a:latin typeface="Arial" charset="0"/>
                <a:ea typeface="ＭＳ Ｐゴシック" charset="0"/>
                <a:cs typeface="+mn-cs"/>
              </a:rPr>
              <a:t>Here we have a top view schematics of a glider. The tail here has all communication antennas, here is the air bladder that inflates when the glider is at the surface to facilitate the communications, main computer in the aft section, science payload in the middle. Batteries in the front section together with the pump. The pump is what makes the glider fly. They are buoyancy-driven with a saw tooth-shaped gliding trajectory.  The gliders are neutrally buoyant in the water. In the front section, a pump will retract, diminishing the glider’s volume. Less volume with the same mass means higher density, so the glider sinks. On the contrary, when the pump expels the water from the front compartment, the glider becomes less dense, and consequently positively buoyant and floats. And because it has wings, this vertical movement is transformed into a horizontal movement and so it moves slowly forward at a speed around 0.35 m/s.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AC35198-591B-A542-85A4-BEDDDE3160FF}" type="slidenum">
              <a:rPr lang="en-US" smtClean="0"/>
              <a:pPr/>
              <a:t>34</a:t>
            </a:fld>
            <a:endParaRPr lang="en-US"/>
          </a:p>
        </p:txBody>
      </p:sp>
    </p:spTree>
    <p:extLst>
      <p:ext uri="{BB962C8B-B14F-4D97-AF65-F5344CB8AC3E}">
        <p14:creationId xmlns:p14="http://schemas.microsoft.com/office/powerpoint/2010/main" val="960044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70E328-49F8-8546-AD2E-CEC06C9F5EA8}" type="slidenum">
              <a:rPr lang="en-US" smtClean="0"/>
              <a:t>35</a:t>
            </a:fld>
            <a:endParaRPr lang="en-US"/>
          </a:p>
        </p:txBody>
      </p:sp>
    </p:spTree>
    <p:extLst>
      <p:ext uri="{BB962C8B-B14F-4D97-AF65-F5344CB8AC3E}">
        <p14:creationId xmlns:p14="http://schemas.microsoft.com/office/powerpoint/2010/main" val="1038497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70E328-49F8-8546-AD2E-CEC06C9F5EA8}" type="slidenum">
              <a:rPr lang="en-US" smtClean="0"/>
              <a:t>36</a:t>
            </a:fld>
            <a:endParaRPr lang="en-US"/>
          </a:p>
        </p:txBody>
      </p:sp>
    </p:spTree>
    <p:extLst>
      <p:ext uri="{BB962C8B-B14F-4D97-AF65-F5344CB8AC3E}">
        <p14:creationId xmlns:p14="http://schemas.microsoft.com/office/powerpoint/2010/main" val="1427143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70E328-49F8-8546-AD2E-CEC06C9F5EA8}" type="slidenum">
              <a:rPr lang="en-US" smtClean="0"/>
              <a:t>37</a:t>
            </a:fld>
            <a:endParaRPr lang="en-US"/>
          </a:p>
        </p:txBody>
      </p:sp>
    </p:spTree>
    <p:extLst>
      <p:ext uri="{BB962C8B-B14F-4D97-AF65-F5344CB8AC3E}">
        <p14:creationId xmlns:p14="http://schemas.microsoft.com/office/powerpoint/2010/main" val="7613798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C35198-591B-A542-85A4-BEDDDE3160FF}" type="slidenum">
              <a:rPr lang="en-US" smtClean="0"/>
              <a:pPr/>
              <a:t>38</a:t>
            </a:fld>
            <a:endParaRPr lang="en-US"/>
          </a:p>
        </p:txBody>
      </p:sp>
    </p:spTree>
    <p:extLst>
      <p:ext uri="{BB962C8B-B14F-4D97-AF65-F5344CB8AC3E}">
        <p14:creationId xmlns:p14="http://schemas.microsoft.com/office/powerpoint/2010/main" val="20066622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70E328-49F8-8546-AD2E-CEC06C9F5EA8}" type="slidenum">
              <a:rPr lang="en-US" smtClean="0"/>
              <a:t>39</a:t>
            </a:fld>
            <a:endParaRPr lang="en-US"/>
          </a:p>
        </p:txBody>
      </p:sp>
    </p:spTree>
    <p:extLst>
      <p:ext uri="{BB962C8B-B14F-4D97-AF65-F5344CB8AC3E}">
        <p14:creationId xmlns:p14="http://schemas.microsoft.com/office/powerpoint/2010/main" val="552419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Gliders provide</a:t>
            </a:r>
            <a:r>
              <a:rPr lang="en-US" baseline="0" dirty="0" smtClean="0"/>
              <a:t> high resolution data that allow us to look at the seasonal cycle and understand when and where these patches of phytoplankton occur.</a:t>
            </a:r>
          </a:p>
          <a:p>
            <a:r>
              <a:rPr lang="en-US" baseline="0" dirty="0" smtClean="0"/>
              <a:t>But now we are interested in looking at their state and how healthy they are. And look at a much smaller timescale and see even see how the daily light variation affect them.</a:t>
            </a:r>
            <a:endParaRPr lang="en-US" dirty="0"/>
          </a:p>
        </p:txBody>
      </p:sp>
      <p:sp>
        <p:nvSpPr>
          <p:cNvPr id="4" name="Slide Number Placeholder 3"/>
          <p:cNvSpPr>
            <a:spLocks noGrp="1"/>
          </p:cNvSpPr>
          <p:nvPr>
            <p:ph type="sldNum" sz="quarter" idx="10"/>
          </p:nvPr>
        </p:nvSpPr>
        <p:spPr/>
        <p:txBody>
          <a:bodyPr/>
          <a:lstStyle/>
          <a:p>
            <a:fld id="{2970E328-49F8-8546-AD2E-CEC06C9F5EA8}" type="slidenum">
              <a:rPr lang="en-US" smtClean="0"/>
              <a:t>40</a:t>
            </a:fld>
            <a:endParaRPr lang="en-US"/>
          </a:p>
        </p:txBody>
      </p:sp>
    </p:spTree>
    <p:extLst>
      <p:ext uri="{BB962C8B-B14F-4D97-AF65-F5344CB8AC3E}">
        <p14:creationId xmlns:p14="http://schemas.microsoft.com/office/powerpoint/2010/main" val="1078464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Gliders high</a:t>
            </a:r>
            <a:r>
              <a:rPr lang="en-US" baseline="0" dirty="0" smtClean="0"/>
              <a:t> res data</a:t>
            </a:r>
            <a:r>
              <a:rPr lang="en-US" dirty="0" smtClean="0"/>
              <a:t> allows us to capture the phytoplankton dynamics </a:t>
            </a:r>
            <a:r>
              <a:rPr lang="en-US" dirty="0" smtClean="0"/>
              <a:t>and</a:t>
            </a:r>
            <a:r>
              <a:rPr lang="en-US" baseline="0" dirty="0" smtClean="0"/>
              <a:t> characterize</a:t>
            </a:r>
            <a:endParaRPr lang="en-US" dirty="0"/>
          </a:p>
        </p:txBody>
      </p:sp>
      <p:sp>
        <p:nvSpPr>
          <p:cNvPr id="4" name="Slide Number Placeholder 3"/>
          <p:cNvSpPr>
            <a:spLocks noGrp="1"/>
          </p:cNvSpPr>
          <p:nvPr>
            <p:ph type="sldNum" sz="quarter" idx="10"/>
          </p:nvPr>
        </p:nvSpPr>
        <p:spPr/>
        <p:txBody>
          <a:bodyPr/>
          <a:lstStyle/>
          <a:p>
            <a:fld id="{2970E328-49F8-8546-AD2E-CEC06C9F5EA8}" type="slidenum">
              <a:rPr lang="en-US" smtClean="0"/>
              <a:t>4</a:t>
            </a:fld>
            <a:endParaRPr lang="en-US"/>
          </a:p>
        </p:txBody>
      </p:sp>
    </p:spTree>
    <p:extLst>
      <p:ext uri="{BB962C8B-B14F-4D97-AF65-F5344CB8AC3E}">
        <p14:creationId xmlns:p14="http://schemas.microsoft.com/office/powerpoint/2010/main" val="743855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Gliders provide</a:t>
            </a:r>
            <a:r>
              <a:rPr lang="en-US" baseline="0" dirty="0" smtClean="0"/>
              <a:t> high resolution data that allow us to look at the seasonal cycle and understand when and where these patches of phytoplankton occur.</a:t>
            </a:r>
          </a:p>
          <a:p>
            <a:r>
              <a:rPr lang="en-US" baseline="0" dirty="0" smtClean="0"/>
              <a:t>But now we are interested in understanding WHY by looking at their state and how healthy they are. And look at a much smaller timescale and see even see how the daily light variation affect them.</a:t>
            </a:r>
          </a:p>
          <a:p>
            <a:r>
              <a:rPr lang="en-US" baseline="0" dirty="0" smtClean="0"/>
              <a:t>Physiology!!</a:t>
            </a:r>
            <a:endParaRPr lang="en-US" dirty="0"/>
          </a:p>
        </p:txBody>
      </p:sp>
      <p:sp>
        <p:nvSpPr>
          <p:cNvPr id="4" name="Slide Number Placeholder 3"/>
          <p:cNvSpPr>
            <a:spLocks noGrp="1"/>
          </p:cNvSpPr>
          <p:nvPr>
            <p:ph type="sldNum" sz="quarter" idx="10"/>
          </p:nvPr>
        </p:nvSpPr>
        <p:spPr/>
        <p:txBody>
          <a:bodyPr/>
          <a:lstStyle/>
          <a:p>
            <a:fld id="{2970E328-49F8-8546-AD2E-CEC06C9F5EA8}" type="slidenum">
              <a:rPr lang="en-US" smtClean="0"/>
              <a:t>5</a:t>
            </a:fld>
            <a:endParaRPr lang="en-US"/>
          </a:p>
        </p:txBody>
      </p:sp>
    </p:spTree>
    <p:extLst>
      <p:ext uri="{BB962C8B-B14F-4D97-AF65-F5344CB8AC3E}">
        <p14:creationId xmlns:p14="http://schemas.microsoft.com/office/powerpoint/2010/main" val="141697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Chl-a Fluorescence is our proxy for biomass.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Light affects physiology, Surface</a:t>
            </a:r>
            <a:r>
              <a:rPr lang="en-US" baseline="0" dirty="0" smtClean="0"/>
              <a:t> has too much light</a:t>
            </a:r>
            <a:endParaRPr lang="en-US" dirty="0" smtClean="0"/>
          </a:p>
          <a:p>
            <a:r>
              <a:rPr lang="en-US" dirty="0" smtClean="0"/>
              <a:t>therefore fluorescence</a:t>
            </a:r>
            <a:r>
              <a:rPr lang="en-US" baseline="0" dirty="0" smtClean="0"/>
              <a:t> measurements affected, and will not coincide with actual biomass (underestimates)</a:t>
            </a:r>
          </a:p>
          <a:p>
            <a:endParaRPr lang="en-US" baseline="0" dirty="0" smtClean="0"/>
          </a:p>
          <a:p>
            <a:r>
              <a:rPr lang="en-US" baseline="0" dirty="0" smtClean="0"/>
              <a:t>Discrete – constrains: water collection capabilities and manpower (run samples manually)</a:t>
            </a:r>
          </a:p>
          <a:p>
            <a:endParaRPr lang="en-US" dirty="0" smtClean="0"/>
          </a:p>
        </p:txBody>
      </p:sp>
      <p:sp>
        <p:nvSpPr>
          <p:cNvPr id="4" name="Slide Number Placeholder 3"/>
          <p:cNvSpPr>
            <a:spLocks noGrp="1"/>
          </p:cNvSpPr>
          <p:nvPr>
            <p:ph type="sldNum" sz="quarter" idx="10"/>
          </p:nvPr>
        </p:nvSpPr>
        <p:spPr/>
        <p:txBody>
          <a:bodyPr/>
          <a:lstStyle/>
          <a:p>
            <a:fld id="{2970E328-49F8-8546-AD2E-CEC06C9F5EA8}" type="slidenum">
              <a:rPr lang="en-US" smtClean="0"/>
              <a:t>6</a:t>
            </a:fld>
            <a:endParaRPr lang="en-US"/>
          </a:p>
        </p:txBody>
      </p:sp>
    </p:spTree>
    <p:extLst>
      <p:ext uri="{BB962C8B-B14F-4D97-AF65-F5344CB8AC3E}">
        <p14:creationId xmlns:p14="http://schemas.microsoft.com/office/powerpoint/2010/main" val="1592463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Providing continuous and high resolution mapping in depth of the phytoplankton physiological responses to light stress using fluorescence kinetics, </a:t>
            </a:r>
            <a:endParaRPr lang="en-US" dirty="0"/>
          </a:p>
        </p:txBody>
      </p:sp>
      <p:sp>
        <p:nvSpPr>
          <p:cNvPr id="4" name="Slide Number Placeholder 3"/>
          <p:cNvSpPr>
            <a:spLocks noGrp="1"/>
          </p:cNvSpPr>
          <p:nvPr>
            <p:ph type="sldNum" sz="quarter" idx="10"/>
          </p:nvPr>
        </p:nvSpPr>
        <p:spPr/>
        <p:txBody>
          <a:bodyPr/>
          <a:lstStyle/>
          <a:p>
            <a:fld id="{2970E328-49F8-8546-AD2E-CEC06C9F5EA8}" type="slidenum">
              <a:rPr lang="en-US" smtClean="0"/>
              <a:t>7</a:t>
            </a:fld>
            <a:endParaRPr lang="en-US"/>
          </a:p>
        </p:txBody>
      </p:sp>
    </p:spTree>
    <p:extLst>
      <p:ext uri="{BB962C8B-B14F-4D97-AF65-F5344CB8AC3E}">
        <p14:creationId xmlns:p14="http://schemas.microsoft.com/office/powerpoint/2010/main" val="861085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By using a series of flashes of know intensity, duration and interval, we can evaluate</a:t>
            </a:r>
            <a:r>
              <a:rPr lang="en-US" dirty="0" smtClean="0">
                <a:effectLst/>
              </a:rPr>
              <a:t> …</a:t>
            </a:r>
          </a:p>
          <a:p>
            <a:r>
              <a:rPr lang="en-US" sz="1200" kern="1200" dirty="0" smtClean="0">
                <a:solidFill>
                  <a:schemeClr val="tx1"/>
                </a:solidFill>
                <a:effectLst/>
                <a:latin typeface="+mn-lt"/>
                <a:ea typeface="+mn-ea"/>
                <a:cs typeface="+mn-cs"/>
              </a:rPr>
              <a:t>indication on the efficiency of photosynthetic light-harvesting processes</a:t>
            </a:r>
          </a:p>
          <a:p>
            <a:r>
              <a:rPr lang="en-US" sz="1200" kern="1200" dirty="0" smtClean="0">
                <a:solidFill>
                  <a:schemeClr val="tx1"/>
                </a:solidFill>
                <a:effectLst/>
                <a:latin typeface="+mn-lt"/>
                <a:ea typeface="+mn-ea"/>
                <a:cs typeface="+mn-cs"/>
              </a:rPr>
              <a:t>info used </a:t>
            </a:r>
            <a:r>
              <a:rPr lang="en-US" sz="1200" kern="1200" dirty="0" smtClean="0">
                <a:solidFill>
                  <a:schemeClr val="tx1"/>
                </a:solidFill>
                <a:effectLst/>
                <a:latin typeface="+mn-lt"/>
                <a:ea typeface="+mn-ea"/>
                <a:cs typeface="+mn-cs"/>
              </a:rPr>
              <a:t>to assess environmental </a:t>
            </a:r>
            <a:r>
              <a:rPr lang="en-US" sz="1200" kern="1200" dirty="0" smtClean="0">
                <a:solidFill>
                  <a:schemeClr val="tx1"/>
                </a:solidFill>
                <a:effectLst/>
                <a:latin typeface="+mn-lt"/>
                <a:ea typeface="+mn-ea"/>
                <a:cs typeface="+mn-cs"/>
              </a:rPr>
              <a:t>stresses (as nutrient limitation and </a:t>
            </a:r>
            <a:r>
              <a:rPr lang="en-US" sz="1200" kern="1200" dirty="0" err="1" smtClean="0">
                <a:solidFill>
                  <a:schemeClr val="tx1"/>
                </a:solidFill>
                <a:effectLst/>
                <a:latin typeface="+mn-lt"/>
                <a:ea typeface="+mn-ea"/>
                <a:cs typeface="+mn-cs"/>
              </a:rPr>
              <a:t>photoinhibition</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2970E328-49F8-8546-AD2E-CEC06C9F5EA8}" type="slidenum">
              <a:rPr lang="en-US" smtClean="0"/>
              <a:t>8</a:t>
            </a:fld>
            <a:endParaRPr lang="en-US"/>
          </a:p>
        </p:txBody>
      </p:sp>
    </p:spTree>
    <p:extLst>
      <p:ext uri="{BB962C8B-B14F-4D97-AF65-F5344CB8AC3E}">
        <p14:creationId xmlns:p14="http://schemas.microsoft.com/office/powerpoint/2010/main" val="1983082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70E328-49F8-8546-AD2E-CEC06C9F5EA8}" type="slidenum">
              <a:rPr lang="en-US" smtClean="0"/>
              <a:t>9</a:t>
            </a:fld>
            <a:endParaRPr lang="en-US"/>
          </a:p>
        </p:txBody>
      </p:sp>
    </p:spTree>
    <p:extLst>
      <p:ext uri="{BB962C8B-B14F-4D97-AF65-F5344CB8AC3E}">
        <p14:creationId xmlns:p14="http://schemas.microsoft.com/office/powerpoint/2010/main" val="475558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40F598-3039-D24F-BB2F-B0458C54DD11}" type="datetimeFigureOut">
              <a:rPr lang="en-US" smtClean="0"/>
              <a:t>9/28/16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7384B-0360-F048-84BD-D23B3180BB7B}" type="slidenum">
              <a:rPr lang="en-US" smtClean="0"/>
              <a:t>‹#›</a:t>
            </a:fld>
            <a:endParaRPr lang="en-US"/>
          </a:p>
        </p:txBody>
      </p:sp>
    </p:spTree>
    <p:extLst>
      <p:ext uri="{BB962C8B-B14F-4D97-AF65-F5344CB8AC3E}">
        <p14:creationId xmlns:p14="http://schemas.microsoft.com/office/powerpoint/2010/main" val="1971691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40F598-3039-D24F-BB2F-B0458C54DD11}" type="datetimeFigureOut">
              <a:rPr lang="en-US" smtClean="0"/>
              <a:t>9/28/16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7384B-0360-F048-84BD-D23B3180BB7B}" type="slidenum">
              <a:rPr lang="en-US" smtClean="0"/>
              <a:t>‹#›</a:t>
            </a:fld>
            <a:endParaRPr lang="en-US"/>
          </a:p>
        </p:txBody>
      </p:sp>
    </p:spTree>
    <p:extLst>
      <p:ext uri="{BB962C8B-B14F-4D97-AF65-F5344CB8AC3E}">
        <p14:creationId xmlns:p14="http://schemas.microsoft.com/office/powerpoint/2010/main" val="2035236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40F598-3039-D24F-BB2F-B0458C54DD11}" type="datetimeFigureOut">
              <a:rPr lang="en-US" smtClean="0"/>
              <a:t>9/28/16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7384B-0360-F048-84BD-D23B3180BB7B}" type="slidenum">
              <a:rPr lang="en-US" smtClean="0"/>
              <a:t>‹#›</a:t>
            </a:fld>
            <a:endParaRPr lang="en-US"/>
          </a:p>
        </p:txBody>
      </p:sp>
    </p:spTree>
    <p:extLst>
      <p:ext uri="{BB962C8B-B14F-4D97-AF65-F5344CB8AC3E}">
        <p14:creationId xmlns:p14="http://schemas.microsoft.com/office/powerpoint/2010/main" val="1105821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4400" b="1" i="0" cap="small" spc="-150">
                <a:solidFill>
                  <a:schemeClr val="accent1"/>
                </a:solidFill>
                <a:latin typeface="Calibri"/>
                <a:ea typeface="ＭＳ Ｐゴシック" charset="0"/>
                <a:cs typeface="Calibri"/>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8229600" cy="48006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8935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4400" b="1" i="0" cap="small" spc="-150">
                <a:solidFill>
                  <a:schemeClr val="tx1"/>
                </a:solidFill>
                <a:latin typeface="Calibri"/>
                <a:ea typeface="ＭＳ Ｐゴシック" charset="0"/>
                <a:cs typeface="Calibri"/>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8229600" cy="48006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12423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40F598-3039-D24F-BB2F-B0458C54DD11}" type="datetimeFigureOut">
              <a:rPr lang="en-US" smtClean="0"/>
              <a:t>9/28/16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7384B-0360-F048-84BD-D23B3180BB7B}" type="slidenum">
              <a:rPr lang="en-US" smtClean="0"/>
              <a:t>‹#›</a:t>
            </a:fld>
            <a:endParaRPr lang="en-US"/>
          </a:p>
        </p:txBody>
      </p:sp>
    </p:spTree>
    <p:extLst>
      <p:ext uri="{BB962C8B-B14F-4D97-AF65-F5344CB8AC3E}">
        <p14:creationId xmlns:p14="http://schemas.microsoft.com/office/powerpoint/2010/main" val="390782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0F598-3039-D24F-BB2F-B0458C54DD11}" type="datetimeFigureOut">
              <a:rPr lang="en-US" smtClean="0"/>
              <a:t>9/28/16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7384B-0360-F048-84BD-D23B3180BB7B}" type="slidenum">
              <a:rPr lang="en-US" smtClean="0"/>
              <a:t>‹#›</a:t>
            </a:fld>
            <a:endParaRPr lang="en-US"/>
          </a:p>
        </p:txBody>
      </p:sp>
    </p:spTree>
    <p:extLst>
      <p:ext uri="{BB962C8B-B14F-4D97-AF65-F5344CB8AC3E}">
        <p14:creationId xmlns:p14="http://schemas.microsoft.com/office/powerpoint/2010/main" val="879325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40F598-3039-D24F-BB2F-B0458C54DD11}" type="datetimeFigureOut">
              <a:rPr lang="en-US" smtClean="0"/>
              <a:t>9/28/16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7384B-0360-F048-84BD-D23B3180BB7B}" type="slidenum">
              <a:rPr lang="en-US" smtClean="0"/>
              <a:t>‹#›</a:t>
            </a:fld>
            <a:endParaRPr lang="en-US"/>
          </a:p>
        </p:txBody>
      </p:sp>
    </p:spTree>
    <p:extLst>
      <p:ext uri="{BB962C8B-B14F-4D97-AF65-F5344CB8AC3E}">
        <p14:creationId xmlns:p14="http://schemas.microsoft.com/office/powerpoint/2010/main" val="1986300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40F598-3039-D24F-BB2F-B0458C54DD11}" type="datetimeFigureOut">
              <a:rPr lang="en-US" smtClean="0"/>
              <a:t>9/28/16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7384B-0360-F048-84BD-D23B3180BB7B}" type="slidenum">
              <a:rPr lang="en-US" smtClean="0"/>
              <a:t>‹#›</a:t>
            </a:fld>
            <a:endParaRPr lang="en-US"/>
          </a:p>
        </p:txBody>
      </p:sp>
    </p:spTree>
    <p:extLst>
      <p:ext uri="{BB962C8B-B14F-4D97-AF65-F5344CB8AC3E}">
        <p14:creationId xmlns:p14="http://schemas.microsoft.com/office/powerpoint/2010/main" val="1112353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40F598-3039-D24F-BB2F-B0458C54DD11}" type="datetimeFigureOut">
              <a:rPr lang="en-US" smtClean="0"/>
              <a:t>9/28/16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57384B-0360-F048-84BD-D23B3180BB7B}" type="slidenum">
              <a:rPr lang="en-US" smtClean="0"/>
              <a:t>‹#›</a:t>
            </a:fld>
            <a:endParaRPr lang="en-US"/>
          </a:p>
        </p:txBody>
      </p:sp>
    </p:spTree>
    <p:extLst>
      <p:ext uri="{BB962C8B-B14F-4D97-AF65-F5344CB8AC3E}">
        <p14:creationId xmlns:p14="http://schemas.microsoft.com/office/powerpoint/2010/main" val="1482295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0F598-3039-D24F-BB2F-B0458C54DD11}" type="datetimeFigureOut">
              <a:rPr lang="en-US" smtClean="0"/>
              <a:t>9/28/16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57384B-0360-F048-84BD-D23B3180BB7B}" type="slidenum">
              <a:rPr lang="en-US" smtClean="0"/>
              <a:t>‹#›</a:t>
            </a:fld>
            <a:endParaRPr lang="en-US"/>
          </a:p>
        </p:txBody>
      </p:sp>
    </p:spTree>
    <p:extLst>
      <p:ext uri="{BB962C8B-B14F-4D97-AF65-F5344CB8AC3E}">
        <p14:creationId xmlns:p14="http://schemas.microsoft.com/office/powerpoint/2010/main" val="2129625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0F598-3039-D24F-BB2F-B0458C54DD11}" type="datetimeFigureOut">
              <a:rPr lang="en-US" smtClean="0"/>
              <a:t>9/28/16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7384B-0360-F048-84BD-D23B3180BB7B}" type="slidenum">
              <a:rPr lang="en-US" smtClean="0"/>
              <a:t>‹#›</a:t>
            </a:fld>
            <a:endParaRPr lang="en-US"/>
          </a:p>
        </p:txBody>
      </p:sp>
    </p:spTree>
    <p:extLst>
      <p:ext uri="{BB962C8B-B14F-4D97-AF65-F5344CB8AC3E}">
        <p14:creationId xmlns:p14="http://schemas.microsoft.com/office/powerpoint/2010/main" val="505430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0F598-3039-D24F-BB2F-B0458C54DD11}" type="datetimeFigureOut">
              <a:rPr lang="en-US" smtClean="0"/>
              <a:t>9/28/16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7384B-0360-F048-84BD-D23B3180BB7B}" type="slidenum">
              <a:rPr lang="en-US" smtClean="0"/>
              <a:t>‹#›</a:t>
            </a:fld>
            <a:endParaRPr lang="en-US"/>
          </a:p>
        </p:txBody>
      </p:sp>
    </p:spTree>
    <p:extLst>
      <p:ext uri="{BB962C8B-B14F-4D97-AF65-F5344CB8AC3E}">
        <p14:creationId xmlns:p14="http://schemas.microsoft.com/office/powerpoint/2010/main" val="14739845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C40F598-3039-D24F-BB2F-B0458C54DD11}" type="datetimeFigureOut">
              <a:rPr lang="en-US" smtClean="0"/>
              <a:t>9/28/16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D57384B-0360-F048-84BD-D23B3180BB7B}" type="slidenum">
              <a:rPr lang="en-US" smtClean="0"/>
              <a:t>‹#›</a:t>
            </a:fld>
            <a:endParaRPr lang="en-US"/>
          </a:p>
        </p:txBody>
      </p:sp>
    </p:spTree>
    <p:extLst>
      <p:ext uri="{BB962C8B-B14F-4D97-AF65-F5344CB8AC3E}">
        <p14:creationId xmlns:p14="http://schemas.microsoft.com/office/powerpoint/2010/main" val="8726802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microsoft.com/office/2007/relationships/hdphoto" Target="../media/hdphoto1.wdp"/><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6.jpg"/><Relationship Id="rId10" Type="http://schemas.openxmlformats.org/officeDocument/2006/relationships/image" Target="../media/image7.jpeg"/><Relationship Id="rId11"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microsoft.com/office/2007/relationships/hdphoto" Target="../media/hdphoto2.wdp"/><Relationship Id="rId6" Type="http://schemas.openxmlformats.org/officeDocument/2006/relationships/image" Target="../media/image22.png"/><Relationship Id="rId7"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6.JPG"/><Relationship Id="rId7" Type="http://schemas.openxmlformats.org/officeDocument/2006/relationships/image" Target="../media/image27.jpeg"/><Relationship Id="rId8" Type="http://schemas.microsoft.com/office/2007/relationships/hdphoto" Target="../media/hdphoto4.wdp"/><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0.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6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70.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6.tiff"/></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0.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0.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15.jpe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2.png"/><Relationship Id="rId5" Type="http://schemas.microsoft.com/office/2007/relationships/hdphoto" Target="../media/hdphoto1.wdp"/><Relationship Id="rId6" Type="http://schemas.openxmlformats.org/officeDocument/2006/relationships/image" Target="../media/image42.png"/><Relationship Id="rId7" Type="http://schemas.openxmlformats.org/officeDocument/2006/relationships/image" Target="../media/image43.png"/><Relationship Id="rId8"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5.jp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microsoft.com/office/2007/relationships/hdphoto" Target="../media/hdphoto6.wdp"/><Relationship Id="rId6" Type="http://schemas.openxmlformats.org/officeDocument/2006/relationships/image" Target="../media/image8.png"/><Relationship Id="rId7" Type="http://schemas.openxmlformats.org/officeDocument/2006/relationships/image" Target="../media/image48.tiff"/><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4" Type="http://schemas.microsoft.com/office/2007/relationships/hdphoto" Target="../media/hdphoto7.wdp"/><Relationship Id="rId5" Type="http://schemas.openxmlformats.org/officeDocument/2006/relationships/image" Target="../media/image50.jp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0.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0.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5" Type="http://schemas.openxmlformats.org/officeDocument/2006/relationships/image" Target="../media/image360.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49.png"/><Relationship Id="rId5" Type="http://schemas.microsoft.com/office/2007/relationships/hdphoto" Target="../media/hdphoto7.wdp"/><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2.pn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304701"/>
            <a:ext cx="9143999" cy="2387600"/>
          </a:xfrm>
        </p:spPr>
        <p:txBody>
          <a:bodyPr>
            <a:normAutofit/>
          </a:bodyPr>
          <a:lstStyle/>
          <a:p>
            <a:r>
              <a:rPr lang="en-US" sz="4700" b="1" dirty="0"/>
              <a:t>Coupled physical and phytoplankton dynamics in Antarctic coastal seas</a:t>
            </a:r>
          </a:p>
        </p:txBody>
      </p:sp>
      <p:sp>
        <p:nvSpPr>
          <p:cNvPr id="3" name="Subtitle 2"/>
          <p:cNvSpPr>
            <a:spLocks noGrp="1"/>
          </p:cNvSpPr>
          <p:nvPr>
            <p:ph type="subTitle" idx="1"/>
          </p:nvPr>
        </p:nvSpPr>
        <p:spPr>
          <a:xfrm>
            <a:off x="166503" y="4093870"/>
            <a:ext cx="4369399" cy="1261594"/>
          </a:xfrm>
        </p:spPr>
        <p:txBody>
          <a:bodyPr>
            <a:normAutofit fontScale="85000" lnSpcReduction="20000"/>
          </a:bodyPr>
          <a:lstStyle/>
          <a:p>
            <a:pPr>
              <a:lnSpc>
                <a:spcPct val="120000"/>
              </a:lnSpc>
            </a:pPr>
            <a:r>
              <a:rPr lang="en-GB" sz="2200" b="1" dirty="0"/>
              <a:t>Filipa </a:t>
            </a:r>
            <a:r>
              <a:rPr lang="en-GB" sz="2200" b="1" dirty="0" smtClean="0"/>
              <a:t>Carvalho</a:t>
            </a:r>
            <a:r>
              <a:rPr lang="en-GB" sz="2200" dirty="0" smtClean="0"/>
              <a:t>, Josh </a:t>
            </a:r>
            <a:r>
              <a:rPr lang="en-GB" sz="2200" dirty="0" err="1" smtClean="0"/>
              <a:t>Kohut</a:t>
            </a:r>
            <a:r>
              <a:rPr lang="en-GB" sz="2200" dirty="0" smtClean="0"/>
              <a:t>, Oscar Schofield, Max </a:t>
            </a:r>
            <a:r>
              <a:rPr lang="en-GB" sz="2200" dirty="0" err="1" smtClean="0"/>
              <a:t>Gorbunov</a:t>
            </a:r>
            <a:endParaRPr lang="en-US" sz="2200" dirty="0" smtClean="0"/>
          </a:p>
          <a:p>
            <a:r>
              <a:rPr lang="en-US" sz="1900" i="1" dirty="0" smtClean="0"/>
              <a:t>Center for Ocean Observing Leadership, </a:t>
            </a:r>
          </a:p>
          <a:p>
            <a:r>
              <a:rPr lang="en-US" sz="1900" i="1" dirty="0" smtClean="0"/>
              <a:t>Rutgers University, USA</a:t>
            </a:r>
            <a:endParaRPr lang="en-US" sz="1900" i="1" dirty="0"/>
          </a:p>
        </p:txBody>
      </p:sp>
      <p:pic>
        <p:nvPicPr>
          <p:cNvPr id="5" name="Picture 4"/>
          <p:cNvPicPr>
            <a:picLocks noChangeAspect="1"/>
          </p:cNvPicPr>
          <p:nvPr/>
        </p:nvPicPr>
        <p:blipFill>
          <a:blip r:embed="rId3"/>
          <a:stretch>
            <a:fillRect/>
          </a:stretch>
        </p:blipFill>
        <p:spPr>
          <a:xfrm>
            <a:off x="2395595" y="6152224"/>
            <a:ext cx="705775" cy="705775"/>
          </a:xfrm>
          <a:prstGeom prst="rect">
            <a:avLst/>
          </a:prstGeom>
        </p:spPr>
      </p:pic>
      <p:pic>
        <p:nvPicPr>
          <p:cNvPr id="6" name="Picture 5"/>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 b="100000" l="1595" r="100000">
                        <a14:foregroundMark x1="30463" y1="35088" x2="30463" y2="35088"/>
                        <a14:foregroundMark x1="27432" y1="37799" x2="27432" y2="37799"/>
                        <a14:foregroundMark x1="36364" y1="30463" x2="36364" y2="30463"/>
                        <a14:foregroundMark x1="62041" y1="25040" x2="62041" y2="25040"/>
                        <a14:foregroundMark x1="63158" y1="29346" x2="63158" y2="29346"/>
                        <a14:foregroundMark x1="60447" y1="72089" x2="60447" y2="72089"/>
                        <a14:foregroundMark x1="46411" y1="44817" x2="46411" y2="44817"/>
                        <a14:foregroundMark x1="62839" y1="65072" x2="62839" y2="65072"/>
                        <a14:foregroundMark x1="62839" y1="65072" x2="62839" y2="65072"/>
                        <a14:foregroundMark x1="59809" y1="67145" x2="59809" y2="67145"/>
                        <a14:foregroundMark x1="56938" y1="65072" x2="56938" y2="65072"/>
                        <a14:foregroundMark x1="44498" y1="52313" x2="44498" y2="52313"/>
                        <a14:foregroundMark x1="43062" y1="46890" x2="43062" y2="46890"/>
                        <a14:foregroundMark x1="42584" y1="42903" x2="42584" y2="42903"/>
                        <a14:foregroundMark x1="73684" y1="40670" x2="73684" y2="40670"/>
                        <a14:foregroundMark x1="79426" y1="47368" x2="79426" y2="47368"/>
                        <a14:foregroundMark x1="45774" y1="21212" x2="45774" y2="21212"/>
                        <a14:foregroundMark x1="63477" y1="78469" x2="63477" y2="78469"/>
                        <a14:foregroundMark x1="66029" y1="80223" x2="66029" y2="80223"/>
                        <a14:foregroundMark x1="74003" y1="72568" x2="74003" y2="72568"/>
                        <a14:foregroundMark x1="83892" y1="61722" x2="83892" y2="61722"/>
                        <a14:foregroundMark x1="55343" y1="81659" x2="55343" y2="81659"/>
                        <a14:foregroundMark x1="43541" y1="82456" x2="43541" y2="82456"/>
                        <a14:foregroundMark x1="7337" y1="53907" x2="7337" y2="53907"/>
                        <a14:foregroundMark x1="77990" y1="17225" x2="77990" y2="17225"/>
                        <a14:foregroundMark x1="34450" y1="34609" x2="34450" y2="34609"/>
                        <a14:backgroundMark x1="43381" y1="23923" x2="43381" y2="23923"/>
                        <a14:backgroundMark x1="79745" y1="45614" x2="79745" y2="45614"/>
                        <a14:backgroundMark x1="79745" y1="45614" x2="79745" y2="45614"/>
                      </a14:backgroundRemoval>
                    </a14:imgEffect>
                  </a14:imgLayer>
                </a14:imgProps>
              </a:ext>
              <a:ext uri="{28A0092B-C50C-407E-A947-70E740481C1C}">
                <a14:useLocalDpi xmlns:a14="http://schemas.microsoft.com/office/drawing/2010/main" val="0"/>
              </a:ext>
            </a:extLst>
          </a:blip>
          <a:srcRect/>
          <a:stretch>
            <a:fillRect/>
          </a:stretch>
        </p:blipFill>
        <p:spPr bwMode="auto">
          <a:xfrm>
            <a:off x="1697328" y="6201857"/>
            <a:ext cx="592436" cy="592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p:cNvPicPr>
            <a:picLocks noChangeAspect="1" noChangeArrowheads="1"/>
          </p:cNvPicPr>
          <p:nvPr/>
        </p:nvPicPr>
        <p:blipFill rotWithShape="1">
          <a:blip r:embed="rId6">
            <a:extLst>
              <a:ext uri="{28A0092B-C50C-407E-A947-70E740481C1C}">
                <a14:useLocalDpi xmlns:a14="http://schemas.microsoft.com/office/drawing/2010/main" val="0"/>
              </a:ext>
            </a:extLst>
          </a:blip>
          <a:srcRect l="31776" t="42421" r="48008" b="41672"/>
          <a:stretch/>
        </p:blipFill>
        <p:spPr bwMode="auto">
          <a:xfrm>
            <a:off x="6390107" y="6196755"/>
            <a:ext cx="1123826" cy="661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
          <p:cNvPicPr>
            <a:picLocks noChangeAspect="1" noChangeArrowheads="1"/>
          </p:cNvPicPr>
          <p:nvPr/>
        </p:nvPicPr>
        <p:blipFill rotWithShape="1">
          <a:blip r:embed="rId6">
            <a:extLst>
              <a:ext uri="{28A0092B-C50C-407E-A947-70E740481C1C}">
                <a14:useLocalDpi xmlns:a14="http://schemas.microsoft.com/office/drawing/2010/main" val="0"/>
              </a:ext>
            </a:extLst>
          </a:blip>
          <a:srcRect l="55963" t="43806" r="31831" b="41672"/>
          <a:stretch/>
        </p:blipFill>
        <p:spPr bwMode="auto">
          <a:xfrm>
            <a:off x="7587619" y="6207302"/>
            <a:ext cx="678546" cy="603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
          <p:cNvPicPr>
            <a:picLocks noChangeAspect="1" noChangeArrowheads="1"/>
          </p:cNvPicPr>
          <p:nvPr/>
        </p:nvPicPr>
        <p:blipFill rotWithShape="1">
          <a:blip r:embed="rId6">
            <a:extLst>
              <a:ext uri="{28A0092B-C50C-407E-A947-70E740481C1C}">
                <a14:useLocalDpi xmlns:a14="http://schemas.microsoft.com/office/drawing/2010/main" val="0"/>
              </a:ext>
            </a:extLst>
          </a:blip>
          <a:srcRect l="74194" t="42421" r="11073" b="41672"/>
          <a:stretch/>
        </p:blipFill>
        <p:spPr bwMode="auto">
          <a:xfrm>
            <a:off x="8324960" y="6196755"/>
            <a:ext cx="819039" cy="661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Rutgers,_The_State_University_of_New_Jersey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9393" y="6207302"/>
            <a:ext cx="593013" cy="593013"/>
          </a:xfrm>
          <a:prstGeom prst="rect">
            <a:avLst/>
          </a:prstGeom>
        </p:spPr>
      </p:pic>
      <p:pic>
        <p:nvPicPr>
          <p:cNvPr id="11" name="Picture 1"/>
          <p:cNvPicPr>
            <a:picLocks noChangeAspect="1" noChangeArrowheads="1"/>
          </p:cNvPicPr>
          <p:nvPr/>
        </p:nvPicPr>
        <p:blipFill rotWithShape="1">
          <a:blip r:embed="rId6">
            <a:extLst>
              <a:ext uri="{28A0092B-C50C-407E-A947-70E740481C1C}">
                <a14:useLocalDpi xmlns:a14="http://schemas.microsoft.com/office/drawing/2010/main" val="0"/>
              </a:ext>
            </a:extLst>
          </a:blip>
          <a:srcRect l="7049" t="42421" r="72556" b="41672"/>
          <a:stretch/>
        </p:blipFill>
        <p:spPr bwMode="auto">
          <a:xfrm>
            <a:off x="5265534" y="6196755"/>
            <a:ext cx="1133756" cy="661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fc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55007" y="6282187"/>
            <a:ext cx="1395414" cy="467353"/>
          </a:xfrm>
          <a:prstGeom prst="rect">
            <a:avLst/>
          </a:prstGeom>
        </p:spPr>
      </p:pic>
      <p:pic>
        <p:nvPicPr>
          <p:cNvPr id="13" name="Picture 12" descr="webbresearch_logo.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592" y="6361811"/>
            <a:ext cx="1481618" cy="330662"/>
          </a:xfrm>
          <a:prstGeom prst="rect">
            <a:avLst/>
          </a:prstGeom>
        </p:spPr>
      </p:pic>
      <p:pic>
        <p:nvPicPr>
          <p:cNvPr id="14" name="Picture 13" descr="1799956_10152210760196798_556618589_o.jpg"/>
          <p:cNvPicPr>
            <a:picLocks noChangeAspect="1"/>
          </p:cNvPicPr>
          <p:nvPr/>
        </p:nvPicPr>
        <p:blipFill rotWithShape="1">
          <a:blip r:embed="rId10" cstate="print">
            <a:extLst>
              <a:ext uri="{28A0092B-C50C-407E-A947-70E740481C1C}">
                <a14:useLocalDpi xmlns:a14="http://schemas.microsoft.com/office/drawing/2010/main" val="0"/>
              </a:ext>
            </a:extLst>
          </a:blip>
          <a:srcRect l="1636" r="11002"/>
          <a:stretch/>
        </p:blipFill>
        <p:spPr>
          <a:xfrm>
            <a:off x="-199697" y="-294289"/>
            <a:ext cx="9553903" cy="2186152"/>
          </a:xfrm>
          <a:prstGeom prst="rect">
            <a:avLst/>
          </a:prstGeom>
          <a:ln>
            <a:noFill/>
          </a:ln>
          <a:effectLst>
            <a:softEdge rad="112500"/>
          </a:effectLst>
        </p:spPr>
      </p:pic>
      <p:sp>
        <p:nvSpPr>
          <p:cNvPr id="16" name="TextBox 15"/>
          <p:cNvSpPr txBox="1"/>
          <p:nvPr/>
        </p:nvSpPr>
        <p:spPr>
          <a:xfrm>
            <a:off x="3429485" y="5492740"/>
            <a:ext cx="2215671" cy="646331"/>
          </a:xfrm>
          <a:prstGeom prst="rect">
            <a:avLst/>
          </a:prstGeom>
          <a:noFill/>
        </p:spPr>
        <p:txBody>
          <a:bodyPr wrap="none" rtlCol="0">
            <a:spAutoFit/>
          </a:bodyPr>
          <a:lstStyle/>
          <a:p>
            <a:pPr algn="ctr"/>
            <a:r>
              <a:rPr lang="en-US" dirty="0" smtClean="0">
                <a:solidFill>
                  <a:srgbClr val="002060"/>
                </a:solidFill>
              </a:rPr>
              <a:t>7</a:t>
            </a:r>
            <a:r>
              <a:rPr lang="en-US" baseline="30000" dirty="0" smtClean="0">
                <a:solidFill>
                  <a:srgbClr val="002060"/>
                </a:solidFill>
              </a:rPr>
              <a:t>th</a:t>
            </a:r>
            <a:r>
              <a:rPr lang="en-US" dirty="0" smtClean="0">
                <a:solidFill>
                  <a:srgbClr val="002060"/>
                </a:solidFill>
              </a:rPr>
              <a:t> EGO Meeting</a:t>
            </a:r>
          </a:p>
          <a:p>
            <a:pPr algn="ctr"/>
            <a:r>
              <a:rPr lang="en-US" dirty="0" smtClean="0">
                <a:solidFill>
                  <a:srgbClr val="002060"/>
                </a:solidFill>
              </a:rPr>
              <a:t>September 29</a:t>
            </a:r>
            <a:r>
              <a:rPr lang="en-US" baseline="30000" dirty="0" smtClean="0">
                <a:solidFill>
                  <a:srgbClr val="002060"/>
                </a:solidFill>
              </a:rPr>
              <a:t>th</a:t>
            </a:r>
            <a:r>
              <a:rPr lang="en-US" dirty="0" smtClean="0">
                <a:solidFill>
                  <a:srgbClr val="002060"/>
                </a:solidFill>
              </a:rPr>
              <a:t>, 2016</a:t>
            </a:r>
            <a:endParaRPr lang="en-US" dirty="0">
              <a:solidFill>
                <a:srgbClr val="002060"/>
              </a:solidFill>
            </a:endParaRPr>
          </a:p>
        </p:txBody>
      </p:sp>
      <p:sp>
        <p:nvSpPr>
          <p:cNvPr id="4" name="Rectangle 3"/>
          <p:cNvSpPr/>
          <p:nvPr/>
        </p:nvSpPr>
        <p:spPr>
          <a:xfrm>
            <a:off x="0" y="6149722"/>
            <a:ext cx="9144000" cy="70827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Subtitle 2"/>
          <p:cNvSpPr txBox="1">
            <a:spLocks/>
          </p:cNvSpPr>
          <p:nvPr/>
        </p:nvSpPr>
        <p:spPr>
          <a:xfrm>
            <a:off x="5141470" y="4431498"/>
            <a:ext cx="3957987" cy="951575"/>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r>
              <a:rPr lang="en-GB" sz="1900" dirty="0" smtClean="0"/>
              <a:t>Matthew Oliver</a:t>
            </a:r>
          </a:p>
          <a:p>
            <a:r>
              <a:rPr lang="en-GB" sz="1600" i="1" dirty="0" smtClean="0"/>
              <a:t>College of Earth, Ocean and Environment,                           University of Delaware, USA</a:t>
            </a:r>
            <a:endParaRPr lang="en-US" sz="1600" i="1" dirty="0"/>
          </a:p>
        </p:txBody>
      </p:sp>
      <p:pic>
        <p:nvPicPr>
          <p:cNvPr id="17" name="Picture 16" descr="未标题-1.png"/>
          <p:cNvPicPr>
            <a:picLocks noChangeAspect="1"/>
          </p:cNvPicPr>
          <p:nvPr/>
        </p:nvPicPr>
        <p:blipFill>
          <a:blip r:embed="rId11" cstate="print">
            <a:alphaModFix amt="85000"/>
            <a:extLst>
              <a:ext uri="{28A0092B-C50C-407E-A947-70E740481C1C}">
                <a14:useLocalDpi xmlns:a14="http://schemas.microsoft.com/office/drawing/2010/main" val="0"/>
              </a:ext>
            </a:extLst>
          </a:blip>
          <a:stretch>
            <a:fillRect/>
          </a:stretch>
        </p:blipFill>
        <p:spPr>
          <a:xfrm rot="18223326" flipH="1">
            <a:off x="3912787" y="3961807"/>
            <a:ext cx="2445883" cy="1767852"/>
          </a:xfrm>
          <a:prstGeom prst="rect">
            <a:avLst/>
          </a:prstGeom>
        </p:spPr>
      </p:pic>
    </p:spTree>
    <p:extLst>
      <p:ext uri="{BB962C8B-B14F-4D97-AF65-F5344CB8AC3E}">
        <p14:creationId xmlns:p14="http://schemas.microsoft.com/office/powerpoint/2010/main" val="16801065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9511"/>
            <a:ext cx="8229600" cy="1003852"/>
          </a:xfrm>
        </p:spPr>
        <p:txBody>
          <a:bodyPr>
            <a:noAutofit/>
          </a:bodyPr>
          <a:lstStyle/>
          <a:p>
            <a:pPr algn="ctr"/>
            <a:r>
              <a:rPr lang="en-US" dirty="0" smtClean="0"/>
              <a:t/>
            </a:r>
            <a:br>
              <a:rPr lang="en-US" dirty="0" smtClean="0"/>
            </a:br>
            <a:r>
              <a:rPr lang="en-US" dirty="0" smtClean="0"/>
              <a:t>“Healthy” Phytoplankton have higher F</a:t>
            </a:r>
            <a:r>
              <a:rPr lang="en-US" baseline="-25000" dirty="0" smtClean="0"/>
              <a:t>v</a:t>
            </a:r>
            <a:r>
              <a:rPr lang="en-US" dirty="0" smtClean="0"/>
              <a:t>/F</a:t>
            </a:r>
            <a:r>
              <a:rPr lang="en-US" baseline="-25000" dirty="0" smtClean="0"/>
              <a:t>m</a:t>
            </a:r>
            <a:endParaRPr lang="en-US" baseline="-25000" dirty="0"/>
          </a:p>
        </p:txBody>
      </p:sp>
      <p:sp>
        <p:nvSpPr>
          <p:cNvPr id="6" name="Right Arrow 5"/>
          <p:cNvSpPr/>
          <p:nvPr/>
        </p:nvSpPr>
        <p:spPr>
          <a:xfrm>
            <a:off x="1203197" y="4853909"/>
            <a:ext cx="6475687" cy="426580"/>
          </a:xfrm>
          <a:prstGeom prst="rightArrow">
            <a:avLst/>
          </a:prstGeom>
          <a:gradFill flip="none" rotWithShape="1">
            <a:gsLst>
              <a:gs pos="0">
                <a:schemeClr val="accent3">
                  <a:lumMod val="20000"/>
                  <a:lumOff val="80000"/>
                </a:schemeClr>
              </a:gs>
              <a:gs pos="100000">
                <a:srgbClr val="00800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CDF3D"/>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712" y="1895370"/>
            <a:ext cx="1439983" cy="2807055"/>
          </a:xfrm>
          <a:prstGeom prst="rect">
            <a:avLst/>
          </a:prstGeom>
        </p:spPr>
      </p:pic>
      <p:sp>
        <p:nvSpPr>
          <p:cNvPr id="7" name="TextBox 6"/>
          <p:cNvSpPr txBox="1"/>
          <p:nvPr/>
        </p:nvSpPr>
        <p:spPr>
          <a:xfrm>
            <a:off x="3453054" y="5261099"/>
            <a:ext cx="2187368" cy="461665"/>
          </a:xfrm>
          <a:prstGeom prst="rect">
            <a:avLst/>
          </a:prstGeom>
          <a:noFill/>
        </p:spPr>
        <p:txBody>
          <a:bodyPr wrap="none" rtlCol="0">
            <a:spAutoFit/>
          </a:bodyPr>
          <a:lstStyle/>
          <a:p>
            <a:r>
              <a:rPr lang="en-US" sz="2400" dirty="0" smtClean="0">
                <a:solidFill>
                  <a:schemeClr val="accent6">
                    <a:lumMod val="50000"/>
                  </a:schemeClr>
                </a:solidFill>
              </a:rPr>
              <a:t>Increasing </a:t>
            </a:r>
            <a:r>
              <a:rPr lang="en-US" sz="2400" dirty="0" err="1" smtClean="0">
                <a:solidFill>
                  <a:schemeClr val="accent6">
                    <a:lumMod val="50000"/>
                  </a:schemeClr>
                </a:solidFill>
              </a:rPr>
              <a:t>F</a:t>
            </a:r>
            <a:r>
              <a:rPr lang="en-US" sz="2400" baseline="-25000" dirty="0" err="1" smtClean="0">
                <a:solidFill>
                  <a:schemeClr val="accent6">
                    <a:lumMod val="50000"/>
                  </a:schemeClr>
                </a:solidFill>
              </a:rPr>
              <a:t>v</a:t>
            </a:r>
            <a:r>
              <a:rPr lang="en-US" sz="2400" dirty="0" smtClean="0">
                <a:solidFill>
                  <a:schemeClr val="accent6">
                    <a:lumMod val="50000"/>
                  </a:schemeClr>
                </a:solidFill>
              </a:rPr>
              <a:t>/</a:t>
            </a:r>
            <a:r>
              <a:rPr lang="en-US" sz="2400" dirty="0" err="1" smtClean="0">
                <a:solidFill>
                  <a:schemeClr val="accent6">
                    <a:lumMod val="50000"/>
                  </a:schemeClr>
                </a:solidFill>
              </a:rPr>
              <a:t>F</a:t>
            </a:r>
            <a:r>
              <a:rPr lang="en-US" sz="2400" baseline="-25000" dirty="0" err="1" smtClean="0">
                <a:solidFill>
                  <a:schemeClr val="accent6">
                    <a:lumMod val="50000"/>
                  </a:schemeClr>
                </a:solidFill>
              </a:rPr>
              <a:t>m</a:t>
            </a:r>
            <a:endParaRPr lang="en-US" sz="2400" baseline="-25000" dirty="0">
              <a:solidFill>
                <a:schemeClr val="accent6">
                  <a:lumMod val="50000"/>
                </a:schemeClr>
              </a:solidFill>
            </a:endParaRPr>
          </a:p>
        </p:txBody>
      </p:sp>
      <p:pic>
        <p:nvPicPr>
          <p:cNvPr id="8" name="Picture 7" descr="73-diatom-sem-steve-gschmeissner.jpg"/>
          <p:cNvPicPr>
            <a:picLocks noChangeAspect="1"/>
          </p:cNvPicPr>
          <p:nvPr/>
        </p:nvPicPr>
        <p:blipFill>
          <a:blip r:embed="rId4" cstate="print">
            <a:extLst>
              <a:ext uri="{BEBA8EAE-BF5A-486C-A8C5-ECC9F3942E4B}">
                <a14:imgProps xmlns:a14="http://schemas.microsoft.com/office/drawing/2010/main">
                  <a14:imgLayer r:embed="rId5">
                    <a14:imgEffect>
                      <a14:backgroundRemoval t="3268" b="96732" l="5333" r="96000"/>
                    </a14:imgEffect>
                  </a14:imgLayer>
                </a14:imgProps>
              </a:ext>
              <a:ext uri="{28A0092B-C50C-407E-A947-70E740481C1C}">
                <a14:useLocalDpi xmlns:a14="http://schemas.microsoft.com/office/drawing/2010/main" val="0"/>
              </a:ext>
            </a:extLst>
          </a:blip>
          <a:stretch>
            <a:fillRect/>
          </a:stretch>
        </p:blipFill>
        <p:spPr>
          <a:xfrm>
            <a:off x="2084178" y="2231493"/>
            <a:ext cx="747076" cy="67523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4031" y="2327823"/>
            <a:ext cx="2447303" cy="2380170"/>
          </a:xfrm>
          <a:prstGeom prst="rect">
            <a:avLst/>
          </a:prstGeom>
        </p:spPr>
      </p:pic>
      <p:pic>
        <p:nvPicPr>
          <p:cNvPr id="13" name="Picture 12" descr="73-diatom-sem-steve-gschmeissner.jpg"/>
          <p:cNvPicPr>
            <a:picLocks noChangeAspect="1"/>
          </p:cNvPicPr>
          <p:nvPr/>
        </p:nvPicPr>
        <p:blipFill>
          <a:blip r:embed="rId4" cstate="print">
            <a:extLst>
              <a:ext uri="{BEBA8EAE-BF5A-486C-A8C5-ECC9F3942E4B}">
                <a14:imgProps xmlns:a14="http://schemas.microsoft.com/office/drawing/2010/main">
                  <a14:imgLayer r:embed="rId7">
                    <a14:imgEffect>
                      <a14:backgroundRemoval t="3268" b="96732" l="5333" r="96000"/>
                    </a14:imgEffect>
                  </a14:imgLayer>
                </a14:imgProps>
              </a:ext>
              <a:ext uri="{28A0092B-C50C-407E-A947-70E740481C1C}">
                <a14:useLocalDpi xmlns:a14="http://schemas.microsoft.com/office/drawing/2010/main" val="0"/>
              </a:ext>
            </a:extLst>
          </a:blip>
          <a:stretch>
            <a:fillRect/>
          </a:stretch>
        </p:blipFill>
        <p:spPr>
          <a:xfrm>
            <a:off x="6814819" y="2661191"/>
            <a:ext cx="651933" cy="833967"/>
          </a:xfrm>
          <a:prstGeom prst="rect">
            <a:avLst/>
          </a:prstGeom>
        </p:spPr>
      </p:pic>
    </p:spTree>
    <p:extLst>
      <p:ext uri="{BB962C8B-B14F-4D97-AF65-F5344CB8AC3E}">
        <p14:creationId xmlns:p14="http://schemas.microsoft.com/office/powerpoint/2010/main" val="7974990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Cross-calibration between instruments</a:t>
            </a:r>
            <a:endParaRPr lang="en-US" dirty="0"/>
          </a:p>
        </p:txBody>
      </p:sp>
      <p:sp>
        <p:nvSpPr>
          <p:cNvPr id="5" name="Text Placeholder 4"/>
          <p:cNvSpPr>
            <a:spLocks noGrp="1"/>
          </p:cNvSpPr>
          <p:nvPr>
            <p:ph type="body" idx="1"/>
          </p:nvPr>
        </p:nvSpPr>
        <p:spPr/>
        <p:txBody>
          <a:bodyPr/>
          <a:lstStyle/>
          <a:p>
            <a:pPr algn="ctr"/>
            <a:r>
              <a:rPr lang="en-US" dirty="0" err="1" smtClean="0"/>
              <a:t>Satlantic</a:t>
            </a:r>
            <a:r>
              <a:rPr lang="en-US" dirty="0" smtClean="0"/>
              <a:t> Desktop FIRe</a:t>
            </a:r>
            <a:endParaRPr lang="en-US" dirty="0"/>
          </a:p>
        </p:txBody>
      </p:sp>
      <p:pic>
        <p:nvPicPr>
          <p:cNvPr id="4" name="Content Placeholder 3"/>
          <p:cNvPicPr>
            <a:picLocks noGrp="1" noChangeAspect="1"/>
          </p:cNvPicPr>
          <p:nvPr>
            <p:ph sz="half" idx="2"/>
          </p:nvPr>
        </p:nvPicPr>
        <p:blipFill>
          <a:blip r:embed="rId3"/>
          <a:srcRect l="6551" r="6551"/>
          <a:stretch>
            <a:fillRect/>
          </a:stretch>
        </p:blipFill>
        <p:spPr>
          <a:xfrm>
            <a:off x="457200" y="2174874"/>
            <a:ext cx="4410794" cy="4313739"/>
          </a:xfrm>
        </p:spPr>
      </p:pic>
      <p:sp>
        <p:nvSpPr>
          <p:cNvPr id="6" name="Text Placeholder 5"/>
          <p:cNvSpPr>
            <a:spLocks noGrp="1"/>
          </p:cNvSpPr>
          <p:nvPr>
            <p:ph type="body" sz="quarter" idx="3"/>
          </p:nvPr>
        </p:nvSpPr>
        <p:spPr/>
        <p:txBody>
          <a:bodyPr/>
          <a:lstStyle/>
          <a:p>
            <a:pPr algn="ctr"/>
            <a:r>
              <a:rPr lang="en-US" dirty="0" smtClean="0"/>
              <a:t>Webb-</a:t>
            </a:r>
            <a:r>
              <a:rPr lang="en-US" dirty="0" err="1" smtClean="0"/>
              <a:t>Satlantic</a:t>
            </a:r>
            <a:r>
              <a:rPr lang="en-US" dirty="0" smtClean="0"/>
              <a:t> FIRe glider</a:t>
            </a:r>
            <a:endParaRPr lang="en-US" dirty="0"/>
          </a:p>
        </p:txBody>
      </p:sp>
      <p:grpSp>
        <p:nvGrpSpPr>
          <p:cNvPr id="8" name="Group 7"/>
          <p:cNvGrpSpPr/>
          <p:nvPr/>
        </p:nvGrpSpPr>
        <p:grpSpPr>
          <a:xfrm>
            <a:off x="4761720" y="2174876"/>
            <a:ext cx="3863343" cy="3966534"/>
            <a:chOff x="25605216" y="7048016"/>
            <a:chExt cx="3702638" cy="3801537"/>
          </a:xfrm>
        </p:grpSpPr>
        <p:pic>
          <p:nvPicPr>
            <p:cNvPr id="9" name="Picture 8" descr="IMG_0462.JPG"/>
            <p:cNvPicPr>
              <a:picLocks noChangeAspect="1"/>
            </p:cNvPicPr>
            <p:nvPr/>
          </p:nvPicPr>
          <p:blipFill rotWithShape="1">
            <a:blip r:embed="rId4">
              <a:extLst>
                <a:ext uri="{28A0092B-C50C-407E-A947-70E740481C1C}">
                  <a14:useLocalDpi xmlns:a14="http://schemas.microsoft.com/office/drawing/2010/main" val="0"/>
                </a:ext>
              </a:extLst>
            </a:blip>
            <a:srcRect b="8532"/>
            <a:stretch/>
          </p:blipFill>
          <p:spPr>
            <a:xfrm>
              <a:off x="25662560" y="7121933"/>
              <a:ext cx="1828800" cy="1254566"/>
            </a:xfrm>
            <a:prstGeom prst="rect">
              <a:avLst/>
            </a:prstGeom>
          </p:spPr>
        </p:pic>
        <p:pic>
          <p:nvPicPr>
            <p:cNvPr id="10" name="Picture 9" descr="IMG_0458.JPG"/>
            <p:cNvPicPr>
              <a:picLocks noChangeAspect="1"/>
            </p:cNvPicPr>
            <p:nvPr/>
          </p:nvPicPr>
          <p:blipFill rotWithShape="1">
            <a:blip r:embed="rId5">
              <a:extLst>
                <a:ext uri="{28A0092B-C50C-407E-A947-70E740481C1C}">
                  <a14:useLocalDpi xmlns:a14="http://schemas.microsoft.com/office/drawing/2010/main" val="0"/>
                </a:ext>
              </a:extLst>
            </a:blip>
            <a:srcRect t="2105" b="9335"/>
            <a:stretch/>
          </p:blipFill>
          <p:spPr>
            <a:xfrm rot="10800000">
              <a:off x="25662560" y="8439997"/>
              <a:ext cx="1828800" cy="1214676"/>
            </a:xfrm>
            <a:prstGeom prst="rect">
              <a:avLst/>
            </a:prstGeom>
          </p:spPr>
        </p:pic>
        <p:pic>
          <p:nvPicPr>
            <p:cNvPr id="11" name="Picture 10" descr="IMG_0457.JPG"/>
            <p:cNvPicPr>
              <a:picLocks noChangeAspect="1"/>
            </p:cNvPicPr>
            <p:nvPr/>
          </p:nvPicPr>
          <p:blipFill rotWithShape="1">
            <a:blip r:embed="rId6">
              <a:extLst>
                <a:ext uri="{28A0092B-C50C-407E-A947-70E740481C1C}">
                  <a14:useLocalDpi xmlns:a14="http://schemas.microsoft.com/office/drawing/2010/main" val="0"/>
                </a:ext>
              </a:extLst>
            </a:blip>
            <a:srcRect t="21056"/>
            <a:stretch/>
          </p:blipFill>
          <p:spPr>
            <a:xfrm>
              <a:off x="25662560" y="9715570"/>
              <a:ext cx="1828800" cy="1082787"/>
            </a:xfrm>
            <a:prstGeom prst="rect">
              <a:avLst/>
            </a:prstGeom>
          </p:spPr>
        </p:pic>
        <p:pic>
          <p:nvPicPr>
            <p:cNvPr id="12" name="Picture 11" descr="glider_underwater.png"/>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l="43088" t="28716" r="37407" b="-167"/>
            <a:stretch/>
          </p:blipFill>
          <p:spPr>
            <a:xfrm>
              <a:off x="27560553" y="7113397"/>
              <a:ext cx="1689063" cy="3684960"/>
            </a:xfrm>
            <a:prstGeom prst="rect">
              <a:avLst/>
            </a:prstGeom>
          </p:spPr>
        </p:pic>
        <p:sp>
          <p:nvSpPr>
            <p:cNvPr id="13" name="TextBox 12"/>
            <p:cNvSpPr txBox="1"/>
            <p:nvPr/>
          </p:nvSpPr>
          <p:spPr>
            <a:xfrm>
              <a:off x="25662560" y="9069898"/>
              <a:ext cx="856925" cy="584776"/>
            </a:xfrm>
            <a:prstGeom prst="rect">
              <a:avLst/>
            </a:prstGeom>
            <a:noFill/>
          </p:spPr>
          <p:txBody>
            <a:bodyPr wrap="none" rtlCol="0">
              <a:spAutoFit/>
            </a:bodyPr>
            <a:lstStyle/>
            <a:p>
              <a:r>
                <a:rPr lang="en-US" sz="3200" dirty="0" smtClean="0"/>
                <a:t>PAR</a:t>
              </a:r>
              <a:endParaRPr lang="en-US" sz="3200" dirty="0"/>
            </a:p>
          </p:txBody>
        </p:sp>
        <p:sp>
          <p:nvSpPr>
            <p:cNvPr id="14" name="TextBox 13"/>
            <p:cNvSpPr txBox="1"/>
            <p:nvPr/>
          </p:nvSpPr>
          <p:spPr>
            <a:xfrm>
              <a:off x="26553785" y="9069898"/>
              <a:ext cx="903613" cy="584776"/>
            </a:xfrm>
            <a:prstGeom prst="rect">
              <a:avLst/>
            </a:prstGeom>
            <a:noFill/>
          </p:spPr>
          <p:txBody>
            <a:bodyPr wrap="none" rtlCol="0">
              <a:spAutoFit/>
            </a:bodyPr>
            <a:lstStyle/>
            <a:p>
              <a:r>
                <a:rPr lang="en-US" sz="3200" dirty="0" smtClean="0"/>
                <a:t>FIRe</a:t>
              </a:r>
              <a:endParaRPr lang="en-US" sz="3200" dirty="0"/>
            </a:p>
          </p:txBody>
        </p:sp>
        <p:cxnSp>
          <p:nvCxnSpPr>
            <p:cNvPr id="15" name="Straight Arrow Connector 14"/>
            <p:cNvCxnSpPr/>
            <p:nvPr/>
          </p:nvCxnSpPr>
          <p:spPr>
            <a:xfrm flipV="1">
              <a:off x="26140029" y="8989083"/>
              <a:ext cx="0" cy="22267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6916314" y="8989083"/>
              <a:ext cx="0" cy="22267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6140029" y="9595089"/>
              <a:ext cx="103571" cy="334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6916314" y="9595089"/>
              <a:ext cx="0" cy="30691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25605216" y="7048016"/>
              <a:ext cx="3702638" cy="3801537"/>
            </a:xfrm>
            <a:prstGeom prst="roundRect">
              <a:avLst>
                <a:gd name="adj" fmla="val 10437"/>
              </a:avLst>
            </a:prstGeom>
            <a:noFill/>
            <a:ln w="1524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V="1">
              <a:off x="27457398" y="9110693"/>
              <a:ext cx="906267" cy="27944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21" name="Text Placeholder 4"/>
          <p:cNvSpPr txBox="1">
            <a:spLocks/>
          </p:cNvSpPr>
          <p:nvPr/>
        </p:nvSpPr>
        <p:spPr>
          <a:xfrm>
            <a:off x="457200" y="1535113"/>
            <a:ext cx="4040188" cy="639762"/>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1200" b="1" kern="1200">
                <a:solidFill>
                  <a:schemeClr val="tx1"/>
                </a:solidFill>
                <a:latin typeface="+mn-lt"/>
                <a:ea typeface="+mn-ea"/>
                <a:cs typeface="+mn-cs"/>
              </a:defRPr>
            </a:lvl9pPr>
          </a:lstStyle>
          <a:p>
            <a:pPr algn="ctr"/>
            <a:r>
              <a:rPr lang="en-US" sz="2400" dirty="0" err="1" smtClean="0"/>
              <a:t>Satlantic</a:t>
            </a:r>
            <a:r>
              <a:rPr lang="en-US" sz="2400" dirty="0" smtClean="0"/>
              <a:t> Benchtop FIRe</a:t>
            </a:r>
            <a:endParaRPr lang="en-US" sz="2400" dirty="0"/>
          </a:p>
        </p:txBody>
      </p:sp>
      <p:sp>
        <p:nvSpPr>
          <p:cNvPr id="22" name="Text Placeholder 5"/>
          <p:cNvSpPr txBox="1">
            <a:spLocks/>
          </p:cNvSpPr>
          <p:nvPr/>
        </p:nvSpPr>
        <p:spPr>
          <a:xfrm>
            <a:off x="4645025" y="1535113"/>
            <a:ext cx="4041775" cy="639762"/>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1200" b="1" kern="1200">
                <a:solidFill>
                  <a:schemeClr val="tx1"/>
                </a:solidFill>
                <a:latin typeface="+mn-lt"/>
                <a:ea typeface="+mn-ea"/>
                <a:cs typeface="+mn-cs"/>
              </a:defRPr>
            </a:lvl9pPr>
          </a:lstStyle>
          <a:p>
            <a:pPr algn="ctr"/>
            <a:r>
              <a:rPr lang="en-US" sz="2400" smtClean="0"/>
              <a:t>Webb-Satlantic FIRe glider</a:t>
            </a:r>
            <a:endParaRPr lang="en-US" sz="2400" dirty="0"/>
          </a:p>
        </p:txBody>
      </p:sp>
    </p:spTree>
    <p:extLst>
      <p:ext uri="{BB962C8B-B14F-4D97-AF65-F5344CB8AC3E}">
        <p14:creationId xmlns:p14="http://schemas.microsoft.com/office/powerpoint/2010/main" val="13439474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387139" cy="1325563"/>
          </a:xfrm>
        </p:spPr>
        <p:txBody>
          <a:bodyPr/>
          <a:lstStyle/>
          <a:p>
            <a:r>
              <a:rPr lang="en-US" dirty="0" smtClean="0"/>
              <a:t>WAP deployments: focusing on the Palmer Deep Canyon</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992" y="1705305"/>
            <a:ext cx="9058016" cy="5032375"/>
          </a:xfrm>
        </p:spPr>
      </p:pic>
      <p:sp>
        <p:nvSpPr>
          <p:cNvPr id="8" name="TextBox 7"/>
          <p:cNvSpPr txBox="1"/>
          <p:nvPr/>
        </p:nvSpPr>
        <p:spPr>
          <a:xfrm>
            <a:off x="6144080" y="6211669"/>
            <a:ext cx="2709781" cy="646331"/>
          </a:xfrm>
          <a:prstGeom prst="rect">
            <a:avLst/>
          </a:prstGeom>
          <a:noFill/>
        </p:spPr>
        <p:txBody>
          <a:bodyPr wrap="none" rtlCol="0">
            <a:spAutoFit/>
          </a:bodyPr>
          <a:lstStyle/>
          <a:p>
            <a:r>
              <a:rPr lang="en-US" dirty="0" smtClean="0">
                <a:solidFill>
                  <a:srgbClr val="00B0F0"/>
                </a:solidFill>
              </a:rPr>
              <a:t>~30 000 CTD glider profiles</a:t>
            </a:r>
          </a:p>
          <a:p>
            <a:r>
              <a:rPr lang="en-US" dirty="0" smtClean="0">
                <a:solidFill>
                  <a:schemeClr val="bg1"/>
                </a:solidFill>
              </a:rPr>
              <a:t>~6 000 FIRe glider profiles</a:t>
            </a:r>
            <a:endParaRPr lang="en-US" dirty="0">
              <a:solidFill>
                <a:schemeClr val="bg1"/>
              </a:solidFill>
            </a:endParaRPr>
          </a:p>
        </p:txBody>
      </p:sp>
      <p:pic>
        <p:nvPicPr>
          <p:cNvPr id="10" name="Picture 9" descr="未标题-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331693">
            <a:off x="5697945" y="47015"/>
            <a:ext cx="3332122" cy="2408413"/>
          </a:xfrm>
          <a:prstGeom prst="rect">
            <a:avLst/>
          </a:prstGeom>
        </p:spPr>
      </p:pic>
      <p:sp>
        <p:nvSpPr>
          <p:cNvPr id="7" name="TextBox 6"/>
          <p:cNvSpPr txBox="1"/>
          <p:nvPr/>
        </p:nvSpPr>
        <p:spPr>
          <a:xfrm>
            <a:off x="688810" y="1465203"/>
            <a:ext cx="4799611" cy="492443"/>
          </a:xfrm>
          <a:prstGeom prst="rect">
            <a:avLst/>
          </a:prstGeom>
          <a:noFill/>
        </p:spPr>
        <p:txBody>
          <a:bodyPr wrap="square" rtlCol="0">
            <a:spAutoFit/>
          </a:bodyPr>
          <a:lstStyle/>
          <a:p>
            <a:r>
              <a:rPr lang="en-US" sz="2600" b="1" dirty="0" smtClean="0">
                <a:solidFill>
                  <a:srgbClr val="00B0F0"/>
                </a:solidFill>
              </a:rPr>
              <a:t>PHYSICAL DIVERS OF THE BLOOM</a:t>
            </a:r>
            <a:endParaRPr lang="en-US" sz="2600" b="1" dirty="0">
              <a:solidFill>
                <a:srgbClr val="00B0F0"/>
              </a:solidFill>
            </a:endParaRPr>
          </a:p>
        </p:txBody>
      </p:sp>
      <p:sp>
        <p:nvSpPr>
          <p:cNvPr id="11" name="TextBox 10"/>
          <p:cNvSpPr txBox="1"/>
          <p:nvPr/>
        </p:nvSpPr>
        <p:spPr>
          <a:xfrm>
            <a:off x="4053783" y="6197053"/>
            <a:ext cx="2114361" cy="646331"/>
          </a:xfrm>
          <a:prstGeom prst="rect">
            <a:avLst/>
          </a:prstGeom>
          <a:noFill/>
        </p:spPr>
        <p:txBody>
          <a:bodyPr wrap="none" rtlCol="0">
            <a:spAutoFit/>
          </a:bodyPr>
          <a:lstStyle/>
          <a:p>
            <a:r>
              <a:rPr lang="en-US" dirty="0" smtClean="0"/>
              <a:t>In the Canyon alone,</a:t>
            </a:r>
          </a:p>
          <a:p>
            <a:pPr algn="r"/>
            <a:r>
              <a:rPr lang="en-US" dirty="0"/>
              <a:t> (</a:t>
            </a:r>
            <a:r>
              <a:rPr lang="en-US" dirty="0" smtClean="0"/>
              <a:t>2010-2015)</a:t>
            </a:r>
            <a:endParaRPr lang="en-US" dirty="0"/>
          </a:p>
        </p:txBody>
      </p:sp>
    </p:spTree>
    <p:extLst>
      <p:ext uri="{BB962C8B-B14F-4D97-AF65-F5344CB8AC3E}">
        <p14:creationId xmlns:p14="http://schemas.microsoft.com/office/powerpoint/2010/main" val="1295051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992" y="1705305"/>
            <a:ext cx="9058016" cy="5032375"/>
          </a:xfrm>
        </p:spPr>
      </p:pic>
      <p:sp>
        <p:nvSpPr>
          <p:cNvPr id="6" name="TextBox 5"/>
          <p:cNvSpPr txBox="1"/>
          <p:nvPr/>
        </p:nvSpPr>
        <p:spPr>
          <a:xfrm>
            <a:off x="6144080" y="6211669"/>
            <a:ext cx="2709781" cy="646331"/>
          </a:xfrm>
          <a:prstGeom prst="rect">
            <a:avLst/>
          </a:prstGeom>
          <a:noFill/>
        </p:spPr>
        <p:txBody>
          <a:bodyPr wrap="none" rtlCol="0">
            <a:spAutoFit/>
          </a:bodyPr>
          <a:lstStyle/>
          <a:p>
            <a:r>
              <a:rPr lang="en-US" dirty="0" smtClean="0">
                <a:solidFill>
                  <a:srgbClr val="00B0F0"/>
                </a:solidFill>
              </a:rPr>
              <a:t>~30 000 CTD glider profiles</a:t>
            </a:r>
          </a:p>
          <a:p>
            <a:r>
              <a:rPr lang="en-US" dirty="0" smtClean="0">
                <a:solidFill>
                  <a:srgbClr val="4E8F00"/>
                </a:solidFill>
              </a:rPr>
              <a:t>~6 000 FIRe glider profiles</a:t>
            </a:r>
            <a:endParaRPr lang="en-US" dirty="0">
              <a:solidFill>
                <a:srgbClr val="4E8F00"/>
              </a:solidFill>
            </a:endParaRPr>
          </a:p>
        </p:txBody>
      </p:sp>
      <p:sp>
        <p:nvSpPr>
          <p:cNvPr id="7" name="Title 1"/>
          <p:cNvSpPr>
            <a:spLocks noGrp="1"/>
          </p:cNvSpPr>
          <p:nvPr>
            <p:ph type="title"/>
          </p:nvPr>
        </p:nvSpPr>
        <p:spPr>
          <a:xfrm>
            <a:off x="628650" y="365126"/>
            <a:ext cx="5387139" cy="1325563"/>
          </a:xfrm>
        </p:spPr>
        <p:txBody>
          <a:bodyPr/>
          <a:lstStyle/>
          <a:p>
            <a:r>
              <a:rPr lang="en-US" dirty="0" smtClean="0"/>
              <a:t>WAP deployments: focusing on the Palmer Deep Canyon</a:t>
            </a:r>
            <a:endParaRPr lang="en-US" dirty="0"/>
          </a:p>
        </p:txBody>
      </p:sp>
      <p:pic>
        <p:nvPicPr>
          <p:cNvPr id="8" name="Picture 7" descr="未标题-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331693">
            <a:off x="5697945" y="47015"/>
            <a:ext cx="3332122" cy="2408413"/>
          </a:xfrm>
          <a:prstGeom prst="rect">
            <a:avLst/>
          </a:prstGeom>
        </p:spPr>
      </p:pic>
      <p:sp>
        <p:nvSpPr>
          <p:cNvPr id="9" name="TextBox 8"/>
          <p:cNvSpPr txBox="1"/>
          <p:nvPr/>
        </p:nvSpPr>
        <p:spPr>
          <a:xfrm>
            <a:off x="628649" y="1465203"/>
            <a:ext cx="5050255" cy="492443"/>
          </a:xfrm>
          <a:prstGeom prst="rect">
            <a:avLst/>
          </a:prstGeom>
          <a:noFill/>
        </p:spPr>
        <p:txBody>
          <a:bodyPr wrap="square" rtlCol="0">
            <a:spAutoFit/>
          </a:bodyPr>
          <a:lstStyle/>
          <a:p>
            <a:r>
              <a:rPr lang="en-US" sz="2600" b="1" spc="150" dirty="0" smtClean="0">
                <a:solidFill>
                  <a:srgbClr val="4E8F00"/>
                </a:solidFill>
              </a:rPr>
              <a:t>PHYTOPLANKTON PHYSIOLOGY</a:t>
            </a:r>
            <a:endParaRPr lang="en-US" sz="2600" b="1" spc="150" dirty="0">
              <a:solidFill>
                <a:srgbClr val="4E8F00"/>
              </a:solidFill>
            </a:endParaRPr>
          </a:p>
        </p:txBody>
      </p:sp>
      <p:sp>
        <p:nvSpPr>
          <p:cNvPr id="10" name="TextBox 9"/>
          <p:cNvSpPr txBox="1"/>
          <p:nvPr/>
        </p:nvSpPr>
        <p:spPr>
          <a:xfrm>
            <a:off x="4053783" y="6197053"/>
            <a:ext cx="2114361" cy="646331"/>
          </a:xfrm>
          <a:prstGeom prst="rect">
            <a:avLst/>
          </a:prstGeom>
          <a:noFill/>
        </p:spPr>
        <p:txBody>
          <a:bodyPr wrap="none" rtlCol="0">
            <a:spAutoFit/>
          </a:bodyPr>
          <a:lstStyle/>
          <a:p>
            <a:r>
              <a:rPr lang="en-US" dirty="0" smtClean="0"/>
              <a:t>In the Canyon alone,</a:t>
            </a:r>
          </a:p>
          <a:p>
            <a:pPr algn="r"/>
            <a:r>
              <a:rPr lang="en-US" dirty="0"/>
              <a:t> </a:t>
            </a:r>
            <a:r>
              <a:rPr lang="en-US"/>
              <a:t>(</a:t>
            </a:r>
            <a:r>
              <a:rPr lang="en-US" smtClean="0"/>
              <a:t>2010-2015)</a:t>
            </a:r>
            <a:endParaRPr lang="en-US" dirty="0"/>
          </a:p>
        </p:txBody>
      </p:sp>
    </p:spTree>
    <p:extLst>
      <p:ext uri="{BB962C8B-B14F-4D97-AF65-F5344CB8AC3E}">
        <p14:creationId xmlns:p14="http://schemas.microsoft.com/office/powerpoint/2010/main" val="17414138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65948"/>
            <a:ext cx="7886700" cy="1325563"/>
          </a:xfrm>
        </p:spPr>
        <p:txBody>
          <a:bodyPr/>
          <a:lstStyle/>
          <a:p>
            <a:pPr algn="ctr"/>
            <a:r>
              <a:rPr lang="en-US" dirty="0" smtClean="0"/>
              <a:t>2 Missions designs</a:t>
            </a:r>
            <a:endParaRPr lang="en-US" dirty="0"/>
          </a:p>
        </p:txBody>
      </p:sp>
      <p:pic>
        <p:nvPicPr>
          <p:cNvPr id="8" name="Content Placeholder 7" descr="../../../../../../Desktop/Screen%20Shot%202016-07-19%20at%202."/>
          <p:cNvPicPr>
            <a:picLocks noGrp="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68994" y="2431700"/>
            <a:ext cx="7885105" cy="4260501"/>
          </a:xfrm>
          <a:prstGeom prst="rect">
            <a:avLst/>
          </a:prstGeom>
          <a:noFill/>
          <a:ln>
            <a:noFill/>
          </a:ln>
        </p:spPr>
      </p:pic>
      <p:sp>
        <p:nvSpPr>
          <p:cNvPr id="6" name="Text Placeholder 3"/>
          <p:cNvSpPr>
            <a:spLocks noGrp="1"/>
          </p:cNvSpPr>
          <p:nvPr>
            <p:ph type="body" idx="1"/>
          </p:nvPr>
        </p:nvSpPr>
        <p:spPr>
          <a:xfrm>
            <a:off x="629841" y="1273970"/>
            <a:ext cx="3868340" cy="823912"/>
          </a:xfrm>
        </p:spPr>
        <p:txBody>
          <a:bodyPr>
            <a:normAutofit lnSpcReduction="10000"/>
          </a:bodyPr>
          <a:lstStyle/>
          <a:p>
            <a:pPr algn="ctr"/>
            <a:r>
              <a:rPr lang="en-US" sz="2400" b="0" dirty="0"/>
              <a:t>Temporal evolution</a:t>
            </a:r>
          </a:p>
          <a:p>
            <a:pPr algn="ctr"/>
            <a:r>
              <a:rPr lang="en-US" sz="2400" b="0" i="1" dirty="0"/>
              <a:t>“</a:t>
            </a:r>
            <a:r>
              <a:rPr lang="en-US" sz="2400" b="0" i="1" dirty="0">
                <a:solidFill>
                  <a:srgbClr val="00B0F0"/>
                </a:solidFill>
              </a:rPr>
              <a:t>Drift mission</a:t>
            </a:r>
            <a:r>
              <a:rPr lang="en-US" sz="2400" b="0" i="1" dirty="0"/>
              <a:t>”</a:t>
            </a:r>
          </a:p>
        </p:txBody>
      </p:sp>
      <p:sp>
        <p:nvSpPr>
          <p:cNvPr id="7" name="Text Placeholder 4"/>
          <p:cNvSpPr>
            <a:spLocks noGrp="1"/>
          </p:cNvSpPr>
          <p:nvPr>
            <p:ph type="body" sz="quarter" idx="3"/>
          </p:nvPr>
        </p:nvSpPr>
        <p:spPr>
          <a:xfrm>
            <a:off x="4744952" y="1273970"/>
            <a:ext cx="3887391" cy="823912"/>
          </a:xfrm>
        </p:spPr>
        <p:txBody>
          <a:bodyPr>
            <a:noAutofit/>
          </a:bodyPr>
          <a:lstStyle/>
          <a:p>
            <a:pPr algn="ctr"/>
            <a:r>
              <a:rPr lang="en-US" sz="2400" b="0" dirty="0"/>
              <a:t>Spatial variability</a:t>
            </a:r>
          </a:p>
          <a:p>
            <a:pPr algn="ctr"/>
            <a:r>
              <a:rPr lang="en-US" sz="2400" b="0" i="1" dirty="0"/>
              <a:t>“</a:t>
            </a:r>
            <a:r>
              <a:rPr lang="en-US" sz="2400" b="0" i="1" dirty="0">
                <a:solidFill>
                  <a:srgbClr val="FF0000"/>
                </a:solidFill>
              </a:rPr>
              <a:t>Station keeping mission</a:t>
            </a:r>
            <a:r>
              <a:rPr lang="en-US" sz="2400" b="0" i="1" dirty="0"/>
              <a:t>”</a:t>
            </a:r>
          </a:p>
        </p:txBody>
      </p:sp>
    </p:spTree>
    <p:extLst>
      <p:ext uri="{BB962C8B-B14F-4D97-AF65-F5344CB8AC3E}">
        <p14:creationId xmlns:p14="http://schemas.microsoft.com/office/powerpoint/2010/main" val="7532092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65948"/>
            <a:ext cx="7886700" cy="1325563"/>
          </a:xfrm>
        </p:spPr>
        <p:txBody>
          <a:bodyPr/>
          <a:lstStyle/>
          <a:p>
            <a:pPr algn="ctr"/>
            <a:r>
              <a:rPr lang="en-US" dirty="0" smtClean="0"/>
              <a:t>2 Missions designs</a:t>
            </a:r>
            <a:endParaRPr lang="en-US" dirty="0"/>
          </a:p>
        </p:txBody>
      </p:sp>
      <p:sp>
        <p:nvSpPr>
          <p:cNvPr id="4" name="Text Placeholder 3"/>
          <p:cNvSpPr>
            <a:spLocks noGrp="1"/>
          </p:cNvSpPr>
          <p:nvPr>
            <p:ph type="body" idx="1"/>
          </p:nvPr>
        </p:nvSpPr>
        <p:spPr>
          <a:xfrm>
            <a:off x="629841" y="1273970"/>
            <a:ext cx="3868340" cy="823912"/>
          </a:xfrm>
        </p:spPr>
        <p:txBody>
          <a:bodyPr>
            <a:normAutofit lnSpcReduction="10000"/>
          </a:bodyPr>
          <a:lstStyle/>
          <a:p>
            <a:pPr algn="ctr"/>
            <a:r>
              <a:rPr lang="en-US" sz="2400" b="0" dirty="0"/>
              <a:t>Temporal evolution</a:t>
            </a:r>
          </a:p>
          <a:p>
            <a:pPr algn="ctr"/>
            <a:r>
              <a:rPr lang="en-US" sz="2400" b="0" i="1" dirty="0"/>
              <a:t>“</a:t>
            </a:r>
            <a:r>
              <a:rPr lang="en-US" sz="2400" b="0" i="1" dirty="0">
                <a:solidFill>
                  <a:srgbClr val="00B0F0"/>
                </a:solidFill>
              </a:rPr>
              <a:t>Drift mission</a:t>
            </a:r>
            <a:r>
              <a:rPr lang="en-US" sz="2400" b="0" i="1" dirty="0"/>
              <a:t>”</a:t>
            </a:r>
          </a:p>
        </p:txBody>
      </p:sp>
      <p:sp>
        <p:nvSpPr>
          <p:cNvPr id="10" name="Text Placeholder 4"/>
          <p:cNvSpPr>
            <a:spLocks noGrp="1"/>
          </p:cNvSpPr>
          <p:nvPr>
            <p:ph type="body" sz="quarter" idx="3"/>
          </p:nvPr>
        </p:nvSpPr>
        <p:spPr>
          <a:xfrm>
            <a:off x="4744952" y="1273970"/>
            <a:ext cx="3887391" cy="823912"/>
          </a:xfrm>
        </p:spPr>
        <p:txBody>
          <a:bodyPr>
            <a:noAutofit/>
          </a:bodyPr>
          <a:lstStyle/>
          <a:p>
            <a:pPr algn="ctr"/>
            <a:r>
              <a:rPr lang="en-US" sz="2400" b="0" dirty="0"/>
              <a:t>Spatial variability</a:t>
            </a:r>
          </a:p>
          <a:p>
            <a:pPr algn="ctr"/>
            <a:r>
              <a:rPr lang="en-US" sz="2400" b="0" i="1" dirty="0"/>
              <a:t>“</a:t>
            </a:r>
            <a:r>
              <a:rPr lang="en-US" sz="2400" b="0" i="1" dirty="0">
                <a:solidFill>
                  <a:srgbClr val="FF0000"/>
                </a:solidFill>
              </a:rPr>
              <a:t>Station keeping mission</a:t>
            </a:r>
            <a:r>
              <a:rPr lang="en-US" sz="2400" b="0" i="1" dirty="0"/>
              <a:t>”</a:t>
            </a:r>
          </a:p>
        </p:txBody>
      </p:sp>
      <p:pic>
        <p:nvPicPr>
          <p:cNvPr id="12" name="Content Placeholder 7" descr="../../../../../../Desktop/Screen%20Shot%202016-07-19%20at%202."/>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848726" y="4829457"/>
            <a:ext cx="3736952" cy="2019160"/>
          </a:xfrm>
          <a:prstGeom prst="rect">
            <a:avLst/>
          </a:prstGeom>
          <a:noFill/>
          <a:ln>
            <a:noFill/>
          </a:ln>
        </p:spPr>
      </p:pic>
      <p:sp>
        <p:nvSpPr>
          <p:cNvPr id="7" name="Content Placeholder 6"/>
          <p:cNvSpPr>
            <a:spLocks noGrp="1"/>
          </p:cNvSpPr>
          <p:nvPr>
            <p:ph sz="half" idx="2"/>
          </p:nvPr>
        </p:nvSpPr>
        <p:spPr>
          <a:xfrm>
            <a:off x="629841" y="2144123"/>
            <a:ext cx="3749654" cy="3684588"/>
          </a:xfrm>
        </p:spPr>
        <p:txBody>
          <a:bodyPr/>
          <a:lstStyle/>
          <a:p>
            <a:r>
              <a:rPr lang="en-US" dirty="0" smtClean="0"/>
              <a:t>Goal: Evaluate </a:t>
            </a:r>
            <a:r>
              <a:rPr lang="en-US" dirty="0" smtClean="0"/>
              <a:t>the physiology of the same phytoplankton community through </a:t>
            </a:r>
            <a:r>
              <a:rPr lang="en-US" dirty="0" smtClean="0"/>
              <a:t>time</a:t>
            </a:r>
          </a:p>
          <a:p>
            <a:r>
              <a:rPr lang="en-US" dirty="0" smtClean="0"/>
              <a:t>Follow </a:t>
            </a:r>
            <a:r>
              <a:rPr lang="en-US" dirty="0"/>
              <a:t>the same water mass</a:t>
            </a:r>
            <a:endParaRPr lang="en-US" dirty="0" smtClean="0"/>
          </a:p>
          <a:p>
            <a:r>
              <a:rPr lang="en-US" dirty="0" smtClean="0"/>
              <a:t>Corkscrew dive every hour</a:t>
            </a:r>
          </a:p>
          <a:p>
            <a:r>
              <a:rPr lang="en-US" dirty="0" smtClean="0"/>
              <a:t>Drift while at the surface</a:t>
            </a:r>
          </a:p>
          <a:p>
            <a:r>
              <a:rPr lang="en-US" dirty="0" smtClean="0"/>
              <a:t>Diel cycles</a:t>
            </a:r>
          </a:p>
          <a:p>
            <a:r>
              <a:rPr lang="en-US" dirty="0" smtClean="0"/>
              <a:t>Comparison </a:t>
            </a:r>
            <a:r>
              <a:rPr lang="en-US" dirty="0" smtClean="0"/>
              <a:t>between </a:t>
            </a:r>
            <a:r>
              <a:rPr lang="en-US" dirty="0" smtClean="0"/>
              <a:t>different MLD regimes</a:t>
            </a:r>
            <a:endParaRPr lang="en-US" dirty="0"/>
          </a:p>
        </p:txBody>
      </p:sp>
      <p:sp>
        <p:nvSpPr>
          <p:cNvPr id="11" name="Content Placeholder 5"/>
          <p:cNvSpPr>
            <a:spLocks noGrp="1"/>
          </p:cNvSpPr>
          <p:nvPr>
            <p:ph sz="quarter" idx="4"/>
          </p:nvPr>
        </p:nvSpPr>
        <p:spPr>
          <a:xfrm>
            <a:off x="4744952" y="2144123"/>
            <a:ext cx="3887391" cy="3684588"/>
          </a:xfrm>
        </p:spPr>
        <p:txBody>
          <a:bodyPr/>
          <a:lstStyle/>
          <a:p>
            <a:r>
              <a:rPr lang="en-US" dirty="0" smtClean="0"/>
              <a:t>Goal: Evaluate </a:t>
            </a:r>
            <a:r>
              <a:rPr lang="en-US" dirty="0" smtClean="0"/>
              <a:t>physiological responses to different physical forcing</a:t>
            </a:r>
          </a:p>
          <a:p>
            <a:r>
              <a:rPr lang="en-US" dirty="0" smtClean="0"/>
              <a:t>Continuous sampling at the same location (&lt;500 m radius)</a:t>
            </a:r>
          </a:p>
          <a:p>
            <a:r>
              <a:rPr lang="en-US" dirty="0" smtClean="0"/>
              <a:t>FIRe profile every hour</a:t>
            </a:r>
          </a:p>
          <a:p>
            <a:r>
              <a:rPr lang="en-US" dirty="0" smtClean="0"/>
              <a:t>Pitch adjusted </a:t>
            </a:r>
            <a:r>
              <a:rPr lang="en-US" dirty="0" smtClean="0"/>
              <a:t>to increase vertical </a:t>
            </a:r>
            <a:r>
              <a:rPr lang="en-US" dirty="0" smtClean="0"/>
              <a:t>resolution</a:t>
            </a:r>
            <a:endParaRPr lang="en-US" dirty="0"/>
          </a:p>
        </p:txBody>
      </p:sp>
    </p:spTree>
    <p:extLst>
      <p:ext uri="{BB962C8B-B14F-4D97-AF65-F5344CB8AC3E}">
        <p14:creationId xmlns:p14="http://schemas.microsoft.com/office/powerpoint/2010/main" val="10965466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80902"/>
            <a:ext cx="6015789" cy="1325563"/>
          </a:xfrm>
        </p:spPr>
        <p:txBody>
          <a:bodyPr/>
          <a:lstStyle/>
          <a:p>
            <a:pPr algn="ctr"/>
            <a:r>
              <a:rPr lang="en-US" dirty="0" smtClean="0"/>
              <a:t>Evaluating spatial variability:</a:t>
            </a:r>
            <a:br>
              <a:rPr lang="en-US" dirty="0" smtClean="0"/>
            </a:br>
            <a:r>
              <a:rPr lang="en-US" dirty="0" smtClean="0"/>
              <a:t>Regional comparison</a:t>
            </a:r>
            <a:endParaRPr lang="en-US" dirty="0"/>
          </a:p>
        </p:txBody>
      </p:sp>
      <p:pic>
        <p:nvPicPr>
          <p:cNvPr id="10" name="Content Placeholder 9" descr="../Desktop/Screen%20Shot%202016-08-01%20at%204.21.28%20PM.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0007" y="2110244"/>
            <a:ext cx="5418023" cy="4623950"/>
          </a:xfrm>
          <a:prstGeom prst="rect">
            <a:avLst/>
          </a:prstGeom>
          <a:noFill/>
          <a:ln>
            <a:noFill/>
          </a:ln>
        </p:spPr>
      </p:pic>
      <p:pic>
        <p:nvPicPr>
          <p:cNvPr id="4" name="Content Placeholder 7" descr="../../../../../../Desktop/Screen%20Shot%202016-07-19%20at%202."/>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758352" y="185428"/>
            <a:ext cx="3385648" cy="1829342"/>
          </a:xfrm>
          <a:prstGeom prst="rect">
            <a:avLst/>
          </a:prstGeom>
          <a:noFill/>
          <a:ln>
            <a:noFill/>
          </a:ln>
        </p:spPr>
      </p:pic>
      <p:sp>
        <p:nvSpPr>
          <p:cNvPr id="2" name="TextBox 1"/>
          <p:cNvSpPr txBox="1"/>
          <p:nvPr/>
        </p:nvSpPr>
        <p:spPr>
          <a:xfrm>
            <a:off x="108285" y="2659684"/>
            <a:ext cx="2189747" cy="3970318"/>
          </a:xfrm>
          <a:prstGeom prst="rect">
            <a:avLst/>
          </a:prstGeom>
          <a:noFill/>
        </p:spPr>
        <p:txBody>
          <a:bodyPr wrap="square" rtlCol="0">
            <a:spAutoFit/>
          </a:bodyPr>
          <a:lstStyle/>
          <a:p>
            <a:r>
              <a:rPr lang="en-US" dirty="0" smtClean="0"/>
              <a:t>Important variables:</a:t>
            </a:r>
          </a:p>
          <a:p>
            <a:endParaRPr lang="en-US" dirty="0" smtClean="0"/>
          </a:p>
          <a:p>
            <a:pPr marL="285750" indent="-285750">
              <a:buFont typeface="Arial" charset="0"/>
              <a:buChar char="•"/>
            </a:pPr>
            <a:r>
              <a:rPr lang="en-US" dirty="0" smtClean="0"/>
              <a:t>Salinity</a:t>
            </a:r>
          </a:p>
          <a:p>
            <a:pPr marL="285750" indent="-285750">
              <a:buFont typeface="Arial" charset="0"/>
              <a:buChar char="•"/>
            </a:pPr>
            <a:endParaRPr lang="en-US" dirty="0"/>
          </a:p>
          <a:p>
            <a:pPr marL="285750" indent="-285750">
              <a:buFont typeface="Arial" charset="0"/>
              <a:buChar char="•"/>
            </a:pPr>
            <a:r>
              <a:rPr lang="en-US" dirty="0" smtClean="0"/>
              <a:t>Water masses present</a:t>
            </a:r>
          </a:p>
          <a:p>
            <a:pPr marL="285750" indent="-285750">
              <a:buFont typeface="Arial" charset="0"/>
              <a:buChar char="•"/>
            </a:pPr>
            <a:endParaRPr lang="en-US" dirty="0"/>
          </a:p>
          <a:p>
            <a:pPr marL="285750" indent="-285750">
              <a:buFont typeface="Arial" charset="0"/>
              <a:buChar char="•"/>
            </a:pPr>
            <a:r>
              <a:rPr lang="en-US" dirty="0" smtClean="0"/>
              <a:t>Stratification</a:t>
            </a:r>
          </a:p>
          <a:p>
            <a:pPr marL="285750" indent="-285750">
              <a:buFont typeface="Arial" charset="0"/>
              <a:buChar char="•"/>
            </a:pPr>
            <a:endParaRPr lang="en-US" dirty="0" smtClean="0"/>
          </a:p>
          <a:p>
            <a:pPr marL="285750" indent="-285750">
              <a:buFont typeface="Arial" charset="0"/>
              <a:buChar char="•"/>
            </a:pPr>
            <a:r>
              <a:rPr lang="en-US" dirty="0" smtClean="0"/>
              <a:t>MLD</a:t>
            </a:r>
          </a:p>
          <a:p>
            <a:pPr marL="285750" indent="-285750">
              <a:buFont typeface="Arial" charset="0"/>
              <a:buChar char="•"/>
            </a:pPr>
            <a:endParaRPr lang="en-US" dirty="0"/>
          </a:p>
          <a:p>
            <a:pPr marL="285750" indent="-285750">
              <a:buFont typeface="Arial" charset="0"/>
              <a:buChar char="•"/>
            </a:pPr>
            <a:r>
              <a:rPr lang="en-US" dirty="0" smtClean="0"/>
              <a:t>Ocean currents</a:t>
            </a:r>
          </a:p>
          <a:p>
            <a:pPr marL="285750" indent="-285750">
              <a:buFont typeface="Arial" charset="0"/>
              <a:buChar char="•"/>
            </a:pPr>
            <a:endParaRPr lang="en-US" dirty="0"/>
          </a:p>
          <a:p>
            <a:pPr marL="285750" indent="-285750">
              <a:buFont typeface="Arial" charset="0"/>
              <a:buChar char="•"/>
            </a:pPr>
            <a:r>
              <a:rPr lang="en-US" dirty="0" smtClean="0"/>
              <a:t>Storms (mixing)</a:t>
            </a:r>
            <a:endParaRPr lang="en-US" dirty="0"/>
          </a:p>
        </p:txBody>
      </p:sp>
      <p:sp>
        <p:nvSpPr>
          <p:cNvPr id="3" name="TextBox 2"/>
          <p:cNvSpPr txBox="1"/>
          <p:nvPr/>
        </p:nvSpPr>
        <p:spPr>
          <a:xfrm>
            <a:off x="7462358" y="4219011"/>
            <a:ext cx="1554977" cy="646331"/>
          </a:xfrm>
          <a:prstGeom prst="rect">
            <a:avLst/>
          </a:prstGeom>
          <a:noFill/>
        </p:spPr>
        <p:txBody>
          <a:bodyPr wrap="none" rtlCol="0">
            <a:spAutoFit/>
          </a:bodyPr>
          <a:lstStyle/>
          <a:p>
            <a:pPr algn="ctr"/>
            <a:r>
              <a:rPr lang="en-US" dirty="0" smtClean="0">
                <a:solidFill>
                  <a:srgbClr val="2E6D00"/>
                </a:solidFill>
              </a:rPr>
              <a:t>phytoplankton</a:t>
            </a:r>
          </a:p>
          <a:p>
            <a:pPr algn="ctr"/>
            <a:r>
              <a:rPr lang="en-US" dirty="0" smtClean="0">
                <a:solidFill>
                  <a:srgbClr val="2E6D00"/>
                </a:solidFill>
              </a:rPr>
              <a:t>biomass</a:t>
            </a:r>
            <a:endParaRPr lang="en-US" dirty="0">
              <a:solidFill>
                <a:srgbClr val="2E6D00"/>
              </a:solidFill>
            </a:endParaRPr>
          </a:p>
        </p:txBody>
      </p:sp>
      <p:sp>
        <p:nvSpPr>
          <p:cNvPr id="8" name="TextBox 7"/>
          <p:cNvSpPr txBox="1"/>
          <p:nvPr/>
        </p:nvSpPr>
        <p:spPr>
          <a:xfrm>
            <a:off x="7462358" y="5001063"/>
            <a:ext cx="1554977" cy="646331"/>
          </a:xfrm>
          <a:prstGeom prst="rect">
            <a:avLst/>
          </a:prstGeom>
          <a:noFill/>
        </p:spPr>
        <p:txBody>
          <a:bodyPr wrap="none" rtlCol="0">
            <a:spAutoFit/>
          </a:bodyPr>
          <a:lstStyle/>
          <a:p>
            <a:pPr algn="ctr"/>
            <a:r>
              <a:rPr lang="en-US" dirty="0" smtClean="0">
                <a:solidFill>
                  <a:srgbClr val="FF2F92"/>
                </a:solidFill>
              </a:rPr>
              <a:t>phytoplankton</a:t>
            </a:r>
          </a:p>
          <a:p>
            <a:pPr algn="ctr"/>
            <a:r>
              <a:rPr lang="en-US" dirty="0" smtClean="0">
                <a:solidFill>
                  <a:srgbClr val="FF2F92"/>
                </a:solidFill>
              </a:rPr>
              <a:t>health</a:t>
            </a:r>
            <a:endParaRPr lang="en-US" dirty="0">
              <a:solidFill>
                <a:srgbClr val="FF2F92"/>
              </a:solidFill>
            </a:endParaRPr>
          </a:p>
        </p:txBody>
      </p:sp>
      <p:sp>
        <p:nvSpPr>
          <p:cNvPr id="12" name="Up Arrow 11"/>
          <p:cNvSpPr/>
          <p:nvPr/>
        </p:nvSpPr>
        <p:spPr>
          <a:xfrm>
            <a:off x="8979789" y="5057846"/>
            <a:ext cx="156410" cy="589548"/>
          </a:xfrm>
          <a:prstGeom prst="upArrow">
            <a:avLst/>
          </a:prstGeom>
          <a:gradFill flip="none" rotWithShape="1">
            <a:gsLst>
              <a:gs pos="50000">
                <a:srgbClr val="E5EACA"/>
              </a:gs>
              <a:gs pos="0">
                <a:srgbClr val="CB2688"/>
              </a:gs>
              <a:gs pos="100000">
                <a:srgbClr val="2E6D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a:off x="8979789" y="4263762"/>
            <a:ext cx="156410" cy="589548"/>
          </a:xfrm>
          <a:prstGeom prst="upArrow">
            <a:avLst/>
          </a:prstGeom>
          <a:gradFill flip="none" rotWithShape="1">
            <a:gsLst>
              <a:gs pos="26000">
                <a:srgbClr val="E5EACA"/>
              </a:gs>
              <a:gs pos="0">
                <a:srgbClr val="6F2580"/>
              </a:gs>
              <a:gs pos="100000">
                <a:srgbClr val="084E1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52930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esktop/Screen%20Shot%202016-07-18%20at%20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1622" y="1525179"/>
            <a:ext cx="7880756" cy="4351338"/>
          </a:xfrm>
          <a:prstGeom prst="rect">
            <a:avLst/>
          </a:prstGeom>
          <a:noFill/>
          <a:ln>
            <a:noFill/>
          </a:ln>
        </p:spPr>
      </p:pic>
      <p:sp>
        <p:nvSpPr>
          <p:cNvPr id="3" name="TextBox 2"/>
          <p:cNvSpPr txBox="1"/>
          <p:nvPr/>
        </p:nvSpPr>
        <p:spPr>
          <a:xfrm>
            <a:off x="973777" y="5695405"/>
            <a:ext cx="2576945" cy="369332"/>
          </a:xfrm>
          <a:prstGeom prst="rect">
            <a:avLst/>
          </a:prstGeom>
          <a:solidFill>
            <a:schemeClr val="bg1"/>
          </a:solidFill>
        </p:spPr>
        <p:txBody>
          <a:bodyPr wrap="square" rtlCol="0">
            <a:spAutoFit/>
          </a:bodyPr>
          <a:lstStyle/>
          <a:p>
            <a:pPr algn="ctr"/>
            <a:r>
              <a:rPr lang="en-US" dirty="0" smtClean="0"/>
              <a:t>Phytoplankton health</a:t>
            </a:r>
            <a:endParaRPr lang="en-US" dirty="0"/>
          </a:p>
        </p:txBody>
      </p:sp>
      <p:sp>
        <p:nvSpPr>
          <p:cNvPr id="6" name="TextBox 5"/>
          <p:cNvSpPr txBox="1"/>
          <p:nvPr/>
        </p:nvSpPr>
        <p:spPr>
          <a:xfrm>
            <a:off x="3550723" y="5695405"/>
            <a:ext cx="2576945" cy="369332"/>
          </a:xfrm>
          <a:prstGeom prst="rect">
            <a:avLst/>
          </a:prstGeom>
          <a:solidFill>
            <a:schemeClr val="bg1"/>
          </a:solidFill>
        </p:spPr>
        <p:txBody>
          <a:bodyPr wrap="square" rtlCol="0">
            <a:spAutoFit/>
          </a:bodyPr>
          <a:lstStyle/>
          <a:p>
            <a:pPr algn="ctr"/>
            <a:r>
              <a:rPr lang="en-US" dirty="0" smtClean="0"/>
              <a:t>Biomass</a:t>
            </a:r>
            <a:endParaRPr lang="en-US" dirty="0"/>
          </a:p>
        </p:txBody>
      </p:sp>
      <p:sp>
        <p:nvSpPr>
          <p:cNvPr id="7" name="TextBox 6"/>
          <p:cNvSpPr txBox="1"/>
          <p:nvPr/>
        </p:nvSpPr>
        <p:spPr>
          <a:xfrm>
            <a:off x="5949539" y="5695405"/>
            <a:ext cx="2576945" cy="369332"/>
          </a:xfrm>
          <a:prstGeom prst="rect">
            <a:avLst/>
          </a:prstGeom>
          <a:solidFill>
            <a:schemeClr val="bg1"/>
          </a:solidFill>
        </p:spPr>
        <p:txBody>
          <a:bodyPr wrap="square" rtlCol="0">
            <a:spAutoFit/>
          </a:bodyPr>
          <a:lstStyle/>
          <a:p>
            <a:pPr algn="ctr"/>
            <a:r>
              <a:rPr lang="en-US" dirty="0" smtClean="0"/>
              <a:t>Temperature</a:t>
            </a:r>
            <a:endParaRPr lang="en-US" dirty="0"/>
          </a:p>
        </p:txBody>
      </p:sp>
      <p:sp>
        <p:nvSpPr>
          <p:cNvPr id="5" name="TextBox 4"/>
          <p:cNvSpPr txBox="1"/>
          <p:nvPr/>
        </p:nvSpPr>
        <p:spPr>
          <a:xfrm>
            <a:off x="1335505" y="4319340"/>
            <a:ext cx="630301" cy="369332"/>
          </a:xfrm>
          <a:prstGeom prst="rect">
            <a:avLst/>
          </a:prstGeom>
          <a:noFill/>
        </p:spPr>
        <p:txBody>
          <a:bodyPr wrap="none" rtlCol="0">
            <a:spAutoFit/>
          </a:bodyPr>
          <a:lstStyle/>
          <a:p>
            <a:r>
              <a:rPr lang="en-US" b="1" smtClean="0">
                <a:solidFill>
                  <a:schemeClr val="bg1"/>
                </a:solidFill>
              </a:rPr>
              <a:t>MLD</a:t>
            </a:r>
          </a:p>
        </p:txBody>
      </p:sp>
      <p:cxnSp>
        <p:nvCxnSpPr>
          <p:cNvPr id="9" name="Straight Arrow Connector 8"/>
          <p:cNvCxnSpPr/>
          <p:nvPr/>
        </p:nvCxnSpPr>
        <p:spPr>
          <a:xfrm>
            <a:off x="1720516" y="4680283"/>
            <a:ext cx="96253" cy="38501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628650" y="40272"/>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mtClean="0"/>
              <a:t>Diel cycles show evidence of </a:t>
            </a:r>
            <a:br>
              <a:rPr lang="en-US" smtClean="0"/>
            </a:br>
            <a:r>
              <a:rPr lang="en-US" smtClean="0"/>
              <a:t>Non-Photochemical Quenching (NPQ)</a:t>
            </a:r>
            <a:endParaRPr lang="en-US" dirty="0"/>
          </a:p>
        </p:txBody>
      </p:sp>
    </p:spTree>
    <p:extLst>
      <p:ext uri="{BB962C8B-B14F-4D97-AF65-F5344CB8AC3E}">
        <p14:creationId xmlns:p14="http://schemas.microsoft.com/office/powerpoint/2010/main" val="8655691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0272"/>
            <a:ext cx="7886700" cy="1325563"/>
          </a:xfrm>
        </p:spPr>
        <p:txBody>
          <a:bodyPr/>
          <a:lstStyle/>
          <a:p>
            <a:pPr algn="ctr"/>
            <a:r>
              <a:rPr lang="en-US" dirty="0" smtClean="0"/>
              <a:t>Diel cycles show evidence of </a:t>
            </a:r>
            <a:br>
              <a:rPr lang="en-US" dirty="0" smtClean="0"/>
            </a:br>
            <a:r>
              <a:rPr lang="en-US" dirty="0" smtClean="0"/>
              <a:t>Non-Photochemical Quenching (NPQ)</a:t>
            </a:r>
            <a:endParaRPr lang="en-US" dirty="0"/>
          </a:p>
        </p:txBody>
      </p:sp>
      <p:pic>
        <p:nvPicPr>
          <p:cNvPr id="4" name="Content Placeholder 3" descr="../../../../../../Desktop/Screen%20Shot%202016-07-18%20at%20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1622" y="1525179"/>
            <a:ext cx="7880756" cy="4351338"/>
          </a:xfrm>
          <a:prstGeom prst="rect">
            <a:avLst/>
          </a:prstGeom>
          <a:noFill/>
          <a:ln>
            <a:noFill/>
          </a:ln>
        </p:spPr>
      </p:pic>
      <p:sp>
        <p:nvSpPr>
          <p:cNvPr id="5" name="TextBox 4"/>
          <p:cNvSpPr txBox="1"/>
          <p:nvPr/>
        </p:nvSpPr>
        <p:spPr>
          <a:xfrm>
            <a:off x="431074" y="6034623"/>
            <a:ext cx="8295604" cy="707886"/>
          </a:xfrm>
          <a:prstGeom prst="rect">
            <a:avLst/>
          </a:prstGeom>
          <a:noFill/>
        </p:spPr>
        <p:txBody>
          <a:bodyPr wrap="none" rtlCol="0">
            <a:spAutoFit/>
          </a:bodyPr>
          <a:lstStyle/>
          <a:p>
            <a:r>
              <a:rPr lang="en-US" sz="2000" dirty="0" smtClean="0"/>
              <a:t>Comparison between different MLD – evaluation of photoacclimation regimes</a:t>
            </a:r>
          </a:p>
          <a:p>
            <a:r>
              <a:rPr lang="en-US" sz="2000" dirty="0" smtClean="0"/>
              <a:t>Higher NPQ signal in deeper MLD regimes – low light acclimation  </a:t>
            </a:r>
            <a:endParaRPr lang="en-US" sz="2000" dirty="0"/>
          </a:p>
        </p:txBody>
      </p:sp>
      <p:sp>
        <p:nvSpPr>
          <p:cNvPr id="8" name="Oval 7"/>
          <p:cNvSpPr/>
          <p:nvPr/>
        </p:nvSpPr>
        <p:spPr>
          <a:xfrm>
            <a:off x="2066306" y="3776353"/>
            <a:ext cx="1068779" cy="41138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66306" y="2018805"/>
            <a:ext cx="1068779" cy="41138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73777" y="5695405"/>
            <a:ext cx="2576945" cy="369332"/>
          </a:xfrm>
          <a:prstGeom prst="rect">
            <a:avLst/>
          </a:prstGeom>
          <a:solidFill>
            <a:schemeClr val="bg1"/>
          </a:solidFill>
        </p:spPr>
        <p:txBody>
          <a:bodyPr wrap="square" rtlCol="0">
            <a:spAutoFit/>
          </a:bodyPr>
          <a:lstStyle/>
          <a:p>
            <a:pPr algn="ctr"/>
            <a:r>
              <a:rPr lang="en-US" dirty="0" smtClean="0"/>
              <a:t>Phytoplankton health</a:t>
            </a:r>
            <a:endParaRPr lang="en-US" dirty="0"/>
          </a:p>
        </p:txBody>
      </p:sp>
      <p:sp>
        <p:nvSpPr>
          <p:cNvPr id="11" name="TextBox 10"/>
          <p:cNvSpPr txBox="1"/>
          <p:nvPr/>
        </p:nvSpPr>
        <p:spPr>
          <a:xfrm>
            <a:off x="3550723" y="5695405"/>
            <a:ext cx="2576945" cy="369332"/>
          </a:xfrm>
          <a:prstGeom prst="rect">
            <a:avLst/>
          </a:prstGeom>
          <a:solidFill>
            <a:schemeClr val="bg1"/>
          </a:solidFill>
        </p:spPr>
        <p:txBody>
          <a:bodyPr wrap="square" rtlCol="0">
            <a:spAutoFit/>
          </a:bodyPr>
          <a:lstStyle/>
          <a:p>
            <a:pPr algn="ctr"/>
            <a:r>
              <a:rPr lang="en-US" dirty="0" smtClean="0"/>
              <a:t>Biomass</a:t>
            </a:r>
            <a:endParaRPr lang="en-US" dirty="0"/>
          </a:p>
        </p:txBody>
      </p:sp>
      <p:sp>
        <p:nvSpPr>
          <p:cNvPr id="12" name="TextBox 11"/>
          <p:cNvSpPr txBox="1"/>
          <p:nvPr/>
        </p:nvSpPr>
        <p:spPr>
          <a:xfrm>
            <a:off x="5949539" y="5695405"/>
            <a:ext cx="2576945" cy="369332"/>
          </a:xfrm>
          <a:prstGeom prst="rect">
            <a:avLst/>
          </a:prstGeom>
          <a:solidFill>
            <a:schemeClr val="bg1"/>
          </a:solidFill>
        </p:spPr>
        <p:txBody>
          <a:bodyPr wrap="square" rtlCol="0">
            <a:spAutoFit/>
          </a:bodyPr>
          <a:lstStyle/>
          <a:p>
            <a:pPr algn="ctr"/>
            <a:r>
              <a:rPr lang="en-US" dirty="0" smtClean="0"/>
              <a:t>Temperature</a:t>
            </a:r>
            <a:endParaRPr lang="en-US" dirty="0"/>
          </a:p>
        </p:txBody>
      </p:sp>
      <p:sp>
        <p:nvSpPr>
          <p:cNvPr id="13" name="Oval 12"/>
          <p:cNvSpPr/>
          <p:nvPr/>
        </p:nvSpPr>
        <p:spPr>
          <a:xfrm>
            <a:off x="4568873" y="3776353"/>
            <a:ext cx="1068779" cy="41138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n 13"/>
          <p:cNvSpPr/>
          <p:nvPr/>
        </p:nvSpPr>
        <p:spPr>
          <a:xfrm>
            <a:off x="2262249" y="1225378"/>
            <a:ext cx="685800" cy="635321"/>
          </a:xfrm>
          <a:prstGeom prst="su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042242" y="1419726"/>
            <a:ext cx="0" cy="3765885"/>
          </a:xfrm>
          <a:prstGeom prst="line">
            <a:avLst/>
          </a:prstGeom>
          <a:ln w="19050">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161179" y="1419726"/>
            <a:ext cx="0" cy="3765885"/>
          </a:xfrm>
          <a:prstGeom prst="line">
            <a:avLst/>
          </a:prstGeom>
          <a:ln w="19050">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335505" y="4319340"/>
            <a:ext cx="630301" cy="369332"/>
          </a:xfrm>
          <a:prstGeom prst="rect">
            <a:avLst/>
          </a:prstGeom>
          <a:noFill/>
        </p:spPr>
        <p:txBody>
          <a:bodyPr wrap="none" rtlCol="0">
            <a:spAutoFit/>
          </a:bodyPr>
          <a:lstStyle/>
          <a:p>
            <a:r>
              <a:rPr lang="en-US" b="1" smtClean="0">
                <a:solidFill>
                  <a:schemeClr val="bg1"/>
                </a:solidFill>
              </a:rPr>
              <a:t>MLD</a:t>
            </a:r>
          </a:p>
        </p:txBody>
      </p:sp>
      <p:cxnSp>
        <p:nvCxnSpPr>
          <p:cNvPr id="17" name="Straight Arrow Connector 16"/>
          <p:cNvCxnSpPr/>
          <p:nvPr/>
        </p:nvCxnSpPr>
        <p:spPr>
          <a:xfrm>
            <a:off x="1720516" y="4680283"/>
            <a:ext cx="96253" cy="38501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6876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esktop/Screen%20Shot%202016-07-18%20at%203."/>
          <p:cNvPicPr>
            <a:picLocks noGrp="1"/>
          </p:cNvPicPr>
          <p:nvPr>
            <p:ph idx="1"/>
          </p:nvPr>
        </p:nvPicPr>
        <p:blipFill rotWithShape="1">
          <a:blip r:embed="rId3">
            <a:extLst>
              <a:ext uri="{28A0092B-C50C-407E-A947-70E740481C1C}">
                <a14:useLocalDpi xmlns:a14="http://schemas.microsoft.com/office/drawing/2010/main" val="0"/>
              </a:ext>
            </a:extLst>
          </a:blip>
          <a:srcRect r="62959"/>
          <a:stretch/>
        </p:blipFill>
        <p:spPr bwMode="auto">
          <a:xfrm>
            <a:off x="631622" y="1525179"/>
            <a:ext cx="2919100" cy="4351338"/>
          </a:xfrm>
          <a:prstGeom prst="rect">
            <a:avLst/>
          </a:prstGeom>
          <a:noFill/>
          <a:ln>
            <a:noFill/>
          </a:ln>
        </p:spPr>
      </p:pic>
      <p:sp>
        <p:nvSpPr>
          <p:cNvPr id="3" name="Rectangle 2"/>
          <p:cNvSpPr/>
          <p:nvPr/>
        </p:nvSpPr>
        <p:spPr>
          <a:xfrm>
            <a:off x="3416968" y="1864895"/>
            <a:ext cx="133754" cy="3453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4"/>
          <a:srcRect l="57519"/>
          <a:stretch/>
        </p:blipFill>
        <p:spPr>
          <a:xfrm>
            <a:off x="6354744" y="2018805"/>
            <a:ext cx="2619906" cy="2732714"/>
          </a:xfrm>
          <a:prstGeom prst="rect">
            <a:avLst/>
          </a:prstGeom>
        </p:spPr>
      </p:pic>
      <p:sp>
        <p:nvSpPr>
          <p:cNvPr id="15" name="TextBox 14"/>
          <p:cNvSpPr txBox="1"/>
          <p:nvPr/>
        </p:nvSpPr>
        <p:spPr>
          <a:xfrm>
            <a:off x="6985003" y="4662793"/>
            <a:ext cx="1989647" cy="307777"/>
          </a:xfrm>
          <a:prstGeom prst="rect">
            <a:avLst/>
          </a:prstGeom>
          <a:noFill/>
        </p:spPr>
        <p:txBody>
          <a:bodyPr wrap="none" rtlCol="0">
            <a:spAutoFit/>
          </a:bodyPr>
          <a:lstStyle/>
          <a:p>
            <a:r>
              <a:rPr lang="en-US" sz="1400" dirty="0" err="1" smtClean="0"/>
              <a:t>Gille</a:t>
            </a:r>
            <a:r>
              <a:rPr lang="en-US" sz="1400" dirty="0" smtClean="0"/>
              <a:t>, 2010 </a:t>
            </a:r>
            <a:r>
              <a:rPr lang="en-US" sz="1400" dirty="0"/>
              <a:t>(</a:t>
            </a:r>
            <a:r>
              <a:rPr lang="en-US" sz="1400" i="1" dirty="0"/>
              <a:t>Nat. </a:t>
            </a:r>
            <a:r>
              <a:rPr lang="en-US" sz="1400" i="1" dirty="0" err="1"/>
              <a:t>Geosci</a:t>
            </a:r>
            <a:r>
              <a:rPr lang="en-US" sz="1400" i="1" dirty="0"/>
              <a:t>.</a:t>
            </a:r>
            <a:r>
              <a:rPr lang="en-US" sz="1400" dirty="0"/>
              <a:t>)</a:t>
            </a:r>
          </a:p>
        </p:txBody>
      </p:sp>
      <p:pic>
        <p:nvPicPr>
          <p:cNvPr id="16" name="Picture 15"/>
          <p:cNvPicPr>
            <a:picLocks noChangeAspect="1"/>
          </p:cNvPicPr>
          <p:nvPr/>
        </p:nvPicPr>
        <p:blipFill rotWithShape="1">
          <a:blip r:embed="rId4"/>
          <a:srcRect l="7708" r="50368"/>
          <a:stretch/>
        </p:blipFill>
        <p:spPr>
          <a:xfrm>
            <a:off x="3586648" y="2018805"/>
            <a:ext cx="2585554" cy="2732714"/>
          </a:xfrm>
          <a:prstGeom prst="rect">
            <a:avLst/>
          </a:prstGeom>
        </p:spPr>
      </p:pic>
      <p:sp>
        <p:nvSpPr>
          <p:cNvPr id="17" name="TextBox 16"/>
          <p:cNvSpPr txBox="1"/>
          <p:nvPr/>
        </p:nvSpPr>
        <p:spPr>
          <a:xfrm>
            <a:off x="5965025" y="2430188"/>
            <a:ext cx="742086" cy="861774"/>
          </a:xfrm>
          <a:prstGeom prst="rect">
            <a:avLst/>
          </a:prstGeom>
          <a:noFill/>
        </p:spPr>
        <p:txBody>
          <a:bodyPr wrap="square" rtlCol="0">
            <a:spAutoFit/>
          </a:bodyPr>
          <a:lstStyle/>
          <a:p>
            <a:pPr algn="ctr"/>
            <a:r>
              <a:rPr lang="en-US" sz="1600" dirty="0" smtClean="0"/>
              <a:t>Well-lit</a:t>
            </a:r>
          </a:p>
          <a:p>
            <a:pPr algn="ctr"/>
            <a:r>
              <a:rPr lang="en-US" sz="1600" dirty="0" smtClean="0"/>
              <a:t>Zone</a:t>
            </a:r>
          </a:p>
        </p:txBody>
      </p:sp>
      <p:sp>
        <p:nvSpPr>
          <p:cNvPr id="18" name="Title 1"/>
          <p:cNvSpPr>
            <a:spLocks noGrp="1"/>
          </p:cNvSpPr>
          <p:nvPr>
            <p:ph type="title"/>
          </p:nvPr>
        </p:nvSpPr>
        <p:spPr>
          <a:xfrm>
            <a:off x="628650" y="76364"/>
            <a:ext cx="7886700" cy="1325563"/>
          </a:xfrm>
        </p:spPr>
        <p:txBody>
          <a:bodyPr>
            <a:normAutofit/>
          </a:bodyPr>
          <a:lstStyle/>
          <a:p>
            <a:pPr algn="ctr"/>
            <a:r>
              <a:rPr lang="en-US" dirty="0" smtClean="0"/>
              <a:t>Mixed Layer Depth (MLD): important parameter for Phytoplankton</a:t>
            </a:r>
            <a:r>
              <a:rPr lang="en-US" dirty="0" smtClean="0">
                <a:solidFill>
                  <a:schemeClr val="bg1"/>
                </a:solidFill>
              </a:rPr>
              <a:t>.</a:t>
            </a:r>
            <a:endParaRPr lang="en-US" dirty="0"/>
          </a:p>
        </p:txBody>
      </p:sp>
      <p:sp>
        <p:nvSpPr>
          <p:cNvPr id="19" name="TextBox 18"/>
          <p:cNvSpPr txBox="1"/>
          <p:nvPr/>
        </p:nvSpPr>
        <p:spPr>
          <a:xfrm>
            <a:off x="487426" y="5957947"/>
            <a:ext cx="8715375" cy="784830"/>
          </a:xfrm>
          <a:prstGeom prst="rect">
            <a:avLst/>
          </a:prstGeom>
          <a:noFill/>
        </p:spPr>
        <p:txBody>
          <a:bodyPr wrap="square" rtlCol="0">
            <a:spAutoFit/>
          </a:bodyPr>
          <a:lstStyle/>
          <a:p>
            <a:pPr marL="342900" indent="-342900">
              <a:spcBef>
                <a:spcPts val="600"/>
              </a:spcBef>
              <a:buFont typeface="Arial" charset="0"/>
              <a:buChar char="•"/>
            </a:pPr>
            <a:r>
              <a:rPr lang="en-US" sz="2000" dirty="0" smtClean="0"/>
              <a:t>Important metric in phytoplankton studies + stratification</a:t>
            </a:r>
          </a:p>
          <a:p>
            <a:pPr marL="342900" indent="-342900">
              <a:spcBef>
                <a:spcPts val="600"/>
              </a:spcBef>
              <a:buFont typeface="Arial" charset="0"/>
              <a:buChar char="•"/>
            </a:pPr>
            <a:r>
              <a:rPr lang="en-US" sz="2000" dirty="0" smtClean="0"/>
              <a:t>Light levels available to phytoplankton resulting from MLD affect physiology</a:t>
            </a:r>
          </a:p>
        </p:txBody>
      </p:sp>
      <p:sp>
        <p:nvSpPr>
          <p:cNvPr id="7" name="Rectangle 6"/>
          <p:cNvSpPr/>
          <p:nvPr/>
        </p:nvSpPr>
        <p:spPr>
          <a:xfrm>
            <a:off x="4031226" y="5280554"/>
            <a:ext cx="4154535" cy="369332"/>
          </a:xfrm>
          <a:prstGeom prst="rect">
            <a:avLst/>
          </a:prstGeom>
        </p:spPr>
        <p:txBody>
          <a:bodyPr wrap="none">
            <a:spAutoFit/>
          </a:bodyPr>
          <a:lstStyle/>
          <a:p>
            <a:pPr>
              <a:spcBef>
                <a:spcPts val="600"/>
              </a:spcBef>
            </a:pPr>
            <a:r>
              <a:rPr lang="en-US" dirty="0" smtClean="0"/>
              <a:t>MLD = Homogeneous </a:t>
            </a:r>
            <a:r>
              <a:rPr lang="en-US" dirty="0"/>
              <a:t>layer in upper ocean</a:t>
            </a:r>
          </a:p>
        </p:txBody>
      </p:sp>
      <p:sp>
        <p:nvSpPr>
          <p:cNvPr id="21" name="Oval 20"/>
          <p:cNvSpPr/>
          <p:nvPr/>
        </p:nvSpPr>
        <p:spPr>
          <a:xfrm>
            <a:off x="2066306" y="3776353"/>
            <a:ext cx="1068779" cy="41138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66306" y="2018805"/>
            <a:ext cx="1068779" cy="41138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n 22"/>
          <p:cNvSpPr/>
          <p:nvPr/>
        </p:nvSpPr>
        <p:spPr>
          <a:xfrm>
            <a:off x="2262249" y="1225378"/>
            <a:ext cx="685800" cy="635321"/>
          </a:xfrm>
          <a:prstGeom prst="su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2042242" y="1419726"/>
            <a:ext cx="0" cy="3765885"/>
          </a:xfrm>
          <a:prstGeom prst="line">
            <a:avLst/>
          </a:prstGeom>
          <a:ln w="19050">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161179" y="1419726"/>
            <a:ext cx="0" cy="3765885"/>
          </a:xfrm>
          <a:prstGeom prst="line">
            <a:avLst/>
          </a:prstGeom>
          <a:ln w="19050">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335505" y="4319340"/>
            <a:ext cx="630301" cy="369332"/>
          </a:xfrm>
          <a:prstGeom prst="rect">
            <a:avLst/>
          </a:prstGeom>
          <a:noFill/>
        </p:spPr>
        <p:txBody>
          <a:bodyPr wrap="none" rtlCol="0">
            <a:spAutoFit/>
          </a:bodyPr>
          <a:lstStyle/>
          <a:p>
            <a:r>
              <a:rPr lang="en-US" b="1" smtClean="0">
                <a:solidFill>
                  <a:schemeClr val="bg1"/>
                </a:solidFill>
              </a:rPr>
              <a:t>MLD</a:t>
            </a:r>
          </a:p>
        </p:txBody>
      </p:sp>
      <p:cxnSp>
        <p:nvCxnSpPr>
          <p:cNvPr id="27" name="Straight Arrow Connector 26"/>
          <p:cNvCxnSpPr/>
          <p:nvPr/>
        </p:nvCxnSpPr>
        <p:spPr>
          <a:xfrm>
            <a:off x="1720516" y="4680283"/>
            <a:ext cx="96253" cy="38501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1114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62352"/>
            <a:ext cx="7886700" cy="1325563"/>
          </a:xfrm>
        </p:spPr>
        <p:txBody>
          <a:bodyPr/>
          <a:lstStyle/>
          <a:p>
            <a:r>
              <a:rPr lang="en-US" dirty="0"/>
              <a:t>WAP </a:t>
            </a:r>
            <a:r>
              <a:rPr lang="en-US" dirty="0" smtClean="0"/>
              <a:t>Canyons are </a:t>
            </a:r>
            <a:r>
              <a:rPr lang="en-US" dirty="0"/>
              <a:t>“</a:t>
            </a:r>
            <a:r>
              <a:rPr lang="en-US" i="1" dirty="0"/>
              <a:t>Biological Hotspots</a:t>
            </a:r>
            <a:r>
              <a:rPr lang="en-US" dirty="0"/>
              <a:t>”</a:t>
            </a:r>
          </a:p>
        </p:txBody>
      </p:sp>
      <p:grpSp>
        <p:nvGrpSpPr>
          <p:cNvPr id="19" name="Group 18"/>
          <p:cNvGrpSpPr/>
          <p:nvPr/>
        </p:nvGrpSpPr>
        <p:grpSpPr>
          <a:xfrm>
            <a:off x="159006" y="1343466"/>
            <a:ext cx="4809124" cy="5286059"/>
            <a:chOff x="5494809" y="5285318"/>
            <a:chExt cx="4809124" cy="5286059"/>
          </a:xfrm>
        </p:grpSpPr>
        <p:pic>
          <p:nvPicPr>
            <p:cNvPr id="22" name="Picture 21"/>
            <p:cNvPicPr>
              <a:picLocks noChangeAspect="1"/>
            </p:cNvPicPr>
            <p:nvPr/>
          </p:nvPicPr>
          <p:blipFill rotWithShape="1">
            <a:blip r:embed="rId3"/>
            <a:srcRect l="883" t="569" r="-1"/>
            <a:stretch/>
          </p:blipFill>
          <p:spPr>
            <a:xfrm>
              <a:off x="5541433" y="5367866"/>
              <a:ext cx="4711746" cy="5203511"/>
            </a:xfrm>
            <a:prstGeom prst="roundRect">
              <a:avLst>
                <a:gd name="adj" fmla="val 7491"/>
              </a:avLst>
            </a:prstGeom>
            <a:solidFill>
              <a:srgbClr val="FFFFFF">
                <a:shade val="85000"/>
              </a:srgbClr>
            </a:solidFill>
            <a:ln w="101600" cmpd="sng">
              <a:solidFill>
                <a:schemeClr val="bg1"/>
              </a:solidFill>
            </a:ln>
            <a:effectLst/>
          </p:spPr>
        </p:pic>
        <p:cxnSp>
          <p:nvCxnSpPr>
            <p:cNvPr id="24" name="Straight Arrow Connector 23"/>
            <p:cNvCxnSpPr>
              <a:endCxn id="38" idx="5"/>
            </p:cNvCxnSpPr>
            <p:nvPr/>
          </p:nvCxnSpPr>
          <p:spPr>
            <a:xfrm flipH="1" flipV="1">
              <a:off x="8774330" y="6703920"/>
              <a:ext cx="459705" cy="452845"/>
            </a:xfrm>
            <a:prstGeom prst="straightConnector1">
              <a:avLst/>
            </a:prstGeom>
            <a:ln>
              <a:solidFill>
                <a:srgbClr val="FF2F92"/>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rot="19305142">
              <a:off x="9946400" y="5352568"/>
              <a:ext cx="241300" cy="3109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p:nvSpPr>
          <p:spPr>
            <a:xfrm>
              <a:off x="7404100" y="5329767"/>
              <a:ext cx="2645833" cy="973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p:nvSpPr>
          <p:spPr>
            <a:xfrm>
              <a:off x="10170583" y="5524499"/>
              <a:ext cx="133350" cy="452120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p:nvSpPr>
          <p:spPr>
            <a:xfrm>
              <a:off x="5494809" y="5649392"/>
              <a:ext cx="133350" cy="452120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rot="19305142">
              <a:off x="5683221" y="5357631"/>
              <a:ext cx="193932" cy="6277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rot="19305142">
              <a:off x="5535818" y="5442324"/>
              <a:ext cx="193932" cy="6277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p:cNvSpPr/>
            <p:nvPr/>
          </p:nvSpPr>
          <p:spPr>
            <a:xfrm>
              <a:off x="5798218" y="5285318"/>
              <a:ext cx="2645833" cy="973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6" name="TextBox 35"/>
          <p:cNvSpPr txBox="1"/>
          <p:nvPr/>
        </p:nvSpPr>
        <p:spPr>
          <a:xfrm>
            <a:off x="3529250" y="3214913"/>
            <a:ext cx="1218733" cy="431657"/>
          </a:xfrm>
          <a:prstGeom prst="rect">
            <a:avLst/>
          </a:prstGeom>
          <a:noFill/>
        </p:spPr>
        <p:txBody>
          <a:bodyPr wrap="square" rtlCol="0">
            <a:spAutoFit/>
          </a:bodyPr>
          <a:lstStyle/>
          <a:p>
            <a:pPr algn="r">
              <a:lnSpc>
                <a:spcPct val="70000"/>
              </a:lnSpc>
            </a:pPr>
            <a:r>
              <a:rPr lang="en-US" sz="1050" dirty="0" smtClean="0">
                <a:solidFill>
                  <a:srgbClr val="FF2F92"/>
                </a:solidFill>
              </a:rPr>
              <a:t>Palmer Deep Canyon</a:t>
            </a:r>
          </a:p>
          <a:p>
            <a:pPr algn="r">
              <a:lnSpc>
                <a:spcPct val="70000"/>
              </a:lnSpc>
            </a:pPr>
            <a:r>
              <a:rPr lang="en-US" sz="1050" dirty="0" smtClean="0">
                <a:solidFill>
                  <a:srgbClr val="FF2F92"/>
                </a:solidFill>
              </a:rPr>
              <a:t>(Palmer LTER site)</a:t>
            </a:r>
            <a:endParaRPr lang="en-US" sz="1050" dirty="0">
              <a:solidFill>
                <a:srgbClr val="FF2F92"/>
              </a:solidFill>
            </a:endParaRPr>
          </a:p>
        </p:txBody>
      </p:sp>
      <p:sp>
        <p:nvSpPr>
          <p:cNvPr id="37" name="TextBox 36"/>
          <p:cNvSpPr txBox="1"/>
          <p:nvPr/>
        </p:nvSpPr>
        <p:spPr>
          <a:xfrm rot="16200000">
            <a:off x="4070713" y="2494831"/>
            <a:ext cx="1578189" cy="307777"/>
          </a:xfrm>
          <a:prstGeom prst="rect">
            <a:avLst/>
          </a:prstGeom>
          <a:noFill/>
        </p:spPr>
        <p:txBody>
          <a:bodyPr wrap="none" rtlCol="0">
            <a:spAutoFit/>
          </a:bodyPr>
          <a:lstStyle/>
          <a:p>
            <a:pPr algn="r"/>
            <a:r>
              <a:rPr lang="en-US" sz="1400" dirty="0"/>
              <a:t>Eveleth et al., </a:t>
            </a:r>
            <a:r>
              <a:rPr lang="en-US" sz="1400" dirty="0" smtClean="0"/>
              <a:t>2016</a:t>
            </a:r>
            <a:endParaRPr lang="en-US" sz="1400" dirty="0"/>
          </a:p>
        </p:txBody>
      </p:sp>
      <p:sp>
        <p:nvSpPr>
          <p:cNvPr id="38" name="Oval 37"/>
          <p:cNvSpPr/>
          <p:nvPr/>
        </p:nvSpPr>
        <p:spPr>
          <a:xfrm>
            <a:off x="2979875" y="2501499"/>
            <a:ext cx="537344" cy="305275"/>
          </a:xfrm>
          <a:prstGeom prst="ellipse">
            <a:avLst/>
          </a:prstGeom>
          <a:solidFill>
            <a:srgbClr val="FF40FF">
              <a:alpha val="41176"/>
            </a:srgbClr>
          </a:solidFill>
          <a:ln w="38100" cmpd="sng">
            <a:solidFill>
              <a:srgbClr val="FF2F9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Oval 38"/>
          <p:cNvSpPr/>
          <p:nvPr/>
        </p:nvSpPr>
        <p:spPr>
          <a:xfrm rot="1430119">
            <a:off x="3257894" y="4387077"/>
            <a:ext cx="722843" cy="298850"/>
          </a:xfrm>
          <a:prstGeom prst="ellipse">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Oval 39"/>
          <p:cNvSpPr/>
          <p:nvPr/>
        </p:nvSpPr>
        <p:spPr>
          <a:xfrm>
            <a:off x="3300197" y="5920111"/>
            <a:ext cx="485694" cy="157611"/>
          </a:xfrm>
          <a:prstGeom prst="ellipse">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ontent Placeholder 2"/>
          <p:cNvSpPr>
            <a:spLocks noGrp="1"/>
          </p:cNvSpPr>
          <p:nvPr>
            <p:ph sz="half" idx="2"/>
          </p:nvPr>
        </p:nvSpPr>
        <p:spPr>
          <a:xfrm>
            <a:off x="5000441" y="1531848"/>
            <a:ext cx="4160073" cy="5208586"/>
          </a:xfrm>
        </p:spPr>
        <p:txBody>
          <a:bodyPr>
            <a:noAutofit/>
          </a:bodyPr>
          <a:lstStyle/>
          <a:p>
            <a:pPr>
              <a:spcBef>
                <a:spcPts val="1800"/>
              </a:spcBef>
            </a:pPr>
            <a:r>
              <a:rPr lang="en-US" sz="2300" dirty="0">
                <a:cs typeface="Calibri"/>
              </a:rPr>
              <a:t>“Biological Hotspots” along the Peninsula associated with </a:t>
            </a:r>
            <a:r>
              <a:rPr lang="en-US" sz="2300" b="1" dirty="0">
                <a:cs typeface="Calibri"/>
              </a:rPr>
              <a:t>deep undersea canyons</a:t>
            </a:r>
            <a:r>
              <a:rPr lang="en-US" sz="2300" dirty="0">
                <a:cs typeface="Calibri"/>
              </a:rPr>
              <a:t>.</a:t>
            </a:r>
          </a:p>
          <a:p>
            <a:pPr>
              <a:spcBef>
                <a:spcPts val="1800"/>
              </a:spcBef>
            </a:pPr>
            <a:r>
              <a:rPr lang="en-US" sz="2300" dirty="0" smtClean="0">
                <a:latin typeface="Calibri"/>
                <a:cs typeface="Calibri"/>
              </a:rPr>
              <a:t>Penguin Colonies at </a:t>
            </a:r>
            <a:r>
              <a:rPr lang="en-US" sz="2300" dirty="0" smtClean="0">
                <a:latin typeface="Calibri"/>
                <a:cs typeface="Calibri"/>
              </a:rPr>
              <a:t>coastal </a:t>
            </a:r>
            <a:r>
              <a:rPr lang="en-US" sz="2300" dirty="0" smtClean="0">
                <a:latin typeface="Calibri"/>
                <a:cs typeface="Calibri"/>
              </a:rPr>
              <a:t>termini of cross-shelf canyons/troughs</a:t>
            </a:r>
          </a:p>
          <a:p>
            <a:pPr>
              <a:spcBef>
                <a:spcPts val="1800"/>
              </a:spcBef>
            </a:pPr>
            <a:r>
              <a:rPr lang="en-US" sz="2300" dirty="0" smtClean="0">
                <a:latin typeface="Calibri"/>
                <a:cs typeface="Calibri"/>
              </a:rPr>
              <a:t>Predictable / elevated </a:t>
            </a:r>
            <a:r>
              <a:rPr lang="en-US" sz="2300" dirty="0">
                <a:latin typeface="Calibri"/>
                <a:cs typeface="Calibri"/>
              </a:rPr>
              <a:t>food availability;</a:t>
            </a:r>
          </a:p>
          <a:p>
            <a:pPr>
              <a:spcBef>
                <a:spcPts val="1800"/>
              </a:spcBef>
            </a:pPr>
            <a:r>
              <a:rPr lang="en-US" sz="2300" dirty="0" smtClean="0">
                <a:latin typeface="Calibri"/>
                <a:cs typeface="Calibri"/>
              </a:rPr>
              <a:t>Increased phytoplankton concentration at </a:t>
            </a:r>
            <a:r>
              <a:rPr lang="en-US" sz="2300" dirty="0">
                <a:latin typeface="Calibri"/>
                <a:cs typeface="Calibri"/>
              </a:rPr>
              <a:t>canyon heads</a:t>
            </a:r>
            <a:r>
              <a:rPr lang="en-US" sz="2300" dirty="0" smtClean="0">
                <a:latin typeface="Calibri"/>
                <a:cs typeface="Calibri"/>
              </a:rPr>
              <a:t>;</a:t>
            </a:r>
          </a:p>
          <a:p>
            <a:pPr>
              <a:spcBef>
                <a:spcPts val="1800"/>
              </a:spcBef>
            </a:pPr>
            <a:r>
              <a:rPr lang="en-US" sz="2300" dirty="0" smtClean="0">
                <a:latin typeface="Calibri"/>
                <a:cs typeface="Calibri"/>
              </a:rPr>
              <a:t>Patterns variable in space/time</a:t>
            </a:r>
          </a:p>
        </p:txBody>
      </p:sp>
    </p:spTree>
    <p:extLst>
      <p:ext uri="{BB962C8B-B14F-4D97-AF65-F5344CB8AC3E}">
        <p14:creationId xmlns:p14="http://schemas.microsoft.com/office/powerpoint/2010/main" val="19341773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ster_OSM2016_fire2.png"/>
          <p:cNvPicPr>
            <a:picLocks noChangeAspect="1"/>
          </p:cNvPicPr>
          <p:nvPr/>
        </p:nvPicPr>
        <p:blipFill rotWithShape="1">
          <a:blip r:embed="rId3">
            <a:extLst>
              <a:ext uri="{28A0092B-C50C-407E-A947-70E740481C1C}">
                <a14:useLocalDpi xmlns:a14="http://schemas.microsoft.com/office/drawing/2010/main" val="0"/>
              </a:ext>
            </a:extLst>
          </a:blip>
          <a:srcRect l="40620" r="38671"/>
          <a:stretch/>
        </p:blipFill>
        <p:spPr>
          <a:xfrm>
            <a:off x="5056887" y="1146675"/>
            <a:ext cx="3462639" cy="5539112"/>
          </a:xfrm>
          <a:prstGeom prst="rect">
            <a:avLst/>
          </a:prstGeom>
        </p:spPr>
      </p:pic>
      <p:sp>
        <p:nvSpPr>
          <p:cNvPr id="45" name="TextBox 44"/>
          <p:cNvSpPr txBox="1"/>
          <p:nvPr/>
        </p:nvSpPr>
        <p:spPr>
          <a:xfrm>
            <a:off x="7087209" y="2794951"/>
            <a:ext cx="638592" cy="377135"/>
          </a:xfrm>
          <a:prstGeom prst="rect">
            <a:avLst/>
          </a:prstGeom>
          <a:noFill/>
        </p:spPr>
        <p:txBody>
          <a:bodyPr wrap="none" rtlCol="0">
            <a:spAutoFit/>
          </a:bodyPr>
          <a:lstStyle/>
          <a:p>
            <a:r>
              <a:rPr lang="en-US" sz="2400" dirty="0" smtClean="0">
                <a:solidFill>
                  <a:schemeClr val="bg1"/>
                </a:solidFill>
              </a:rPr>
              <a:t>MLD</a:t>
            </a:r>
            <a:endParaRPr lang="en-US" sz="2400" dirty="0">
              <a:solidFill>
                <a:schemeClr val="bg1"/>
              </a:solidFill>
            </a:endParaRPr>
          </a:p>
        </p:txBody>
      </p:sp>
      <p:cxnSp>
        <p:nvCxnSpPr>
          <p:cNvPr id="50" name="Straight Arrow Connector 49"/>
          <p:cNvCxnSpPr/>
          <p:nvPr/>
        </p:nvCxnSpPr>
        <p:spPr>
          <a:xfrm flipV="1">
            <a:off x="7463204" y="2656626"/>
            <a:ext cx="133741" cy="19601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11" name="Content Placeholder 3" descr="../Desktop/Screen%20Shot%202016-08-01%20at%202.14.45%20PM.png"/>
          <p:cNvPicPr>
            <a:picLocks/>
          </p:cNvPicPr>
          <p:nvPr/>
        </p:nvPicPr>
        <p:blipFill rotWithShape="1">
          <a:blip r:embed="rId4">
            <a:extLst>
              <a:ext uri="{28A0092B-C50C-407E-A947-70E740481C1C}">
                <a14:useLocalDpi xmlns:a14="http://schemas.microsoft.com/office/drawing/2010/main" val="0"/>
              </a:ext>
            </a:extLst>
          </a:blip>
          <a:srcRect r="47087" b="8867"/>
          <a:stretch/>
        </p:blipFill>
        <p:spPr bwMode="auto">
          <a:xfrm>
            <a:off x="702081" y="1025432"/>
            <a:ext cx="3146294" cy="4689568"/>
          </a:xfrm>
          <a:prstGeom prst="rect">
            <a:avLst/>
          </a:prstGeom>
          <a:noFill/>
          <a:ln>
            <a:noFill/>
          </a:ln>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4605" t="10077" r="76116" b="13354"/>
          <a:stretch/>
        </p:blipFill>
        <p:spPr>
          <a:xfrm>
            <a:off x="1118047" y="1412235"/>
            <a:ext cx="2919169" cy="3922776"/>
          </a:xfrm>
          <a:prstGeom prst="rect">
            <a:avLst/>
          </a:prstGeom>
        </p:spPr>
      </p:pic>
      <p:sp>
        <p:nvSpPr>
          <p:cNvPr id="15" name="Title 1"/>
          <p:cNvSpPr txBox="1">
            <a:spLocks/>
          </p:cNvSpPr>
          <p:nvPr/>
        </p:nvSpPr>
        <p:spPr>
          <a:xfrm>
            <a:off x="-96253" y="38138"/>
            <a:ext cx="9348537"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smtClean="0"/>
              <a:t>Modeling physiological </a:t>
            </a:r>
            <a:r>
              <a:rPr lang="en-US" smtClean="0"/>
              <a:t>response to </a:t>
            </a:r>
            <a:r>
              <a:rPr lang="en-US" dirty="0" smtClean="0"/>
              <a:t>light forcing</a:t>
            </a:r>
            <a:endParaRPr lang="en-US" i="1" dirty="0">
              <a:solidFill>
                <a:schemeClr val="accent5"/>
              </a:solidFill>
            </a:endParaRPr>
          </a:p>
        </p:txBody>
      </p:sp>
    </p:spTree>
    <p:extLst>
      <p:ext uri="{BB962C8B-B14F-4D97-AF65-F5344CB8AC3E}">
        <p14:creationId xmlns:p14="http://schemas.microsoft.com/office/powerpoint/2010/main" val="5820887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ster_OSM2016_fire2.png"/>
          <p:cNvPicPr>
            <a:picLocks noChangeAspect="1"/>
          </p:cNvPicPr>
          <p:nvPr/>
        </p:nvPicPr>
        <p:blipFill rotWithShape="1">
          <a:blip r:embed="rId3">
            <a:extLst>
              <a:ext uri="{28A0092B-C50C-407E-A947-70E740481C1C}">
                <a14:useLocalDpi xmlns:a14="http://schemas.microsoft.com/office/drawing/2010/main" val="0"/>
              </a:ext>
            </a:extLst>
          </a:blip>
          <a:srcRect l="40620" r="38671"/>
          <a:stretch/>
        </p:blipFill>
        <p:spPr>
          <a:xfrm>
            <a:off x="5056887" y="1146675"/>
            <a:ext cx="3462639" cy="5539112"/>
          </a:xfrm>
          <a:prstGeom prst="rect">
            <a:avLst/>
          </a:prstGeom>
        </p:spPr>
      </p:pic>
      <p:sp>
        <p:nvSpPr>
          <p:cNvPr id="45" name="TextBox 44"/>
          <p:cNvSpPr txBox="1"/>
          <p:nvPr/>
        </p:nvSpPr>
        <p:spPr>
          <a:xfrm>
            <a:off x="7087209" y="2794951"/>
            <a:ext cx="638592" cy="377135"/>
          </a:xfrm>
          <a:prstGeom prst="rect">
            <a:avLst/>
          </a:prstGeom>
          <a:noFill/>
        </p:spPr>
        <p:txBody>
          <a:bodyPr wrap="none" rtlCol="0">
            <a:spAutoFit/>
          </a:bodyPr>
          <a:lstStyle/>
          <a:p>
            <a:r>
              <a:rPr lang="en-US" sz="2400" dirty="0" smtClean="0">
                <a:solidFill>
                  <a:schemeClr val="bg1"/>
                </a:solidFill>
              </a:rPr>
              <a:t>MLD</a:t>
            </a:r>
            <a:endParaRPr lang="en-US" sz="2400" dirty="0">
              <a:solidFill>
                <a:schemeClr val="bg1"/>
              </a:solidFill>
            </a:endParaRPr>
          </a:p>
        </p:txBody>
      </p:sp>
      <p:cxnSp>
        <p:nvCxnSpPr>
          <p:cNvPr id="50" name="Straight Arrow Connector 49"/>
          <p:cNvCxnSpPr/>
          <p:nvPr/>
        </p:nvCxnSpPr>
        <p:spPr>
          <a:xfrm flipV="1">
            <a:off x="7463204" y="2656626"/>
            <a:ext cx="133741" cy="19601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11" name="Content Placeholder 3" descr="../Desktop/Screen%20Shot%202016-08-01%20at%202.14.45%20PM.png"/>
          <p:cNvPicPr>
            <a:picLocks/>
          </p:cNvPicPr>
          <p:nvPr/>
        </p:nvPicPr>
        <p:blipFill rotWithShape="1">
          <a:blip r:embed="rId4">
            <a:extLst>
              <a:ext uri="{28A0092B-C50C-407E-A947-70E740481C1C}">
                <a14:useLocalDpi xmlns:a14="http://schemas.microsoft.com/office/drawing/2010/main" val="0"/>
              </a:ext>
            </a:extLst>
          </a:blip>
          <a:srcRect r="47087" b="8867"/>
          <a:stretch/>
        </p:blipFill>
        <p:spPr bwMode="auto">
          <a:xfrm>
            <a:off x="702081" y="1025432"/>
            <a:ext cx="3146294" cy="4689568"/>
          </a:xfrm>
          <a:prstGeom prst="rect">
            <a:avLst/>
          </a:prstGeom>
          <a:noFill/>
          <a:ln>
            <a:noFill/>
          </a:ln>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4605" t="10077" r="76116" b="13354"/>
          <a:stretch/>
        </p:blipFill>
        <p:spPr>
          <a:xfrm>
            <a:off x="1118047" y="1412235"/>
            <a:ext cx="2919169" cy="3922776"/>
          </a:xfrm>
          <a:prstGeom prst="rect">
            <a:avLst/>
          </a:prstGeom>
        </p:spPr>
      </p:pic>
      <p:sp>
        <p:nvSpPr>
          <p:cNvPr id="2" name="Moon 1"/>
          <p:cNvSpPr/>
          <p:nvPr/>
        </p:nvSpPr>
        <p:spPr>
          <a:xfrm>
            <a:off x="5660527" y="3632299"/>
            <a:ext cx="409074" cy="445168"/>
          </a:xfrm>
          <a:prstGeom prst="moon">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oon 8"/>
          <p:cNvSpPr/>
          <p:nvPr/>
        </p:nvSpPr>
        <p:spPr>
          <a:xfrm>
            <a:off x="7723941" y="3632299"/>
            <a:ext cx="409074" cy="445168"/>
          </a:xfrm>
          <a:prstGeom prst="moon">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414212" y="1792705"/>
            <a:ext cx="854242" cy="4066674"/>
          </a:xfrm>
          <a:prstGeom prst="rect">
            <a:avLst/>
          </a:prstGeom>
          <a:solidFill>
            <a:srgbClr val="000000">
              <a:alpha val="2902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87231" y="1792705"/>
            <a:ext cx="470180" cy="4066674"/>
          </a:xfrm>
          <a:prstGeom prst="rect">
            <a:avLst/>
          </a:prstGeom>
          <a:solidFill>
            <a:srgbClr val="000000">
              <a:alpha val="2902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268453" y="1792705"/>
            <a:ext cx="1418778" cy="4066674"/>
          </a:xfrm>
          <a:prstGeom prst="rect">
            <a:avLst/>
          </a:prstGeom>
          <a:solidFill>
            <a:srgbClr val="FFFC00">
              <a:alpha val="49020"/>
            </a:srgb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n 4"/>
          <p:cNvSpPr/>
          <p:nvPr/>
        </p:nvSpPr>
        <p:spPr>
          <a:xfrm>
            <a:off x="6634942" y="3539011"/>
            <a:ext cx="685800" cy="635321"/>
          </a:xfrm>
          <a:prstGeom prst="su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96253" y="38138"/>
            <a:ext cx="9348537"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smtClean="0"/>
              <a:t>Modeling physiological </a:t>
            </a:r>
            <a:r>
              <a:rPr lang="en-US" smtClean="0"/>
              <a:t>response to </a:t>
            </a:r>
            <a:r>
              <a:rPr lang="en-US" dirty="0" smtClean="0"/>
              <a:t>light forcing</a:t>
            </a:r>
            <a:endParaRPr lang="en-US" i="1" dirty="0">
              <a:solidFill>
                <a:schemeClr val="accent5"/>
              </a:solidFill>
            </a:endParaRPr>
          </a:p>
        </p:txBody>
      </p:sp>
    </p:spTree>
    <p:extLst>
      <p:ext uri="{BB962C8B-B14F-4D97-AF65-F5344CB8AC3E}">
        <p14:creationId xmlns:p14="http://schemas.microsoft.com/office/powerpoint/2010/main" val="10899878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ster_OSM2016_fire2.png"/>
          <p:cNvPicPr>
            <a:picLocks noChangeAspect="1"/>
          </p:cNvPicPr>
          <p:nvPr/>
        </p:nvPicPr>
        <p:blipFill rotWithShape="1">
          <a:blip r:embed="rId3">
            <a:extLst>
              <a:ext uri="{28A0092B-C50C-407E-A947-70E740481C1C}">
                <a14:useLocalDpi xmlns:a14="http://schemas.microsoft.com/office/drawing/2010/main" val="0"/>
              </a:ext>
            </a:extLst>
          </a:blip>
          <a:srcRect l="40620" r="38671"/>
          <a:stretch/>
        </p:blipFill>
        <p:spPr>
          <a:xfrm>
            <a:off x="5056887" y="1146675"/>
            <a:ext cx="3462639" cy="5539112"/>
          </a:xfrm>
          <a:prstGeom prst="rect">
            <a:avLst/>
          </a:prstGeom>
        </p:spPr>
      </p:pic>
      <p:sp>
        <p:nvSpPr>
          <p:cNvPr id="45" name="TextBox 44"/>
          <p:cNvSpPr txBox="1"/>
          <p:nvPr/>
        </p:nvSpPr>
        <p:spPr>
          <a:xfrm>
            <a:off x="7087209" y="2794951"/>
            <a:ext cx="638592" cy="377135"/>
          </a:xfrm>
          <a:prstGeom prst="rect">
            <a:avLst/>
          </a:prstGeom>
          <a:noFill/>
        </p:spPr>
        <p:txBody>
          <a:bodyPr wrap="none" rtlCol="0">
            <a:spAutoFit/>
          </a:bodyPr>
          <a:lstStyle/>
          <a:p>
            <a:r>
              <a:rPr lang="en-US" sz="2400" dirty="0" smtClean="0">
                <a:solidFill>
                  <a:schemeClr val="bg1"/>
                </a:solidFill>
              </a:rPr>
              <a:t>MLD</a:t>
            </a:r>
            <a:endParaRPr lang="en-US" sz="2400" dirty="0">
              <a:solidFill>
                <a:schemeClr val="bg1"/>
              </a:solidFill>
            </a:endParaRPr>
          </a:p>
        </p:txBody>
      </p:sp>
      <p:cxnSp>
        <p:nvCxnSpPr>
          <p:cNvPr id="50" name="Straight Arrow Connector 49"/>
          <p:cNvCxnSpPr/>
          <p:nvPr/>
        </p:nvCxnSpPr>
        <p:spPr>
          <a:xfrm flipV="1">
            <a:off x="7463204" y="2656626"/>
            <a:ext cx="133741" cy="19601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11" name="Content Placeholder 3" descr="../Desktop/Screen%20Shot%202016-08-01%20at%202.14.45%20PM.png"/>
          <p:cNvPicPr>
            <a:picLocks/>
          </p:cNvPicPr>
          <p:nvPr/>
        </p:nvPicPr>
        <p:blipFill rotWithShape="1">
          <a:blip r:embed="rId4">
            <a:extLst>
              <a:ext uri="{28A0092B-C50C-407E-A947-70E740481C1C}">
                <a14:useLocalDpi xmlns:a14="http://schemas.microsoft.com/office/drawing/2010/main" val="0"/>
              </a:ext>
            </a:extLst>
          </a:blip>
          <a:srcRect r="47087" b="8867"/>
          <a:stretch/>
        </p:blipFill>
        <p:spPr bwMode="auto">
          <a:xfrm>
            <a:off x="702081" y="1025432"/>
            <a:ext cx="3146294" cy="4689568"/>
          </a:xfrm>
          <a:prstGeom prst="rect">
            <a:avLst/>
          </a:prstGeom>
          <a:noFill/>
          <a:ln>
            <a:noFill/>
          </a:ln>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4605" t="10077" r="76116" b="13354"/>
          <a:stretch/>
        </p:blipFill>
        <p:spPr>
          <a:xfrm>
            <a:off x="1118047" y="1412235"/>
            <a:ext cx="2919169" cy="3922776"/>
          </a:xfrm>
          <a:prstGeom prst="rect">
            <a:avLst/>
          </a:prstGeom>
        </p:spPr>
      </p:pic>
      <p:sp>
        <p:nvSpPr>
          <p:cNvPr id="13" name="Rounded Rectangle 12"/>
          <p:cNvSpPr/>
          <p:nvPr/>
        </p:nvSpPr>
        <p:spPr>
          <a:xfrm>
            <a:off x="1369283" y="5871409"/>
            <a:ext cx="1893463" cy="758695"/>
          </a:xfrm>
          <a:prstGeom prst="roundRect">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Rectangle 13"/>
              <p:cNvSpPr/>
              <p:nvPr/>
            </p:nvSpPr>
            <p:spPr>
              <a:xfrm>
                <a:off x="1488958" y="5913744"/>
                <a:ext cx="1726435" cy="636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charset="0"/>
                            </a:rPr>
                          </m:ctrlPr>
                        </m:fPr>
                        <m:num>
                          <m:sSup>
                            <m:sSupPr>
                              <m:ctrlPr>
                                <a:rPr lang="en-US" i="1">
                                  <a:latin typeface="Cambria Math" charset="0"/>
                                </a:rPr>
                              </m:ctrlPr>
                            </m:sSupPr>
                            <m:e>
                              <m:r>
                                <a:rPr lang="en-US" i="1">
                                  <a:latin typeface="Cambria Math" charset="0"/>
                                </a:rPr>
                                <m:t>𝐹𝑣</m:t>
                              </m:r>
                            </m:e>
                            <m:sup>
                              <m:r>
                                <a:rPr lang="en-US" i="0">
                                  <a:latin typeface="Cambria Math" charset="0"/>
                                </a:rPr>
                                <m:t>′</m:t>
                              </m:r>
                            </m:sup>
                          </m:sSup>
                        </m:num>
                        <m:den>
                          <m:sSup>
                            <m:sSupPr>
                              <m:ctrlPr>
                                <a:rPr lang="en-US" i="1">
                                  <a:latin typeface="Cambria Math" charset="0"/>
                                </a:rPr>
                              </m:ctrlPr>
                            </m:sSupPr>
                            <m:e>
                              <m:r>
                                <a:rPr lang="en-US" i="1">
                                  <a:latin typeface="Cambria Math" charset="0"/>
                                </a:rPr>
                                <m:t>𝐹𝑚</m:t>
                              </m:r>
                            </m:e>
                            <m:sup>
                              <m:r>
                                <a:rPr lang="en-US" i="0">
                                  <a:latin typeface="Cambria Math" charset="0"/>
                                </a:rPr>
                                <m:t>′</m:t>
                              </m:r>
                            </m:sup>
                          </m:sSup>
                        </m:den>
                      </m:f>
                      <m:r>
                        <a:rPr lang="en-US" i="0">
                          <a:latin typeface="Cambria Math" charset="0"/>
                        </a:rPr>
                        <m:t>=</m:t>
                      </m:r>
                      <m:r>
                        <a:rPr lang="en-US" i="1">
                          <a:latin typeface="Cambria Math" charset="0"/>
                        </a:rPr>
                        <m:t>𝑎</m:t>
                      </m:r>
                      <m:r>
                        <a:rPr lang="en-US" i="0">
                          <a:latin typeface="Cambria Math" charset="0"/>
                        </a:rPr>
                        <m:t> </m:t>
                      </m:r>
                      <m:sSup>
                        <m:sSupPr>
                          <m:ctrlPr>
                            <a:rPr lang="en-US" i="1">
                              <a:latin typeface="Cambria Math" charset="0"/>
                            </a:rPr>
                          </m:ctrlPr>
                        </m:sSupPr>
                        <m:e>
                          <m:r>
                            <a:rPr lang="en-US" i="1">
                              <a:latin typeface="Cambria Math" charset="0"/>
                            </a:rPr>
                            <m:t>𝑒</m:t>
                          </m:r>
                        </m:e>
                        <m:sup>
                          <m:r>
                            <a:rPr lang="en-US" i="0">
                              <a:latin typeface="Cambria Math" charset="0"/>
                            </a:rPr>
                            <m:t>−</m:t>
                          </m:r>
                          <m:f>
                            <m:fPr>
                              <m:ctrlPr>
                                <a:rPr lang="en-US" i="1" smtClean="0">
                                  <a:latin typeface="Cambria Math" charset="0"/>
                                </a:rPr>
                              </m:ctrlPr>
                            </m:fPr>
                            <m:num>
                              <m:r>
                                <a:rPr lang="en-US" i="1">
                                  <a:latin typeface="Cambria Math" charset="0"/>
                                </a:rPr>
                                <m:t>𝑃𝐴𝑅</m:t>
                              </m:r>
                            </m:num>
                            <m:den>
                              <m:sSub>
                                <m:sSubPr>
                                  <m:ctrlPr>
                                    <a:rPr lang="en-US" i="1" smtClean="0">
                                      <a:solidFill>
                                        <a:schemeClr val="accent5"/>
                                      </a:solidFill>
                                      <a:latin typeface="Cambria Math" charset="0"/>
                                    </a:rPr>
                                  </m:ctrlPr>
                                </m:sSubPr>
                                <m:e>
                                  <m:r>
                                    <a:rPr lang="en-US" i="1">
                                      <a:solidFill>
                                        <a:schemeClr val="accent5"/>
                                      </a:solidFill>
                                      <a:latin typeface="Cambria Math" charset="0"/>
                                    </a:rPr>
                                    <m:t>𝐸</m:t>
                                  </m:r>
                                </m:e>
                                <m:sub>
                                  <m:r>
                                    <a:rPr lang="en-US" i="1">
                                      <a:solidFill>
                                        <a:schemeClr val="accent5"/>
                                      </a:solidFill>
                                      <a:latin typeface="Cambria Math" charset="0"/>
                                    </a:rPr>
                                    <m:t>𝑘</m:t>
                                  </m:r>
                                </m:sub>
                              </m:sSub>
                            </m:den>
                          </m:f>
                        </m:sup>
                      </m:sSup>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1488958" y="5913744"/>
                <a:ext cx="1726435" cy="636906"/>
              </a:xfrm>
              <a:prstGeom prst="rect">
                <a:avLst/>
              </a:prstGeom>
              <a:blipFill rotWithShape="0">
                <a:blip r:embed="rId6"/>
                <a:stretch>
                  <a:fillRect/>
                </a:stretch>
              </a:blipFill>
            </p:spPr>
            <p:txBody>
              <a:bodyPr/>
              <a:lstStyle/>
              <a:p>
                <a:r>
                  <a:rPr lang="en-US">
                    <a:noFill/>
                  </a:rPr>
                  <a:t> </a:t>
                </a:r>
              </a:p>
            </p:txBody>
          </p:sp>
        </mc:Fallback>
      </mc:AlternateContent>
      <p:sp>
        <p:nvSpPr>
          <p:cNvPr id="15" name="Freeform 14"/>
          <p:cNvSpPr/>
          <p:nvPr/>
        </p:nvSpPr>
        <p:spPr>
          <a:xfrm>
            <a:off x="1165978" y="1750233"/>
            <a:ext cx="2428732" cy="1123977"/>
          </a:xfrm>
          <a:custGeom>
            <a:avLst/>
            <a:gdLst>
              <a:gd name="connsiteX0" fmla="*/ 0 w 2418347"/>
              <a:gd name="connsiteY0" fmla="*/ 0 h 1058779"/>
              <a:gd name="connsiteX1" fmla="*/ 2418347 w 2418347"/>
              <a:gd name="connsiteY1" fmla="*/ 1058779 h 1058779"/>
              <a:gd name="connsiteX2" fmla="*/ 2418347 w 2418347"/>
              <a:gd name="connsiteY2" fmla="*/ 1058779 h 1058779"/>
              <a:gd name="connsiteX0" fmla="*/ 0 w 2418347"/>
              <a:gd name="connsiteY0" fmla="*/ 0 h 1058779"/>
              <a:gd name="connsiteX1" fmla="*/ 649705 w 2418347"/>
              <a:gd name="connsiteY1" fmla="*/ 733926 h 1058779"/>
              <a:gd name="connsiteX2" fmla="*/ 2418347 w 2418347"/>
              <a:gd name="connsiteY2" fmla="*/ 1058779 h 1058779"/>
              <a:gd name="connsiteX3" fmla="*/ 2418347 w 2418347"/>
              <a:gd name="connsiteY3" fmla="*/ 1058779 h 1058779"/>
              <a:gd name="connsiteX0" fmla="*/ 0 w 2418347"/>
              <a:gd name="connsiteY0" fmla="*/ 0 h 1058779"/>
              <a:gd name="connsiteX1" fmla="*/ 180473 w 2418347"/>
              <a:gd name="connsiteY1" fmla="*/ 336884 h 1058779"/>
              <a:gd name="connsiteX2" fmla="*/ 649705 w 2418347"/>
              <a:gd name="connsiteY2" fmla="*/ 733926 h 1058779"/>
              <a:gd name="connsiteX3" fmla="*/ 2418347 w 2418347"/>
              <a:gd name="connsiteY3" fmla="*/ 1058779 h 1058779"/>
              <a:gd name="connsiteX4" fmla="*/ 2418347 w 2418347"/>
              <a:gd name="connsiteY4"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2418347 w 2418347"/>
              <a:gd name="connsiteY3" fmla="*/ 1058779 h 1058779"/>
              <a:gd name="connsiteX4" fmla="*/ 2418347 w 2418347"/>
              <a:gd name="connsiteY4"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1395663 w 2418347"/>
              <a:gd name="connsiteY3" fmla="*/ 986589 h 1058779"/>
              <a:gd name="connsiteX4" fmla="*/ 2418347 w 2418347"/>
              <a:gd name="connsiteY4" fmla="*/ 1058779 h 1058779"/>
              <a:gd name="connsiteX5" fmla="*/ 2418347 w 2418347"/>
              <a:gd name="connsiteY5"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48656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48656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368968 w 2418347"/>
              <a:gd name="connsiteY2" fmla="*/ 594393 h 1058779"/>
              <a:gd name="connsiteX3" fmla="*/ 685800 w 2418347"/>
              <a:gd name="connsiteY3" fmla="*/ 854242 h 1058779"/>
              <a:gd name="connsiteX4" fmla="*/ 938463 w 2418347"/>
              <a:gd name="connsiteY4" fmla="*/ 948656 h 1058779"/>
              <a:gd name="connsiteX5" fmla="*/ 1395663 w 2418347"/>
              <a:gd name="connsiteY5" fmla="*/ 986589 h 1058779"/>
              <a:gd name="connsiteX6" fmla="*/ 2418347 w 2418347"/>
              <a:gd name="connsiteY6" fmla="*/ 1058779 h 1058779"/>
              <a:gd name="connsiteX7" fmla="*/ 2418347 w 2418347"/>
              <a:gd name="connsiteY7" fmla="*/ 1058779 h 1058779"/>
              <a:gd name="connsiteX0" fmla="*/ 0 w 2497474"/>
              <a:gd name="connsiteY0" fmla="*/ 0 h 1068791"/>
              <a:gd name="connsiteX1" fmla="*/ 180473 w 2497474"/>
              <a:gd name="connsiteY1" fmla="*/ 336884 h 1068791"/>
              <a:gd name="connsiteX2" fmla="*/ 368968 w 2497474"/>
              <a:gd name="connsiteY2" fmla="*/ 594393 h 1068791"/>
              <a:gd name="connsiteX3" fmla="*/ 685800 w 2497474"/>
              <a:gd name="connsiteY3" fmla="*/ 854242 h 1068791"/>
              <a:gd name="connsiteX4" fmla="*/ 938463 w 2497474"/>
              <a:gd name="connsiteY4" fmla="*/ 948656 h 1068791"/>
              <a:gd name="connsiteX5" fmla="*/ 1395663 w 2497474"/>
              <a:gd name="connsiteY5" fmla="*/ 986589 h 1068791"/>
              <a:gd name="connsiteX6" fmla="*/ 2418347 w 2497474"/>
              <a:gd name="connsiteY6" fmla="*/ 1058779 h 1068791"/>
              <a:gd name="connsiteX7" fmla="*/ 2431047 w 2497474"/>
              <a:gd name="connsiteY7" fmla="*/ 750804 h 1068791"/>
              <a:gd name="connsiteX0" fmla="*/ 0 w 2492919"/>
              <a:gd name="connsiteY0" fmla="*/ 0 h 1036455"/>
              <a:gd name="connsiteX1" fmla="*/ 180473 w 2492919"/>
              <a:gd name="connsiteY1" fmla="*/ 336884 h 1036455"/>
              <a:gd name="connsiteX2" fmla="*/ 368968 w 2492919"/>
              <a:gd name="connsiteY2" fmla="*/ 594393 h 1036455"/>
              <a:gd name="connsiteX3" fmla="*/ 685800 w 2492919"/>
              <a:gd name="connsiteY3" fmla="*/ 854242 h 1036455"/>
              <a:gd name="connsiteX4" fmla="*/ 938463 w 2492919"/>
              <a:gd name="connsiteY4" fmla="*/ 948656 h 1036455"/>
              <a:gd name="connsiteX5" fmla="*/ 1395663 w 2492919"/>
              <a:gd name="connsiteY5" fmla="*/ 986589 h 1036455"/>
              <a:gd name="connsiteX6" fmla="*/ 2411997 w 2492919"/>
              <a:gd name="connsiteY6" fmla="*/ 1023854 h 1036455"/>
              <a:gd name="connsiteX7" fmla="*/ 2431047 w 2492919"/>
              <a:gd name="connsiteY7" fmla="*/ 750804 h 1036455"/>
              <a:gd name="connsiteX0" fmla="*/ 0 w 2411997"/>
              <a:gd name="connsiteY0" fmla="*/ 0 h 1036455"/>
              <a:gd name="connsiteX1" fmla="*/ 180473 w 2411997"/>
              <a:gd name="connsiteY1" fmla="*/ 336884 h 1036455"/>
              <a:gd name="connsiteX2" fmla="*/ 368968 w 2411997"/>
              <a:gd name="connsiteY2" fmla="*/ 594393 h 1036455"/>
              <a:gd name="connsiteX3" fmla="*/ 685800 w 2411997"/>
              <a:gd name="connsiteY3" fmla="*/ 854242 h 1036455"/>
              <a:gd name="connsiteX4" fmla="*/ 938463 w 2411997"/>
              <a:gd name="connsiteY4" fmla="*/ 948656 h 1036455"/>
              <a:gd name="connsiteX5" fmla="*/ 1395663 w 2411997"/>
              <a:gd name="connsiteY5" fmla="*/ 986589 h 1036455"/>
              <a:gd name="connsiteX6" fmla="*/ 2411997 w 2411997"/>
              <a:gd name="connsiteY6" fmla="*/ 1023854 h 1036455"/>
              <a:gd name="connsiteX0" fmla="*/ 0 w 2415172"/>
              <a:gd name="connsiteY0" fmla="*/ 0 h 1044982"/>
              <a:gd name="connsiteX1" fmla="*/ 180473 w 2415172"/>
              <a:gd name="connsiteY1" fmla="*/ 336884 h 1044982"/>
              <a:gd name="connsiteX2" fmla="*/ 368968 w 2415172"/>
              <a:gd name="connsiteY2" fmla="*/ 594393 h 1044982"/>
              <a:gd name="connsiteX3" fmla="*/ 685800 w 2415172"/>
              <a:gd name="connsiteY3" fmla="*/ 854242 h 1044982"/>
              <a:gd name="connsiteX4" fmla="*/ 938463 w 2415172"/>
              <a:gd name="connsiteY4" fmla="*/ 948656 h 1044982"/>
              <a:gd name="connsiteX5" fmla="*/ 1395663 w 2415172"/>
              <a:gd name="connsiteY5" fmla="*/ 986589 h 1044982"/>
              <a:gd name="connsiteX6" fmla="*/ 2415172 w 2415172"/>
              <a:gd name="connsiteY6" fmla="*/ 1033379 h 1044982"/>
              <a:gd name="connsiteX0" fmla="*/ 0 w 2439677"/>
              <a:gd name="connsiteY0" fmla="*/ 0 h 1033379"/>
              <a:gd name="connsiteX1" fmla="*/ 180473 w 2439677"/>
              <a:gd name="connsiteY1" fmla="*/ 336884 h 1033379"/>
              <a:gd name="connsiteX2" fmla="*/ 368968 w 2439677"/>
              <a:gd name="connsiteY2" fmla="*/ 594393 h 1033379"/>
              <a:gd name="connsiteX3" fmla="*/ 685800 w 2439677"/>
              <a:gd name="connsiteY3" fmla="*/ 854242 h 1033379"/>
              <a:gd name="connsiteX4" fmla="*/ 938463 w 2439677"/>
              <a:gd name="connsiteY4" fmla="*/ 948656 h 1033379"/>
              <a:gd name="connsiteX5" fmla="*/ 1395663 w 2439677"/>
              <a:gd name="connsiteY5" fmla="*/ 986589 h 1033379"/>
              <a:gd name="connsiteX6" fmla="*/ 2415172 w 2439677"/>
              <a:gd name="connsiteY6" fmla="*/ 1033379 h 1033379"/>
              <a:gd name="connsiteX0" fmla="*/ 0 w 2455552"/>
              <a:gd name="connsiteY0" fmla="*/ 0 h 1157204"/>
              <a:gd name="connsiteX1" fmla="*/ 196348 w 2455552"/>
              <a:gd name="connsiteY1" fmla="*/ 460709 h 1157204"/>
              <a:gd name="connsiteX2" fmla="*/ 384843 w 2455552"/>
              <a:gd name="connsiteY2" fmla="*/ 718218 h 1157204"/>
              <a:gd name="connsiteX3" fmla="*/ 701675 w 2455552"/>
              <a:gd name="connsiteY3" fmla="*/ 978067 h 1157204"/>
              <a:gd name="connsiteX4" fmla="*/ 954338 w 2455552"/>
              <a:gd name="connsiteY4" fmla="*/ 1072481 h 1157204"/>
              <a:gd name="connsiteX5" fmla="*/ 1411538 w 2455552"/>
              <a:gd name="connsiteY5" fmla="*/ 1110414 h 1157204"/>
              <a:gd name="connsiteX6" fmla="*/ 2431047 w 2455552"/>
              <a:gd name="connsiteY6" fmla="*/ 1157204 h 1157204"/>
              <a:gd name="connsiteX0" fmla="*/ 1518 w 2457070"/>
              <a:gd name="connsiteY0" fmla="*/ 13093 h 1170297"/>
              <a:gd name="connsiteX1" fmla="*/ 197866 w 2457070"/>
              <a:gd name="connsiteY1" fmla="*/ 473802 h 1170297"/>
              <a:gd name="connsiteX2" fmla="*/ 386361 w 2457070"/>
              <a:gd name="connsiteY2" fmla="*/ 731311 h 1170297"/>
              <a:gd name="connsiteX3" fmla="*/ 703193 w 2457070"/>
              <a:gd name="connsiteY3" fmla="*/ 991160 h 1170297"/>
              <a:gd name="connsiteX4" fmla="*/ 955856 w 2457070"/>
              <a:gd name="connsiteY4" fmla="*/ 1085574 h 1170297"/>
              <a:gd name="connsiteX5" fmla="*/ 1413056 w 2457070"/>
              <a:gd name="connsiteY5" fmla="*/ 1123507 h 1170297"/>
              <a:gd name="connsiteX6" fmla="*/ 2432565 w 2457070"/>
              <a:gd name="connsiteY6" fmla="*/ 1170297 h 1170297"/>
              <a:gd name="connsiteX0" fmla="*/ 1775 w 2428752"/>
              <a:gd name="connsiteY0" fmla="*/ 14215 h 1123794"/>
              <a:gd name="connsiteX1" fmla="*/ 169548 w 2428752"/>
              <a:gd name="connsiteY1" fmla="*/ 427299 h 1123794"/>
              <a:gd name="connsiteX2" fmla="*/ 358043 w 2428752"/>
              <a:gd name="connsiteY2" fmla="*/ 684808 h 1123794"/>
              <a:gd name="connsiteX3" fmla="*/ 674875 w 2428752"/>
              <a:gd name="connsiteY3" fmla="*/ 944657 h 1123794"/>
              <a:gd name="connsiteX4" fmla="*/ 927538 w 2428752"/>
              <a:gd name="connsiteY4" fmla="*/ 1039071 h 1123794"/>
              <a:gd name="connsiteX5" fmla="*/ 1384738 w 2428752"/>
              <a:gd name="connsiteY5" fmla="*/ 1077004 h 1123794"/>
              <a:gd name="connsiteX6" fmla="*/ 2404247 w 2428752"/>
              <a:gd name="connsiteY6" fmla="*/ 1123794 h 1123794"/>
              <a:gd name="connsiteX0" fmla="*/ 1775 w 2428752"/>
              <a:gd name="connsiteY0" fmla="*/ 14215 h 1123794"/>
              <a:gd name="connsiteX1" fmla="*/ 169548 w 2428752"/>
              <a:gd name="connsiteY1" fmla="*/ 427299 h 1123794"/>
              <a:gd name="connsiteX2" fmla="*/ 358043 w 2428752"/>
              <a:gd name="connsiteY2" fmla="*/ 684808 h 1123794"/>
              <a:gd name="connsiteX3" fmla="*/ 674875 w 2428752"/>
              <a:gd name="connsiteY3" fmla="*/ 944657 h 1123794"/>
              <a:gd name="connsiteX4" fmla="*/ 927538 w 2428752"/>
              <a:gd name="connsiteY4" fmla="*/ 1039071 h 1123794"/>
              <a:gd name="connsiteX5" fmla="*/ 1384738 w 2428752"/>
              <a:gd name="connsiteY5" fmla="*/ 1077004 h 1123794"/>
              <a:gd name="connsiteX6" fmla="*/ 2404247 w 2428752"/>
              <a:gd name="connsiteY6" fmla="*/ 1123794 h 1123794"/>
              <a:gd name="connsiteX0" fmla="*/ 1755 w 2428732"/>
              <a:gd name="connsiteY0" fmla="*/ 14398 h 1123977"/>
              <a:gd name="connsiteX1" fmla="*/ 169528 w 2428732"/>
              <a:gd name="connsiteY1" fmla="*/ 427482 h 1123977"/>
              <a:gd name="connsiteX2" fmla="*/ 347863 w 2428732"/>
              <a:gd name="connsiteY2" fmla="*/ 722244 h 1123977"/>
              <a:gd name="connsiteX3" fmla="*/ 674855 w 2428732"/>
              <a:gd name="connsiteY3" fmla="*/ 944840 h 1123977"/>
              <a:gd name="connsiteX4" fmla="*/ 927518 w 2428732"/>
              <a:gd name="connsiteY4" fmla="*/ 1039254 h 1123977"/>
              <a:gd name="connsiteX5" fmla="*/ 1384718 w 2428732"/>
              <a:gd name="connsiteY5" fmla="*/ 1077187 h 1123977"/>
              <a:gd name="connsiteX6" fmla="*/ 2404227 w 2428732"/>
              <a:gd name="connsiteY6" fmla="*/ 1123977 h 1123977"/>
              <a:gd name="connsiteX0" fmla="*/ 1755 w 2428732"/>
              <a:gd name="connsiteY0" fmla="*/ 14398 h 1123977"/>
              <a:gd name="connsiteX1" fmla="*/ 169528 w 2428732"/>
              <a:gd name="connsiteY1" fmla="*/ 427482 h 1123977"/>
              <a:gd name="connsiteX2" fmla="*/ 347863 w 2428732"/>
              <a:gd name="connsiteY2" fmla="*/ 722244 h 1123977"/>
              <a:gd name="connsiteX3" fmla="*/ 600348 w 2428732"/>
              <a:gd name="connsiteY3" fmla="*/ 924520 h 1123977"/>
              <a:gd name="connsiteX4" fmla="*/ 927518 w 2428732"/>
              <a:gd name="connsiteY4" fmla="*/ 1039254 h 1123977"/>
              <a:gd name="connsiteX5" fmla="*/ 1384718 w 2428732"/>
              <a:gd name="connsiteY5" fmla="*/ 1077187 h 1123977"/>
              <a:gd name="connsiteX6" fmla="*/ 2404227 w 2428732"/>
              <a:gd name="connsiteY6" fmla="*/ 1123977 h 112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8732" h="1123977">
                <a:moveTo>
                  <a:pt x="1755" y="14398"/>
                </a:moveTo>
                <a:cubicBezTo>
                  <a:pt x="-16459" y="-79181"/>
                  <a:pt x="111843" y="309508"/>
                  <a:pt x="169528" y="427482"/>
                </a:cubicBezTo>
                <a:cubicBezTo>
                  <a:pt x="227213" y="545456"/>
                  <a:pt x="253482" y="615698"/>
                  <a:pt x="347863" y="722244"/>
                </a:cubicBezTo>
                <a:cubicBezTo>
                  <a:pt x="432084" y="808470"/>
                  <a:pt x="503739" y="871685"/>
                  <a:pt x="600348" y="924520"/>
                </a:cubicBezTo>
                <a:cubicBezTo>
                  <a:pt x="696957" y="977355"/>
                  <a:pt x="796790" y="1013810"/>
                  <a:pt x="927518" y="1039254"/>
                </a:cubicBezTo>
                <a:cubicBezTo>
                  <a:pt x="1058246" y="1064698"/>
                  <a:pt x="1138600" y="1063067"/>
                  <a:pt x="1384718" y="1077187"/>
                </a:cubicBezTo>
                <a:cubicBezTo>
                  <a:pt x="1630836" y="1091308"/>
                  <a:pt x="2593613" y="1118825"/>
                  <a:pt x="2404227" y="1123977"/>
                </a:cubicBezTo>
              </a:path>
            </a:pathLst>
          </a:custGeom>
          <a:noFill/>
          <a:ln w="28575">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167733" y="3571877"/>
            <a:ext cx="2426977" cy="1275513"/>
          </a:xfrm>
          <a:custGeom>
            <a:avLst/>
            <a:gdLst>
              <a:gd name="connsiteX0" fmla="*/ 0 w 2418347"/>
              <a:gd name="connsiteY0" fmla="*/ 0 h 1058779"/>
              <a:gd name="connsiteX1" fmla="*/ 2418347 w 2418347"/>
              <a:gd name="connsiteY1" fmla="*/ 1058779 h 1058779"/>
              <a:gd name="connsiteX2" fmla="*/ 2418347 w 2418347"/>
              <a:gd name="connsiteY2" fmla="*/ 1058779 h 1058779"/>
              <a:gd name="connsiteX0" fmla="*/ 0 w 2418347"/>
              <a:gd name="connsiteY0" fmla="*/ 0 h 1058779"/>
              <a:gd name="connsiteX1" fmla="*/ 649705 w 2418347"/>
              <a:gd name="connsiteY1" fmla="*/ 733926 h 1058779"/>
              <a:gd name="connsiteX2" fmla="*/ 2418347 w 2418347"/>
              <a:gd name="connsiteY2" fmla="*/ 1058779 h 1058779"/>
              <a:gd name="connsiteX3" fmla="*/ 2418347 w 2418347"/>
              <a:gd name="connsiteY3" fmla="*/ 1058779 h 1058779"/>
              <a:gd name="connsiteX0" fmla="*/ 0 w 2418347"/>
              <a:gd name="connsiteY0" fmla="*/ 0 h 1058779"/>
              <a:gd name="connsiteX1" fmla="*/ 180473 w 2418347"/>
              <a:gd name="connsiteY1" fmla="*/ 336884 h 1058779"/>
              <a:gd name="connsiteX2" fmla="*/ 649705 w 2418347"/>
              <a:gd name="connsiteY2" fmla="*/ 733926 h 1058779"/>
              <a:gd name="connsiteX3" fmla="*/ 2418347 w 2418347"/>
              <a:gd name="connsiteY3" fmla="*/ 1058779 h 1058779"/>
              <a:gd name="connsiteX4" fmla="*/ 2418347 w 2418347"/>
              <a:gd name="connsiteY4"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2418347 w 2418347"/>
              <a:gd name="connsiteY3" fmla="*/ 1058779 h 1058779"/>
              <a:gd name="connsiteX4" fmla="*/ 2418347 w 2418347"/>
              <a:gd name="connsiteY4"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1395663 w 2418347"/>
              <a:gd name="connsiteY3" fmla="*/ 986589 h 1058779"/>
              <a:gd name="connsiteX4" fmla="*/ 2418347 w 2418347"/>
              <a:gd name="connsiteY4" fmla="*/ 1058779 h 1058779"/>
              <a:gd name="connsiteX5" fmla="*/ 2418347 w 2418347"/>
              <a:gd name="connsiteY5"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48656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48656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368968 w 2418347"/>
              <a:gd name="connsiteY2" fmla="*/ 594393 h 1058779"/>
              <a:gd name="connsiteX3" fmla="*/ 685800 w 2418347"/>
              <a:gd name="connsiteY3" fmla="*/ 854242 h 1058779"/>
              <a:gd name="connsiteX4" fmla="*/ 938463 w 2418347"/>
              <a:gd name="connsiteY4" fmla="*/ 948656 h 1058779"/>
              <a:gd name="connsiteX5" fmla="*/ 1395663 w 2418347"/>
              <a:gd name="connsiteY5" fmla="*/ 986589 h 1058779"/>
              <a:gd name="connsiteX6" fmla="*/ 2418347 w 2418347"/>
              <a:gd name="connsiteY6" fmla="*/ 1058779 h 1058779"/>
              <a:gd name="connsiteX7" fmla="*/ 2418347 w 2418347"/>
              <a:gd name="connsiteY7" fmla="*/ 1058779 h 1058779"/>
              <a:gd name="connsiteX0" fmla="*/ 0 w 2497474"/>
              <a:gd name="connsiteY0" fmla="*/ 0 h 1068791"/>
              <a:gd name="connsiteX1" fmla="*/ 180473 w 2497474"/>
              <a:gd name="connsiteY1" fmla="*/ 336884 h 1068791"/>
              <a:gd name="connsiteX2" fmla="*/ 368968 w 2497474"/>
              <a:gd name="connsiteY2" fmla="*/ 594393 h 1068791"/>
              <a:gd name="connsiteX3" fmla="*/ 685800 w 2497474"/>
              <a:gd name="connsiteY3" fmla="*/ 854242 h 1068791"/>
              <a:gd name="connsiteX4" fmla="*/ 938463 w 2497474"/>
              <a:gd name="connsiteY4" fmla="*/ 948656 h 1068791"/>
              <a:gd name="connsiteX5" fmla="*/ 1395663 w 2497474"/>
              <a:gd name="connsiteY5" fmla="*/ 986589 h 1068791"/>
              <a:gd name="connsiteX6" fmla="*/ 2418347 w 2497474"/>
              <a:gd name="connsiteY6" fmla="*/ 1058779 h 1068791"/>
              <a:gd name="connsiteX7" fmla="*/ 2431047 w 2497474"/>
              <a:gd name="connsiteY7" fmla="*/ 750804 h 1068791"/>
              <a:gd name="connsiteX0" fmla="*/ 0 w 2492919"/>
              <a:gd name="connsiteY0" fmla="*/ 0 h 1036455"/>
              <a:gd name="connsiteX1" fmla="*/ 180473 w 2492919"/>
              <a:gd name="connsiteY1" fmla="*/ 336884 h 1036455"/>
              <a:gd name="connsiteX2" fmla="*/ 368968 w 2492919"/>
              <a:gd name="connsiteY2" fmla="*/ 594393 h 1036455"/>
              <a:gd name="connsiteX3" fmla="*/ 685800 w 2492919"/>
              <a:gd name="connsiteY3" fmla="*/ 854242 h 1036455"/>
              <a:gd name="connsiteX4" fmla="*/ 938463 w 2492919"/>
              <a:gd name="connsiteY4" fmla="*/ 948656 h 1036455"/>
              <a:gd name="connsiteX5" fmla="*/ 1395663 w 2492919"/>
              <a:gd name="connsiteY5" fmla="*/ 986589 h 1036455"/>
              <a:gd name="connsiteX6" fmla="*/ 2411997 w 2492919"/>
              <a:gd name="connsiteY6" fmla="*/ 1023854 h 1036455"/>
              <a:gd name="connsiteX7" fmla="*/ 2431047 w 2492919"/>
              <a:gd name="connsiteY7" fmla="*/ 750804 h 1036455"/>
              <a:gd name="connsiteX0" fmla="*/ 0 w 2411997"/>
              <a:gd name="connsiteY0" fmla="*/ 0 h 1036455"/>
              <a:gd name="connsiteX1" fmla="*/ 180473 w 2411997"/>
              <a:gd name="connsiteY1" fmla="*/ 336884 h 1036455"/>
              <a:gd name="connsiteX2" fmla="*/ 368968 w 2411997"/>
              <a:gd name="connsiteY2" fmla="*/ 594393 h 1036455"/>
              <a:gd name="connsiteX3" fmla="*/ 685800 w 2411997"/>
              <a:gd name="connsiteY3" fmla="*/ 854242 h 1036455"/>
              <a:gd name="connsiteX4" fmla="*/ 938463 w 2411997"/>
              <a:gd name="connsiteY4" fmla="*/ 948656 h 1036455"/>
              <a:gd name="connsiteX5" fmla="*/ 1395663 w 2411997"/>
              <a:gd name="connsiteY5" fmla="*/ 986589 h 1036455"/>
              <a:gd name="connsiteX6" fmla="*/ 2411997 w 2411997"/>
              <a:gd name="connsiteY6" fmla="*/ 1023854 h 1036455"/>
              <a:gd name="connsiteX0" fmla="*/ 0 w 2415172"/>
              <a:gd name="connsiteY0" fmla="*/ 0 h 1044982"/>
              <a:gd name="connsiteX1" fmla="*/ 180473 w 2415172"/>
              <a:gd name="connsiteY1" fmla="*/ 336884 h 1044982"/>
              <a:gd name="connsiteX2" fmla="*/ 368968 w 2415172"/>
              <a:gd name="connsiteY2" fmla="*/ 594393 h 1044982"/>
              <a:gd name="connsiteX3" fmla="*/ 685800 w 2415172"/>
              <a:gd name="connsiteY3" fmla="*/ 854242 h 1044982"/>
              <a:gd name="connsiteX4" fmla="*/ 938463 w 2415172"/>
              <a:gd name="connsiteY4" fmla="*/ 948656 h 1044982"/>
              <a:gd name="connsiteX5" fmla="*/ 1395663 w 2415172"/>
              <a:gd name="connsiteY5" fmla="*/ 986589 h 1044982"/>
              <a:gd name="connsiteX6" fmla="*/ 2415172 w 2415172"/>
              <a:gd name="connsiteY6" fmla="*/ 1033379 h 1044982"/>
              <a:gd name="connsiteX0" fmla="*/ 0 w 2439677"/>
              <a:gd name="connsiteY0" fmla="*/ 0 h 1033379"/>
              <a:gd name="connsiteX1" fmla="*/ 180473 w 2439677"/>
              <a:gd name="connsiteY1" fmla="*/ 336884 h 1033379"/>
              <a:gd name="connsiteX2" fmla="*/ 368968 w 2439677"/>
              <a:gd name="connsiteY2" fmla="*/ 594393 h 1033379"/>
              <a:gd name="connsiteX3" fmla="*/ 685800 w 2439677"/>
              <a:gd name="connsiteY3" fmla="*/ 854242 h 1033379"/>
              <a:gd name="connsiteX4" fmla="*/ 938463 w 2439677"/>
              <a:gd name="connsiteY4" fmla="*/ 948656 h 1033379"/>
              <a:gd name="connsiteX5" fmla="*/ 1395663 w 2439677"/>
              <a:gd name="connsiteY5" fmla="*/ 986589 h 1033379"/>
              <a:gd name="connsiteX6" fmla="*/ 2415172 w 2439677"/>
              <a:gd name="connsiteY6" fmla="*/ 1033379 h 1033379"/>
              <a:gd name="connsiteX0" fmla="*/ 0 w 2455552"/>
              <a:gd name="connsiteY0" fmla="*/ 0 h 1157204"/>
              <a:gd name="connsiteX1" fmla="*/ 196348 w 2455552"/>
              <a:gd name="connsiteY1" fmla="*/ 460709 h 1157204"/>
              <a:gd name="connsiteX2" fmla="*/ 384843 w 2455552"/>
              <a:gd name="connsiteY2" fmla="*/ 718218 h 1157204"/>
              <a:gd name="connsiteX3" fmla="*/ 701675 w 2455552"/>
              <a:gd name="connsiteY3" fmla="*/ 978067 h 1157204"/>
              <a:gd name="connsiteX4" fmla="*/ 954338 w 2455552"/>
              <a:gd name="connsiteY4" fmla="*/ 1072481 h 1157204"/>
              <a:gd name="connsiteX5" fmla="*/ 1411538 w 2455552"/>
              <a:gd name="connsiteY5" fmla="*/ 1110414 h 1157204"/>
              <a:gd name="connsiteX6" fmla="*/ 2431047 w 2455552"/>
              <a:gd name="connsiteY6" fmla="*/ 1157204 h 1157204"/>
              <a:gd name="connsiteX0" fmla="*/ 1518 w 2457070"/>
              <a:gd name="connsiteY0" fmla="*/ 13093 h 1170297"/>
              <a:gd name="connsiteX1" fmla="*/ 197866 w 2457070"/>
              <a:gd name="connsiteY1" fmla="*/ 473802 h 1170297"/>
              <a:gd name="connsiteX2" fmla="*/ 386361 w 2457070"/>
              <a:gd name="connsiteY2" fmla="*/ 731311 h 1170297"/>
              <a:gd name="connsiteX3" fmla="*/ 703193 w 2457070"/>
              <a:gd name="connsiteY3" fmla="*/ 991160 h 1170297"/>
              <a:gd name="connsiteX4" fmla="*/ 955856 w 2457070"/>
              <a:gd name="connsiteY4" fmla="*/ 1085574 h 1170297"/>
              <a:gd name="connsiteX5" fmla="*/ 1413056 w 2457070"/>
              <a:gd name="connsiteY5" fmla="*/ 1123507 h 1170297"/>
              <a:gd name="connsiteX6" fmla="*/ 2432565 w 2457070"/>
              <a:gd name="connsiteY6" fmla="*/ 1170297 h 1170297"/>
              <a:gd name="connsiteX0" fmla="*/ 1775 w 2428752"/>
              <a:gd name="connsiteY0" fmla="*/ 14215 h 1123794"/>
              <a:gd name="connsiteX1" fmla="*/ 169548 w 2428752"/>
              <a:gd name="connsiteY1" fmla="*/ 427299 h 1123794"/>
              <a:gd name="connsiteX2" fmla="*/ 358043 w 2428752"/>
              <a:gd name="connsiteY2" fmla="*/ 684808 h 1123794"/>
              <a:gd name="connsiteX3" fmla="*/ 674875 w 2428752"/>
              <a:gd name="connsiteY3" fmla="*/ 944657 h 1123794"/>
              <a:gd name="connsiteX4" fmla="*/ 927538 w 2428752"/>
              <a:gd name="connsiteY4" fmla="*/ 1039071 h 1123794"/>
              <a:gd name="connsiteX5" fmla="*/ 1384738 w 2428752"/>
              <a:gd name="connsiteY5" fmla="*/ 1077004 h 1123794"/>
              <a:gd name="connsiteX6" fmla="*/ 2404247 w 2428752"/>
              <a:gd name="connsiteY6" fmla="*/ 1123794 h 1123794"/>
              <a:gd name="connsiteX0" fmla="*/ 1775 w 2428752"/>
              <a:gd name="connsiteY0" fmla="*/ 10947 h 1286460"/>
              <a:gd name="connsiteX1" fmla="*/ 169548 w 2428752"/>
              <a:gd name="connsiteY1" fmla="*/ 589965 h 1286460"/>
              <a:gd name="connsiteX2" fmla="*/ 358043 w 2428752"/>
              <a:gd name="connsiteY2" fmla="*/ 847474 h 1286460"/>
              <a:gd name="connsiteX3" fmla="*/ 674875 w 2428752"/>
              <a:gd name="connsiteY3" fmla="*/ 1107323 h 1286460"/>
              <a:gd name="connsiteX4" fmla="*/ 927538 w 2428752"/>
              <a:gd name="connsiteY4" fmla="*/ 1201737 h 1286460"/>
              <a:gd name="connsiteX5" fmla="*/ 1384738 w 2428752"/>
              <a:gd name="connsiteY5" fmla="*/ 1239670 h 1286460"/>
              <a:gd name="connsiteX6" fmla="*/ 2404247 w 2428752"/>
              <a:gd name="connsiteY6" fmla="*/ 1286460 h 1286460"/>
              <a:gd name="connsiteX0" fmla="*/ 0 w 2426977"/>
              <a:gd name="connsiteY0" fmla="*/ 0 h 1275513"/>
              <a:gd name="connsiteX1" fmla="*/ 64412 w 2426977"/>
              <a:gd name="connsiteY1" fmla="*/ 325797 h 1275513"/>
              <a:gd name="connsiteX2" fmla="*/ 167773 w 2426977"/>
              <a:gd name="connsiteY2" fmla="*/ 579018 h 1275513"/>
              <a:gd name="connsiteX3" fmla="*/ 356268 w 2426977"/>
              <a:gd name="connsiteY3" fmla="*/ 836527 h 1275513"/>
              <a:gd name="connsiteX4" fmla="*/ 673100 w 2426977"/>
              <a:gd name="connsiteY4" fmla="*/ 1096376 h 1275513"/>
              <a:gd name="connsiteX5" fmla="*/ 925763 w 2426977"/>
              <a:gd name="connsiteY5" fmla="*/ 1190790 h 1275513"/>
              <a:gd name="connsiteX6" fmla="*/ 1382963 w 2426977"/>
              <a:gd name="connsiteY6" fmla="*/ 1228723 h 1275513"/>
              <a:gd name="connsiteX7" fmla="*/ 2402472 w 2426977"/>
              <a:gd name="connsiteY7" fmla="*/ 1275513 h 1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6977" h="1275513">
                <a:moveTo>
                  <a:pt x="0" y="0"/>
                </a:moveTo>
                <a:cubicBezTo>
                  <a:pt x="13677" y="52534"/>
                  <a:pt x="36450" y="229294"/>
                  <a:pt x="64412" y="325797"/>
                </a:cubicBezTo>
                <a:cubicBezTo>
                  <a:pt x="92374" y="422300"/>
                  <a:pt x="119130" y="493896"/>
                  <a:pt x="167773" y="579018"/>
                </a:cubicBezTo>
                <a:cubicBezTo>
                  <a:pt x="216416" y="664140"/>
                  <a:pt x="272047" y="750301"/>
                  <a:pt x="356268" y="836527"/>
                </a:cubicBezTo>
                <a:cubicBezTo>
                  <a:pt x="440489" y="922753"/>
                  <a:pt x="578184" y="1037332"/>
                  <a:pt x="673100" y="1096376"/>
                </a:cubicBezTo>
                <a:cubicBezTo>
                  <a:pt x="768016" y="1155420"/>
                  <a:pt x="858253" y="1184607"/>
                  <a:pt x="925763" y="1190790"/>
                </a:cubicBezTo>
                <a:cubicBezTo>
                  <a:pt x="993273" y="1196973"/>
                  <a:pt x="1136845" y="1214603"/>
                  <a:pt x="1382963" y="1228723"/>
                </a:cubicBezTo>
                <a:cubicBezTo>
                  <a:pt x="1629081" y="1242844"/>
                  <a:pt x="2591858" y="1270361"/>
                  <a:pt x="2402472" y="1275513"/>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p:cNvSpPr txBox="1">
            <a:spLocks/>
          </p:cNvSpPr>
          <p:nvPr/>
        </p:nvSpPr>
        <p:spPr>
          <a:xfrm>
            <a:off x="-96253" y="38138"/>
            <a:ext cx="9348537"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smtClean="0"/>
              <a:t>Modeling physiological </a:t>
            </a:r>
            <a:r>
              <a:rPr lang="en-US" smtClean="0"/>
              <a:t>response to </a:t>
            </a:r>
            <a:r>
              <a:rPr lang="en-US" dirty="0" smtClean="0"/>
              <a:t>light forcing</a:t>
            </a:r>
            <a:endParaRPr lang="en-US" i="1" dirty="0">
              <a:solidFill>
                <a:schemeClr val="accent5"/>
              </a:solidFill>
            </a:endParaRPr>
          </a:p>
        </p:txBody>
      </p:sp>
      <p:sp>
        <p:nvSpPr>
          <p:cNvPr id="2" name="TextBox 1"/>
          <p:cNvSpPr txBox="1"/>
          <p:nvPr/>
        </p:nvSpPr>
        <p:spPr>
          <a:xfrm rot="16200000">
            <a:off x="-265927" y="4178316"/>
            <a:ext cx="1975797" cy="338554"/>
          </a:xfrm>
          <a:prstGeom prst="rect">
            <a:avLst/>
          </a:prstGeom>
          <a:solidFill>
            <a:schemeClr val="bg1"/>
          </a:solidFill>
        </p:spPr>
        <p:txBody>
          <a:bodyPr wrap="none" rtlCol="0">
            <a:spAutoFit/>
          </a:bodyPr>
          <a:lstStyle/>
          <a:p>
            <a:r>
              <a:rPr lang="en-US" sz="1600" smtClean="0"/>
              <a:t>Phytoplankton health</a:t>
            </a:r>
            <a:endParaRPr lang="en-US" sz="1600"/>
          </a:p>
        </p:txBody>
      </p:sp>
      <p:sp>
        <p:nvSpPr>
          <p:cNvPr id="18" name="TextBox 17"/>
          <p:cNvSpPr txBox="1"/>
          <p:nvPr/>
        </p:nvSpPr>
        <p:spPr>
          <a:xfrm rot="16200000">
            <a:off x="-265926" y="2169042"/>
            <a:ext cx="1975797" cy="338554"/>
          </a:xfrm>
          <a:prstGeom prst="rect">
            <a:avLst/>
          </a:prstGeom>
          <a:solidFill>
            <a:schemeClr val="bg1"/>
          </a:solidFill>
        </p:spPr>
        <p:txBody>
          <a:bodyPr wrap="none" rtlCol="0">
            <a:spAutoFit/>
          </a:bodyPr>
          <a:lstStyle/>
          <a:p>
            <a:r>
              <a:rPr lang="en-US" sz="1600" smtClean="0"/>
              <a:t>Phytoplankton health</a:t>
            </a:r>
            <a:endParaRPr lang="en-US" sz="1600"/>
          </a:p>
        </p:txBody>
      </p:sp>
    </p:spTree>
    <p:extLst>
      <p:ext uri="{BB962C8B-B14F-4D97-AF65-F5344CB8AC3E}">
        <p14:creationId xmlns:p14="http://schemas.microsoft.com/office/powerpoint/2010/main" val="3031235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369283" y="5871409"/>
            <a:ext cx="1893463" cy="758695"/>
          </a:xfrm>
          <a:prstGeom prst="roundRect">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oster_OSM2016_fire2.png"/>
          <p:cNvPicPr>
            <a:picLocks noChangeAspect="1"/>
          </p:cNvPicPr>
          <p:nvPr/>
        </p:nvPicPr>
        <p:blipFill rotWithShape="1">
          <a:blip r:embed="rId3">
            <a:extLst>
              <a:ext uri="{28A0092B-C50C-407E-A947-70E740481C1C}">
                <a14:useLocalDpi xmlns:a14="http://schemas.microsoft.com/office/drawing/2010/main" val="0"/>
              </a:ext>
            </a:extLst>
          </a:blip>
          <a:srcRect l="40620" r="38671" b="12248"/>
          <a:stretch/>
        </p:blipFill>
        <p:spPr>
          <a:xfrm>
            <a:off x="5056887" y="1146675"/>
            <a:ext cx="3462639" cy="4860654"/>
          </a:xfrm>
          <a:prstGeom prst="rect">
            <a:avLst/>
          </a:prstGeom>
        </p:spPr>
      </p:pic>
      <p:pic>
        <p:nvPicPr>
          <p:cNvPr id="60" name="Picture 59" descr="poster_OSM2016_fire2.png"/>
          <p:cNvPicPr>
            <a:picLocks noChangeAspect="1"/>
          </p:cNvPicPr>
          <p:nvPr/>
        </p:nvPicPr>
        <p:blipFill rotWithShape="1">
          <a:blip r:embed="rId3">
            <a:extLst>
              <a:ext uri="{28A0092B-C50C-407E-A947-70E740481C1C}">
                <a14:useLocalDpi xmlns:a14="http://schemas.microsoft.com/office/drawing/2010/main" val="0"/>
              </a:ext>
            </a:extLst>
          </a:blip>
          <a:srcRect l="20185" r="59243"/>
          <a:stretch/>
        </p:blipFill>
        <p:spPr>
          <a:xfrm>
            <a:off x="4800608" y="1146675"/>
            <a:ext cx="3439761" cy="5539112"/>
          </a:xfrm>
          <a:prstGeom prst="rect">
            <a:avLst/>
          </a:prstGeom>
        </p:spPr>
      </p:pic>
      <p:sp>
        <p:nvSpPr>
          <p:cNvPr id="87" name="Freeform 86"/>
          <p:cNvSpPr/>
          <p:nvPr/>
        </p:nvSpPr>
        <p:spPr>
          <a:xfrm>
            <a:off x="6043339" y="1842161"/>
            <a:ext cx="1921142" cy="703203"/>
          </a:xfrm>
          <a:custGeom>
            <a:avLst/>
            <a:gdLst>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22880 w 2477191"/>
              <a:gd name="connsiteY0" fmla="*/ 85215 h 983739"/>
              <a:gd name="connsiteX1" fmla="*/ 343013 w 2477191"/>
              <a:gd name="connsiteY1" fmla="*/ 576282 h 983739"/>
              <a:gd name="connsiteX2" fmla="*/ 867947 w 2477191"/>
              <a:gd name="connsiteY2" fmla="*/ 948815 h 983739"/>
              <a:gd name="connsiteX3" fmla="*/ 1723080 w 2477191"/>
              <a:gd name="connsiteY3" fmla="*/ 906482 h 983739"/>
              <a:gd name="connsiteX4" fmla="*/ 2222613 w 2477191"/>
              <a:gd name="connsiteY4" fmla="*/ 406949 h 983739"/>
              <a:gd name="connsiteX5" fmla="*/ 2324213 w 2477191"/>
              <a:gd name="connsiteY5" fmla="*/ 34415 h 983739"/>
              <a:gd name="connsiteX6" fmla="*/ 122880 w 2477191"/>
              <a:gd name="connsiteY6" fmla="*/ 85215 h 98373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67050"/>
              <a:gd name="connsiteY0" fmla="*/ 13142 h 911243"/>
              <a:gd name="connsiteX1" fmla="*/ 343013 w 2467050"/>
              <a:gd name="connsiteY1" fmla="*/ 504209 h 911243"/>
              <a:gd name="connsiteX2" fmla="*/ 867947 w 2467050"/>
              <a:gd name="connsiteY2" fmla="*/ 876742 h 911243"/>
              <a:gd name="connsiteX3" fmla="*/ 1723080 w 2467050"/>
              <a:gd name="connsiteY3" fmla="*/ 834409 h 911243"/>
              <a:gd name="connsiteX4" fmla="*/ 2256479 w 2467050"/>
              <a:gd name="connsiteY4" fmla="*/ 343342 h 911243"/>
              <a:gd name="connsiteX5" fmla="*/ 2349613 w 2467050"/>
              <a:gd name="connsiteY5" fmla="*/ 4676 h 911243"/>
              <a:gd name="connsiteX6" fmla="*/ 1308213 w 2467050"/>
              <a:gd name="connsiteY6" fmla="*/ 4677 h 911243"/>
              <a:gd name="connsiteX7" fmla="*/ 122880 w 2467050"/>
              <a:gd name="connsiteY7" fmla="*/ 13142 h 911243"/>
              <a:gd name="connsiteX0" fmla="*/ 127014 w 2471184"/>
              <a:gd name="connsiteY0" fmla="*/ 13142 h 911243"/>
              <a:gd name="connsiteX1" fmla="*/ 347147 w 2471184"/>
              <a:gd name="connsiteY1" fmla="*/ 504209 h 911243"/>
              <a:gd name="connsiteX2" fmla="*/ 872081 w 2471184"/>
              <a:gd name="connsiteY2" fmla="*/ 876742 h 911243"/>
              <a:gd name="connsiteX3" fmla="*/ 1727214 w 2471184"/>
              <a:gd name="connsiteY3" fmla="*/ 834409 h 911243"/>
              <a:gd name="connsiteX4" fmla="*/ 2260613 w 2471184"/>
              <a:gd name="connsiteY4" fmla="*/ 343342 h 911243"/>
              <a:gd name="connsiteX5" fmla="*/ 2353747 w 2471184"/>
              <a:gd name="connsiteY5" fmla="*/ 4676 h 911243"/>
              <a:gd name="connsiteX6" fmla="*/ 1312347 w 2471184"/>
              <a:gd name="connsiteY6" fmla="*/ 4677 h 911243"/>
              <a:gd name="connsiteX7" fmla="*/ 127014 w 2471184"/>
              <a:gd name="connsiteY7" fmla="*/ 13142 h 911243"/>
              <a:gd name="connsiteX0" fmla="*/ 130283 w 2474453"/>
              <a:gd name="connsiteY0" fmla="*/ 13142 h 910037"/>
              <a:gd name="connsiteX1" fmla="*/ 333482 w 2474453"/>
              <a:gd name="connsiteY1" fmla="*/ 521143 h 910037"/>
              <a:gd name="connsiteX2" fmla="*/ 875350 w 2474453"/>
              <a:gd name="connsiteY2" fmla="*/ 876742 h 910037"/>
              <a:gd name="connsiteX3" fmla="*/ 1730483 w 2474453"/>
              <a:gd name="connsiteY3" fmla="*/ 834409 h 910037"/>
              <a:gd name="connsiteX4" fmla="*/ 2263882 w 2474453"/>
              <a:gd name="connsiteY4" fmla="*/ 343342 h 910037"/>
              <a:gd name="connsiteX5" fmla="*/ 2357016 w 2474453"/>
              <a:gd name="connsiteY5" fmla="*/ 4676 h 910037"/>
              <a:gd name="connsiteX6" fmla="*/ 1315616 w 2474453"/>
              <a:gd name="connsiteY6" fmla="*/ 4677 h 910037"/>
              <a:gd name="connsiteX7" fmla="*/ 130283 w 2474453"/>
              <a:gd name="connsiteY7" fmla="*/ 13142 h 910037"/>
              <a:gd name="connsiteX0" fmla="*/ 195346 w 2539516"/>
              <a:gd name="connsiteY0" fmla="*/ 13142 h 910037"/>
              <a:gd name="connsiteX1" fmla="*/ 398545 w 2539516"/>
              <a:gd name="connsiteY1" fmla="*/ 521143 h 910037"/>
              <a:gd name="connsiteX2" fmla="*/ 940413 w 2539516"/>
              <a:gd name="connsiteY2" fmla="*/ 876742 h 910037"/>
              <a:gd name="connsiteX3" fmla="*/ 1795546 w 2539516"/>
              <a:gd name="connsiteY3" fmla="*/ 834409 h 910037"/>
              <a:gd name="connsiteX4" fmla="*/ 2328945 w 2539516"/>
              <a:gd name="connsiteY4" fmla="*/ 343342 h 910037"/>
              <a:gd name="connsiteX5" fmla="*/ 2422079 w 2539516"/>
              <a:gd name="connsiteY5" fmla="*/ 4676 h 910037"/>
              <a:gd name="connsiteX6" fmla="*/ 1380679 w 2539516"/>
              <a:gd name="connsiteY6" fmla="*/ 4677 h 910037"/>
              <a:gd name="connsiteX7" fmla="*/ 195346 w 2539516"/>
              <a:gd name="connsiteY7" fmla="*/ 13142 h 910037"/>
              <a:gd name="connsiteX0" fmla="*/ 193482 w 2537652"/>
              <a:gd name="connsiteY0" fmla="*/ 13142 h 910037"/>
              <a:gd name="connsiteX1" fmla="*/ 396681 w 2537652"/>
              <a:gd name="connsiteY1" fmla="*/ 521143 h 910037"/>
              <a:gd name="connsiteX2" fmla="*/ 938549 w 2537652"/>
              <a:gd name="connsiteY2" fmla="*/ 876742 h 910037"/>
              <a:gd name="connsiteX3" fmla="*/ 1793682 w 2537652"/>
              <a:gd name="connsiteY3" fmla="*/ 834409 h 910037"/>
              <a:gd name="connsiteX4" fmla="*/ 2327081 w 2537652"/>
              <a:gd name="connsiteY4" fmla="*/ 343342 h 910037"/>
              <a:gd name="connsiteX5" fmla="*/ 2420215 w 2537652"/>
              <a:gd name="connsiteY5" fmla="*/ 4676 h 910037"/>
              <a:gd name="connsiteX6" fmla="*/ 1378815 w 2537652"/>
              <a:gd name="connsiteY6" fmla="*/ 4677 h 910037"/>
              <a:gd name="connsiteX7" fmla="*/ 193482 w 2537652"/>
              <a:gd name="connsiteY7" fmla="*/ 13142 h 910037"/>
              <a:gd name="connsiteX0" fmla="*/ 193482 w 2524950"/>
              <a:gd name="connsiteY0" fmla="*/ 9404 h 906299"/>
              <a:gd name="connsiteX1" fmla="*/ 396681 w 2524950"/>
              <a:gd name="connsiteY1" fmla="*/ 517405 h 906299"/>
              <a:gd name="connsiteX2" fmla="*/ 938549 w 2524950"/>
              <a:gd name="connsiteY2" fmla="*/ 873004 h 906299"/>
              <a:gd name="connsiteX3" fmla="*/ 1793682 w 2524950"/>
              <a:gd name="connsiteY3" fmla="*/ 830671 h 906299"/>
              <a:gd name="connsiteX4" fmla="*/ 2327081 w 2524950"/>
              <a:gd name="connsiteY4" fmla="*/ 339604 h 906299"/>
              <a:gd name="connsiteX5" fmla="*/ 2403282 w 2524950"/>
              <a:gd name="connsiteY5" fmla="*/ 47505 h 906299"/>
              <a:gd name="connsiteX6" fmla="*/ 1378815 w 2524950"/>
              <a:gd name="connsiteY6" fmla="*/ 939 h 906299"/>
              <a:gd name="connsiteX7" fmla="*/ 193482 w 2524950"/>
              <a:gd name="connsiteY7" fmla="*/ 9404 h 906299"/>
              <a:gd name="connsiteX0" fmla="*/ 193482 w 2476033"/>
              <a:gd name="connsiteY0" fmla="*/ 4640 h 901535"/>
              <a:gd name="connsiteX1" fmla="*/ 396681 w 2476033"/>
              <a:gd name="connsiteY1" fmla="*/ 512641 h 901535"/>
              <a:gd name="connsiteX2" fmla="*/ 938549 w 2476033"/>
              <a:gd name="connsiteY2" fmla="*/ 868240 h 901535"/>
              <a:gd name="connsiteX3" fmla="*/ 1793682 w 2476033"/>
              <a:gd name="connsiteY3" fmla="*/ 825907 h 901535"/>
              <a:gd name="connsiteX4" fmla="*/ 2327081 w 2476033"/>
              <a:gd name="connsiteY4" fmla="*/ 334840 h 901535"/>
              <a:gd name="connsiteX5" fmla="*/ 2403282 w 2476033"/>
              <a:gd name="connsiteY5" fmla="*/ 42741 h 901535"/>
              <a:gd name="connsiteX6" fmla="*/ 1378815 w 2476033"/>
              <a:gd name="connsiteY6" fmla="*/ 68142 h 901535"/>
              <a:gd name="connsiteX7" fmla="*/ 193482 w 2476033"/>
              <a:gd name="connsiteY7" fmla="*/ 4640 h 901535"/>
              <a:gd name="connsiteX0" fmla="*/ 193482 w 2475405"/>
              <a:gd name="connsiteY0" fmla="*/ 4640 h 901535"/>
              <a:gd name="connsiteX1" fmla="*/ 396681 w 2475405"/>
              <a:gd name="connsiteY1" fmla="*/ 512641 h 901535"/>
              <a:gd name="connsiteX2" fmla="*/ 938549 w 2475405"/>
              <a:gd name="connsiteY2" fmla="*/ 868240 h 901535"/>
              <a:gd name="connsiteX3" fmla="*/ 1793682 w 2475405"/>
              <a:gd name="connsiteY3" fmla="*/ 825907 h 901535"/>
              <a:gd name="connsiteX4" fmla="*/ 2327081 w 2475405"/>
              <a:gd name="connsiteY4" fmla="*/ 334840 h 901535"/>
              <a:gd name="connsiteX5" fmla="*/ 2403282 w 2475405"/>
              <a:gd name="connsiteY5" fmla="*/ 42741 h 901535"/>
              <a:gd name="connsiteX6" fmla="*/ 1387281 w 2475405"/>
              <a:gd name="connsiteY6" fmla="*/ 55442 h 901535"/>
              <a:gd name="connsiteX7" fmla="*/ 193482 w 2475405"/>
              <a:gd name="connsiteY7" fmla="*/ 4640 h 901535"/>
              <a:gd name="connsiteX0" fmla="*/ 185920 w 2484777"/>
              <a:gd name="connsiteY0" fmla="*/ 27866 h 878194"/>
              <a:gd name="connsiteX1" fmla="*/ 406053 w 2484777"/>
              <a:gd name="connsiteY1" fmla="*/ 489300 h 878194"/>
              <a:gd name="connsiteX2" fmla="*/ 947921 w 2484777"/>
              <a:gd name="connsiteY2" fmla="*/ 844899 h 878194"/>
              <a:gd name="connsiteX3" fmla="*/ 1803054 w 2484777"/>
              <a:gd name="connsiteY3" fmla="*/ 802566 h 878194"/>
              <a:gd name="connsiteX4" fmla="*/ 2336453 w 2484777"/>
              <a:gd name="connsiteY4" fmla="*/ 311499 h 878194"/>
              <a:gd name="connsiteX5" fmla="*/ 2412654 w 2484777"/>
              <a:gd name="connsiteY5" fmla="*/ 19400 h 878194"/>
              <a:gd name="connsiteX6" fmla="*/ 1396653 w 2484777"/>
              <a:gd name="connsiteY6" fmla="*/ 32101 h 878194"/>
              <a:gd name="connsiteX7" fmla="*/ 185920 w 2484777"/>
              <a:gd name="connsiteY7" fmla="*/ 27866 h 878194"/>
              <a:gd name="connsiteX0" fmla="*/ 185920 w 2484777"/>
              <a:gd name="connsiteY0" fmla="*/ 27866 h 878194"/>
              <a:gd name="connsiteX1" fmla="*/ 406053 w 2484777"/>
              <a:gd name="connsiteY1" fmla="*/ 489300 h 878194"/>
              <a:gd name="connsiteX2" fmla="*/ 947921 w 2484777"/>
              <a:gd name="connsiteY2" fmla="*/ 844899 h 878194"/>
              <a:gd name="connsiteX3" fmla="*/ 1803054 w 2484777"/>
              <a:gd name="connsiteY3" fmla="*/ 802566 h 878194"/>
              <a:gd name="connsiteX4" fmla="*/ 2336453 w 2484777"/>
              <a:gd name="connsiteY4" fmla="*/ 311499 h 878194"/>
              <a:gd name="connsiteX5" fmla="*/ 2412654 w 2484777"/>
              <a:gd name="connsiteY5" fmla="*/ 19400 h 878194"/>
              <a:gd name="connsiteX6" fmla="*/ 1396653 w 2484777"/>
              <a:gd name="connsiteY6" fmla="*/ 32101 h 878194"/>
              <a:gd name="connsiteX7" fmla="*/ 185920 w 2484777"/>
              <a:gd name="connsiteY7" fmla="*/ 27866 h 878194"/>
              <a:gd name="connsiteX0" fmla="*/ 6701 w 2305558"/>
              <a:gd name="connsiteY0" fmla="*/ 27866 h 878194"/>
              <a:gd name="connsiteX1" fmla="*/ 226834 w 2305558"/>
              <a:gd name="connsiteY1" fmla="*/ 489300 h 878194"/>
              <a:gd name="connsiteX2" fmla="*/ 768702 w 2305558"/>
              <a:gd name="connsiteY2" fmla="*/ 844899 h 878194"/>
              <a:gd name="connsiteX3" fmla="*/ 1623835 w 2305558"/>
              <a:gd name="connsiteY3" fmla="*/ 802566 h 878194"/>
              <a:gd name="connsiteX4" fmla="*/ 2157234 w 2305558"/>
              <a:gd name="connsiteY4" fmla="*/ 311499 h 878194"/>
              <a:gd name="connsiteX5" fmla="*/ 2233435 w 2305558"/>
              <a:gd name="connsiteY5" fmla="*/ 19400 h 878194"/>
              <a:gd name="connsiteX6" fmla="*/ 1217434 w 2305558"/>
              <a:gd name="connsiteY6" fmla="*/ 32101 h 878194"/>
              <a:gd name="connsiteX7" fmla="*/ 6701 w 2305558"/>
              <a:gd name="connsiteY7" fmla="*/ 27866 h 878194"/>
              <a:gd name="connsiteX0" fmla="*/ 4434 w 2404891"/>
              <a:gd name="connsiteY0" fmla="*/ 23633 h 878194"/>
              <a:gd name="connsiteX1" fmla="*/ 326167 w 2404891"/>
              <a:gd name="connsiteY1" fmla="*/ 489300 h 878194"/>
              <a:gd name="connsiteX2" fmla="*/ 868035 w 2404891"/>
              <a:gd name="connsiteY2" fmla="*/ 844899 h 878194"/>
              <a:gd name="connsiteX3" fmla="*/ 1723168 w 2404891"/>
              <a:gd name="connsiteY3" fmla="*/ 802566 h 878194"/>
              <a:gd name="connsiteX4" fmla="*/ 2256567 w 2404891"/>
              <a:gd name="connsiteY4" fmla="*/ 311499 h 878194"/>
              <a:gd name="connsiteX5" fmla="*/ 2332768 w 2404891"/>
              <a:gd name="connsiteY5" fmla="*/ 19400 h 878194"/>
              <a:gd name="connsiteX6" fmla="*/ 1316767 w 2404891"/>
              <a:gd name="connsiteY6" fmla="*/ 32101 h 878194"/>
              <a:gd name="connsiteX7" fmla="*/ 4434 w 2404891"/>
              <a:gd name="connsiteY7" fmla="*/ 23633 h 878194"/>
              <a:gd name="connsiteX0" fmla="*/ 10430 w 2410887"/>
              <a:gd name="connsiteY0" fmla="*/ 23633 h 878194"/>
              <a:gd name="connsiteX1" fmla="*/ 332163 w 2410887"/>
              <a:gd name="connsiteY1" fmla="*/ 489300 h 878194"/>
              <a:gd name="connsiteX2" fmla="*/ 874031 w 2410887"/>
              <a:gd name="connsiteY2" fmla="*/ 844899 h 878194"/>
              <a:gd name="connsiteX3" fmla="*/ 1729164 w 2410887"/>
              <a:gd name="connsiteY3" fmla="*/ 802566 h 878194"/>
              <a:gd name="connsiteX4" fmla="*/ 2262563 w 2410887"/>
              <a:gd name="connsiteY4" fmla="*/ 311499 h 878194"/>
              <a:gd name="connsiteX5" fmla="*/ 2338764 w 2410887"/>
              <a:gd name="connsiteY5" fmla="*/ 19400 h 878194"/>
              <a:gd name="connsiteX6" fmla="*/ 1322763 w 2410887"/>
              <a:gd name="connsiteY6" fmla="*/ 32101 h 878194"/>
              <a:gd name="connsiteX7" fmla="*/ 10430 w 2410887"/>
              <a:gd name="connsiteY7" fmla="*/ 23633 h 878194"/>
              <a:gd name="connsiteX0" fmla="*/ 10430 w 2413899"/>
              <a:gd name="connsiteY0" fmla="*/ 16078 h 870639"/>
              <a:gd name="connsiteX1" fmla="*/ 332163 w 2413899"/>
              <a:gd name="connsiteY1" fmla="*/ 481745 h 870639"/>
              <a:gd name="connsiteX2" fmla="*/ 874031 w 2413899"/>
              <a:gd name="connsiteY2" fmla="*/ 837344 h 870639"/>
              <a:gd name="connsiteX3" fmla="*/ 1729164 w 2413899"/>
              <a:gd name="connsiteY3" fmla="*/ 795011 h 870639"/>
              <a:gd name="connsiteX4" fmla="*/ 2262563 w 2413899"/>
              <a:gd name="connsiteY4" fmla="*/ 303944 h 870639"/>
              <a:gd name="connsiteX5" fmla="*/ 2338764 w 2413899"/>
              <a:gd name="connsiteY5" fmla="*/ 11845 h 870639"/>
              <a:gd name="connsiteX6" fmla="*/ 1322763 w 2413899"/>
              <a:gd name="connsiteY6" fmla="*/ 24546 h 870639"/>
              <a:gd name="connsiteX7" fmla="*/ 10430 w 2413899"/>
              <a:gd name="connsiteY7" fmla="*/ 16078 h 870639"/>
              <a:gd name="connsiteX0" fmla="*/ 10430 w 2425187"/>
              <a:gd name="connsiteY0" fmla="*/ 16078 h 870639"/>
              <a:gd name="connsiteX1" fmla="*/ 332163 w 2425187"/>
              <a:gd name="connsiteY1" fmla="*/ 481745 h 870639"/>
              <a:gd name="connsiteX2" fmla="*/ 874031 w 2425187"/>
              <a:gd name="connsiteY2" fmla="*/ 837344 h 870639"/>
              <a:gd name="connsiteX3" fmla="*/ 1729164 w 2425187"/>
              <a:gd name="connsiteY3" fmla="*/ 795011 h 870639"/>
              <a:gd name="connsiteX4" fmla="*/ 2262563 w 2425187"/>
              <a:gd name="connsiteY4" fmla="*/ 303944 h 870639"/>
              <a:gd name="connsiteX5" fmla="*/ 2338764 w 2425187"/>
              <a:gd name="connsiteY5" fmla="*/ 11845 h 870639"/>
              <a:gd name="connsiteX6" fmla="*/ 1322763 w 2425187"/>
              <a:gd name="connsiteY6" fmla="*/ 24546 h 870639"/>
              <a:gd name="connsiteX7" fmla="*/ 10430 w 2425187"/>
              <a:gd name="connsiteY7" fmla="*/ 16078 h 870639"/>
              <a:gd name="connsiteX0" fmla="*/ 10430 w 2425187"/>
              <a:gd name="connsiteY0" fmla="*/ 18957 h 873518"/>
              <a:gd name="connsiteX1" fmla="*/ 332163 w 2425187"/>
              <a:gd name="connsiteY1" fmla="*/ 484624 h 873518"/>
              <a:gd name="connsiteX2" fmla="*/ 874031 w 2425187"/>
              <a:gd name="connsiteY2" fmla="*/ 840223 h 873518"/>
              <a:gd name="connsiteX3" fmla="*/ 1729164 w 2425187"/>
              <a:gd name="connsiteY3" fmla="*/ 797890 h 873518"/>
              <a:gd name="connsiteX4" fmla="*/ 2262563 w 2425187"/>
              <a:gd name="connsiteY4" fmla="*/ 306823 h 873518"/>
              <a:gd name="connsiteX5" fmla="*/ 2338764 w 2425187"/>
              <a:gd name="connsiteY5" fmla="*/ 14724 h 873518"/>
              <a:gd name="connsiteX6" fmla="*/ 1322763 w 2425187"/>
              <a:gd name="connsiteY6" fmla="*/ 27425 h 873518"/>
              <a:gd name="connsiteX7" fmla="*/ 10430 w 2425187"/>
              <a:gd name="connsiteY7" fmla="*/ 18957 h 873518"/>
              <a:gd name="connsiteX0" fmla="*/ 10430 w 2490866"/>
              <a:gd name="connsiteY0" fmla="*/ 18957 h 873518"/>
              <a:gd name="connsiteX1" fmla="*/ 332163 w 2490866"/>
              <a:gd name="connsiteY1" fmla="*/ 484624 h 873518"/>
              <a:gd name="connsiteX2" fmla="*/ 874031 w 2490866"/>
              <a:gd name="connsiteY2" fmla="*/ 840223 h 873518"/>
              <a:gd name="connsiteX3" fmla="*/ 1729164 w 2490866"/>
              <a:gd name="connsiteY3" fmla="*/ 797890 h 873518"/>
              <a:gd name="connsiteX4" fmla="*/ 2262563 w 2490866"/>
              <a:gd name="connsiteY4" fmla="*/ 306823 h 873518"/>
              <a:gd name="connsiteX5" fmla="*/ 2338764 w 2490866"/>
              <a:gd name="connsiteY5" fmla="*/ 14724 h 873518"/>
              <a:gd name="connsiteX6" fmla="*/ 1322763 w 2490866"/>
              <a:gd name="connsiteY6" fmla="*/ 27425 h 873518"/>
              <a:gd name="connsiteX7" fmla="*/ 10430 w 2490866"/>
              <a:gd name="connsiteY7" fmla="*/ 18957 h 873518"/>
              <a:gd name="connsiteX0" fmla="*/ 10430 w 2359164"/>
              <a:gd name="connsiteY0" fmla="*/ 16078 h 870639"/>
              <a:gd name="connsiteX1" fmla="*/ 332163 w 2359164"/>
              <a:gd name="connsiteY1" fmla="*/ 481745 h 870639"/>
              <a:gd name="connsiteX2" fmla="*/ 874031 w 2359164"/>
              <a:gd name="connsiteY2" fmla="*/ 837344 h 870639"/>
              <a:gd name="connsiteX3" fmla="*/ 1729164 w 2359164"/>
              <a:gd name="connsiteY3" fmla="*/ 795011 h 870639"/>
              <a:gd name="connsiteX4" fmla="*/ 2262563 w 2359164"/>
              <a:gd name="connsiteY4" fmla="*/ 303944 h 870639"/>
              <a:gd name="connsiteX5" fmla="*/ 2338764 w 2359164"/>
              <a:gd name="connsiteY5" fmla="*/ 11845 h 870639"/>
              <a:gd name="connsiteX6" fmla="*/ 1322763 w 2359164"/>
              <a:gd name="connsiteY6" fmla="*/ 24546 h 870639"/>
              <a:gd name="connsiteX7" fmla="*/ 10430 w 2359164"/>
              <a:gd name="connsiteY7" fmla="*/ 16078 h 870639"/>
              <a:gd name="connsiteX0" fmla="*/ 10430 w 2270718"/>
              <a:gd name="connsiteY0" fmla="*/ 16078 h 870639"/>
              <a:gd name="connsiteX1" fmla="*/ 332163 w 2270718"/>
              <a:gd name="connsiteY1" fmla="*/ 481745 h 870639"/>
              <a:gd name="connsiteX2" fmla="*/ 874031 w 2270718"/>
              <a:gd name="connsiteY2" fmla="*/ 837344 h 870639"/>
              <a:gd name="connsiteX3" fmla="*/ 1729164 w 2270718"/>
              <a:gd name="connsiteY3" fmla="*/ 795011 h 870639"/>
              <a:gd name="connsiteX4" fmla="*/ 2262563 w 2270718"/>
              <a:gd name="connsiteY4" fmla="*/ 303944 h 870639"/>
              <a:gd name="connsiteX5" fmla="*/ 1322763 w 2270718"/>
              <a:gd name="connsiteY5" fmla="*/ 24546 h 870639"/>
              <a:gd name="connsiteX6" fmla="*/ 10430 w 2270718"/>
              <a:gd name="connsiteY6" fmla="*/ 16078 h 870639"/>
              <a:gd name="connsiteX0" fmla="*/ 10430 w 2434689"/>
              <a:gd name="connsiteY0" fmla="*/ 16078 h 870639"/>
              <a:gd name="connsiteX1" fmla="*/ 332163 w 2434689"/>
              <a:gd name="connsiteY1" fmla="*/ 481745 h 870639"/>
              <a:gd name="connsiteX2" fmla="*/ 874031 w 2434689"/>
              <a:gd name="connsiteY2" fmla="*/ 837344 h 870639"/>
              <a:gd name="connsiteX3" fmla="*/ 1729164 w 2434689"/>
              <a:gd name="connsiteY3" fmla="*/ 795011 h 870639"/>
              <a:gd name="connsiteX4" fmla="*/ 2262563 w 2434689"/>
              <a:gd name="connsiteY4" fmla="*/ 303944 h 870639"/>
              <a:gd name="connsiteX5" fmla="*/ 2376865 w 2434689"/>
              <a:gd name="connsiteY5" fmla="*/ 20310 h 870639"/>
              <a:gd name="connsiteX6" fmla="*/ 1322763 w 2434689"/>
              <a:gd name="connsiteY6" fmla="*/ 24546 h 870639"/>
              <a:gd name="connsiteX7" fmla="*/ 10430 w 2434689"/>
              <a:gd name="connsiteY7" fmla="*/ 16078 h 870639"/>
              <a:gd name="connsiteX0" fmla="*/ 10430 w 2404334"/>
              <a:gd name="connsiteY0" fmla="*/ 42393 h 896954"/>
              <a:gd name="connsiteX1" fmla="*/ 332163 w 2404334"/>
              <a:gd name="connsiteY1" fmla="*/ 508060 h 896954"/>
              <a:gd name="connsiteX2" fmla="*/ 874031 w 2404334"/>
              <a:gd name="connsiteY2" fmla="*/ 863659 h 896954"/>
              <a:gd name="connsiteX3" fmla="*/ 1729164 w 2404334"/>
              <a:gd name="connsiteY3" fmla="*/ 821326 h 896954"/>
              <a:gd name="connsiteX4" fmla="*/ 2262563 w 2404334"/>
              <a:gd name="connsiteY4" fmla="*/ 330259 h 896954"/>
              <a:gd name="connsiteX5" fmla="*/ 2376865 w 2404334"/>
              <a:gd name="connsiteY5" fmla="*/ 46625 h 896954"/>
              <a:gd name="connsiteX6" fmla="*/ 1322763 w 2404334"/>
              <a:gd name="connsiteY6" fmla="*/ 50861 h 896954"/>
              <a:gd name="connsiteX7" fmla="*/ 10430 w 2404334"/>
              <a:gd name="connsiteY7" fmla="*/ 42393 h 896954"/>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8575" h="870639">
                <a:moveTo>
                  <a:pt x="10430" y="16078"/>
                </a:moveTo>
                <a:cubicBezTo>
                  <a:pt x="-53069" y="-88345"/>
                  <a:pt x="188230" y="344868"/>
                  <a:pt x="332163" y="481745"/>
                </a:cubicBezTo>
                <a:cubicBezTo>
                  <a:pt x="476096" y="618622"/>
                  <a:pt x="641198" y="785133"/>
                  <a:pt x="874031" y="837344"/>
                </a:cubicBezTo>
                <a:cubicBezTo>
                  <a:pt x="1106864" y="889555"/>
                  <a:pt x="1497742" y="883911"/>
                  <a:pt x="1729164" y="795011"/>
                </a:cubicBezTo>
                <a:cubicBezTo>
                  <a:pt x="1960586" y="706111"/>
                  <a:pt x="2195535" y="401311"/>
                  <a:pt x="2262563" y="303944"/>
                </a:cubicBezTo>
                <a:cubicBezTo>
                  <a:pt x="2329591" y="206577"/>
                  <a:pt x="2389564" y="-9324"/>
                  <a:pt x="2376865" y="20310"/>
                </a:cubicBezTo>
                <a:cubicBezTo>
                  <a:pt x="2224465" y="16077"/>
                  <a:pt x="1688947" y="31601"/>
                  <a:pt x="1322763" y="24546"/>
                </a:cubicBezTo>
                <a:cubicBezTo>
                  <a:pt x="955874" y="33013"/>
                  <a:pt x="325108" y="20311"/>
                  <a:pt x="10430" y="16078"/>
                </a:cubicBezTo>
                <a:close/>
              </a:path>
            </a:pathLst>
          </a:custGeom>
          <a:solidFill>
            <a:srgbClr val="E06808">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Freeform 87"/>
          <p:cNvSpPr/>
          <p:nvPr/>
        </p:nvSpPr>
        <p:spPr>
          <a:xfrm>
            <a:off x="6392422" y="2303030"/>
            <a:ext cx="1288649" cy="254744"/>
          </a:xfrm>
          <a:custGeom>
            <a:avLst/>
            <a:gdLst>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22880 w 2477191"/>
              <a:gd name="connsiteY0" fmla="*/ 85215 h 983739"/>
              <a:gd name="connsiteX1" fmla="*/ 343013 w 2477191"/>
              <a:gd name="connsiteY1" fmla="*/ 576282 h 983739"/>
              <a:gd name="connsiteX2" fmla="*/ 867947 w 2477191"/>
              <a:gd name="connsiteY2" fmla="*/ 948815 h 983739"/>
              <a:gd name="connsiteX3" fmla="*/ 1723080 w 2477191"/>
              <a:gd name="connsiteY3" fmla="*/ 906482 h 983739"/>
              <a:gd name="connsiteX4" fmla="*/ 2222613 w 2477191"/>
              <a:gd name="connsiteY4" fmla="*/ 406949 h 983739"/>
              <a:gd name="connsiteX5" fmla="*/ 2324213 w 2477191"/>
              <a:gd name="connsiteY5" fmla="*/ 34415 h 983739"/>
              <a:gd name="connsiteX6" fmla="*/ 122880 w 2477191"/>
              <a:gd name="connsiteY6" fmla="*/ 85215 h 98373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67050"/>
              <a:gd name="connsiteY0" fmla="*/ 13142 h 911243"/>
              <a:gd name="connsiteX1" fmla="*/ 343013 w 2467050"/>
              <a:gd name="connsiteY1" fmla="*/ 504209 h 911243"/>
              <a:gd name="connsiteX2" fmla="*/ 867947 w 2467050"/>
              <a:gd name="connsiteY2" fmla="*/ 876742 h 911243"/>
              <a:gd name="connsiteX3" fmla="*/ 1723080 w 2467050"/>
              <a:gd name="connsiteY3" fmla="*/ 834409 h 911243"/>
              <a:gd name="connsiteX4" fmla="*/ 2256479 w 2467050"/>
              <a:gd name="connsiteY4" fmla="*/ 343342 h 911243"/>
              <a:gd name="connsiteX5" fmla="*/ 2349613 w 2467050"/>
              <a:gd name="connsiteY5" fmla="*/ 4676 h 911243"/>
              <a:gd name="connsiteX6" fmla="*/ 1308213 w 2467050"/>
              <a:gd name="connsiteY6" fmla="*/ 4677 h 911243"/>
              <a:gd name="connsiteX7" fmla="*/ 122880 w 2467050"/>
              <a:gd name="connsiteY7" fmla="*/ 13142 h 911243"/>
              <a:gd name="connsiteX0" fmla="*/ 127014 w 2471184"/>
              <a:gd name="connsiteY0" fmla="*/ 13142 h 911243"/>
              <a:gd name="connsiteX1" fmla="*/ 347147 w 2471184"/>
              <a:gd name="connsiteY1" fmla="*/ 504209 h 911243"/>
              <a:gd name="connsiteX2" fmla="*/ 872081 w 2471184"/>
              <a:gd name="connsiteY2" fmla="*/ 876742 h 911243"/>
              <a:gd name="connsiteX3" fmla="*/ 1727214 w 2471184"/>
              <a:gd name="connsiteY3" fmla="*/ 834409 h 911243"/>
              <a:gd name="connsiteX4" fmla="*/ 2260613 w 2471184"/>
              <a:gd name="connsiteY4" fmla="*/ 343342 h 911243"/>
              <a:gd name="connsiteX5" fmla="*/ 2353747 w 2471184"/>
              <a:gd name="connsiteY5" fmla="*/ 4676 h 911243"/>
              <a:gd name="connsiteX6" fmla="*/ 1312347 w 2471184"/>
              <a:gd name="connsiteY6" fmla="*/ 4677 h 911243"/>
              <a:gd name="connsiteX7" fmla="*/ 127014 w 2471184"/>
              <a:gd name="connsiteY7" fmla="*/ 13142 h 911243"/>
              <a:gd name="connsiteX0" fmla="*/ 130283 w 2474453"/>
              <a:gd name="connsiteY0" fmla="*/ 13142 h 910037"/>
              <a:gd name="connsiteX1" fmla="*/ 333482 w 2474453"/>
              <a:gd name="connsiteY1" fmla="*/ 521143 h 910037"/>
              <a:gd name="connsiteX2" fmla="*/ 875350 w 2474453"/>
              <a:gd name="connsiteY2" fmla="*/ 876742 h 910037"/>
              <a:gd name="connsiteX3" fmla="*/ 1730483 w 2474453"/>
              <a:gd name="connsiteY3" fmla="*/ 834409 h 910037"/>
              <a:gd name="connsiteX4" fmla="*/ 2263882 w 2474453"/>
              <a:gd name="connsiteY4" fmla="*/ 343342 h 910037"/>
              <a:gd name="connsiteX5" fmla="*/ 2357016 w 2474453"/>
              <a:gd name="connsiteY5" fmla="*/ 4676 h 910037"/>
              <a:gd name="connsiteX6" fmla="*/ 1315616 w 2474453"/>
              <a:gd name="connsiteY6" fmla="*/ 4677 h 910037"/>
              <a:gd name="connsiteX7" fmla="*/ 130283 w 2474453"/>
              <a:gd name="connsiteY7" fmla="*/ 13142 h 910037"/>
              <a:gd name="connsiteX0" fmla="*/ 130283 w 2432506"/>
              <a:gd name="connsiteY0" fmla="*/ 13768 h 910663"/>
              <a:gd name="connsiteX1" fmla="*/ 333482 w 2432506"/>
              <a:gd name="connsiteY1" fmla="*/ 521769 h 910663"/>
              <a:gd name="connsiteX2" fmla="*/ 875350 w 2432506"/>
              <a:gd name="connsiteY2" fmla="*/ 877368 h 910663"/>
              <a:gd name="connsiteX3" fmla="*/ 1730483 w 2432506"/>
              <a:gd name="connsiteY3" fmla="*/ 835035 h 910663"/>
              <a:gd name="connsiteX4" fmla="*/ 2263882 w 2432506"/>
              <a:gd name="connsiteY4" fmla="*/ 343968 h 910663"/>
              <a:gd name="connsiteX5" fmla="*/ 2357016 w 2432506"/>
              <a:gd name="connsiteY5" fmla="*/ 5302 h 910663"/>
              <a:gd name="connsiteX6" fmla="*/ 1222482 w 2432506"/>
              <a:gd name="connsiteY6" fmla="*/ 606437 h 910663"/>
              <a:gd name="connsiteX7" fmla="*/ 130283 w 2432506"/>
              <a:gd name="connsiteY7" fmla="*/ 13768 h 910663"/>
              <a:gd name="connsiteX0" fmla="*/ 130283 w 2367193"/>
              <a:gd name="connsiteY0" fmla="*/ 10125 h 926675"/>
              <a:gd name="connsiteX1" fmla="*/ 333482 w 2367193"/>
              <a:gd name="connsiteY1" fmla="*/ 518126 h 926675"/>
              <a:gd name="connsiteX2" fmla="*/ 875350 w 2367193"/>
              <a:gd name="connsiteY2" fmla="*/ 873725 h 926675"/>
              <a:gd name="connsiteX3" fmla="*/ 1730483 w 2367193"/>
              <a:gd name="connsiteY3" fmla="*/ 831392 h 926675"/>
              <a:gd name="connsiteX4" fmla="*/ 2357016 w 2367193"/>
              <a:gd name="connsiteY4" fmla="*/ 1659 h 926675"/>
              <a:gd name="connsiteX5" fmla="*/ 1222482 w 2367193"/>
              <a:gd name="connsiteY5" fmla="*/ 602794 h 926675"/>
              <a:gd name="connsiteX6" fmla="*/ 130283 w 2367193"/>
              <a:gd name="connsiteY6" fmla="*/ 10125 h 926675"/>
              <a:gd name="connsiteX0" fmla="*/ 130283 w 2008347"/>
              <a:gd name="connsiteY0" fmla="*/ 195 h 886217"/>
              <a:gd name="connsiteX1" fmla="*/ 333482 w 2008347"/>
              <a:gd name="connsiteY1" fmla="*/ 508196 h 886217"/>
              <a:gd name="connsiteX2" fmla="*/ 875350 w 2008347"/>
              <a:gd name="connsiteY2" fmla="*/ 863795 h 886217"/>
              <a:gd name="connsiteX3" fmla="*/ 1730483 w 2008347"/>
              <a:gd name="connsiteY3" fmla="*/ 821462 h 886217"/>
              <a:gd name="connsiteX4" fmla="*/ 1984483 w 2008347"/>
              <a:gd name="connsiteY4" fmla="*/ 592862 h 886217"/>
              <a:gd name="connsiteX5" fmla="*/ 1222482 w 2008347"/>
              <a:gd name="connsiteY5" fmla="*/ 592864 h 886217"/>
              <a:gd name="connsiteX6" fmla="*/ 130283 w 2008347"/>
              <a:gd name="connsiteY6" fmla="*/ 195 h 886217"/>
              <a:gd name="connsiteX0" fmla="*/ 130283 w 2011454"/>
              <a:gd name="connsiteY0" fmla="*/ 195 h 886217"/>
              <a:gd name="connsiteX1" fmla="*/ 333482 w 2011454"/>
              <a:gd name="connsiteY1" fmla="*/ 508196 h 886217"/>
              <a:gd name="connsiteX2" fmla="*/ 875350 w 2011454"/>
              <a:gd name="connsiteY2" fmla="*/ 863795 h 886217"/>
              <a:gd name="connsiteX3" fmla="*/ 1730483 w 2011454"/>
              <a:gd name="connsiteY3" fmla="*/ 821462 h 886217"/>
              <a:gd name="connsiteX4" fmla="*/ 1984483 w 2011454"/>
              <a:gd name="connsiteY4" fmla="*/ 592862 h 886217"/>
              <a:gd name="connsiteX5" fmla="*/ 1222482 w 2011454"/>
              <a:gd name="connsiteY5" fmla="*/ 592864 h 886217"/>
              <a:gd name="connsiteX6" fmla="*/ 130283 w 2011454"/>
              <a:gd name="connsiteY6" fmla="*/ 195 h 886217"/>
              <a:gd name="connsiteX0" fmla="*/ 130283 w 2045710"/>
              <a:gd name="connsiteY0" fmla="*/ 195 h 886217"/>
              <a:gd name="connsiteX1" fmla="*/ 333482 w 2045710"/>
              <a:gd name="connsiteY1" fmla="*/ 508196 h 886217"/>
              <a:gd name="connsiteX2" fmla="*/ 875350 w 2045710"/>
              <a:gd name="connsiteY2" fmla="*/ 863795 h 886217"/>
              <a:gd name="connsiteX3" fmla="*/ 1730483 w 2045710"/>
              <a:gd name="connsiteY3" fmla="*/ 821462 h 886217"/>
              <a:gd name="connsiteX4" fmla="*/ 1984483 w 2045710"/>
              <a:gd name="connsiteY4" fmla="*/ 592862 h 886217"/>
              <a:gd name="connsiteX5" fmla="*/ 1222482 w 2045710"/>
              <a:gd name="connsiteY5" fmla="*/ 592864 h 886217"/>
              <a:gd name="connsiteX6" fmla="*/ 130283 w 2045710"/>
              <a:gd name="connsiteY6" fmla="*/ 195 h 886217"/>
              <a:gd name="connsiteX0" fmla="*/ 4332 w 1919759"/>
              <a:gd name="connsiteY0" fmla="*/ 195 h 923758"/>
              <a:gd name="connsiteX1" fmla="*/ 749399 w 1919759"/>
              <a:gd name="connsiteY1" fmla="*/ 863795 h 923758"/>
              <a:gd name="connsiteX2" fmla="*/ 1604532 w 1919759"/>
              <a:gd name="connsiteY2" fmla="*/ 821462 h 923758"/>
              <a:gd name="connsiteX3" fmla="*/ 1858532 w 1919759"/>
              <a:gd name="connsiteY3" fmla="*/ 592862 h 923758"/>
              <a:gd name="connsiteX4" fmla="*/ 1096531 w 1919759"/>
              <a:gd name="connsiteY4" fmla="*/ 592864 h 923758"/>
              <a:gd name="connsiteX5" fmla="*/ 4332 w 1919759"/>
              <a:gd name="connsiteY5" fmla="*/ 195 h 923758"/>
              <a:gd name="connsiteX0" fmla="*/ 7819 w 1609979"/>
              <a:gd name="connsiteY0" fmla="*/ 2617 h 307921"/>
              <a:gd name="connsiteX1" fmla="*/ 439619 w 1609979"/>
              <a:gd name="connsiteY1" fmla="*/ 290484 h 307921"/>
              <a:gd name="connsiteX2" fmla="*/ 1294752 w 1609979"/>
              <a:gd name="connsiteY2" fmla="*/ 248151 h 307921"/>
              <a:gd name="connsiteX3" fmla="*/ 1548752 w 1609979"/>
              <a:gd name="connsiteY3" fmla="*/ 19551 h 307921"/>
              <a:gd name="connsiteX4" fmla="*/ 786751 w 1609979"/>
              <a:gd name="connsiteY4" fmla="*/ 19553 h 307921"/>
              <a:gd name="connsiteX5" fmla="*/ 7819 w 1609979"/>
              <a:gd name="connsiteY5" fmla="*/ 2617 h 307921"/>
              <a:gd name="connsiteX0" fmla="*/ 7819 w 1609979"/>
              <a:gd name="connsiteY0" fmla="*/ 0 h 305304"/>
              <a:gd name="connsiteX1" fmla="*/ 439619 w 1609979"/>
              <a:gd name="connsiteY1" fmla="*/ 287867 h 305304"/>
              <a:gd name="connsiteX2" fmla="*/ 1294752 w 1609979"/>
              <a:gd name="connsiteY2" fmla="*/ 245534 h 305304"/>
              <a:gd name="connsiteX3" fmla="*/ 1548752 w 1609979"/>
              <a:gd name="connsiteY3" fmla="*/ 16934 h 305304"/>
              <a:gd name="connsiteX4" fmla="*/ 786751 w 1609979"/>
              <a:gd name="connsiteY4" fmla="*/ 16936 h 305304"/>
              <a:gd name="connsiteX5" fmla="*/ 7819 w 1609979"/>
              <a:gd name="connsiteY5" fmla="*/ 0 h 305304"/>
              <a:gd name="connsiteX0" fmla="*/ 6561 w 1599555"/>
              <a:gd name="connsiteY0" fmla="*/ 0 h 329069"/>
              <a:gd name="connsiteX1" fmla="*/ 438361 w 1599555"/>
              <a:gd name="connsiteY1" fmla="*/ 287867 h 329069"/>
              <a:gd name="connsiteX2" fmla="*/ 906145 w 1599555"/>
              <a:gd name="connsiteY2" fmla="*/ 322827 h 329069"/>
              <a:gd name="connsiteX3" fmla="*/ 1293494 w 1599555"/>
              <a:gd name="connsiteY3" fmla="*/ 245534 h 329069"/>
              <a:gd name="connsiteX4" fmla="*/ 1547494 w 1599555"/>
              <a:gd name="connsiteY4" fmla="*/ 16934 h 329069"/>
              <a:gd name="connsiteX5" fmla="*/ 785493 w 1599555"/>
              <a:gd name="connsiteY5" fmla="*/ 16936 h 329069"/>
              <a:gd name="connsiteX6" fmla="*/ 6561 w 1599555"/>
              <a:gd name="connsiteY6" fmla="*/ 0 h 329069"/>
              <a:gd name="connsiteX0" fmla="*/ 6613 w 1599283"/>
              <a:gd name="connsiteY0" fmla="*/ 0 h 344471"/>
              <a:gd name="connsiteX1" fmla="*/ 438413 w 1599283"/>
              <a:gd name="connsiteY1" fmla="*/ 287867 h 344471"/>
              <a:gd name="connsiteX2" fmla="*/ 925247 w 1599283"/>
              <a:gd name="connsiteY2" fmla="*/ 341877 h 344471"/>
              <a:gd name="connsiteX3" fmla="*/ 1293546 w 1599283"/>
              <a:gd name="connsiteY3" fmla="*/ 245534 h 344471"/>
              <a:gd name="connsiteX4" fmla="*/ 1547546 w 1599283"/>
              <a:gd name="connsiteY4" fmla="*/ 16934 h 344471"/>
              <a:gd name="connsiteX5" fmla="*/ 785545 w 1599283"/>
              <a:gd name="connsiteY5" fmla="*/ 16936 h 344471"/>
              <a:gd name="connsiteX6" fmla="*/ 6613 w 1599283"/>
              <a:gd name="connsiteY6" fmla="*/ 0 h 344471"/>
              <a:gd name="connsiteX0" fmla="*/ 6613 w 1570408"/>
              <a:gd name="connsiteY0" fmla="*/ 2041 h 346512"/>
              <a:gd name="connsiteX1" fmla="*/ 438413 w 1570408"/>
              <a:gd name="connsiteY1" fmla="*/ 289908 h 346512"/>
              <a:gd name="connsiteX2" fmla="*/ 925247 w 1570408"/>
              <a:gd name="connsiteY2" fmla="*/ 343918 h 346512"/>
              <a:gd name="connsiteX3" fmla="*/ 1331646 w 1570408"/>
              <a:gd name="connsiteY3" fmla="*/ 247575 h 346512"/>
              <a:gd name="connsiteX4" fmla="*/ 1547546 w 1570408"/>
              <a:gd name="connsiteY4" fmla="*/ 18975 h 346512"/>
              <a:gd name="connsiteX5" fmla="*/ 785545 w 1570408"/>
              <a:gd name="connsiteY5" fmla="*/ 18977 h 346512"/>
              <a:gd name="connsiteX6" fmla="*/ 6613 w 1570408"/>
              <a:gd name="connsiteY6" fmla="*/ 2041 h 346512"/>
              <a:gd name="connsiteX0" fmla="*/ 6613 w 1604826"/>
              <a:gd name="connsiteY0" fmla="*/ 0 h 344471"/>
              <a:gd name="connsiteX1" fmla="*/ 438413 w 1604826"/>
              <a:gd name="connsiteY1" fmla="*/ 287867 h 344471"/>
              <a:gd name="connsiteX2" fmla="*/ 925247 w 1604826"/>
              <a:gd name="connsiteY2" fmla="*/ 341877 h 344471"/>
              <a:gd name="connsiteX3" fmla="*/ 1331646 w 1604826"/>
              <a:gd name="connsiteY3" fmla="*/ 245534 h 344471"/>
              <a:gd name="connsiteX4" fmla="*/ 1547546 w 1604826"/>
              <a:gd name="connsiteY4" fmla="*/ 16934 h 344471"/>
              <a:gd name="connsiteX5" fmla="*/ 785545 w 1604826"/>
              <a:gd name="connsiteY5" fmla="*/ 16936 h 344471"/>
              <a:gd name="connsiteX6" fmla="*/ 6613 w 1604826"/>
              <a:gd name="connsiteY6" fmla="*/ 0 h 344471"/>
              <a:gd name="connsiteX0" fmla="*/ 7476 w 1605689"/>
              <a:gd name="connsiteY0" fmla="*/ 0 h 344471"/>
              <a:gd name="connsiteX1" fmla="*/ 394826 w 1605689"/>
              <a:gd name="connsiteY1" fmla="*/ 287867 h 344471"/>
              <a:gd name="connsiteX2" fmla="*/ 926110 w 1605689"/>
              <a:gd name="connsiteY2" fmla="*/ 341877 h 344471"/>
              <a:gd name="connsiteX3" fmla="*/ 1332509 w 1605689"/>
              <a:gd name="connsiteY3" fmla="*/ 245534 h 344471"/>
              <a:gd name="connsiteX4" fmla="*/ 1548409 w 1605689"/>
              <a:gd name="connsiteY4" fmla="*/ 16934 h 344471"/>
              <a:gd name="connsiteX5" fmla="*/ 786408 w 1605689"/>
              <a:gd name="connsiteY5" fmla="*/ 16936 h 344471"/>
              <a:gd name="connsiteX6" fmla="*/ 7476 w 1605689"/>
              <a:gd name="connsiteY6" fmla="*/ 0 h 344471"/>
              <a:gd name="connsiteX0" fmla="*/ 7718 w 1593231"/>
              <a:gd name="connsiteY0" fmla="*/ 0 h 331540"/>
              <a:gd name="connsiteX1" fmla="*/ 382368 w 1593231"/>
              <a:gd name="connsiteY1" fmla="*/ 275167 h 331540"/>
              <a:gd name="connsiteX2" fmla="*/ 913652 w 1593231"/>
              <a:gd name="connsiteY2" fmla="*/ 329177 h 331540"/>
              <a:gd name="connsiteX3" fmla="*/ 1320051 w 1593231"/>
              <a:gd name="connsiteY3" fmla="*/ 232834 h 331540"/>
              <a:gd name="connsiteX4" fmla="*/ 1535951 w 1593231"/>
              <a:gd name="connsiteY4" fmla="*/ 4234 h 331540"/>
              <a:gd name="connsiteX5" fmla="*/ 773950 w 1593231"/>
              <a:gd name="connsiteY5" fmla="*/ 4236 h 331540"/>
              <a:gd name="connsiteX6" fmla="*/ 7718 w 1593231"/>
              <a:gd name="connsiteY6" fmla="*/ 0 h 331540"/>
              <a:gd name="connsiteX0" fmla="*/ 21428 w 1606941"/>
              <a:gd name="connsiteY0" fmla="*/ 0 h 331540"/>
              <a:gd name="connsiteX1" fmla="*/ 396078 w 1606941"/>
              <a:gd name="connsiteY1" fmla="*/ 275167 h 331540"/>
              <a:gd name="connsiteX2" fmla="*/ 927362 w 1606941"/>
              <a:gd name="connsiteY2" fmla="*/ 329177 h 331540"/>
              <a:gd name="connsiteX3" fmla="*/ 1333761 w 1606941"/>
              <a:gd name="connsiteY3" fmla="*/ 232834 h 331540"/>
              <a:gd name="connsiteX4" fmla="*/ 1549661 w 1606941"/>
              <a:gd name="connsiteY4" fmla="*/ 4234 h 331540"/>
              <a:gd name="connsiteX5" fmla="*/ 787660 w 1606941"/>
              <a:gd name="connsiteY5" fmla="*/ 4236 h 331540"/>
              <a:gd name="connsiteX6" fmla="*/ 21428 w 1606941"/>
              <a:gd name="connsiteY6" fmla="*/ 0 h 331540"/>
              <a:gd name="connsiteX0" fmla="*/ 21611 w 1602891"/>
              <a:gd name="connsiteY0" fmla="*/ 15798 h 330136"/>
              <a:gd name="connsiteX1" fmla="*/ 392028 w 1602891"/>
              <a:gd name="connsiteY1" fmla="*/ 274031 h 330136"/>
              <a:gd name="connsiteX2" fmla="*/ 923312 w 1602891"/>
              <a:gd name="connsiteY2" fmla="*/ 328041 h 330136"/>
              <a:gd name="connsiteX3" fmla="*/ 1329711 w 1602891"/>
              <a:gd name="connsiteY3" fmla="*/ 231698 h 330136"/>
              <a:gd name="connsiteX4" fmla="*/ 1545611 w 1602891"/>
              <a:gd name="connsiteY4" fmla="*/ 3098 h 330136"/>
              <a:gd name="connsiteX5" fmla="*/ 783610 w 1602891"/>
              <a:gd name="connsiteY5" fmla="*/ 3100 h 330136"/>
              <a:gd name="connsiteX6" fmla="*/ 21611 w 1602891"/>
              <a:gd name="connsiteY6" fmla="*/ 15798 h 330136"/>
              <a:gd name="connsiteX0" fmla="*/ 22569 w 1582682"/>
              <a:gd name="connsiteY0" fmla="*/ 15798 h 330136"/>
              <a:gd name="connsiteX1" fmla="*/ 371819 w 1582682"/>
              <a:gd name="connsiteY1" fmla="*/ 274031 h 330136"/>
              <a:gd name="connsiteX2" fmla="*/ 903103 w 1582682"/>
              <a:gd name="connsiteY2" fmla="*/ 328041 h 330136"/>
              <a:gd name="connsiteX3" fmla="*/ 1309502 w 1582682"/>
              <a:gd name="connsiteY3" fmla="*/ 231698 h 330136"/>
              <a:gd name="connsiteX4" fmla="*/ 1525402 w 1582682"/>
              <a:gd name="connsiteY4" fmla="*/ 3098 h 330136"/>
              <a:gd name="connsiteX5" fmla="*/ 763401 w 1582682"/>
              <a:gd name="connsiteY5" fmla="*/ 3100 h 330136"/>
              <a:gd name="connsiteX6" fmla="*/ 22569 w 1582682"/>
              <a:gd name="connsiteY6" fmla="*/ 15798 h 330136"/>
              <a:gd name="connsiteX0" fmla="*/ 22569 w 1548012"/>
              <a:gd name="connsiteY0" fmla="*/ 26255 h 340593"/>
              <a:gd name="connsiteX1" fmla="*/ 371819 w 1548012"/>
              <a:gd name="connsiteY1" fmla="*/ 284488 h 340593"/>
              <a:gd name="connsiteX2" fmla="*/ 903103 w 1548012"/>
              <a:gd name="connsiteY2" fmla="*/ 338498 h 340593"/>
              <a:gd name="connsiteX3" fmla="*/ 1309502 w 1548012"/>
              <a:gd name="connsiteY3" fmla="*/ 242155 h 340593"/>
              <a:gd name="connsiteX4" fmla="*/ 1525402 w 1548012"/>
              <a:gd name="connsiteY4" fmla="*/ 13555 h 340593"/>
              <a:gd name="connsiteX5" fmla="*/ 767635 w 1548012"/>
              <a:gd name="connsiteY5" fmla="*/ 30491 h 340593"/>
              <a:gd name="connsiteX6" fmla="*/ 22569 w 1548012"/>
              <a:gd name="connsiteY6" fmla="*/ 26255 h 340593"/>
              <a:gd name="connsiteX0" fmla="*/ 22569 w 1563845"/>
              <a:gd name="connsiteY0" fmla="*/ 22881 h 337219"/>
              <a:gd name="connsiteX1" fmla="*/ 371819 w 1563845"/>
              <a:gd name="connsiteY1" fmla="*/ 281114 h 337219"/>
              <a:gd name="connsiteX2" fmla="*/ 903103 w 1563845"/>
              <a:gd name="connsiteY2" fmla="*/ 335124 h 337219"/>
              <a:gd name="connsiteX3" fmla="*/ 1309502 w 1563845"/>
              <a:gd name="connsiteY3" fmla="*/ 238781 h 337219"/>
              <a:gd name="connsiteX4" fmla="*/ 1542335 w 1563845"/>
              <a:gd name="connsiteY4" fmla="*/ 14414 h 337219"/>
              <a:gd name="connsiteX5" fmla="*/ 767635 w 1563845"/>
              <a:gd name="connsiteY5" fmla="*/ 27117 h 337219"/>
              <a:gd name="connsiteX6" fmla="*/ 22569 w 1563845"/>
              <a:gd name="connsiteY6" fmla="*/ 22881 h 337219"/>
              <a:gd name="connsiteX0" fmla="*/ 22569 w 1565965"/>
              <a:gd name="connsiteY0" fmla="*/ 8910 h 323248"/>
              <a:gd name="connsiteX1" fmla="*/ 371819 w 1565965"/>
              <a:gd name="connsiteY1" fmla="*/ 267143 h 323248"/>
              <a:gd name="connsiteX2" fmla="*/ 903103 w 1565965"/>
              <a:gd name="connsiteY2" fmla="*/ 321153 h 323248"/>
              <a:gd name="connsiteX3" fmla="*/ 1309502 w 1565965"/>
              <a:gd name="connsiteY3" fmla="*/ 224810 h 323248"/>
              <a:gd name="connsiteX4" fmla="*/ 1542335 w 1565965"/>
              <a:gd name="connsiteY4" fmla="*/ 443 h 323248"/>
              <a:gd name="connsiteX5" fmla="*/ 767635 w 1565965"/>
              <a:gd name="connsiteY5" fmla="*/ 13146 h 323248"/>
              <a:gd name="connsiteX6" fmla="*/ 22569 w 1565965"/>
              <a:gd name="connsiteY6" fmla="*/ 8910 h 323248"/>
              <a:gd name="connsiteX0" fmla="*/ 22569 w 1569923"/>
              <a:gd name="connsiteY0" fmla="*/ 0 h 314338"/>
              <a:gd name="connsiteX1" fmla="*/ 371819 w 1569923"/>
              <a:gd name="connsiteY1" fmla="*/ 258233 h 314338"/>
              <a:gd name="connsiteX2" fmla="*/ 903103 w 1569923"/>
              <a:gd name="connsiteY2" fmla="*/ 312243 h 314338"/>
              <a:gd name="connsiteX3" fmla="*/ 1309502 w 1569923"/>
              <a:gd name="connsiteY3" fmla="*/ 215900 h 314338"/>
              <a:gd name="connsiteX4" fmla="*/ 1546568 w 1569923"/>
              <a:gd name="connsiteY4" fmla="*/ 4233 h 314338"/>
              <a:gd name="connsiteX5" fmla="*/ 767635 w 1569923"/>
              <a:gd name="connsiteY5" fmla="*/ 4236 h 314338"/>
              <a:gd name="connsiteX6" fmla="*/ 22569 w 1569923"/>
              <a:gd name="connsiteY6" fmla="*/ 0 h 314338"/>
              <a:gd name="connsiteX0" fmla="*/ 22569 w 1569923"/>
              <a:gd name="connsiteY0" fmla="*/ 0 h 314338"/>
              <a:gd name="connsiteX1" fmla="*/ 371819 w 1569923"/>
              <a:gd name="connsiteY1" fmla="*/ 258233 h 314338"/>
              <a:gd name="connsiteX2" fmla="*/ 903103 w 1569923"/>
              <a:gd name="connsiteY2" fmla="*/ 312243 h 314338"/>
              <a:gd name="connsiteX3" fmla="*/ 1309502 w 1569923"/>
              <a:gd name="connsiteY3" fmla="*/ 215900 h 314338"/>
              <a:gd name="connsiteX4" fmla="*/ 1546568 w 1569923"/>
              <a:gd name="connsiteY4" fmla="*/ 4233 h 314338"/>
              <a:gd name="connsiteX5" fmla="*/ 767635 w 1569923"/>
              <a:gd name="connsiteY5" fmla="*/ 4236 h 314338"/>
              <a:gd name="connsiteX6" fmla="*/ 22569 w 1569923"/>
              <a:gd name="connsiteY6" fmla="*/ 0 h 314338"/>
              <a:gd name="connsiteX0" fmla="*/ 23916 w 1571270"/>
              <a:gd name="connsiteY0" fmla="*/ 1062 h 315400"/>
              <a:gd name="connsiteX1" fmla="*/ 373166 w 1571270"/>
              <a:gd name="connsiteY1" fmla="*/ 259295 h 315400"/>
              <a:gd name="connsiteX2" fmla="*/ 904450 w 1571270"/>
              <a:gd name="connsiteY2" fmla="*/ 313305 h 315400"/>
              <a:gd name="connsiteX3" fmla="*/ 1310849 w 1571270"/>
              <a:gd name="connsiteY3" fmla="*/ 216962 h 315400"/>
              <a:gd name="connsiteX4" fmla="*/ 1547915 w 1571270"/>
              <a:gd name="connsiteY4" fmla="*/ 5295 h 315400"/>
              <a:gd name="connsiteX5" fmla="*/ 768982 w 1571270"/>
              <a:gd name="connsiteY5" fmla="*/ 5298 h 315400"/>
              <a:gd name="connsiteX6" fmla="*/ 23916 w 1571270"/>
              <a:gd name="connsiteY6" fmla="*/ 1062 h 315400"/>
              <a:gd name="connsiteX0" fmla="*/ 22729 w 1595483"/>
              <a:gd name="connsiteY0" fmla="*/ 1062 h 315400"/>
              <a:gd name="connsiteX1" fmla="*/ 397379 w 1595483"/>
              <a:gd name="connsiteY1" fmla="*/ 259295 h 315400"/>
              <a:gd name="connsiteX2" fmla="*/ 928663 w 1595483"/>
              <a:gd name="connsiteY2" fmla="*/ 313305 h 315400"/>
              <a:gd name="connsiteX3" fmla="*/ 1335062 w 1595483"/>
              <a:gd name="connsiteY3" fmla="*/ 216962 h 315400"/>
              <a:gd name="connsiteX4" fmla="*/ 1572128 w 1595483"/>
              <a:gd name="connsiteY4" fmla="*/ 5295 h 315400"/>
              <a:gd name="connsiteX5" fmla="*/ 793195 w 1595483"/>
              <a:gd name="connsiteY5" fmla="*/ 5298 h 315400"/>
              <a:gd name="connsiteX6" fmla="*/ 22729 w 1595483"/>
              <a:gd name="connsiteY6" fmla="*/ 1062 h 3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483" h="315400">
                <a:moveTo>
                  <a:pt x="22729" y="1062"/>
                </a:moveTo>
                <a:cubicBezTo>
                  <a:pt x="-90159" y="-17283"/>
                  <a:pt x="246390" y="207255"/>
                  <a:pt x="397379" y="259295"/>
                </a:cubicBezTo>
                <a:cubicBezTo>
                  <a:pt x="548368" y="311335"/>
                  <a:pt x="786141" y="320360"/>
                  <a:pt x="928663" y="313305"/>
                </a:cubicBezTo>
                <a:cubicBezTo>
                  <a:pt x="1071185" y="306250"/>
                  <a:pt x="1227818" y="268297"/>
                  <a:pt x="1335062" y="216962"/>
                </a:cubicBezTo>
                <a:cubicBezTo>
                  <a:pt x="1442306" y="165627"/>
                  <a:pt x="1668507" y="-5268"/>
                  <a:pt x="1572128" y="5295"/>
                </a:cubicBezTo>
                <a:cubicBezTo>
                  <a:pt x="1469117" y="16585"/>
                  <a:pt x="1160084" y="-3169"/>
                  <a:pt x="793195" y="5298"/>
                </a:cubicBezTo>
                <a:cubicBezTo>
                  <a:pt x="426306" y="13765"/>
                  <a:pt x="345874" y="13762"/>
                  <a:pt x="22729" y="1062"/>
                </a:cubicBezTo>
                <a:close/>
              </a:path>
            </a:pathLst>
          </a:custGeom>
          <a:solidFill>
            <a:srgbClr val="9D95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Freeform 88"/>
          <p:cNvSpPr/>
          <p:nvPr/>
        </p:nvSpPr>
        <p:spPr>
          <a:xfrm>
            <a:off x="6043339" y="4033179"/>
            <a:ext cx="1921142" cy="703203"/>
          </a:xfrm>
          <a:custGeom>
            <a:avLst/>
            <a:gdLst>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22880 w 2477191"/>
              <a:gd name="connsiteY0" fmla="*/ 85215 h 983739"/>
              <a:gd name="connsiteX1" fmla="*/ 343013 w 2477191"/>
              <a:gd name="connsiteY1" fmla="*/ 576282 h 983739"/>
              <a:gd name="connsiteX2" fmla="*/ 867947 w 2477191"/>
              <a:gd name="connsiteY2" fmla="*/ 948815 h 983739"/>
              <a:gd name="connsiteX3" fmla="*/ 1723080 w 2477191"/>
              <a:gd name="connsiteY3" fmla="*/ 906482 h 983739"/>
              <a:gd name="connsiteX4" fmla="*/ 2222613 w 2477191"/>
              <a:gd name="connsiteY4" fmla="*/ 406949 h 983739"/>
              <a:gd name="connsiteX5" fmla="*/ 2324213 w 2477191"/>
              <a:gd name="connsiteY5" fmla="*/ 34415 h 983739"/>
              <a:gd name="connsiteX6" fmla="*/ 122880 w 2477191"/>
              <a:gd name="connsiteY6" fmla="*/ 85215 h 98373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67050"/>
              <a:gd name="connsiteY0" fmla="*/ 13142 h 911243"/>
              <a:gd name="connsiteX1" fmla="*/ 343013 w 2467050"/>
              <a:gd name="connsiteY1" fmla="*/ 504209 h 911243"/>
              <a:gd name="connsiteX2" fmla="*/ 867947 w 2467050"/>
              <a:gd name="connsiteY2" fmla="*/ 876742 h 911243"/>
              <a:gd name="connsiteX3" fmla="*/ 1723080 w 2467050"/>
              <a:gd name="connsiteY3" fmla="*/ 834409 h 911243"/>
              <a:gd name="connsiteX4" fmla="*/ 2256479 w 2467050"/>
              <a:gd name="connsiteY4" fmla="*/ 343342 h 911243"/>
              <a:gd name="connsiteX5" fmla="*/ 2349613 w 2467050"/>
              <a:gd name="connsiteY5" fmla="*/ 4676 h 911243"/>
              <a:gd name="connsiteX6" fmla="*/ 1308213 w 2467050"/>
              <a:gd name="connsiteY6" fmla="*/ 4677 h 911243"/>
              <a:gd name="connsiteX7" fmla="*/ 122880 w 2467050"/>
              <a:gd name="connsiteY7" fmla="*/ 13142 h 911243"/>
              <a:gd name="connsiteX0" fmla="*/ 127014 w 2471184"/>
              <a:gd name="connsiteY0" fmla="*/ 13142 h 911243"/>
              <a:gd name="connsiteX1" fmla="*/ 347147 w 2471184"/>
              <a:gd name="connsiteY1" fmla="*/ 504209 h 911243"/>
              <a:gd name="connsiteX2" fmla="*/ 872081 w 2471184"/>
              <a:gd name="connsiteY2" fmla="*/ 876742 h 911243"/>
              <a:gd name="connsiteX3" fmla="*/ 1727214 w 2471184"/>
              <a:gd name="connsiteY3" fmla="*/ 834409 h 911243"/>
              <a:gd name="connsiteX4" fmla="*/ 2260613 w 2471184"/>
              <a:gd name="connsiteY4" fmla="*/ 343342 h 911243"/>
              <a:gd name="connsiteX5" fmla="*/ 2353747 w 2471184"/>
              <a:gd name="connsiteY5" fmla="*/ 4676 h 911243"/>
              <a:gd name="connsiteX6" fmla="*/ 1312347 w 2471184"/>
              <a:gd name="connsiteY6" fmla="*/ 4677 h 911243"/>
              <a:gd name="connsiteX7" fmla="*/ 127014 w 2471184"/>
              <a:gd name="connsiteY7" fmla="*/ 13142 h 911243"/>
              <a:gd name="connsiteX0" fmla="*/ 130283 w 2474453"/>
              <a:gd name="connsiteY0" fmla="*/ 13142 h 910037"/>
              <a:gd name="connsiteX1" fmla="*/ 333482 w 2474453"/>
              <a:gd name="connsiteY1" fmla="*/ 521143 h 910037"/>
              <a:gd name="connsiteX2" fmla="*/ 875350 w 2474453"/>
              <a:gd name="connsiteY2" fmla="*/ 876742 h 910037"/>
              <a:gd name="connsiteX3" fmla="*/ 1730483 w 2474453"/>
              <a:gd name="connsiteY3" fmla="*/ 834409 h 910037"/>
              <a:gd name="connsiteX4" fmla="*/ 2263882 w 2474453"/>
              <a:gd name="connsiteY4" fmla="*/ 343342 h 910037"/>
              <a:gd name="connsiteX5" fmla="*/ 2357016 w 2474453"/>
              <a:gd name="connsiteY5" fmla="*/ 4676 h 910037"/>
              <a:gd name="connsiteX6" fmla="*/ 1315616 w 2474453"/>
              <a:gd name="connsiteY6" fmla="*/ 4677 h 910037"/>
              <a:gd name="connsiteX7" fmla="*/ 130283 w 2474453"/>
              <a:gd name="connsiteY7" fmla="*/ 13142 h 910037"/>
              <a:gd name="connsiteX0" fmla="*/ 195346 w 2539516"/>
              <a:gd name="connsiteY0" fmla="*/ 13142 h 910037"/>
              <a:gd name="connsiteX1" fmla="*/ 398545 w 2539516"/>
              <a:gd name="connsiteY1" fmla="*/ 521143 h 910037"/>
              <a:gd name="connsiteX2" fmla="*/ 940413 w 2539516"/>
              <a:gd name="connsiteY2" fmla="*/ 876742 h 910037"/>
              <a:gd name="connsiteX3" fmla="*/ 1795546 w 2539516"/>
              <a:gd name="connsiteY3" fmla="*/ 834409 h 910037"/>
              <a:gd name="connsiteX4" fmla="*/ 2328945 w 2539516"/>
              <a:gd name="connsiteY4" fmla="*/ 343342 h 910037"/>
              <a:gd name="connsiteX5" fmla="*/ 2422079 w 2539516"/>
              <a:gd name="connsiteY5" fmla="*/ 4676 h 910037"/>
              <a:gd name="connsiteX6" fmla="*/ 1380679 w 2539516"/>
              <a:gd name="connsiteY6" fmla="*/ 4677 h 910037"/>
              <a:gd name="connsiteX7" fmla="*/ 195346 w 2539516"/>
              <a:gd name="connsiteY7" fmla="*/ 13142 h 910037"/>
              <a:gd name="connsiteX0" fmla="*/ 193482 w 2537652"/>
              <a:gd name="connsiteY0" fmla="*/ 13142 h 910037"/>
              <a:gd name="connsiteX1" fmla="*/ 396681 w 2537652"/>
              <a:gd name="connsiteY1" fmla="*/ 521143 h 910037"/>
              <a:gd name="connsiteX2" fmla="*/ 938549 w 2537652"/>
              <a:gd name="connsiteY2" fmla="*/ 876742 h 910037"/>
              <a:gd name="connsiteX3" fmla="*/ 1793682 w 2537652"/>
              <a:gd name="connsiteY3" fmla="*/ 834409 h 910037"/>
              <a:gd name="connsiteX4" fmla="*/ 2327081 w 2537652"/>
              <a:gd name="connsiteY4" fmla="*/ 343342 h 910037"/>
              <a:gd name="connsiteX5" fmla="*/ 2420215 w 2537652"/>
              <a:gd name="connsiteY5" fmla="*/ 4676 h 910037"/>
              <a:gd name="connsiteX6" fmla="*/ 1378815 w 2537652"/>
              <a:gd name="connsiteY6" fmla="*/ 4677 h 910037"/>
              <a:gd name="connsiteX7" fmla="*/ 193482 w 2537652"/>
              <a:gd name="connsiteY7" fmla="*/ 13142 h 910037"/>
              <a:gd name="connsiteX0" fmla="*/ 193482 w 2524950"/>
              <a:gd name="connsiteY0" fmla="*/ 9404 h 906299"/>
              <a:gd name="connsiteX1" fmla="*/ 396681 w 2524950"/>
              <a:gd name="connsiteY1" fmla="*/ 517405 h 906299"/>
              <a:gd name="connsiteX2" fmla="*/ 938549 w 2524950"/>
              <a:gd name="connsiteY2" fmla="*/ 873004 h 906299"/>
              <a:gd name="connsiteX3" fmla="*/ 1793682 w 2524950"/>
              <a:gd name="connsiteY3" fmla="*/ 830671 h 906299"/>
              <a:gd name="connsiteX4" fmla="*/ 2327081 w 2524950"/>
              <a:gd name="connsiteY4" fmla="*/ 339604 h 906299"/>
              <a:gd name="connsiteX5" fmla="*/ 2403282 w 2524950"/>
              <a:gd name="connsiteY5" fmla="*/ 47505 h 906299"/>
              <a:gd name="connsiteX6" fmla="*/ 1378815 w 2524950"/>
              <a:gd name="connsiteY6" fmla="*/ 939 h 906299"/>
              <a:gd name="connsiteX7" fmla="*/ 193482 w 2524950"/>
              <a:gd name="connsiteY7" fmla="*/ 9404 h 906299"/>
              <a:gd name="connsiteX0" fmla="*/ 193482 w 2476033"/>
              <a:gd name="connsiteY0" fmla="*/ 4640 h 901535"/>
              <a:gd name="connsiteX1" fmla="*/ 396681 w 2476033"/>
              <a:gd name="connsiteY1" fmla="*/ 512641 h 901535"/>
              <a:gd name="connsiteX2" fmla="*/ 938549 w 2476033"/>
              <a:gd name="connsiteY2" fmla="*/ 868240 h 901535"/>
              <a:gd name="connsiteX3" fmla="*/ 1793682 w 2476033"/>
              <a:gd name="connsiteY3" fmla="*/ 825907 h 901535"/>
              <a:gd name="connsiteX4" fmla="*/ 2327081 w 2476033"/>
              <a:gd name="connsiteY4" fmla="*/ 334840 h 901535"/>
              <a:gd name="connsiteX5" fmla="*/ 2403282 w 2476033"/>
              <a:gd name="connsiteY5" fmla="*/ 42741 h 901535"/>
              <a:gd name="connsiteX6" fmla="*/ 1378815 w 2476033"/>
              <a:gd name="connsiteY6" fmla="*/ 68142 h 901535"/>
              <a:gd name="connsiteX7" fmla="*/ 193482 w 2476033"/>
              <a:gd name="connsiteY7" fmla="*/ 4640 h 901535"/>
              <a:gd name="connsiteX0" fmla="*/ 193482 w 2475405"/>
              <a:gd name="connsiteY0" fmla="*/ 4640 h 901535"/>
              <a:gd name="connsiteX1" fmla="*/ 396681 w 2475405"/>
              <a:gd name="connsiteY1" fmla="*/ 512641 h 901535"/>
              <a:gd name="connsiteX2" fmla="*/ 938549 w 2475405"/>
              <a:gd name="connsiteY2" fmla="*/ 868240 h 901535"/>
              <a:gd name="connsiteX3" fmla="*/ 1793682 w 2475405"/>
              <a:gd name="connsiteY3" fmla="*/ 825907 h 901535"/>
              <a:gd name="connsiteX4" fmla="*/ 2327081 w 2475405"/>
              <a:gd name="connsiteY4" fmla="*/ 334840 h 901535"/>
              <a:gd name="connsiteX5" fmla="*/ 2403282 w 2475405"/>
              <a:gd name="connsiteY5" fmla="*/ 42741 h 901535"/>
              <a:gd name="connsiteX6" fmla="*/ 1387281 w 2475405"/>
              <a:gd name="connsiteY6" fmla="*/ 55442 h 901535"/>
              <a:gd name="connsiteX7" fmla="*/ 193482 w 2475405"/>
              <a:gd name="connsiteY7" fmla="*/ 4640 h 901535"/>
              <a:gd name="connsiteX0" fmla="*/ 185920 w 2484777"/>
              <a:gd name="connsiteY0" fmla="*/ 27866 h 878194"/>
              <a:gd name="connsiteX1" fmla="*/ 406053 w 2484777"/>
              <a:gd name="connsiteY1" fmla="*/ 489300 h 878194"/>
              <a:gd name="connsiteX2" fmla="*/ 947921 w 2484777"/>
              <a:gd name="connsiteY2" fmla="*/ 844899 h 878194"/>
              <a:gd name="connsiteX3" fmla="*/ 1803054 w 2484777"/>
              <a:gd name="connsiteY3" fmla="*/ 802566 h 878194"/>
              <a:gd name="connsiteX4" fmla="*/ 2336453 w 2484777"/>
              <a:gd name="connsiteY4" fmla="*/ 311499 h 878194"/>
              <a:gd name="connsiteX5" fmla="*/ 2412654 w 2484777"/>
              <a:gd name="connsiteY5" fmla="*/ 19400 h 878194"/>
              <a:gd name="connsiteX6" fmla="*/ 1396653 w 2484777"/>
              <a:gd name="connsiteY6" fmla="*/ 32101 h 878194"/>
              <a:gd name="connsiteX7" fmla="*/ 185920 w 2484777"/>
              <a:gd name="connsiteY7" fmla="*/ 27866 h 878194"/>
              <a:gd name="connsiteX0" fmla="*/ 185920 w 2484777"/>
              <a:gd name="connsiteY0" fmla="*/ 27866 h 878194"/>
              <a:gd name="connsiteX1" fmla="*/ 406053 w 2484777"/>
              <a:gd name="connsiteY1" fmla="*/ 489300 h 878194"/>
              <a:gd name="connsiteX2" fmla="*/ 947921 w 2484777"/>
              <a:gd name="connsiteY2" fmla="*/ 844899 h 878194"/>
              <a:gd name="connsiteX3" fmla="*/ 1803054 w 2484777"/>
              <a:gd name="connsiteY3" fmla="*/ 802566 h 878194"/>
              <a:gd name="connsiteX4" fmla="*/ 2336453 w 2484777"/>
              <a:gd name="connsiteY4" fmla="*/ 311499 h 878194"/>
              <a:gd name="connsiteX5" fmla="*/ 2412654 w 2484777"/>
              <a:gd name="connsiteY5" fmla="*/ 19400 h 878194"/>
              <a:gd name="connsiteX6" fmla="*/ 1396653 w 2484777"/>
              <a:gd name="connsiteY6" fmla="*/ 32101 h 878194"/>
              <a:gd name="connsiteX7" fmla="*/ 185920 w 2484777"/>
              <a:gd name="connsiteY7" fmla="*/ 27866 h 878194"/>
              <a:gd name="connsiteX0" fmla="*/ 6701 w 2305558"/>
              <a:gd name="connsiteY0" fmla="*/ 27866 h 878194"/>
              <a:gd name="connsiteX1" fmla="*/ 226834 w 2305558"/>
              <a:gd name="connsiteY1" fmla="*/ 489300 h 878194"/>
              <a:gd name="connsiteX2" fmla="*/ 768702 w 2305558"/>
              <a:gd name="connsiteY2" fmla="*/ 844899 h 878194"/>
              <a:gd name="connsiteX3" fmla="*/ 1623835 w 2305558"/>
              <a:gd name="connsiteY3" fmla="*/ 802566 h 878194"/>
              <a:gd name="connsiteX4" fmla="*/ 2157234 w 2305558"/>
              <a:gd name="connsiteY4" fmla="*/ 311499 h 878194"/>
              <a:gd name="connsiteX5" fmla="*/ 2233435 w 2305558"/>
              <a:gd name="connsiteY5" fmla="*/ 19400 h 878194"/>
              <a:gd name="connsiteX6" fmla="*/ 1217434 w 2305558"/>
              <a:gd name="connsiteY6" fmla="*/ 32101 h 878194"/>
              <a:gd name="connsiteX7" fmla="*/ 6701 w 2305558"/>
              <a:gd name="connsiteY7" fmla="*/ 27866 h 878194"/>
              <a:gd name="connsiteX0" fmla="*/ 4434 w 2404891"/>
              <a:gd name="connsiteY0" fmla="*/ 23633 h 878194"/>
              <a:gd name="connsiteX1" fmla="*/ 326167 w 2404891"/>
              <a:gd name="connsiteY1" fmla="*/ 489300 h 878194"/>
              <a:gd name="connsiteX2" fmla="*/ 868035 w 2404891"/>
              <a:gd name="connsiteY2" fmla="*/ 844899 h 878194"/>
              <a:gd name="connsiteX3" fmla="*/ 1723168 w 2404891"/>
              <a:gd name="connsiteY3" fmla="*/ 802566 h 878194"/>
              <a:gd name="connsiteX4" fmla="*/ 2256567 w 2404891"/>
              <a:gd name="connsiteY4" fmla="*/ 311499 h 878194"/>
              <a:gd name="connsiteX5" fmla="*/ 2332768 w 2404891"/>
              <a:gd name="connsiteY5" fmla="*/ 19400 h 878194"/>
              <a:gd name="connsiteX6" fmla="*/ 1316767 w 2404891"/>
              <a:gd name="connsiteY6" fmla="*/ 32101 h 878194"/>
              <a:gd name="connsiteX7" fmla="*/ 4434 w 2404891"/>
              <a:gd name="connsiteY7" fmla="*/ 23633 h 878194"/>
              <a:gd name="connsiteX0" fmla="*/ 10430 w 2410887"/>
              <a:gd name="connsiteY0" fmla="*/ 23633 h 878194"/>
              <a:gd name="connsiteX1" fmla="*/ 332163 w 2410887"/>
              <a:gd name="connsiteY1" fmla="*/ 489300 h 878194"/>
              <a:gd name="connsiteX2" fmla="*/ 874031 w 2410887"/>
              <a:gd name="connsiteY2" fmla="*/ 844899 h 878194"/>
              <a:gd name="connsiteX3" fmla="*/ 1729164 w 2410887"/>
              <a:gd name="connsiteY3" fmla="*/ 802566 h 878194"/>
              <a:gd name="connsiteX4" fmla="*/ 2262563 w 2410887"/>
              <a:gd name="connsiteY4" fmla="*/ 311499 h 878194"/>
              <a:gd name="connsiteX5" fmla="*/ 2338764 w 2410887"/>
              <a:gd name="connsiteY5" fmla="*/ 19400 h 878194"/>
              <a:gd name="connsiteX6" fmla="*/ 1322763 w 2410887"/>
              <a:gd name="connsiteY6" fmla="*/ 32101 h 878194"/>
              <a:gd name="connsiteX7" fmla="*/ 10430 w 2410887"/>
              <a:gd name="connsiteY7" fmla="*/ 23633 h 878194"/>
              <a:gd name="connsiteX0" fmla="*/ 10430 w 2413899"/>
              <a:gd name="connsiteY0" fmla="*/ 16078 h 870639"/>
              <a:gd name="connsiteX1" fmla="*/ 332163 w 2413899"/>
              <a:gd name="connsiteY1" fmla="*/ 481745 h 870639"/>
              <a:gd name="connsiteX2" fmla="*/ 874031 w 2413899"/>
              <a:gd name="connsiteY2" fmla="*/ 837344 h 870639"/>
              <a:gd name="connsiteX3" fmla="*/ 1729164 w 2413899"/>
              <a:gd name="connsiteY3" fmla="*/ 795011 h 870639"/>
              <a:gd name="connsiteX4" fmla="*/ 2262563 w 2413899"/>
              <a:gd name="connsiteY4" fmla="*/ 303944 h 870639"/>
              <a:gd name="connsiteX5" fmla="*/ 2338764 w 2413899"/>
              <a:gd name="connsiteY5" fmla="*/ 11845 h 870639"/>
              <a:gd name="connsiteX6" fmla="*/ 1322763 w 2413899"/>
              <a:gd name="connsiteY6" fmla="*/ 24546 h 870639"/>
              <a:gd name="connsiteX7" fmla="*/ 10430 w 2413899"/>
              <a:gd name="connsiteY7" fmla="*/ 16078 h 870639"/>
              <a:gd name="connsiteX0" fmla="*/ 10430 w 2425187"/>
              <a:gd name="connsiteY0" fmla="*/ 16078 h 870639"/>
              <a:gd name="connsiteX1" fmla="*/ 332163 w 2425187"/>
              <a:gd name="connsiteY1" fmla="*/ 481745 h 870639"/>
              <a:gd name="connsiteX2" fmla="*/ 874031 w 2425187"/>
              <a:gd name="connsiteY2" fmla="*/ 837344 h 870639"/>
              <a:gd name="connsiteX3" fmla="*/ 1729164 w 2425187"/>
              <a:gd name="connsiteY3" fmla="*/ 795011 h 870639"/>
              <a:gd name="connsiteX4" fmla="*/ 2262563 w 2425187"/>
              <a:gd name="connsiteY4" fmla="*/ 303944 h 870639"/>
              <a:gd name="connsiteX5" fmla="*/ 2338764 w 2425187"/>
              <a:gd name="connsiteY5" fmla="*/ 11845 h 870639"/>
              <a:gd name="connsiteX6" fmla="*/ 1322763 w 2425187"/>
              <a:gd name="connsiteY6" fmla="*/ 24546 h 870639"/>
              <a:gd name="connsiteX7" fmla="*/ 10430 w 2425187"/>
              <a:gd name="connsiteY7" fmla="*/ 16078 h 870639"/>
              <a:gd name="connsiteX0" fmla="*/ 10430 w 2425187"/>
              <a:gd name="connsiteY0" fmla="*/ 18957 h 873518"/>
              <a:gd name="connsiteX1" fmla="*/ 332163 w 2425187"/>
              <a:gd name="connsiteY1" fmla="*/ 484624 h 873518"/>
              <a:gd name="connsiteX2" fmla="*/ 874031 w 2425187"/>
              <a:gd name="connsiteY2" fmla="*/ 840223 h 873518"/>
              <a:gd name="connsiteX3" fmla="*/ 1729164 w 2425187"/>
              <a:gd name="connsiteY3" fmla="*/ 797890 h 873518"/>
              <a:gd name="connsiteX4" fmla="*/ 2262563 w 2425187"/>
              <a:gd name="connsiteY4" fmla="*/ 306823 h 873518"/>
              <a:gd name="connsiteX5" fmla="*/ 2338764 w 2425187"/>
              <a:gd name="connsiteY5" fmla="*/ 14724 h 873518"/>
              <a:gd name="connsiteX6" fmla="*/ 1322763 w 2425187"/>
              <a:gd name="connsiteY6" fmla="*/ 27425 h 873518"/>
              <a:gd name="connsiteX7" fmla="*/ 10430 w 2425187"/>
              <a:gd name="connsiteY7" fmla="*/ 18957 h 873518"/>
              <a:gd name="connsiteX0" fmla="*/ 10430 w 2490866"/>
              <a:gd name="connsiteY0" fmla="*/ 18957 h 873518"/>
              <a:gd name="connsiteX1" fmla="*/ 332163 w 2490866"/>
              <a:gd name="connsiteY1" fmla="*/ 484624 h 873518"/>
              <a:gd name="connsiteX2" fmla="*/ 874031 w 2490866"/>
              <a:gd name="connsiteY2" fmla="*/ 840223 h 873518"/>
              <a:gd name="connsiteX3" fmla="*/ 1729164 w 2490866"/>
              <a:gd name="connsiteY3" fmla="*/ 797890 h 873518"/>
              <a:gd name="connsiteX4" fmla="*/ 2262563 w 2490866"/>
              <a:gd name="connsiteY4" fmla="*/ 306823 h 873518"/>
              <a:gd name="connsiteX5" fmla="*/ 2338764 w 2490866"/>
              <a:gd name="connsiteY5" fmla="*/ 14724 h 873518"/>
              <a:gd name="connsiteX6" fmla="*/ 1322763 w 2490866"/>
              <a:gd name="connsiteY6" fmla="*/ 27425 h 873518"/>
              <a:gd name="connsiteX7" fmla="*/ 10430 w 2490866"/>
              <a:gd name="connsiteY7" fmla="*/ 18957 h 873518"/>
              <a:gd name="connsiteX0" fmla="*/ 10430 w 2359164"/>
              <a:gd name="connsiteY0" fmla="*/ 16078 h 870639"/>
              <a:gd name="connsiteX1" fmla="*/ 332163 w 2359164"/>
              <a:gd name="connsiteY1" fmla="*/ 481745 h 870639"/>
              <a:gd name="connsiteX2" fmla="*/ 874031 w 2359164"/>
              <a:gd name="connsiteY2" fmla="*/ 837344 h 870639"/>
              <a:gd name="connsiteX3" fmla="*/ 1729164 w 2359164"/>
              <a:gd name="connsiteY3" fmla="*/ 795011 h 870639"/>
              <a:gd name="connsiteX4" fmla="*/ 2262563 w 2359164"/>
              <a:gd name="connsiteY4" fmla="*/ 303944 h 870639"/>
              <a:gd name="connsiteX5" fmla="*/ 2338764 w 2359164"/>
              <a:gd name="connsiteY5" fmla="*/ 11845 h 870639"/>
              <a:gd name="connsiteX6" fmla="*/ 1322763 w 2359164"/>
              <a:gd name="connsiteY6" fmla="*/ 24546 h 870639"/>
              <a:gd name="connsiteX7" fmla="*/ 10430 w 2359164"/>
              <a:gd name="connsiteY7" fmla="*/ 16078 h 870639"/>
              <a:gd name="connsiteX0" fmla="*/ 10430 w 2270718"/>
              <a:gd name="connsiteY0" fmla="*/ 16078 h 870639"/>
              <a:gd name="connsiteX1" fmla="*/ 332163 w 2270718"/>
              <a:gd name="connsiteY1" fmla="*/ 481745 h 870639"/>
              <a:gd name="connsiteX2" fmla="*/ 874031 w 2270718"/>
              <a:gd name="connsiteY2" fmla="*/ 837344 h 870639"/>
              <a:gd name="connsiteX3" fmla="*/ 1729164 w 2270718"/>
              <a:gd name="connsiteY3" fmla="*/ 795011 h 870639"/>
              <a:gd name="connsiteX4" fmla="*/ 2262563 w 2270718"/>
              <a:gd name="connsiteY4" fmla="*/ 303944 h 870639"/>
              <a:gd name="connsiteX5" fmla="*/ 1322763 w 2270718"/>
              <a:gd name="connsiteY5" fmla="*/ 24546 h 870639"/>
              <a:gd name="connsiteX6" fmla="*/ 10430 w 2270718"/>
              <a:gd name="connsiteY6" fmla="*/ 16078 h 870639"/>
              <a:gd name="connsiteX0" fmla="*/ 10430 w 2434689"/>
              <a:gd name="connsiteY0" fmla="*/ 16078 h 870639"/>
              <a:gd name="connsiteX1" fmla="*/ 332163 w 2434689"/>
              <a:gd name="connsiteY1" fmla="*/ 481745 h 870639"/>
              <a:gd name="connsiteX2" fmla="*/ 874031 w 2434689"/>
              <a:gd name="connsiteY2" fmla="*/ 837344 h 870639"/>
              <a:gd name="connsiteX3" fmla="*/ 1729164 w 2434689"/>
              <a:gd name="connsiteY3" fmla="*/ 795011 h 870639"/>
              <a:gd name="connsiteX4" fmla="*/ 2262563 w 2434689"/>
              <a:gd name="connsiteY4" fmla="*/ 303944 h 870639"/>
              <a:gd name="connsiteX5" fmla="*/ 2376865 w 2434689"/>
              <a:gd name="connsiteY5" fmla="*/ 20310 h 870639"/>
              <a:gd name="connsiteX6" fmla="*/ 1322763 w 2434689"/>
              <a:gd name="connsiteY6" fmla="*/ 24546 h 870639"/>
              <a:gd name="connsiteX7" fmla="*/ 10430 w 2434689"/>
              <a:gd name="connsiteY7" fmla="*/ 16078 h 870639"/>
              <a:gd name="connsiteX0" fmla="*/ 10430 w 2404334"/>
              <a:gd name="connsiteY0" fmla="*/ 42393 h 896954"/>
              <a:gd name="connsiteX1" fmla="*/ 332163 w 2404334"/>
              <a:gd name="connsiteY1" fmla="*/ 508060 h 896954"/>
              <a:gd name="connsiteX2" fmla="*/ 874031 w 2404334"/>
              <a:gd name="connsiteY2" fmla="*/ 863659 h 896954"/>
              <a:gd name="connsiteX3" fmla="*/ 1729164 w 2404334"/>
              <a:gd name="connsiteY3" fmla="*/ 821326 h 896954"/>
              <a:gd name="connsiteX4" fmla="*/ 2262563 w 2404334"/>
              <a:gd name="connsiteY4" fmla="*/ 330259 h 896954"/>
              <a:gd name="connsiteX5" fmla="*/ 2376865 w 2404334"/>
              <a:gd name="connsiteY5" fmla="*/ 46625 h 896954"/>
              <a:gd name="connsiteX6" fmla="*/ 1322763 w 2404334"/>
              <a:gd name="connsiteY6" fmla="*/ 50861 h 896954"/>
              <a:gd name="connsiteX7" fmla="*/ 10430 w 2404334"/>
              <a:gd name="connsiteY7" fmla="*/ 42393 h 896954"/>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8575" h="870639">
                <a:moveTo>
                  <a:pt x="10430" y="16078"/>
                </a:moveTo>
                <a:cubicBezTo>
                  <a:pt x="-53069" y="-88345"/>
                  <a:pt x="188230" y="344868"/>
                  <a:pt x="332163" y="481745"/>
                </a:cubicBezTo>
                <a:cubicBezTo>
                  <a:pt x="476096" y="618622"/>
                  <a:pt x="641198" y="785133"/>
                  <a:pt x="874031" y="837344"/>
                </a:cubicBezTo>
                <a:cubicBezTo>
                  <a:pt x="1106864" y="889555"/>
                  <a:pt x="1497742" y="883911"/>
                  <a:pt x="1729164" y="795011"/>
                </a:cubicBezTo>
                <a:cubicBezTo>
                  <a:pt x="1960586" y="706111"/>
                  <a:pt x="2195535" y="401311"/>
                  <a:pt x="2262563" y="303944"/>
                </a:cubicBezTo>
                <a:cubicBezTo>
                  <a:pt x="2329591" y="206577"/>
                  <a:pt x="2389564" y="-9324"/>
                  <a:pt x="2376865" y="20310"/>
                </a:cubicBezTo>
                <a:cubicBezTo>
                  <a:pt x="2224465" y="16077"/>
                  <a:pt x="1688947" y="31601"/>
                  <a:pt x="1322763" y="24546"/>
                </a:cubicBezTo>
                <a:cubicBezTo>
                  <a:pt x="955874" y="33013"/>
                  <a:pt x="325108" y="20311"/>
                  <a:pt x="10430" y="16078"/>
                </a:cubicBezTo>
                <a:close/>
              </a:path>
            </a:pathLst>
          </a:custGeom>
          <a:solidFill>
            <a:srgbClr val="E06808">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Freeform 89"/>
          <p:cNvSpPr/>
          <p:nvPr/>
        </p:nvSpPr>
        <p:spPr>
          <a:xfrm>
            <a:off x="6044927" y="1838601"/>
            <a:ext cx="1923303" cy="729431"/>
          </a:xfrm>
          <a:custGeom>
            <a:avLst/>
            <a:gdLst>
              <a:gd name="connsiteX0" fmla="*/ 0 w 2381250"/>
              <a:gd name="connsiteY0" fmla="*/ 0 h 889000"/>
              <a:gd name="connsiteX1" fmla="*/ 203200 w 2381250"/>
              <a:gd name="connsiteY1" fmla="*/ 342900 h 889000"/>
              <a:gd name="connsiteX2" fmla="*/ 419100 w 2381250"/>
              <a:gd name="connsiteY2" fmla="*/ 577850 h 889000"/>
              <a:gd name="connsiteX3" fmla="*/ 749300 w 2381250"/>
              <a:gd name="connsiteY3" fmla="*/ 806450 h 889000"/>
              <a:gd name="connsiteX4" fmla="*/ 1111250 w 2381250"/>
              <a:gd name="connsiteY4" fmla="*/ 889000 h 889000"/>
              <a:gd name="connsiteX5" fmla="*/ 1485900 w 2381250"/>
              <a:gd name="connsiteY5" fmla="*/ 889000 h 889000"/>
              <a:gd name="connsiteX6" fmla="*/ 1790700 w 2381250"/>
              <a:gd name="connsiteY6" fmla="*/ 793750 h 889000"/>
              <a:gd name="connsiteX7" fmla="*/ 2057400 w 2381250"/>
              <a:gd name="connsiteY7" fmla="*/ 558800 h 889000"/>
              <a:gd name="connsiteX8" fmla="*/ 2260600 w 2381250"/>
              <a:gd name="connsiteY8" fmla="*/ 317500 h 889000"/>
              <a:gd name="connsiteX9" fmla="*/ 2368550 w 2381250"/>
              <a:gd name="connsiteY9" fmla="*/ 88900 h 889000"/>
              <a:gd name="connsiteX10" fmla="*/ 2381250 w 2381250"/>
              <a:gd name="connsiteY10" fmla="*/ 6350 h 889000"/>
              <a:gd name="connsiteX11" fmla="*/ 2381250 w 2381250"/>
              <a:gd name="connsiteY11" fmla="*/ 6350 h 889000"/>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3112"/>
              <a:gd name="connsiteX1" fmla="*/ 203200 w 2381250"/>
              <a:gd name="connsiteY1" fmla="*/ 342900 h 903112"/>
              <a:gd name="connsiteX2" fmla="*/ 419100 w 2381250"/>
              <a:gd name="connsiteY2" fmla="*/ 577850 h 903112"/>
              <a:gd name="connsiteX3" fmla="*/ 749300 w 2381250"/>
              <a:gd name="connsiteY3" fmla="*/ 806450 h 903112"/>
              <a:gd name="connsiteX4" fmla="*/ 1111250 w 2381250"/>
              <a:gd name="connsiteY4" fmla="*/ 889000 h 903112"/>
              <a:gd name="connsiteX5" fmla="*/ 1485900 w 2381250"/>
              <a:gd name="connsiteY5" fmla="*/ 889000 h 903112"/>
              <a:gd name="connsiteX6" fmla="*/ 1841500 w 2381250"/>
              <a:gd name="connsiteY6" fmla="*/ 749300 h 903112"/>
              <a:gd name="connsiteX7" fmla="*/ 2057400 w 2381250"/>
              <a:gd name="connsiteY7" fmla="*/ 558800 h 903112"/>
              <a:gd name="connsiteX8" fmla="*/ 2260600 w 2381250"/>
              <a:gd name="connsiteY8" fmla="*/ 317500 h 903112"/>
              <a:gd name="connsiteX9" fmla="*/ 2368550 w 2381250"/>
              <a:gd name="connsiteY9" fmla="*/ 88900 h 903112"/>
              <a:gd name="connsiteX10" fmla="*/ 2381250 w 2381250"/>
              <a:gd name="connsiteY10" fmla="*/ 6350 h 903112"/>
              <a:gd name="connsiteX11" fmla="*/ 2381250 w 2381250"/>
              <a:gd name="connsiteY11" fmla="*/ 6350 h 90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250" h="903112">
                <a:moveTo>
                  <a:pt x="0" y="0"/>
                </a:moveTo>
                <a:cubicBezTo>
                  <a:pt x="67733" y="114300"/>
                  <a:pt x="133350" y="246592"/>
                  <a:pt x="203200" y="342900"/>
                </a:cubicBezTo>
                <a:cubicBezTo>
                  <a:pt x="273050" y="439208"/>
                  <a:pt x="328083" y="500592"/>
                  <a:pt x="419100" y="577850"/>
                </a:cubicBezTo>
                <a:cubicBezTo>
                  <a:pt x="510117" y="655108"/>
                  <a:pt x="633942" y="754592"/>
                  <a:pt x="749300" y="806450"/>
                </a:cubicBezTo>
                <a:cubicBezTo>
                  <a:pt x="864658" y="858308"/>
                  <a:pt x="988483" y="875242"/>
                  <a:pt x="1111250" y="889000"/>
                </a:cubicBezTo>
                <a:cubicBezTo>
                  <a:pt x="1234017" y="902758"/>
                  <a:pt x="1364192" y="912283"/>
                  <a:pt x="1485900" y="889000"/>
                </a:cubicBezTo>
                <a:cubicBezTo>
                  <a:pt x="1607608" y="865717"/>
                  <a:pt x="1752600" y="827617"/>
                  <a:pt x="1841500" y="749300"/>
                </a:cubicBezTo>
                <a:cubicBezTo>
                  <a:pt x="1913467" y="685800"/>
                  <a:pt x="1987550" y="630767"/>
                  <a:pt x="2057400" y="558800"/>
                </a:cubicBezTo>
                <a:cubicBezTo>
                  <a:pt x="2127250" y="486833"/>
                  <a:pt x="2208742" y="395817"/>
                  <a:pt x="2260600" y="317500"/>
                </a:cubicBezTo>
                <a:cubicBezTo>
                  <a:pt x="2312458" y="239183"/>
                  <a:pt x="2348442" y="140758"/>
                  <a:pt x="2368550" y="88900"/>
                </a:cubicBezTo>
                <a:lnTo>
                  <a:pt x="2381250" y="6350"/>
                </a:lnTo>
                <a:lnTo>
                  <a:pt x="2381250" y="6350"/>
                </a:lnTo>
              </a:path>
            </a:pathLst>
          </a:custGeom>
          <a:ln>
            <a:solidFill>
              <a:srgbClr val="8497B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1" name="TextBox 90"/>
          <p:cNvSpPr txBox="1"/>
          <p:nvPr/>
        </p:nvSpPr>
        <p:spPr>
          <a:xfrm>
            <a:off x="7109877" y="2802628"/>
            <a:ext cx="619137" cy="372880"/>
          </a:xfrm>
          <a:prstGeom prst="rect">
            <a:avLst/>
          </a:prstGeom>
          <a:noFill/>
        </p:spPr>
        <p:txBody>
          <a:bodyPr wrap="none" rtlCol="0">
            <a:spAutoFit/>
          </a:bodyPr>
          <a:lstStyle/>
          <a:p>
            <a:r>
              <a:rPr lang="en-US" sz="2400" dirty="0" smtClean="0">
                <a:solidFill>
                  <a:schemeClr val="bg1"/>
                </a:solidFill>
              </a:rPr>
              <a:t>MLD</a:t>
            </a:r>
            <a:endParaRPr lang="en-US" sz="2400" dirty="0">
              <a:solidFill>
                <a:schemeClr val="bg1"/>
              </a:solidFill>
            </a:endParaRPr>
          </a:p>
        </p:txBody>
      </p:sp>
      <p:cxnSp>
        <p:nvCxnSpPr>
          <p:cNvPr id="92" name="Straight Arrow Connector 91"/>
          <p:cNvCxnSpPr/>
          <p:nvPr/>
        </p:nvCxnSpPr>
        <p:spPr>
          <a:xfrm flipV="1">
            <a:off x="7474417" y="2665863"/>
            <a:ext cx="129667" cy="1938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3" name="Freeform 92"/>
          <p:cNvSpPr/>
          <p:nvPr/>
        </p:nvSpPr>
        <p:spPr>
          <a:xfrm>
            <a:off x="6392422" y="4494049"/>
            <a:ext cx="1288649" cy="254744"/>
          </a:xfrm>
          <a:custGeom>
            <a:avLst/>
            <a:gdLst>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22880 w 2477191"/>
              <a:gd name="connsiteY0" fmla="*/ 85215 h 983739"/>
              <a:gd name="connsiteX1" fmla="*/ 343013 w 2477191"/>
              <a:gd name="connsiteY1" fmla="*/ 576282 h 983739"/>
              <a:gd name="connsiteX2" fmla="*/ 867947 w 2477191"/>
              <a:gd name="connsiteY2" fmla="*/ 948815 h 983739"/>
              <a:gd name="connsiteX3" fmla="*/ 1723080 w 2477191"/>
              <a:gd name="connsiteY3" fmla="*/ 906482 h 983739"/>
              <a:gd name="connsiteX4" fmla="*/ 2222613 w 2477191"/>
              <a:gd name="connsiteY4" fmla="*/ 406949 h 983739"/>
              <a:gd name="connsiteX5" fmla="*/ 2324213 w 2477191"/>
              <a:gd name="connsiteY5" fmla="*/ 34415 h 983739"/>
              <a:gd name="connsiteX6" fmla="*/ 122880 w 2477191"/>
              <a:gd name="connsiteY6" fmla="*/ 85215 h 98373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67050"/>
              <a:gd name="connsiteY0" fmla="*/ 13142 h 911243"/>
              <a:gd name="connsiteX1" fmla="*/ 343013 w 2467050"/>
              <a:gd name="connsiteY1" fmla="*/ 504209 h 911243"/>
              <a:gd name="connsiteX2" fmla="*/ 867947 w 2467050"/>
              <a:gd name="connsiteY2" fmla="*/ 876742 h 911243"/>
              <a:gd name="connsiteX3" fmla="*/ 1723080 w 2467050"/>
              <a:gd name="connsiteY3" fmla="*/ 834409 h 911243"/>
              <a:gd name="connsiteX4" fmla="*/ 2256479 w 2467050"/>
              <a:gd name="connsiteY4" fmla="*/ 343342 h 911243"/>
              <a:gd name="connsiteX5" fmla="*/ 2349613 w 2467050"/>
              <a:gd name="connsiteY5" fmla="*/ 4676 h 911243"/>
              <a:gd name="connsiteX6" fmla="*/ 1308213 w 2467050"/>
              <a:gd name="connsiteY6" fmla="*/ 4677 h 911243"/>
              <a:gd name="connsiteX7" fmla="*/ 122880 w 2467050"/>
              <a:gd name="connsiteY7" fmla="*/ 13142 h 911243"/>
              <a:gd name="connsiteX0" fmla="*/ 127014 w 2471184"/>
              <a:gd name="connsiteY0" fmla="*/ 13142 h 911243"/>
              <a:gd name="connsiteX1" fmla="*/ 347147 w 2471184"/>
              <a:gd name="connsiteY1" fmla="*/ 504209 h 911243"/>
              <a:gd name="connsiteX2" fmla="*/ 872081 w 2471184"/>
              <a:gd name="connsiteY2" fmla="*/ 876742 h 911243"/>
              <a:gd name="connsiteX3" fmla="*/ 1727214 w 2471184"/>
              <a:gd name="connsiteY3" fmla="*/ 834409 h 911243"/>
              <a:gd name="connsiteX4" fmla="*/ 2260613 w 2471184"/>
              <a:gd name="connsiteY4" fmla="*/ 343342 h 911243"/>
              <a:gd name="connsiteX5" fmla="*/ 2353747 w 2471184"/>
              <a:gd name="connsiteY5" fmla="*/ 4676 h 911243"/>
              <a:gd name="connsiteX6" fmla="*/ 1312347 w 2471184"/>
              <a:gd name="connsiteY6" fmla="*/ 4677 h 911243"/>
              <a:gd name="connsiteX7" fmla="*/ 127014 w 2471184"/>
              <a:gd name="connsiteY7" fmla="*/ 13142 h 911243"/>
              <a:gd name="connsiteX0" fmla="*/ 130283 w 2474453"/>
              <a:gd name="connsiteY0" fmla="*/ 13142 h 910037"/>
              <a:gd name="connsiteX1" fmla="*/ 333482 w 2474453"/>
              <a:gd name="connsiteY1" fmla="*/ 521143 h 910037"/>
              <a:gd name="connsiteX2" fmla="*/ 875350 w 2474453"/>
              <a:gd name="connsiteY2" fmla="*/ 876742 h 910037"/>
              <a:gd name="connsiteX3" fmla="*/ 1730483 w 2474453"/>
              <a:gd name="connsiteY3" fmla="*/ 834409 h 910037"/>
              <a:gd name="connsiteX4" fmla="*/ 2263882 w 2474453"/>
              <a:gd name="connsiteY4" fmla="*/ 343342 h 910037"/>
              <a:gd name="connsiteX5" fmla="*/ 2357016 w 2474453"/>
              <a:gd name="connsiteY5" fmla="*/ 4676 h 910037"/>
              <a:gd name="connsiteX6" fmla="*/ 1315616 w 2474453"/>
              <a:gd name="connsiteY6" fmla="*/ 4677 h 910037"/>
              <a:gd name="connsiteX7" fmla="*/ 130283 w 2474453"/>
              <a:gd name="connsiteY7" fmla="*/ 13142 h 910037"/>
              <a:gd name="connsiteX0" fmla="*/ 130283 w 2432506"/>
              <a:gd name="connsiteY0" fmla="*/ 13768 h 910663"/>
              <a:gd name="connsiteX1" fmla="*/ 333482 w 2432506"/>
              <a:gd name="connsiteY1" fmla="*/ 521769 h 910663"/>
              <a:gd name="connsiteX2" fmla="*/ 875350 w 2432506"/>
              <a:gd name="connsiteY2" fmla="*/ 877368 h 910663"/>
              <a:gd name="connsiteX3" fmla="*/ 1730483 w 2432506"/>
              <a:gd name="connsiteY3" fmla="*/ 835035 h 910663"/>
              <a:gd name="connsiteX4" fmla="*/ 2263882 w 2432506"/>
              <a:gd name="connsiteY4" fmla="*/ 343968 h 910663"/>
              <a:gd name="connsiteX5" fmla="*/ 2357016 w 2432506"/>
              <a:gd name="connsiteY5" fmla="*/ 5302 h 910663"/>
              <a:gd name="connsiteX6" fmla="*/ 1222482 w 2432506"/>
              <a:gd name="connsiteY6" fmla="*/ 606437 h 910663"/>
              <a:gd name="connsiteX7" fmla="*/ 130283 w 2432506"/>
              <a:gd name="connsiteY7" fmla="*/ 13768 h 910663"/>
              <a:gd name="connsiteX0" fmla="*/ 130283 w 2367193"/>
              <a:gd name="connsiteY0" fmla="*/ 10125 h 926675"/>
              <a:gd name="connsiteX1" fmla="*/ 333482 w 2367193"/>
              <a:gd name="connsiteY1" fmla="*/ 518126 h 926675"/>
              <a:gd name="connsiteX2" fmla="*/ 875350 w 2367193"/>
              <a:gd name="connsiteY2" fmla="*/ 873725 h 926675"/>
              <a:gd name="connsiteX3" fmla="*/ 1730483 w 2367193"/>
              <a:gd name="connsiteY3" fmla="*/ 831392 h 926675"/>
              <a:gd name="connsiteX4" fmla="*/ 2357016 w 2367193"/>
              <a:gd name="connsiteY4" fmla="*/ 1659 h 926675"/>
              <a:gd name="connsiteX5" fmla="*/ 1222482 w 2367193"/>
              <a:gd name="connsiteY5" fmla="*/ 602794 h 926675"/>
              <a:gd name="connsiteX6" fmla="*/ 130283 w 2367193"/>
              <a:gd name="connsiteY6" fmla="*/ 10125 h 926675"/>
              <a:gd name="connsiteX0" fmla="*/ 130283 w 2008347"/>
              <a:gd name="connsiteY0" fmla="*/ 195 h 886217"/>
              <a:gd name="connsiteX1" fmla="*/ 333482 w 2008347"/>
              <a:gd name="connsiteY1" fmla="*/ 508196 h 886217"/>
              <a:gd name="connsiteX2" fmla="*/ 875350 w 2008347"/>
              <a:gd name="connsiteY2" fmla="*/ 863795 h 886217"/>
              <a:gd name="connsiteX3" fmla="*/ 1730483 w 2008347"/>
              <a:gd name="connsiteY3" fmla="*/ 821462 h 886217"/>
              <a:gd name="connsiteX4" fmla="*/ 1984483 w 2008347"/>
              <a:gd name="connsiteY4" fmla="*/ 592862 h 886217"/>
              <a:gd name="connsiteX5" fmla="*/ 1222482 w 2008347"/>
              <a:gd name="connsiteY5" fmla="*/ 592864 h 886217"/>
              <a:gd name="connsiteX6" fmla="*/ 130283 w 2008347"/>
              <a:gd name="connsiteY6" fmla="*/ 195 h 886217"/>
              <a:gd name="connsiteX0" fmla="*/ 130283 w 2011454"/>
              <a:gd name="connsiteY0" fmla="*/ 195 h 886217"/>
              <a:gd name="connsiteX1" fmla="*/ 333482 w 2011454"/>
              <a:gd name="connsiteY1" fmla="*/ 508196 h 886217"/>
              <a:gd name="connsiteX2" fmla="*/ 875350 w 2011454"/>
              <a:gd name="connsiteY2" fmla="*/ 863795 h 886217"/>
              <a:gd name="connsiteX3" fmla="*/ 1730483 w 2011454"/>
              <a:gd name="connsiteY3" fmla="*/ 821462 h 886217"/>
              <a:gd name="connsiteX4" fmla="*/ 1984483 w 2011454"/>
              <a:gd name="connsiteY4" fmla="*/ 592862 h 886217"/>
              <a:gd name="connsiteX5" fmla="*/ 1222482 w 2011454"/>
              <a:gd name="connsiteY5" fmla="*/ 592864 h 886217"/>
              <a:gd name="connsiteX6" fmla="*/ 130283 w 2011454"/>
              <a:gd name="connsiteY6" fmla="*/ 195 h 886217"/>
              <a:gd name="connsiteX0" fmla="*/ 130283 w 2045710"/>
              <a:gd name="connsiteY0" fmla="*/ 195 h 886217"/>
              <a:gd name="connsiteX1" fmla="*/ 333482 w 2045710"/>
              <a:gd name="connsiteY1" fmla="*/ 508196 h 886217"/>
              <a:gd name="connsiteX2" fmla="*/ 875350 w 2045710"/>
              <a:gd name="connsiteY2" fmla="*/ 863795 h 886217"/>
              <a:gd name="connsiteX3" fmla="*/ 1730483 w 2045710"/>
              <a:gd name="connsiteY3" fmla="*/ 821462 h 886217"/>
              <a:gd name="connsiteX4" fmla="*/ 1984483 w 2045710"/>
              <a:gd name="connsiteY4" fmla="*/ 592862 h 886217"/>
              <a:gd name="connsiteX5" fmla="*/ 1222482 w 2045710"/>
              <a:gd name="connsiteY5" fmla="*/ 592864 h 886217"/>
              <a:gd name="connsiteX6" fmla="*/ 130283 w 2045710"/>
              <a:gd name="connsiteY6" fmla="*/ 195 h 886217"/>
              <a:gd name="connsiteX0" fmla="*/ 4332 w 1919759"/>
              <a:gd name="connsiteY0" fmla="*/ 195 h 923758"/>
              <a:gd name="connsiteX1" fmla="*/ 749399 w 1919759"/>
              <a:gd name="connsiteY1" fmla="*/ 863795 h 923758"/>
              <a:gd name="connsiteX2" fmla="*/ 1604532 w 1919759"/>
              <a:gd name="connsiteY2" fmla="*/ 821462 h 923758"/>
              <a:gd name="connsiteX3" fmla="*/ 1858532 w 1919759"/>
              <a:gd name="connsiteY3" fmla="*/ 592862 h 923758"/>
              <a:gd name="connsiteX4" fmla="*/ 1096531 w 1919759"/>
              <a:gd name="connsiteY4" fmla="*/ 592864 h 923758"/>
              <a:gd name="connsiteX5" fmla="*/ 4332 w 1919759"/>
              <a:gd name="connsiteY5" fmla="*/ 195 h 923758"/>
              <a:gd name="connsiteX0" fmla="*/ 7819 w 1609979"/>
              <a:gd name="connsiteY0" fmla="*/ 2617 h 307921"/>
              <a:gd name="connsiteX1" fmla="*/ 439619 w 1609979"/>
              <a:gd name="connsiteY1" fmla="*/ 290484 h 307921"/>
              <a:gd name="connsiteX2" fmla="*/ 1294752 w 1609979"/>
              <a:gd name="connsiteY2" fmla="*/ 248151 h 307921"/>
              <a:gd name="connsiteX3" fmla="*/ 1548752 w 1609979"/>
              <a:gd name="connsiteY3" fmla="*/ 19551 h 307921"/>
              <a:gd name="connsiteX4" fmla="*/ 786751 w 1609979"/>
              <a:gd name="connsiteY4" fmla="*/ 19553 h 307921"/>
              <a:gd name="connsiteX5" fmla="*/ 7819 w 1609979"/>
              <a:gd name="connsiteY5" fmla="*/ 2617 h 307921"/>
              <a:gd name="connsiteX0" fmla="*/ 7819 w 1609979"/>
              <a:gd name="connsiteY0" fmla="*/ 0 h 305304"/>
              <a:gd name="connsiteX1" fmla="*/ 439619 w 1609979"/>
              <a:gd name="connsiteY1" fmla="*/ 287867 h 305304"/>
              <a:gd name="connsiteX2" fmla="*/ 1294752 w 1609979"/>
              <a:gd name="connsiteY2" fmla="*/ 245534 h 305304"/>
              <a:gd name="connsiteX3" fmla="*/ 1548752 w 1609979"/>
              <a:gd name="connsiteY3" fmla="*/ 16934 h 305304"/>
              <a:gd name="connsiteX4" fmla="*/ 786751 w 1609979"/>
              <a:gd name="connsiteY4" fmla="*/ 16936 h 305304"/>
              <a:gd name="connsiteX5" fmla="*/ 7819 w 1609979"/>
              <a:gd name="connsiteY5" fmla="*/ 0 h 305304"/>
              <a:gd name="connsiteX0" fmla="*/ 6561 w 1599555"/>
              <a:gd name="connsiteY0" fmla="*/ 0 h 329069"/>
              <a:gd name="connsiteX1" fmla="*/ 438361 w 1599555"/>
              <a:gd name="connsiteY1" fmla="*/ 287867 h 329069"/>
              <a:gd name="connsiteX2" fmla="*/ 906145 w 1599555"/>
              <a:gd name="connsiteY2" fmla="*/ 322827 h 329069"/>
              <a:gd name="connsiteX3" fmla="*/ 1293494 w 1599555"/>
              <a:gd name="connsiteY3" fmla="*/ 245534 h 329069"/>
              <a:gd name="connsiteX4" fmla="*/ 1547494 w 1599555"/>
              <a:gd name="connsiteY4" fmla="*/ 16934 h 329069"/>
              <a:gd name="connsiteX5" fmla="*/ 785493 w 1599555"/>
              <a:gd name="connsiteY5" fmla="*/ 16936 h 329069"/>
              <a:gd name="connsiteX6" fmla="*/ 6561 w 1599555"/>
              <a:gd name="connsiteY6" fmla="*/ 0 h 329069"/>
              <a:gd name="connsiteX0" fmla="*/ 6613 w 1599283"/>
              <a:gd name="connsiteY0" fmla="*/ 0 h 344471"/>
              <a:gd name="connsiteX1" fmla="*/ 438413 w 1599283"/>
              <a:gd name="connsiteY1" fmla="*/ 287867 h 344471"/>
              <a:gd name="connsiteX2" fmla="*/ 925247 w 1599283"/>
              <a:gd name="connsiteY2" fmla="*/ 341877 h 344471"/>
              <a:gd name="connsiteX3" fmla="*/ 1293546 w 1599283"/>
              <a:gd name="connsiteY3" fmla="*/ 245534 h 344471"/>
              <a:gd name="connsiteX4" fmla="*/ 1547546 w 1599283"/>
              <a:gd name="connsiteY4" fmla="*/ 16934 h 344471"/>
              <a:gd name="connsiteX5" fmla="*/ 785545 w 1599283"/>
              <a:gd name="connsiteY5" fmla="*/ 16936 h 344471"/>
              <a:gd name="connsiteX6" fmla="*/ 6613 w 1599283"/>
              <a:gd name="connsiteY6" fmla="*/ 0 h 344471"/>
              <a:gd name="connsiteX0" fmla="*/ 6613 w 1570408"/>
              <a:gd name="connsiteY0" fmla="*/ 2041 h 346512"/>
              <a:gd name="connsiteX1" fmla="*/ 438413 w 1570408"/>
              <a:gd name="connsiteY1" fmla="*/ 289908 h 346512"/>
              <a:gd name="connsiteX2" fmla="*/ 925247 w 1570408"/>
              <a:gd name="connsiteY2" fmla="*/ 343918 h 346512"/>
              <a:gd name="connsiteX3" fmla="*/ 1331646 w 1570408"/>
              <a:gd name="connsiteY3" fmla="*/ 247575 h 346512"/>
              <a:gd name="connsiteX4" fmla="*/ 1547546 w 1570408"/>
              <a:gd name="connsiteY4" fmla="*/ 18975 h 346512"/>
              <a:gd name="connsiteX5" fmla="*/ 785545 w 1570408"/>
              <a:gd name="connsiteY5" fmla="*/ 18977 h 346512"/>
              <a:gd name="connsiteX6" fmla="*/ 6613 w 1570408"/>
              <a:gd name="connsiteY6" fmla="*/ 2041 h 346512"/>
              <a:gd name="connsiteX0" fmla="*/ 6613 w 1604826"/>
              <a:gd name="connsiteY0" fmla="*/ 0 h 344471"/>
              <a:gd name="connsiteX1" fmla="*/ 438413 w 1604826"/>
              <a:gd name="connsiteY1" fmla="*/ 287867 h 344471"/>
              <a:gd name="connsiteX2" fmla="*/ 925247 w 1604826"/>
              <a:gd name="connsiteY2" fmla="*/ 341877 h 344471"/>
              <a:gd name="connsiteX3" fmla="*/ 1331646 w 1604826"/>
              <a:gd name="connsiteY3" fmla="*/ 245534 h 344471"/>
              <a:gd name="connsiteX4" fmla="*/ 1547546 w 1604826"/>
              <a:gd name="connsiteY4" fmla="*/ 16934 h 344471"/>
              <a:gd name="connsiteX5" fmla="*/ 785545 w 1604826"/>
              <a:gd name="connsiteY5" fmla="*/ 16936 h 344471"/>
              <a:gd name="connsiteX6" fmla="*/ 6613 w 1604826"/>
              <a:gd name="connsiteY6" fmla="*/ 0 h 344471"/>
              <a:gd name="connsiteX0" fmla="*/ 7476 w 1605689"/>
              <a:gd name="connsiteY0" fmla="*/ 0 h 344471"/>
              <a:gd name="connsiteX1" fmla="*/ 394826 w 1605689"/>
              <a:gd name="connsiteY1" fmla="*/ 287867 h 344471"/>
              <a:gd name="connsiteX2" fmla="*/ 926110 w 1605689"/>
              <a:gd name="connsiteY2" fmla="*/ 341877 h 344471"/>
              <a:gd name="connsiteX3" fmla="*/ 1332509 w 1605689"/>
              <a:gd name="connsiteY3" fmla="*/ 245534 h 344471"/>
              <a:gd name="connsiteX4" fmla="*/ 1548409 w 1605689"/>
              <a:gd name="connsiteY4" fmla="*/ 16934 h 344471"/>
              <a:gd name="connsiteX5" fmla="*/ 786408 w 1605689"/>
              <a:gd name="connsiteY5" fmla="*/ 16936 h 344471"/>
              <a:gd name="connsiteX6" fmla="*/ 7476 w 1605689"/>
              <a:gd name="connsiteY6" fmla="*/ 0 h 344471"/>
              <a:gd name="connsiteX0" fmla="*/ 7718 w 1593231"/>
              <a:gd name="connsiteY0" fmla="*/ 0 h 331540"/>
              <a:gd name="connsiteX1" fmla="*/ 382368 w 1593231"/>
              <a:gd name="connsiteY1" fmla="*/ 275167 h 331540"/>
              <a:gd name="connsiteX2" fmla="*/ 913652 w 1593231"/>
              <a:gd name="connsiteY2" fmla="*/ 329177 h 331540"/>
              <a:gd name="connsiteX3" fmla="*/ 1320051 w 1593231"/>
              <a:gd name="connsiteY3" fmla="*/ 232834 h 331540"/>
              <a:gd name="connsiteX4" fmla="*/ 1535951 w 1593231"/>
              <a:gd name="connsiteY4" fmla="*/ 4234 h 331540"/>
              <a:gd name="connsiteX5" fmla="*/ 773950 w 1593231"/>
              <a:gd name="connsiteY5" fmla="*/ 4236 h 331540"/>
              <a:gd name="connsiteX6" fmla="*/ 7718 w 1593231"/>
              <a:gd name="connsiteY6" fmla="*/ 0 h 331540"/>
              <a:gd name="connsiteX0" fmla="*/ 21428 w 1606941"/>
              <a:gd name="connsiteY0" fmla="*/ 0 h 331540"/>
              <a:gd name="connsiteX1" fmla="*/ 396078 w 1606941"/>
              <a:gd name="connsiteY1" fmla="*/ 275167 h 331540"/>
              <a:gd name="connsiteX2" fmla="*/ 927362 w 1606941"/>
              <a:gd name="connsiteY2" fmla="*/ 329177 h 331540"/>
              <a:gd name="connsiteX3" fmla="*/ 1333761 w 1606941"/>
              <a:gd name="connsiteY3" fmla="*/ 232834 h 331540"/>
              <a:gd name="connsiteX4" fmla="*/ 1549661 w 1606941"/>
              <a:gd name="connsiteY4" fmla="*/ 4234 h 331540"/>
              <a:gd name="connsiteX5" fmla="*/ 787660 w 1606941"/>
              <a:gd name="connsiteY5" fmla="*/ 4236 h 331540"/>
              <a:gd name="connsiteX6" fmla="*/ 21428 w 1606941"/>
              <a:gd name="connsiteY6" fmla="*/ 0 h 331540"/>
              <a:gd name="connsiteX0" fmla="*/ 21611 w 1602891"/>
              <a:gd name="connsiteY0" fmla="*/ 15798 h 330136"/>
              <a:gd name="connsiteX1" fmla="*/ 392028 w 1602891"/>
              <a:gd name="connsiteY1" fmla="*/ 274031 h 330136"/>
              <a:gd name="connsiteX2" fmla="*/ 923312 w 1602891"/>
              <a:gd name="connsiteY2" fmla="*/ 328041 h 330136"/>
              <a:gd name="connsiteX3" fmla="*/ 1329711 w 1602891"/>
              <a:gd name="connsiteY3" fmla="*/ 231698 h 330136"/>
              <a:gd name="connsiteX4" fmla="*/ 1545611 w 1602891"/>
              <a:gd name="connsiteY4" fmla="*/ 3098 h 330136"/>
              <a:gd name="connsiteX5" fmla="*/ 783610 w 1602891"/>
              <a:gd name="connsiteY5" fmla="*/ 3100 h 330136"/>
              <a:gd name="connsiteX6" fmla="*/ 21611 w 1602891"/>
              <a:gd name="connsiteY6" fmla="*/ 15798 h 330136"/>
              <a:gd name="connsiteX0" fmla="*/ 22569 w 1582682"/>
              <a:gd name="connsiteY0" fmla="*/ 15798 h 330136"/>
              <a:gd name="connsiteX1" fmla="*/ 371819 w 1582682"/>
              <a:gd name="connsiteY1" fmla="*/ 274031 h 330136"/>
              <a:gd name="connsiteX2" fmla="*/ 903103 w 1582682"/>
              <a:gd name="connsiteY2" fmla="*/ 328041 h 330136"/>
              <a:gd name="connsiteX3" fmla="*/ 1309502 w 1582682"/>
              <a:gd name="connsiteY3" fmla="*/ 231698 h 330136"/>
              <a:gd name="connsiteX4" fmla="*/ 1525402 w 1582682"/>
              <a:gd name="connsiteY4" fmla="*/ 3098 h 330136"/>
              <a:gd name="connsiteX5" fmla="*/ 763401 w 1582682"/>
              <a:gd name="connsiteY5" fmla="*/ 3100 h 330136"/>
              <a:gd name="connsiteX6" fmla="*/ 22569 w 1582682"/>
              <a:gd name="connsiteY6" fmla="*/ 15798 h 330136"/>
              <a:gd name="connsiteX0" fmla="*/ 22569 w 1548012"/>
              <a:gd name="connsiteY0" fmla="*/ 26255 h 340593"/>
              <a:gd name="connsiteX1" fmla="*/ 371819 w 1548012"/>
              <a:gd name="connsiteY1" fmla="*/ 284488 h 340593"/>
              <a:gd name="connsiteX2" fmla="*/ 903103 w 1548012"/>
              <a:gd name="connsiteY2" fmla="*/ 338498 h 340593"/>
              <a:gd name="connsiteX3" fmla="*/ 1309502 w 1548012"/>
              <a:gd name="connsiteY3" fmla="*/ 242155 h 340593"/>
              <a:gd name="connsiteX4" fmla="*/ 1525402 w 1548012"/>
              <a:gd name="connsiteY4" fmla="*/ 13555 h 340593"/>
              <a:gd name="connsiteX5" fmla="*/ 767635 w 1548012"/>
              <a:gd name="connsiteY5" fmla="*/ 30491 h 340593"/>
              <a:gd name="connsiteX6" fmla="*/ 22569 w 1548012"/>
              <a:gd name="connsiteY6" fmla="*/ 26255 h 340593"/>
              <a:gd name="connsiteX0" fmla="*/ 22569 w 1563845"/>
              <a:gd name="connsiteY0" fmla="*/ 22881 h 337219"/>
              <a:gd name="connsiteX1" fmla="*/ 371819 w 1563845"/>
              <a:gd name="connsiteY1" fmla="*/ 281114 h 337219"/>
              <a:gd name="connsiteX2" fmla="*/ 903103 w 1563845"/>
              <a:gd name="connsiteY2" fmla="*/ 335124 h 337219"/>
              <a:gd name="connsiteX3" fmla="*/ 1309502 w 1563845"/>
              <a:gd name="connsiteY3" fmla="*/ 238781 h 337219"/>
              <a:gd name="connsiteX4" fmla="*/ 1542335 w 1563845"/>
              <a:gd name="connsiteY4" fmla="*/ 14414 h 337219"/>
              <a:gd name="connsiteX5" fmla="*/ 767635 w 1563845"/>
              <a:gd name="connsiteY5" fmla="*/ 27117 h 337219"/>
              <a:gd name="connsiteX6" fmla="*/ 22569 w 1563845"/>
              <a:gd name="connsiteY6" fmla="*/ 22881 h 337219"/>
              <a:gd name="connsiteX0" fmla="*/ 22569 w 1565965"/>
              <a:gd name="connsiteY0" fmla="*/ 8910 h 323248"/>
              <a:gd name="connsiteX1" fmla="*/ 371819 w 1565965"/>
              <a:gd name="connsiteY1" fmla="*/ 267143 h 323248"/>
              <a:gd name="connsiteX2" fmla="*/ 903103 w 1565965"/>
              <a:gd name="connsiteY2" fmla="*/ 321153 h 323248"/>
              <a:gd name="connsiteX3" fmla="*/ 1309502 w 1565965"/>
              <a:gd name="connsiteY3" fmla="*/ 224810 h 323248"/>
              <a:gd name="connsiteX4" fmla="*/ 1542335 w 1565965"/>
              <a:gd name="connsiteY4" fmla="*/ 443 h 323248"/>
              <a:gd name="connsiteX5" fmla="*/ 767635 w 1565965"/>
              <a:gd name="connsiteY5" fmla="*/ 13146 h 323248"/>
              <a:gd name="connsiteX6" fmla="*/ 22569 w 1565965"/>
              <a:gd name="connsiteY6" fmla="*/ 8910 h 323248"/>
              <a:gd name="connsiteX0" fmla="*/ 22569 w 1569923"/>
              <a:gd name="connsiteY0" fmla="*/ 0 h 314338"/>
              <a:gd name="connsiteX1" fmla="*/ 371819 w 1569923"/>
              <a:gd name="connsiteY1" fmla="*/ 258233 h 314338"/>
              <a:gd name="connsiteX2" fmla="*/ 903103 w 1569923"/>
              <a:gd name="connsiteY2" fmla="*/ 312243 h 314338"/>
              <a:gd name="connsiteX3" fmla="*/ 1309502 w 1569923"/>
              <a:gd name="connsiteY3" fmla="*/ 215900 h 314338"/>
              <a:gd name="connsiteX4" fmla="*/ 1546568 w 1569923"/>
              <a:gd name="connsiteY4" fmla="*/ 4233 h 314338"/>
              <a:gd name="connsiteX5" fmla="*/ 767635 w 1569923"/>
              <a:gd name="connsiteY5" fmla="*/ 4236 h 314338"/>
              <a:gd name="connsiteX6" fmla="*/ 22569 w 1569923"/>
              <a:gd name="connsiteY6" fmla="*/ 0 h 314338"/>
              <a:gd name="connsiteX0" fmla="*/ 22569 w 1569923"/>
              <a:gd name="connsiteY0" fmla="*/ 0 h 314338"/>
              <a:gd name="connsiteX1" fmla="*/ 371819 w 1569923"/>
              <a:gd name="connsiteY1" fmla="*/ 258233 h 314338"/>
              <a:gd name="connsiteX2" fmla="*/ 903103 w 1569923"/>
              <a:gd name="connsiteY2" fmla="*/ 312243 h 314338"/>
              <a:gd name="connsiteX3" fmla="*/ 1309502 w 1569923"/>
              <a:gd name="connsiteY3" fmla="*/ 215900 h 314338"/>
              <a:gd name="connsiteX4" fmla="*/ 1546568 w 1569923"/>
              <a:gd name="connsiteY4" fmla="*/ 4233 h 314338"/>
              <a:gd name="connsiteX5" fmla="*/ 767635 w 1569923"/>
              <a:gd name="connsiteY5" fmla="*/ 4236 h 314338"/>
              <a:gd name="connsiteX6" fmla="*/ 22569 w 1569923"/>
              <a:gd name="connsiteY6" fmla="*/ 0 h 314338"/>
              <a:gd name="connsiteX0" fmla="*/ 23916 w 1571270"/>
              <a:gd name="connsiteY0" fmla="*/ 1062 h 315400"/>
              <a:gd name="connsiteX1" fmla="*/ 373166 w 1571270"/>
              <a:gd name="connsiteY1" fmla="*/ 259295 h 315400"/>
              <a:gd name="connsiteX2" fmla="*/ 904450 w 1571270"/>
              <a:gd name="connsiteY2" fmla="*/ 313305 h 315400"/>
              <a:gd name="connsiteX3" fmla="*/ 1310849 w 1571270"/>
              <a:gd name="connsiteY3" fmla="*/ 216962 h 315400"/>
              <a:gd name="connsiteX4" fmla="*/ 1547915 w 1571270"/>
              <a:gd name="connsiteY4" fmla="*/ 5295 h 315400"/>
              <a:gd name="connsiteX5" fmla="*/ 768982 w 1571270"/>
              <a:gd name="connsiteY5" fmla="*/ 5298 h 315400"/>
              <a:gd name="connsiteX6" fmla="*/ 23916 w 1571270"/>
              <a:gd name="connsiteY6" fmla="*/ 1062 h 315400"/>
              <a:gd name="connsiteX0" fmla="*/ 22729 w 1595483"/>
              <a:gd name="connsiteY0" fmla="*/ 1062 h 315400"/>
              <a:gd name="connsiteX1" fmla="*/ 397379 w 1595483"/>
              <a:gd name="connsiteY1" fmla="*/ 259295 h 315400"/>
              <a:gd name="connsiteX2" fmla="*/ 928663 w 1595483"/>
              <a:gd name="connsiteY2" fmla="*/ 313305 h 315400"/>
              <a:gd name="connsiteX3" fmla="*/ 1335062 w 1595483"/>
              <a:gd name="connsiteY3" fmla="*/ 216962 h 315400"/>
              <a:gd name="connsiteX4" fmla="*/ 1572128 w 1595483"/>
              <a:gd name="connsiteY4" fmla="*/ 5295 h 315400"/>
              <a:gd name="connsiteX5" fmla="*/ 793195 w 1595483"/>
              <a:gd name="connsiteY5" fmla="*/ 5298 h 315400"/>
              <a:gd name="connsiteX6" fmla="*/ 22729 w 1595483"/>
              <a:gd name="connsiteY6" fmla="*/ 1062 h 3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483" h="315400">
                <a:moveTo>
                  <a:pt x="22729" y="1062"/>
                </a:moveTo>
                <a:cubicBezTo>
                  <a:pt x="-90159" y="-17283"/>
                  <a:pt x="246390" y="207255"/>
                  <a:pt x="397379" y="259295"/>
                </a:cubicBezTo>
                <a:cubicBezTo>
                  <a:pt x="548368" y="311335"/>
                  <a:pt x="786141" y="320360"/>
                  <a:pt x="928663" y="313305"/>
                </a:cubicBezTo>
                <a:cubicBezTo>
                  <a:pt x="1071185" y="306250"/>
                  <a:pt x="1227818" y="268297"/>
                  <a:pt x="1335062" y="216962"/>
                </a:cubicBezTo>
                <a:cubicBezTo>
                  <a:pt x="1442306" y="165627"/>
                  <a:pt x="1668507" y="-5268"/>
                  <a:pt x="1572128" y="5295"/>
                </a:cubicBezTo>
                <a:cubicBezTo>
                  <a:pt x="1469117" y="16585"/>
                  <a:pt x="1160084" y="-3169"/>
                  <a:pt x="793195" y="5298"/>
                </a:cubicBezTo>
                <a:cubicBezTo>
                  <a:pt x="426306" y="13765"/>
                  <a:pt x="345874" y="13762"/>
                  <a:pt x="22729" y="1062"/>
                </a:cubicBezTo>
                <a:close/>
              </a:path>
            </a:pathLst>
          </a:custGeom>
          <a:solidFill>
            <a:srgbClr val="9D95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Freeform 93"/>
          <p:cNvSpPr/>
          <p:nvPr/>
        </p:nvSpPr>
        <p:spPr>
          <a:xfrm>
            <a:off x="6044927" y="4033179"/>
            <a:ext cx="1923303" cy="729431"/>
          </a:xfrm>
          <a:custGeom>
            <a:avLst/>
            <a:gdLst>
              <a:gd name="connsiteX0" fmla="*/ 0 w 2381250"/>
              <a:gd name="connsiteY0" fmla="*/ 0 h 889000"/>
              <a:gd name="connsiteX1" fmla="*/ 203200 w 2381250"/>
              <a:gd name="connsiteY1" fmla="*/ 342900 h 889000"/>
              <a:gd name="connsiteX2" fmla="*/ 419100 w 2381250"/>
              <a:gd name="connsiteY2" fmla="*/ 577850 h 889000"/>
              <a:gd name="connsiteX3" fmla="*/ 749300 w 2381250"/>
              <a:gd name="connsiteY3" fmla="*/ 806450 h 889000"/>
              <a:gd name="connsiteX4" fmla="*/ 1111250 w 2381250"/>
              <a:gd name="connsiteY4" fmla="*/ 889000 h 889000"/>
              <a:gd name="connsiteX5" fmla="*/ 1485900 w 2381250"/>
              <a:gd name="connsiteY5" fmla="*/ 889000 h 889000"/>
              <a:gd name="connsiteX6" fmla="*/ 1790700 w 2381250"/>
              <a:gd name="connsiteY6" fmla="*/ 793750 h 889000"/>
              <a:gd name="connsiteX7" fmla="*/ 2057400 w 2381250"/>
              <a:gd name="connsiteY7" fmla="*/ 558800 h 889000"/>
              <a:gd name="connsiteX8" fmla="*/ 2260600 w 2381250"/>
              <a:gd name="connsiteY8" fmla="*/ 317500 h 889000"/>
              <a:gd name="connsiteX9" fmla="*/ 2368550 w 2381250"/>
              <a:gd name="connsiteY9" fmla="*/ 88900 h 889000"/>
              <a:gd name="connsiteX10" fmla="*/ 2381250 w 2381250"/>
              <a:gd name="connsiteY10" fmla="*/ 6350 h 889000"/>
              <a:gd name="connsiteX11" fmla="*/ 2381250 w 2381250"/>
              <a:gd name="connsiteY11" fmla="*/ 6350 h 889000"/>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3112"/>
              <a:gd name="connsiteX1" fmla="*/ 203200 w 2381250"/>
              <a:gd name="connsiteY1" fmla="*/ 342900 h 903112"/>
              <a:gd name="connsiteX2" fmla="*/ 419100 w 2381250"/>
              <a:gd name="connsiteY2" fmla="*/ 577850 h 903112"/>
              <a:gd name="connsiteX3" fmla="*/ 749300 w 2381250"/>
              <a:gd name="connsiteY3" fmla="*/ 806450 h 903112"/>
              <a:gd name="connsiteX4" fmla="*/ 1111250 w 2381250"/>
              <a:gd name="connsiteY4" fmla="*/ 889000 h 903112"/>
              <a:gd name="connsiteX5" fmla="*/ 1485900 w 2381250"/>
              <a:gd name="connsiteY5" fmla="*/ 889000 h 903112"/>
              <a:gd name="connsiteX6" fmla="*/ 1841500 w 2381250"/>
              <a:gd name="connsiteY6" fmla="*/ 749300 h 903112"/>
              <a:gd name="connsiteX7" fmla="*/ 2057400 w 2381250"/>
              <a:gd name="connsiteY7" fmla="*/ 558800 h 903112"/>
              <a:gd name="connsiteX8" fmla="*/ 2260600 w 2381250"/>
              <a:gd name="connsiteY8" fmla="*/ 317500 h 903112"/>
              <a:gd name="connsiteX9" fmla="*/ 2368550 w 2381250"/>
              <a:gd name="connsiteY9" fmla="*/ 88900 h 903112"/>
              <a:gd name="connsiteX10" fmla="*/ 2381250 w 2381250"/>
              <a:gd name="connsiteY10" fmla="*/ 6350 h 903112"/>
              <a:gd name="connsiteX11" fmla="*/ 2381250 w 2381250"/>
              <a:gd name="connsiteY11" fmla="*/ 6350 h 90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250" h="903112">
                <a:moveTo>
                  <a:pt x="0" y="0"/>
                </a:moveTo>
                <a:cubicBezTo>
                  <a:pt x="67733" y="114300"/>
                  <a:pt x="133350" y="246592"/>
                  <a:pt x="203200" y="342900"/>
                </a:cubicBezTo>
                <a:cubicBezTo>
                  <a:pt x="273050" y="439208"/>
                  <a:pt x="328083" y="500592"/>
                  <a:pt x="419100" y="577850"/>
                </a:cubicBezTo>
                <a:cubicBezTo>
                  <a:pt x="510117" y="655108"/>
                  <a:pt x="633942" y="754592"/>
                  <a:pt x="749300" y="806450"/>
                </a:cubicBezTo>
                <a:cubicBezTo>
                  <a:pt x="864658" y="858308"/>
                  <a:pt x="988483" y="875242"/>
                  <a:pt x="1111250" y="889000"/>
                </a:cubicBezTo>
                <a:cubicBezTo>
                  <a:pt x="1234017" y="902758"/>
                  <a:pt x="1364192" y="912283"/>
                  <a:pt x="1485900" y="889000"/>
                </a:cubicBezTo>
                <a:cubicBezTo>
                  <a:pt x="1607608" y="865717"/>
                  <a:pt x="1752600" y="827617"/>
                  <a:pt x="1841500" y="749300"/>
                </a:cubicBezTo>
                <a:cubicBezTo>
                  <a:pt x="1913467" y="685800"/>
                  <a:pt x="1987550" y="630767"/>
                  <a:pt x="2057400" y="558800"/>
                </a:cubicBezTo>
                <a:cubicBezTo>
                  <a:pt x="2127250" y="486833"/>
                  <a:pt x="2208742" y="395817"/>
                  <a:pt x="2260600" y="317500"/>
                </a:cubicBezTo>
                <a:cubicBezTo>
                  <a:pt x="2312458" y="239183"/>
                  <a:pt x="2348442" y="140758"/>
                  <a:pt x="2368550" y="88900"/>
                </a:cubicBezTo>
                <a:lnTo>
                  <a:pt x="2381250" y="6350"/>
                </a:lnTo>
                <a:lnTo>
                  <a:pt x="2381250" y="6350"/>
                </a:lnTo>
              </a:path>
            </a:pathLst>
          </a:custGeom>
          <a:ln>
            <a:solidFill>
              <a:srgbClr val="8497B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TextBox 94"/>
          <p:cNvSpPr txBox="1"/>
          <p:nvPr/>
        </p:nvSpPr>
        <p:spPr>
          <a:xfrm>
            <a:off x="5358021" y="1860284"/>
            <a:ext cx="731238" cy="323163"/>
          </a:xfrm>
          <a:prstGeom prst="rect">
            <a:avLst/>
          </a:prstGeom>
          <a:noFill/>
        </p:spPr>
        <p:txBody>
          <a:bodyPr wrap="none" rtlCol="0">
            <a:spAutoFit/>
          </a:bodyPr>
          <a:lstStyle/>
          <a:p>
            <a:r>
              <a:rPr lang="en-US" sz="2000" dirty="0" err="1" smtClean="0">
                <a:solidFill>
                  <a:schemeClr val="bg1"/>
                </a:solidFill>
              </a:rPr>
              <a:t>E</a:t>
            </a:r>
            <a:r>
              <a:rPr lang="en-US" sz="2000" baseline="-25000" dirty="0" err="1" smtClean="0">
                <a:solidFill>
                  <a:schemeClr val="bg1"/>
                </a:solidFill>
              </a:rPr>
              <a:t>k</a:t>
            </a:r>
            <a:r>
              <a:rPr lang="en-US" sz="2000" dirty="0" smtClean="0">
                <a:solidFill>
                  <a:schemeClr val="bg1"/>
                </a:solidFill>
              </a:rPr>
              <a:t>=197</a:t>
            </a:r>
            <a:endParaRPr lang="en-US" sz="2000" dirty="0">
              <a:solidFill>
                <a:schemeClr val="bg1"/>
              </a:solidFill>
            </a:endParaRPr>
          </a:p>
        </p:txBody>
      </p:sp>
      <p:sp>
        <p:nvSpPr>
          <p:cNvPr id="96" name="TextBox 95"/>
          <p:cNvSpPr txBox="1"/>
          <p:nvPr/>
        </p:nvSpPr>
        <p:spPr>
          <a:xfrm>
            <a:off x="6609453" y="1860284"/>
            <a:ext cx="731238" cy="323163"/>
          </a:xfrm>
          <a:prstGeom prst="rect">
            <a:avLst/>
          </a:prstGeom>
          <a:noFill/>
        </p:spPr>
        <p:txBody>
          <a:bodyPr wrap="none" rtlCol="0">
            <a:spAutoFit/>
          </a:bodyPr>
          <a:lstStyle/>
          <a:p>
            <a:r>
              <a:rPr lang="en-US" sz="2000" dirty="0" err="1" smtClean="0">
                <a:solidFill>
                  <a:schemeClr val="bg1"/>
                </a:solidFill>
              </a:rPr>
              <a:t>E</a:t>
            </a:r>
            <a:r>
              <a:rPr lang="en-US" sz="2000" baseline="-25000" dirty="0" err="1" smtClean="0">
                <a:solidFill>
                  <a:schemeClr val="bg1"/>
                </a:solidFill>
              </a:rPr>
              <a:t>k</a:t>
            </a:r>
            <a:r>
              <a:rPr lang="en-US" sz="2000" dirty="0" smtClean="0">
                <a:solidFill>
                  <a:schemeClr val="bg1"/>
                </a:solidFill>
              </a:rPr>
              <a:t>=336</a:t>
            </a:r>
            <a:endParaRPr lang="en-US" sz="2000" dirty="0">
              <a:solidFill>
                <a:schemeClr val="bg1"/>
              </a:solidFill>
            </a:endParaRPr>
          </a:p>
        </p:txBody>
      </p:sp>
      <p:sp>
        <p:nvSpPr>
          <p:cNvPr id="97" name="TextBox 96"/>
          <p:cNvSpPr txBox="1"/>
          <p:nvPr/>
        </p:nvSpPr>
        <p:spPr>
          <a:xfrm>
            <a:off x="6676127" y="2208904"/>
            <a:ext cx="626244" cy="323163"/>
          </a:xfrm>
          <a:prstGeom prst="rect">
            <a:avLst/>
          </a:prstGeom>
          <a:noFill/>
        </p:spPr>
        <p:txBody>
          <a:bodyPr wrap="none" rtlCol="0">
            <a:spAutoFit/>
          </a:bodyPr>
          <a:lstStyle/>
          <a:p>
            <a:r>
              <a:rPr lang="en-US" sz="2000" dirty="0" err="1" smtClean="0">
                <a:solidFill>
                  <a:schemeClr val="bg1"/>
                </a:solidFill>
              </a:rPr>
              <a:t>E</a:t>
            </a:r>
            <a:r>
              <a:rPr lang="en-US" sz="2000" baseline="-25000" dirty="0" err="1" smtClean="0">
                <a:solidFill>
                  <a:schemeClr val="bg1"/>
                </a:solidFill>
              </a:rPr>
              <a:t>k</a:t>
            </a:r>
            <a:r>
              <a:rPr lang="en-US" sz="2000" dirty="0" smtClean="0">
                <a:solidFill>
                  <a:schemeClr val="bg1"/>
                </a:solidFill>
              </a:rPr>
              <a:t>=63</a:t>
            </a:r>
            <a:endParaRPr lang="en-US" sz="2000" dirty="0">
              <a:solidFill>
                <a:schemeClr val="bg1"/>
              </a:solidFill>
            </a:endParaRPr>
          </a:p>
        </p:txBody>
      </p:sp>
      <p:sp>
        <p:nvSpPr>
          <p:cNvPr id="98" name="TextBox 97"/>
          <p:cNvSpPr txBox="1"/>
          <p:nvPr/>
        </p:nvSpPr>
        <p:spPr>
          <a:xfrm>
            <a:off x="5624722" y="2359718"/>
            <a:ext cx="731238" cy="323163"/>
          </a:xfrm>
          <a:prstGeom prst="rect">
            <a:avLst/>
          </a:prstGeom>
          <a:noFill/>
        </p:spPr>
        <p:txBody>
          <a:bodyPr wrap="none" rtlCol="0">
            <a:spAutoFit/>
          </a:bodyPr>
          <a:lstStyle/>
          <a:p>
            <a:r>
              <a:rPr lang="en-US" sz="2000" dirty="0" err="1" smtClean="0">
                <a:solidFill>
                  <a:schemeClr val="bg1"/>
                </a:solidFill>
              </a:rPr>
              <a:t>E</a:t>
            </a:r>
            <a:r>
              <a:rPr lang="en-US" sz="2000" baseline="-25000" dirty="0" err="1" smtClean="0">
                <a:solidFill>
                  <a:schemeClr val="bg1"/>
                </a:solidFill>
              </a:rPr>
              <a:t>k</a:t>
            </a:r>
            <a:r>
              <a:rPr lang="en-US" sz="2000" dirty="0" smtClean="0">
                <a:solidFill>
                  <a:schemeClr val="bg1"/>
                </a:solidFill>
              </a:rPr>
              <a:t>=165</a:t>
            </a:r>
            <a:endParaRPr lang="en-US" sz="2000" dirty="0">
              <a:solidFill>
                <a:schemeClr val="bg1"/>
              </a:solidFill>
            </a:endParaRPr>
          </a:p>
        </p:txBody>
      </p:sp>
      <p:sp>
        <p:nvSpPr>
          <p:cNvPr id="99" name="TextBox 98"/>
          <p:cNvSpPr txBox="1"/>
          <p:nvPr/>
        </p:nvSpPr>
        <p:spPr>
          <a:xfrm>
            <a:off x="5358021" y="4072872"/>
            <a:ext cx="731238" cy="323163"/>
          </a:xfrm>
          <a:prstGeom prst="rect">
            <a:avLst/>
          </a:prstGeom>
          <a:noFill/>
        </p:spPr>
        <p:txBody>
          <a:bodyPr wrap="none" rtlCol="0">
            <a:spAutoFit/>
          </a:bodyPr>
          <a:lstStyle/>
          <a:p>
            <a:r>
              <a:rPr lang="en-US" sz="2000" dirty="0" err="1" smtClean="0">
                <a:solidFill>
                  <a:schemeClr val="bg1"/>
                </a:solidFill>
              </a:rPr>
              <a:t>E</a:t>
            </a:r>
            <a:r>
              <a:rPr lang="en-US" sz="2000" baseline="-25000" dirty="0" err="1" smtClean="0">
                <a:solidFill>
                  <a:schemeClr val="bg1"/>
                </a:solidFill>
              </a:rPr>
              <a:t>k</a:t>
            </a:r>
            <a:r>
              <a:rPr lang="en-US" sz="2000" dirty="0" smtClean="0">
                <a:solidFill>
                  <a:schemeClr val="bg1"/>
                </a:solidFill>
              </a:rPr>
              <a:t>=272</a:t>
            </a:r>
            <a:endParaRPr lang="en-US" sz="2000" dirty="0">
              <a:solidFill>
                <a:schemeClr val="bg1"/>
              </a:solidFill>
            </a:endParaRPr>
          </a:p>
        </p:txBody>
      </p:sp>
      <p:sp>
        <p:nvSpPr>
          <p:cNvPr id="100" name="TextBox 99"/>
          <p:cNvSpPr txBox="1"/>
          <p:nvPr/>
        </p:nvSpPr>
        <p:spPr>
          <a:xfrm>
            <a:off x="6650483" y="4047228"/>
            <a:ext cx="731238" cy="323163"/>
          </a:xfrm>
          <a:prstGeom prst="rect">
            <a:avLst/>
          </a:prstGeom>
          <a:noFill/>
        </p:spPr>
        <p:txBody>
          <a:bodyPr wrap="none" rtlCol="0">
            <a:spAutoFit/>
          </a:bodyPr>
          <a:lstStyle/>
          <a:p>
            <a:r>
              <a:rPr lang="en-US" sz="2000" dirty="0" err="1" smtClean="0">
                <a:solidFill>
                  <a:schemeClr val="bg1"/>
                </a:solidFill>
              </a:rPr>
              <a:t>E</a:t>
            </a:r>
            <a:r>
              <a:rPr lang="en-US" sz="2000" baseline="-25000" dirty="0" err="1" smtClean="0">
                <a:solidFill>
                  <a:schemeClr val="bg1"/>
                </a:solidFill>
              </a:rPr>
              <a:t>k</a:t>
            </a:r>
            <a:r>
              <a:rPr lang="en-US" sz="2000" dirty="0" smtClean="0">
                <a:solidFill>
                  <a:schemeClr val="bg1"/>
                </a:solidFill>
              </a:rPr>
              <a:t>=289</a:t>
            </a:r>
            <a:endParaRPr lang="en-US" sz="2000" dirty="0">
              <a:solidFill>
                <a:schemeClr val="bg1"/>
              </a:solidFill>
            </a:endParaRPr>
          </a:p>
        </p:txBody>
      </p:sp>
      <p:sp>
        <p:nvSpPr>
          <p:cNvPr id="101" name="TextBox 100"/>
          <p:cNvSpPr txBox="1"/>
          <p:nvPr/>
        </p:nvSpPr>
        <p:spPr>
          <a:xfrm>
            <a:off x="6650483" y="4409162"/>
            <a:ext cx="731238" cy="323163"/>
          </a:xfrm>
          <a:prstGeom prst="rect">
            <a:avLst/>
          </a:prstGeom>
          <a:noFill/>
        </p:spPr>
        <p:txBody>
          <a:bodyPr wrap="none" rtlCol="0">
            <a:spAutoFit/>
          </a:bodyPr>
          <a:lstStyle/>
          <a:p>
            <a:r>
              <a:rPr lang="en-US" sz="2000" dirty="0" err="1" smtClean="0">
                <a:solidFill>
                  <a:schemeClr val="bg1"/>
                </a:solidFill>
              </a:rPr>
              <a:t>E</a:t>
            </a:r>
            <a:r>
              <a:rPr lang="en-US" sz="2000" baseline="-25000" dirty="0" err="1" smtClean="0">
                <a:solidFill>
                  <a:schemeClr val="bg1"/>
                </a:solidFill>
              </a:rPr>
              <a:t>k</a:t>
            </a:r>
            <a:r>
              <a:rPr lang="en-US" sz="2000" dirty="0" smtClean="0">
                <a:solidFill>
                  <a:schemeClr val="bg1"/>
                </a:solidFill>
              </a:rPr>
              <a:t>=233</a:t>
            </a:r>
            <a:endParaRPr lang="en-US" sz="2000" dirty="0">
              <a:solidFill>
                <a:schemeClr val="bg1"/>
              </a:solidFill>
            </a:endParaRPr>
          </a:p>
        </p:txBody>
      </p:sp>
      <p:sp>
        <p:nvSpPr>
          <p:cNvPr id="102" name="TextBox 101"/>
          <p:cNvSpPr txBox="1"/>
          <p:nvPr/>
        </p:nvSpPr>
        <p:spPr>
          <a:xfrm>
            <a:off x="5553230" y="4511738"/>
            <a:ext cx="731238" cy="323163"/>
          </a:xfrm>
          <a:prstGeom prst="rect">
            <a:avLst/>
          </a:prstGeom>
          <a:noFill/>
        </p:spPr>
        <p:txBody>
          <a:bodyPr wrap="none" rtlCol="0">
            <a:spAutoFit/>
          </a:bodyPr>
          <a:lstStyle/>
          <a:p>
            <a:r>
              <a:rPr lang="en-US" sz="2000" dirty="0" err="1" smtClean="0">
                <a:solidFill>
                  <a:schemeClr val="bg1"/>
                </a:solidFill>
              </a:rPr>
              <a:t>E</a:t>
            </a:r>
            <a:r>
              <a:rPr lang="en-US" sz="2000" baseline="-25000" dirty="0" err="1" smtClean="0">
                <a:solidFill>
                  <a:schemeClr val="bg1"/>
                </a:solidFill>
              </a:rPr>
              <a:t>k</a:t>
            </a:r>
            <a:r>
              <a:rPr lang="en-US" sz="2000" dirty="0" smtClean="0">
                <a:solidFill>
                  <a:schemeClr val="bg1"/>
                </a:solidFill>
              </a:rPr>
              <a:t>=238</a:t>
            </a:r>
            <a:endParaRPr lang="en-US" sz="2000" dirty="0">
              <a:solidFill>
                <a:schemeClr val="bg1"/>
              </a:solidFill>
            </a:endParaRPr>
          </a:p>
        </p:txBody>
      </p:sp>
      <p:sp>
        <p:nvSpPr>
          <p:cNvPr id="103" name="TextBox 102"/>
          <p:cNvSpPr txBox="1"/>
          <p:nvPr/>
        </p:nvSpPr>
        <p:spPr>
          <a:xfrm>
            <a:off x="7107074" y="2802628"/>
            <a:ext cx="619137" cy="372880"/>
          </a:xfrm>
          <a:prstGeom prst="rect">
            <a:avLst/>
          </a:prstGeom>
          <a:noFill/>
        </p:spPr>
        <p:txBody>
          <a:bodyPr wrap="none" rtlCol="0">
            <a:spAutoFit/>
          </a:bodyPr>
          <a:lstStyle/>
          <a:p>
            <a:r>
              <a:rPr lang="en-US" sz="2400" dirty="0" smtClean="0"/>
              <a:t>MLD</a:t>
            </a:r>
            <a:endParaRPr lang="en-US" sz="2400" dirty="0"/>
          </a:p>
        </p:txBody>
      </p:sp>
      <p:cxnSp>
        <p:nvCxnSpPr>
          <p:cNvPr id="104" name="Straight Arrow Connector 103"/>
          <p:cNvCxnSpPr/>
          <p:nvPr/>
        </p:nvCxnSpPr>
        <p:spPr>
          <a:xfrm flipV="1">
            <a:off x="7471615" y="2665863"/>
            <a:ext cx="129667" cy="193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029141" y="6171268"/>
            <a:ext cx="844654" cy="523220"/>
          </a:xfrm>
          <a:prstGeom prst="rect">
            <a:avLst/>
          </a:prstGeom>
          <a:noFill/>
        </p:spPr>
        <p:txBody>
          <a:bodyPr wrap="none" rtlCol="0">
            <a:spAutoFit/>
          </a:bodyPr>
          <a:lstStyle/>
          <a:p>
            <a:pPr algn="ctr"/>
            <a:r>
              <a:rPr lang="en-US" sz="1400" dirty="0">
                <a:latin typeface="Arial"/>
                <a:cs typeface="Arial"/>
              </a:rPr>
              <a:t>PAR&gt;40</a:t>
            </a:r>
          </a:p>
          <a:p>
            <a:pPr algn="ctr"/>
            <a:r>
              <a:rPr lang="en-US" sz="1400" dirty="0" smtClean="0">
                <a:latin typeface="Arial"/>
                <a:cs typeface="Arial"/>
              </a:rPr>
              <a:t>10-20m</a:t>
            </a:r>
          </a:p>
        </p:txBody>
      </p:sp>
      <p:cxnSp>
        <p:nvCxnSpPr>
          <p:cNvPr id="28" name="Straight Connector 27"/>
          <p:cNvCxnSpPr/>
          <p:nvPr/>
        </p:nvCxnSpPr>
        <p:spPr>
          <a:xfrm>
            <a:off x="6103971" y="6218051"/>
            <a:ext cx="0" cy="414935"/>
          </a:xfrm>
          <a:prstGeom prst="line">
            <a:avLst/>
          </a:prstGeom>
          <a:ln w="1270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798200" y="6218051"/>
            <a:ext cx="0" cy="579906"/>
          </a:xfrm>
          <a:prstGeom prst="line">
            <a:avLst/>
          </a:prstGeom>
          <a:ln w="1270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480331" y="6218051"/>
            <a:ext cx="0" cy="414935"/>
          </a:xfrm>
          <a:prstGeom prst="line">
            <a:avLst/>
          </a:prstGeom>
          <a:ln w="1270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716401" y="6171268"/>
            <a:ext cx="844654" cy="523220"/>
          </a:xfrm>
          <a:prstGeom prst="rect">
            <a:avLst/>
          </a:prstGeom>
          <a:noFill/>
        </p:spPr>
        <p:txBody>
          <a:bodyPr wrap="none" rtlCol="0">
            <a:spAutoFit/>
          </a:bodyPr>
          <a:lstStyle/>
          <a:p>
            <a:pPr algn="ctr"/>
            <a:r>
              <a:rPr lang="en-US" sz="1400" dirty="0" smtClean="0">
                <a:latin typeface="Arial"/>
                <a:cs typeface="Arial"/>
              </a:rPr>
              <a:t>PAR&gt;40</a:t>
            </a:r>
          </a:p>
          <a:p>
            <a:pPr algn="ctr"/>
            <a:r>
              <a:rPr lang="en-US" sz="1400" dirty="0">
                <a:latin typeface="Arial"/>
                <a:cs typeface="Arial"/>
              </a:rPr>
              <a:t>0-</a:t>
            </a:r>
            <a:r>
              <a:rPr lang="en-US" sz="1400" dirty="0" smtClean="0">
                <a:latin typeface="Arial"/>
                <a:cs typeface="Arial"/>
              </a:rPr>
              <a:t>10m</a:t>
            </a:r>
            <a:endParaRPr lang="en-US" sz="1400" dirty="0">
              <a:latin typeface="Arial"/>
              <a:cs typeface="Arial"/>
            </a:endParaRPr>
          </a:p>
        </p:txBody>
      </p:sp>
      <p:sp>
        <p:nvSpPr>
          <p:cNvPr id="32" name="TextBox 31"/>
          <p:cNvSpPr txBox="1"/>
          <p:nvPr/>
        </p:nvSpPr>
        <p:spPr>
          <a:xfrm>
            <a:off x="7398532" y="6171268"/>
            <a:ext cx="844654" cy="523220"/>
          </a:xfrm>
          <a:prstGeom prst="rect">
            <a:avLst/>
          </a:prstGeom>
          <a:noFill/>
        </p:spPr>
        <p:txBody>
          <a:bodyPr wrap="none" rtlCol="0">
            <a:spAutoFit/>
          </a:bodyPr>
          <a:lstStyle/>
          <a:p>
            <a:pPr algn="ctr"/>
            <a:r>
              <a:rPr lang="en-US" sz="1400" dirty="0" smtClean="0">
                <a:latin typeface="Arial"/>
                <a:cs typeface="Arial"/>
              </a:rPr>
              <a:t>PAR&lt;40</a:t>
            </a:r>
          </a:p>
          <a:p>
            <a:pPr algn="ctr"/>
            <a:r>
              <a:rPr lang="en-US" sz="1400" dirty="0">
                <a:latin typeface="Arial"/>
                <a:cs typeface="Arial"/>
              </a:rPr>
              <a:t>0-</a:t>
            </a:r>
            <a:r>
              <a:rPr lang="en-US" sz="1400" dirty="0" smtClean="0">
                <a:latin typeface="Arial"/>
                <a:cs typeface="Arial"/>
              </a:rPr>
              <a:t>10m</a:t>
            </a:r>
            <a:endParaRPr lang="en-US" sz="1400" dirty="0">
              <a:latin typeface="Arial"/>
              <a:cs typeface="Arial"/>
            </a:endParaRPr>
          </a:p>
        </p:txBody>
      </p:sp>
      <p:sp>
        <p:nvSpPr>
          <p:cNvPr id="33" name="TextBox 32"/>
          <p:cNvSpPr txBox="1"/>
          <p:nvPr/>
        </p:nvSpPr>
        <p:spPr>
          <a:xfrm>
            <a:off x="5341881" y="6171268"/>
            <a:ext cx="844654" cy="523220"/>
          </a:xfrm>
          <a:prstGeom prst="rect">
            <a:avLst/>
          </a:prstGeom>
          <a:noFill/>
        </p:spPr>
        <p:txBody>
          <a:bodyPr wrap="none" rtlCol="0">
            <a:spAutoFit/>
          </a:bodyPr>
          <a:lstStyle/>
          <a:p>
            <a:pPr algn="ctr"/>
            <a:r>
              <a:rPr lang="en-US" sz="1400" dirty="0">
                <a:latin typeface="Arial"/>
                <a:cs typeface="Arial"/>
              </a:rPr>
              <a:t>PAR&lt;40</a:t>
            </a:r>
          </a:p>
          <a:p>
            <a:pPr algn="ctr"/>
            <a:r>
              <a:rPr lang="en-US" sz="1400" dirty="0" smtClean="0">
                <a:latin typeface="Arial"/>
                <a:cs typeface="Arial"/>
              </a:rPr>
              <a:t>10-20m</a:t>
            </a:r>
          </a:p>
        </p:txBody>
      </p:sp>
      <p:sp>
        <p:nvSpPr>
          <p:cNvPr id="34" name="TextBox 33"/>
          <p:cNvSpPr txBox="1"/>
          <p:nvPr/>
        </p:nvSpPr>
        <p:spPr>
          <a:xfrm>
            <a:off x="7091303" y="6550650"/>
            <a:ext cx="771365" cy="307777"/>
          </a:xfrm>
          <a:prstGeom prst="rect">
            <a:avLst/>
          </a:prstGeom>
          <a:noFill/>
        </p:spPr>
        <p:txBody>
          <a:bodyPr wrap="none" rtlCol="0">
            <a:spAutoFit/>
          </a:bodyPr>
          <a:lstStyle/>
          <a:p>
            <a:pPr algn="ctr"/>
            <a:r>
              <a:rPr lang="en-US" sz="1400" dirty="0" smtClean="0">
                <a:latin typeface="Arial"/>
                <a:cs typeface="Arial"/>
              </a:rPr>
              <a:t>surface</a:t>
            </a:r>
            <a:endParaRPr lang="en-US" sz="1400" dirty="0">
              <a:latin typeface="Arial"/>
              <a:cs typeface="Arial"/>
            </a:endParaRPr>
          </a:p>
        </p:txBody>
      </p:sp>
      <p:sp>
        <p:nvSpPr>
          <p:cNvPr id="35" name="TextBox 34"/>
          <p:cNvSpPr txBox="1"/>
          <p:nvPr/>
        </p:nvSpPr>
        <p:spPr>
          <a:xfrm>
            <a:off x="5860008" y="6550650"/>
            <a:ext cx="582211" cy="307777"/>
          </a:xfrm>
          <a:prstGeom prst="rect">
            <a:avLst/>
          </a:prstGeom>
          <a:noFill/>
        </p:spPr>
        <p:txBody>
          <a:bodyPr wrap="none" rtlCol="0">
            <a:spAutoFit/>
          </a:bodyPr>
          <a:lstStyle/>
          <a:p>
            <a:pPr algn="ctr"/>
            <a:r>
              <a:rPr lang="en-US" sz="1400" dirty="0" smtClean="0">
                <a:latin typeface="Arial"/>
                <a:cs typeface="Arial"/>
              </a:rPr>
              <a:t>deep</a:t>
            </a:r>
            <a:endParaRPr lang="en-US" sz="1400" dirty="0">
              <a:latin typeface="Arial"/>
              <a:cs typeface="Arial"/>
            </a:endParaRPr>
          </a:p>
        </p:txBody>
      </p:sp>
      <p:pic>
        <p:nvPicPr>
          <p:cNvPr id="105" name="Picture 104" descr="poster_OSM2016_fire2.png"/>
          <p:cNvPicPr>
            <a:picLocks noChangeAspect="1"/>
          </p:cNvPicPr>
          <p:nvPr/>
        </p:nvPicPr>
        <p:blipFill rotWithShape="1">
          <a:blip r:embed="rId3">
            <a:extLst>
              <a:ext uri="{28A0092B-C50C-407E-A947-70E740481C1C}">
                <a14:useLocalDpi xmlns:a14="http://schemas.microsoft.com/office/drawing/2010/main" val="0"/>
              </a:ext>
            </a:extLst>
          </a:blip>
          <a:srcRect l="20256" r="78035"/>
          <a:stretch/>
        </p:blipFill>
        <p:spPr>
          <a:xfrm>
            <a:off x="4836059" y="1146675"/>
            <a:ext cx="285817" cy="5539112"/>
          </a:xfrm>
          <a:prstGeom prst="rect">
            <a:avLst/>
          </a:prstGeom>
        </p:spPr>
      </p:pic>
      <p:pic>
        <p:nvPicPr>
          <p:cNvPr id="43" name="Content Placeholder 3" descr="../Desktop/Screen%20Shot%202016-08-01%20at%202.14.45%20PM.png"/>
          <p:cNvPicPr>
            <a:picLocks/>
          </p:cNvPicPr>
          <p:nvPr/>
        </p:nvPicPr>
        <p:blipFill rotWithShape="1">
          <a:blip r:embed="rId4">
            <a:extLst>
              <a:ext uri="{28A0092B-C50C-407E-A947-70E740481C1C}">
                <a14:useLocalDpi xmlns:a14="http://schemas.microsoft.com/office/drawing/2010/main" val="0"/>
              </a:ext>
            </a:extLst>
          </a:blip>
          <a:srcRect r="47087" b="8867"/>
          <a:stretch/>
        </p:blipFill>
        <p:spPr bwMode="auto">
          <a:xfrm>
            <a:off x="702081" y="1025432"/>
            <a:ext cx="3146294" cy="4689568"/>
          </a:xfrm>
          <a:prstGeom prst="rect">
            <a:avLst/>
          </a:prstGeom>
          <a:noFill/>
          <a:ln>
            <a:noFill/>
          </a:ln>
        </p:spPr>
      </p:pic>
      <mc:AlternateContent xmlns:mc="http://schemas.openxmlformats.org/markup-compatibility/2006" xmlns:a14="http://schemas.microsoft.com/office/drawing/2010/main">
        <mc:Choice Requires="a14">
          <p:sp>
            <p:nvSpPr>
              <p:cNvPr id="8" name="Rectangle 7"/>
              <p:cNvSpPr/>
              <p:nvPr/>
            </p:nvSpPr>
            <p:spPr>
              <a:xfrm>
                <a:off x="1488958" y="5913744"/>
                <a:ext cx="1726435" cy="636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charset="0"/>
                            </a:rPr>
                          </m:ctrlPr>
                        </m:fPr>
                        <m:num>
                          <m:sSup>
                            <m:sSupPr>
                              <m:ctrlPr>
                                <a:rPr lang="en-US" i="1">
                                  <a:latin typeface="Cambria Math" charset="0"/>
                                </a:rPr>
                              </m:ctrlPr>
                            </m:sSupPr>
                            <m:e>
                              <m:r>
                                <a:rPr lang="en-US" i="1">
                                  <a:latin typeface="Cambria Math" charset="0"/>
                                </a:rPr>
                                <m:t>𝐹𝑣</m:t>
                              </m:r>
                            </m:e>
                            <m:sup>
                              <m:r>
                                <a:rPr lang="en-US" i="0">
                                  <a:latin typeface="Cambria Math" charset="0"/>
                                </a:rPr>
                                <m:t>′</m:t>
                              </m:r>
                            </m:sup>
                          </m:sSup>
                        </m:num>
                        <m:den>
                          <m:sSup>
                            <m:sSupPr>
                              <m:ctrlPr>
                                <a:rPr lang="en-US" i="1">
                                  <a:latin typeface="Cambria Math" charset="0"/>
                                </a:rPr>
                              </m:ctrlPr>
                            </m:sSupPr>
                            <m:e>
                              <m:r>
                                <a:rPr lang="en-US" i="1">
                                  <a:latin typeface="Cambria Math" charset="0"/>
                                </a:rPr>
                                <m:t>𝐹𝑚</m:t>
                              </m:r>
                            </m:e>
                            <m:sup>
                              <m:r>
                                <a:rPr lang="en-US" i="0">
                                  <a:latin typeface="Cambria Math" charset="0"/>
                                </a:rPr>
                                <m:t>′</m:t>
                              </m:r>
                            </m:sup>
                          </m:sSup>
                        </m:den>
                      </m:f>
                      <m:r>
                        <a:rPr lang="en-US" i="0">
                          <a:latin typeface="Cambria Math" charset="0"/>
                        </a:rPr>
                        <m:t>=</m:t>
                      </m:r>
                      <m:r>
                        <a:rPr lang="en-US" i="1">
                          <a:latin typeface="Cambria Math" charset="0"/>
                        </a:rPr>
                        <m:t>𝑎</m:t>
                      </m:r>
                      <m:r>
                        <a:rPr lang="en-US" i="0">
                          <a:latin typeface="Cambria Math" charset="0"/>
                        </a:rPr>
                        <m:t> </m:t>
                      </m:r>
                      <m:sSup>
                        <m:sSupPr>
                          <m:ctrlPr>
                            <a:rPr lang="en-US" i="1">
                              <a:latin typeface="Cambria Math" charset="0"/>
                            </a:rPr>
                          </m:ctrlPr>
                        </m:sSupPr>
                        <m:e>
                          <m:r>
                            <a:rPr lang="en-US" i="1">
                              <a:latin typeface="Cambria Math" charset="0"/>
                            </a:rPr>
                            <m:t>𝑒</m:t>
                          </m:r>
                        </m:e>
                        <m:sup>
                          <m:r>
                            <a:rPr lang="en-US" i="0">
                              <a:latin typeface="Cambria Math" charset="0"/>
                            </a:rPr>
                            <m:t>−</m:t>
                          </m:r>
                          <m:f>
                            <m:fPr>
                              <m:ctrlPr>
                                <a:rPr lang="en-US" i="1" smtClean="0">
                                  <a:latin typeface="Cambria Math" charset="0"/>
                                </a:rPr>
                              </m:ctrlPr>
                            </m:fPr>
                            <m:num>
                              <m:r>
                                <a:rPr lang="en-US" i="1">
                                  <a:latin typeface="Cambria Math" charset="0"/>
                                </a:rPr>
                                <m:t>𝑃𝐴𝑅</m:t>
                              </m:r>
                            </m:num>
                            <m:den>
                              <m:sSub>
                                <m:sSubPr>
                                  <m:ctrlPr>
                                    <a:rPr lang="en-US" i="1" smtClean="0">
                                      <a:solidFill>
                                        <a:schemeClr val="accent5"/>
                                      </a:solidFill>
                                      <a:latin typeface="Cambria Math" charset="0"/>
                                    </a:rPr>
                                  </m:ctrlPr>
                                </m:sSubPr>
                                <m:e>
                                  <m:r>
                                    <a:rPr lang="en-US" i="1">
                                      <a:solidFill>
                                        <a:schemeClr val="accent5"/>
                                      </a:solidFill>
                                      <a:latin typeface="Cambria Math" charset="0"/>
                                    </a:rPr>
                                    <m:t>𝐸</m:t>
                                  </m:r>
                                </m:e>
                                <m:sub>
                                  <m:r>
                                    <a:rPr lang="en-US" i="1">
                                      <a:solidFill>
                                        <a:schemeClr val="accent5"/>
                                      </a:solidFill>
                                      <a:latin typeface="Cambria Math" charset="0"/>
                                    </a:rPr>
                                    <m:t>𝑘</m:t>
                                  </m:r>
                                </m:sub>
                              </m:sSub>
                            </m:den>
                          </m:f>
                        </m:sup>
                      </m:sSup>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1488958" y="5913744"/>
                <a:ext cx="1726435" cy="636906"/>
              </a:xfrm>
              <a:prstGeom prst="rect">
                <a:avLst/>
              </a:prstGeom>
              <a:blipFill rotWithShape="0">
                <a:blip r:embed="rId5"/>
                <a:stretch>
                  <a:fillRect/>
                </a:stretch>
              </a:blipFill>
            </p:spPr>
            <p:txBody>
              <a:bodyPr/>
              <a:lstStyle/>
              <a:p>
                <a:r>
                  <a:rPr lang="en-US">
                    <a:noFill/>
                  </a:rPr>
                  <a:t> </a:t>
                </a:r>
              </a:p>
            </p:txBody>
          </p:sp>
        </mc:Fallback>
      </mc:AlternateContent>
      <p:sp>
        <p:nvSpPr>
          <p:cNvPr id="38" name="Title 1"/>
          <p:cNvSpPr txBox="1">
            <a:spLocks/>
          </p:cNvSpPr>
          <p:nvPr/>
        </p:nvSpPr>
        <p:spPr>
          <a:xfrm>
            <a:off x="-96253" y="38138"/>
            <a:ext cx="9348537"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smtClean="0"/>
              <a:t>Modeling physiological </a:t>
            </a:r>
            <a:r>
              <a:rPr lang="en-US" smtClean="0"/>
              <a:t>response to </a:t>
            </a:r>
            <a:r>
              <a:rPr lang="en-US" dirty="0" smtClean="0"/>
              <a:t>light forcing</a:t>
            </a:r>
            <a:endParaRPr lang="en-US" i="1" dirty="0">
              <a:solidFill>
                <a:schemeClr val="accent5"/>
              </a:solidFill>
            </a:endParaRPr>
          </a:p>
        </p:txBody>
      </p:sp>
    </p:spTree>
    <p:extLst>
      <p:ext uri="{BB962C8B-B14F-4D97-AF65-F5344CB8AC3E}">
        <p14:creationId xmlns:p14="http://schemas.microsoft.com/office/powerpoint/2010/main" val="1096468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idx="1"/>
                <p:extLst>
                  <p:ext uri="{D42A27DB-BD31-4B8C-83A1-F6EECF244321}">
                    <p14:modId xmlns:p14="http://schemas.microsoft.com/office/powerpoint/2010/main" val="941190600"/>
                  </p:ext>
                </p:extLst>
              </p:nvPr>
            </p:nvGraphicFramePr>
            <p:xfrm>
              <a:off x="484265" y="1825623"/>
              <a:ext cx="4033917" cy="4527050"/>
            </p:xfrm>
            <a:graphic>
              <a:graphicData uri="http://schemas.openxmlformats.org/drawingml/2006/table">
                <a:tbl>
                  <a:tblPr firstRow="1" bandRow="1">
                    <a:tableStyleId>{5C22544A-7EE6-4342-B048-85BDC9FD1C3A}</a:tableStyleId>
                  </a:tblPr>
                  <a:tblGrid>
                    <a:gridCol w="1272340"/>
                    <a:gridCol w="1287379"/>
                    <a:gridCol w="1474198"/>
                  </a:tblGrid>
                  <a:tr h="90541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b="1" spc="-5" dirty="0" smtClean="0">
                              <a:solidFill>
                                <a:schemeClr val="bg1"/>
                              </a:solidFill>
                              <a:effectLst/>
                              <a:latin typeface="Calibri" charset="0"/>
                              <a:ea typeface="Calibri" charset="0"/>
                              <a:cs typeface="Calibri" charset="0"/>
                            </a:rPr>
                            <a:t>MLD (m)</a:t>
                          </a:r>
                        </a:p>
                      </a:txBody>
                      <a:tcPr anchor="ctr">
                        <a:lnR w="285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b="0" spc="-5" dirty="0" smtClean="0">
                              <a:solidFill>
                                <a:schemeClr val="tx1"/>
                              </a:solidFill>
                              <a:effectLst/>
                              <a:latin typeface="Calibri" charset="0"/>
                              <a:ea typeface="Calibri" charset="0"/>
                              <a:cs typeface="Calibri" charset="0"/>
                            </a:rPr>
                            <a:t>Shallow   (</a:t>
                          </a:r>
                          <a14:m>
                            <m:oMath xmlns:m="http://schemas.openxmlformats.org/officeDocument/2006/math">
                              <m:acc>
                                <m:accPr>
                                  <m:chr m:val="̅"/>
                                  <m:ctrlPr>
                                    <a:rPr lang="en-US" sz="1600" b="0" i="1" spc="-5">
                                      <a:solidFill>
                                        <a:schemeClr val="tx1"/>
                                      </a:solidFill>
                                      <a:effectLst/>
                                      <a:latin typeface="Cambria Math" charset="0"/>
                                      <a:ea typeface="Calibri" charset="0"/>
                                      <a:cs typeface="Calibri" charset="0"/>
                                    </a:rPr>
                                  </m:ctrlPr>
                                </m:accPr>
                                <m:e>
                                  <m:r>
                                    <a:rPr lang="en-US" sz="1600" b="0" i="1" spc="-5">
                                      <a:solidFill>
                                        <a:schemeClr val="tx1"/>
                                      </a:solidFill>
                                      <a:effectLst/>
                                      <a:latin typeface="Cambria Math" charset="0"/>
                                      <a:ea typeface="Calibri" charset="0"/>
                                      <a:cs typeface="Calibri" charset="0"/>
                                    </a:rPr>
                                    <m:t>𝑀𝐿𝐷</m:t>
                                  </m:r>
                                </m:e>
                              </m:acc>
                            </m:oMath>
                          </a14:m>
                          <a:r>
                            <a:rPr lang="en-US" sz="1600" b="0" spc="-5" dirty="0">
                              <a:solidFill>
                                <a:schemeClr val="tx1"/>
                              </a:solidFill>
                              <a:effectLst/>
                              <a:latin typeface="Calibri" charset="0"/>
                              <a:ea typeface="Calibri" charset="0"/>
                              <a:cs typeface="Calibri" charset="0"/>
                            </a:rPr>
                            <a:t> </a:t>
                          </a:r>
                          <a:r>
                            <a:rPr lang="en-US" sz="1600" b="0" spc="-5" dirty="0">
                              <a:solidFill>
                                <a:schemeClr val="tx1"/>
                              </a:solidFill>
                              <a:effectLst/>
                              <a:latin typeface="Calibri" charset="0"/>
                              <a:ea typeface="Calibri" charset="0"/>
                              <a:cs typeface="Calibri" charset="0"/>
                              <a:sym typeface="Symbol" charset="2"/>
                            </a:rPr>
                            <a:t></a:t>
                          </a:r>
                          <a:r>
                            <a:rPr lang="en-US" sz="1600" b="0" spc="-5" dirty="0">
                              <a:solidFill>
                                <a:schemeClr val="tx1"/>
                              </a:solidFill>
                              <a:effectLst/>
                              <a:latin typeface="Calibri" charset="0"/>
                              <a:ea typeface="Calibri" charset="0"/>
                              <a:cs typeface="Calibri" charset="0"/>
                            </a:rPr>
                            <a:t> 16</a:t>
                          </a:r>
                          <a:r>
                            <a:rPr lang="en-US" sz="1600" b="0" spc="-5" dirty="0" smtClean="0">
                              <a:solidFill>
                                <a:schemeClr val="tx1"/>
                              </a:solidFill>
                              <a:effectLst/>
                              <a:latin typeface="Calibri" charset="0"/>
                              <a:ea typeface="Calibri" charset="0"/>
                              <a:cs typeface="Calibri" charset="0"/>
                            </a:rPr>
                            <a:t>)</a:t>
                          </a:r>
                          <a:endParaRPr lang="en-US" sz="1600" b="0" spc="-5" dirty="0">
                            <a:solidFill>
                              <a:schemeClr val="tx1"/>
                            </a:solidFill>
                            <a:effectLst/>
                            <a:latin typeface="Calibri" charset="0"/>
                            <a:ea typeface="Calibri" charset="0"/>
                            <a:cs typeface="Calibri" charset="0"/>
                          </a:endParaRPr>
                        </a:p>
                      </a:txBody>
                      <a:tcPr anchor="ctr">
                        <a:lnL w="28575"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D2DEEF"/>
                        </a:solidFill>
                      </a:tcPr>
                    </a:tc>
                    <a:tc>
                      <a:txBody>
                        <a:bodyPr/>
                        <a:lstStyle/>
                        <a:p>
                          <a:pPr marL="0" marR="0" indent="0" algn="ctr">
                            <a:lnSpc>
                              <a:spcPct val="95000"/>
                            </a:lnSpc>
                            <a:spcBef>
                              <a:spcPts val="0"/>
                            </a:spcBef>
                            <a:spcAft>
                              <a:spcPts val="0"/>
                            </a:spcAft>
                            <a:tabLst>
                              <a:tab pos="182880" algn="l"/>
                            </a:tabLst>
                          </a:pPr>
                          <a:r>
                            <a:rPr lang="en-US" sz="1600" b="0" spc="-5" dirty="0" smtClean="0">
                              <a:solidFill>
                                <a:schemeClr val="tx1"/>
                              </a:solidFill>
                              <a:effectLst/>
                              <a:latin typeface="Calibri" charset="0"/>
                              <a:ea typeface="Calibri" charset="0"/>
                              <a:cs typeface="Calibri" charset="0"/>
                            </a:rPr>
                            <a:t>Deeper</a:t>
                          </a:r>
                          <a:endParaRPr lang="en-US" sz="1600" b="0" spc="-5" dirty="0">
                            <a:solidFill>
                              <a:schemeClr val="tx1"/>
                            </a:solidFill>
                            <a:effectLst/>
                            <a:latin typeface="Calibri" charset="0"/>
                            <a:ea typeface="Calibri" charset="0"/>
                            <a:cs typeface="Calibri" charset="0"/>
                          </a:endParaRPr>
                        </a:p>
                        <a:p>
                          <a:pPr marL="0" marR="0" indent="0" algn="ctr">
                            <a:lnSpc>
                              <a:spcPct val="95000"/>
                            </a:lnSpc>
                            <a:spcBef>
                              <a:spcPts val="0"/>
                            </a:spcBef>
                            <a:spcAft>
                              <a:spcPts val="0"/>
                            </a:spcAft>
                            <a:tabLst>
                              <a:tab pos="182880" algn="l"/>
                            </a:tabLst>
                          </a:pPr>
                          <a:r>
                            <a:rPr lang="en-US" sz="1600" b="0" spc="-5" dirty="0">
                              <a:solidFill>
                                <a:schemeClr val="tx1"/>
                              </a:solidFill>
                              <a:effectLst/>
                              <a:latin typeface="Calibri" charset="0"/>
                              <a:ea typeface="Calibri" charset="0"/>
                              <a:cs typeface="Calibri" charset="0"/>
                            </a:rPr>
                            <a:t>(</a:t>
                          </a:r>
                          <a14:m>
                            <m:oMath xmlns:m="http://schemas.openxmlformats.org/officeDocument/2006/math">
                              <m:acc>
                                <m:accPr>
                                  <m:chr m:val="̅"/>
                                  <m:ctrlPr>
                                    <a:rPr lang="en-US" sz="1600" b="0" i="1" spc="-5">
                                      <a:solidFill>
                                        <a:schemeClr val="tx1"/>
                                      </a:solidFill>
                                      <a:effectLst/>
                                      <a:latin typeface="Cambria Math" charset="0"/>
                                      <a:ea typeface="Calibri" charset="0"/>
                                      <a:cs typeface="Calibri" charset="0"/>
                                    </a:rPr>
                                  </m:ctrlPr>
                                </m:accPr>
                                <m:e>
                                  <m:r>
                                    <a:rPr lang="en-US" sz="1600" b="0" i="1" spc="-5">
                                      <a:solidFill>
                                        <a:schemeClr val="tx1"/>
                                      </a:solidFill>
                                      <a:effectLst/>
                                      <a:latin typeface="Cambria Math" charset="0"/>
                                      <a:ea typeface="Calibri" charset="0"/>
                                      <a:cs typeface="Calibri" charset="0"/>
                                    </a:rPr>
                                    <m:t>𝑀𝐿𝐷</m:t>
                                  </m:r>
                                </m:e>
                              </m:acc>
                            </m:oMath>
                          </a14:m>
                          <a:r>
                            <a:rPr lang="en-US" sz="1600" b="0" spc="-5" dirty="0">
                              <a:solidFill>
                                <a:schemeClr val="tx1"/>
                              </a:solidFill>
                              <a:effectLst/>
                              <a:latin typeface="Calibri" charset="0"/>
                              <a:ea typeface="Calibri" charset="0"/>
                              <a:cs typeface="Calibri" charset="0"/>
                            </a:rPr>
                            <a:t> </a:t>
                          </a:r>
                          <a:r>
                            <a:rPr lang="en-US" sz="1600" b="0" spc="-5" dirty="0">
                              <a:solidFill>
                                <a:schemeClr val="tx1"/>
                              </a:solidFill>
                              <a:effectLst/>
                              <a:latin typeface="Calibri" charset="0"/>
                              <a:ea typeface="Calibri" charset="0"/>
                              <a:cs typeface="Calibri" charset="0"/>
                              <a:sym typeface="Symbol" charset="2"/>
                            </a:rPr>
                            <a:t></a:t>
                          </a:r>
                          <a:r>
                            <a:rPr lang="en-US" sz="1600" b="0" spc="-5" dirty="0">
                              <a:solidFill>
                                <a:schemeClr val="tx1"/>
                              </a:solidFill>
                              <a:effectLst/>
                              <a:latin typeface="Calibri" charset="0"/>
                              <a:ea typeface="Calibri" charset="0"/>
                              <a:cs typeface="Calibri" charset="0"/>
                            </a:rPr>
                            <a:t> 32</a:t>
                          </a:r>
                          <a:r>
                            <a:rPr lang="en-US" sz="1600" b="0" spc="-5" dirty="0" smtClean="0">
                              <a:solidFill>
                                <a:schemeClr val="tx1"/>
                              </a:solidFill>
                              <a:effectLst/>
                              <a:latin typeface="Calibri" charset="0"/>
                              <a:ea typeface="Calibri" charset="0"/>
                              <a:cs typeface="Calibri" charset="0"/>
                            </a:rPr>
                            <a:t>)</a:t>
                          </a:r>
                          <a:endParaRPr lang="en-US" sz="1600" b="0" spc="-5" dirty="0">
                            <a:solidFill>
                              <a:schemeClr val="tx1"/>
                            </a:solidFill>
                            <a:effectLst/>
                            <a:latin typeface="Calibri" charset="0"/>
                            <a:ea typeface="Calibri" charset="0"/>
                            <a:cs typeface="Calibri" charset="0"/>
                          </a:endParaRPr>
                        </a:p>
                      </a:txBody>
                      <a:tcPr anchor="ctr">
                        <a:lnB w="12700" cap="flat" cmpd="sng" algn="ctr">
                          <a:solidFill>
                            <a:schemeClr val="bg1"/>
                          </a:solidFill>
                          <a:prstDash val="solid"/>
                          <a:round/>
                          <a:headEnd type="none" w="med" len="med"/>
                          <a:tailEnd type="none" w="med" len="med"/>
                        </a:lnB>
                        <a:solidFill>
                          <a:srgbClr val="EAEFF7"/>
                        </a:solidFill>
                      </a:tcPr>
                    </a:tc>
                  </a:tr>
                  <a:tr h="905410">
                    <a:tc>
                      <a:txBody>
                        <a:bodyPr/>
                        <a:lstStyle/>
                        <a:p>
                          <a:pPr algn="ctr"/>
                          <a:r>
                            <a:rPr lang="en-US" sz="1600" b="1" spc="-5" dirty="0" smtClean="0">
                              <a:solidFill>
                                <a:srgbClr val="FFFFFF"/>
                              </a:solidFill>
                              <a:effectLst/>
                              <a:latin typeface="Calibri" charset="0"/>
                              <a:ea typeface="Calibri" charset="0"/>
                              <a:cs typeface="Calibri" charset="0"/>
                            </a:rPr>
                            <a:t>Stratification max[N</a:t>
                          </a:r>
                          <a:r>
                            <a:rPr lang="en-US" sz="1600" b="1" spc="-5" baseline="30000" dirty="0" smtClean="0">
                              <a:solidFill>
                                <a:srgbClr val="FFFFFF"/>
                              </a:solidFill>
                              <a:effectLst/>
                              <a:latin typeface="Calibri" charset="0"/>
                              <a:ea typeface="Calibri" charset="0"/>
                              <a:cs typeface="Calibri" charset="0"/>
                            </a:rPr>
                            <a:t>2</a:t>
                          </a:r>
                          <a:r>
                            <a:rPr lang="en-US" sz="1600" b="1" spc="-5" dirty="0" smtClean="0">
                              <a:solidFill>
                                <a:srgbClr val="FFFFFF"/>
                              </a:solidFill>
                              <a:effectLst/>
                              <a:latin typeface="Calibri" charset="0"/>
                              <a:ea typeface="Calibri" charset="0"/>
                              <a:cs typeface="Calibri" charset="0"/>
                            </a:rPr>
                            <a:t>], s</a:t>
                          </a:r>
                          <a:r>
                            <a:rPr lang="en-US" sz="1600" b="1" spc="-5" baseline="30000" dirty="0" smtClean="0">
                              <a:solidFill>
                                <a:srgbClr val="FFFFFF"/>
                              </a:solidFill>
                              <a:effectLst/>
                              <a:latin typeface="Calibri" charset="0"/>
                              <a:ea typeface="Calibri" charset="0"/>
                              <a:cs typeface="Calibri" charset="0"/>
                            </a:rPr>
                            <a:t>-2</a:t>
                          </a:r>
                          <a:endParaRPr lang="en-US" sz="1600" b="1" dirty="0">
                            <a:solidFill>
                              <a:schemeClr val="bg1"/>
                            </a:solidFill>
                            <a:latin typeface="Calibri" charset="0"/>
                            <a:ea typeface="Calibri" charset="0"/>
                            <a:cs typeface="Calibri" charset="0"/>
                          </a:endParaRPr>
                        </a:p>
                      </a:txBody>
                      <a:tcPr anchor="ctr">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solidFill>
                      </a:tcPr>
                    </a:tc>
                    <a:tc>
                      <a:txBody>
                        <a:bodyPr/>
                        <a:lstStyle/>
                        <a:p>
                          <a:pPr marL="0" marR="0" indent="5080" algn="ctr">
                            <a:lnSpc>
                              <a:spcPct val="95000"/>
                            </a:lnSpc>
                            <a:spcBef>
                              <a:spcPts val="0"/>
                            </a:spcBef>
                            <a:spcAft>
                              <a:spcPts val="0"/>
                            </a:spcAft>
                            <a:tabLst>
                              <a:tab pos="182880" algn="l"/>
                            </a:tabLst>
                          </a:pPr>
                          <a:r>
                            <a:rPr lang="en-US" sz="1600" spc="-5" dirty="0" smtClean="0">
                              <a:effectLst/>
                              <a:latin typeface="Calibri" charset="0"/>
                              <a:ea typeface="Calibri" charset="0"/>
                              <a:cs typeface="Calibri" charset="0"/>
                            </a:rPr>
                            <a:t>High</a:t>
                          </a:r>
                          <a:endParaRPr lang="en-US" sz="1600" spc="-5" dirty="0">
                            <a:effectLst/>
                            <a:latin typeface="Calibri" charset="0"/>
                            <a:ea typeface="Calibri" charset="0"/>
                            <a:cs typeface="Calibri" charset="0"/>
                          </a:endParaRPr>
                        </a:p>
                        <a:p>
                          <a:pPr marL="0" marR="0" indent="5080" algn="ctr">
                            <a:lnSpc>
                              <a:spcPct val="95000"/>
                            </a:lnSpc>
                            <a:spcBef>
                              <a:spcPts val="0"/>
                            </a:spcBef>
                            <a:spcAft>
                              <a:spcPts val="0"/>
                            </a:spcAft>
                            <a:tabLst>
                              <a:tab pos="182880" algn="l"/>
                            </a:tabLst>
                          </a:pPr>
                          <a:r>
                            <a:rPr lang="en-US" sz="1600" spc="-5" dirty="0">
                              <a:effectLst/>
                              <a:latin typeface="Calibri" charset="0"/>
                              <a:ea typeface="Calibri" charset="0"/>
                              <a:cs typeface="Calibri" charset="0"/>
                            </a:rPr>
                            <a:t>(</a:t>
                          </a:r>
                          <a14:m>
                            <m:oMath xmlns:m="http://schemas.openxmlformats.org/officeDocument/2006/math">
                              <m:acc>
                                <m:accPr>
                                  <m:chr m:val="̅"/>
                                  <m:ctrlPr>
                                    <a:rPr lang="en-US" sz="1600" i="1" spc="-5">
                                      <a:effectLst/>
                                      <a:latin typeface="Cambria Math" charset="0"/>
                                      <a:ea typeface="Calibri" charset="0"/>
                                      <a:cs typeface="Calibri" charset="0"/>
                                    </a:rPr>
                                  </m:ctrlPr>
                                </m:accPr>
                                <m:e>
                                  <m:sSup>
                                    <m:sSupPr>
                                      <m:ctrlPr>
                                        <a:rPr lang="en-US" sz="1600" i="1" spc="-5">
                                          <a:effectLst/>
                                          <a:latin typeface="Cambria Math" charset="0"/>
                                          <a:ea typeface="Calibri" charset="0"/>
                                          <a:cs typeface="Calibri" charset="0"/>
                                        </a:rPr>
                                      </m:ctrlPr>
                                    </m:sSupPr>
                                    <m:e>
                                      <m:r>
                                        <a:rPr lang="en-US" sz="1600" i="1" spc="-5">
                                          <a:effectLst/>
                                          <a:latin typeface="Cambria Math" charset="0"/>
                                          <a:ea typeface="Calibri" charset="0"/>
                                          <a:cs typeface="Calibri" charset="0"/>
                                        </a:rPr>
                                        <m:t>𝑁</m:t>
                                      </m:r>
                                    </m:e>
                                    <m:sup>
                                      <m:r>
                                        <a:rPr lang="en-US" sz="1600" i="1" spc="-5">
                                          <a:effectLst/>
                                          <a:latin typeface="Cambria Math" charset="0"/>
                                          <a:ea typeface="Calibri" charset="0"/>
                                          <a:cs typeface="Calibri" charset="0"/>
                                        </a:rPr>
                                        <m:t>2</m:t>
                                      </m:r>
                                    </m:sup>
                                  </m:sSup>
                                </m:e>
                              </m:acc>
                            </m:oMath>
                          </a14:m>
                          <a:r>
                            <a:rPr lang="en-US" sz="1600" spc="-5" dirty="0">
                              <a:effectLst/>
                              <a:latin typeface="Calibri" charset="0"/>
                              <a:ea typeface="Calibri" charset="0"/>
                              <a:cs typeface="Calibri" charset="0"/>
                            </a:rPr>
                            <a:t> </a:t>
                          </a:r>
                          <a:r>
                            <a:rPr lang="en-US" sz="1600" spc="-5" dirty="0">
                              <a:effectLst/>
                              <a:latin typeface="Calibri" charset="0"/>
                              <a:ea typeface="Calibri" charset="0"/>
                              <a:cs typeface="Calibri" charset="0"/>
                              <a:sym typeface="Symbol" charset="2"/>
                            </a:rPr>
                            <a:t></a:t>
                          </a:r>
                          <a:r>
                            <a:rPr lang="en-US" sz="1600" spc="-5" dirty="0">
                              <a:effectLst/>
                              <a:latin typeface="Calibri" charset="0"/>
                              <a:ea typeface="Calibri" charset="0"/>
                              <a:cs typeface="Calibri" charset="0"/>
                            </a:rPr>
                            <a:t> 2x10</a:t>
                          </a:r>
                          <a:r>
                            <a:rPr lang="en-US" sz="1600" spc="-5" baseline="30000" dirty="0">
                              <a:effectLst/>
                              <a:latin typeface="Calibri" charset="0"/>
                              <a:ea typeface="Calibri" charset="0"/>
                              <a:cs typeface="Calibri" charset="0"/>
                            </a:rPr>
                            <a:t>-3</a:t>
                          </a:r>
                          <a:r>
                            <a:rPr lang="en-US" sz="1600" spc="-5" dirty="0" smtClean="0">
                              <a:effectLst/>
                              <a:latin typeface="Calibri" charset="0"/>
                              <a:ea typeface="Calibri" charset="0"/>
                              <a:cs typeface="Calibri" charset="0"/>
                            </a:rPr>
                            <a:t>)</a:t>
                          </a:r>
                          <a:endParaRPr lang="en-US" sz="1600" spc="-5" dirty="0">
                            <a:effectLst/>
                            <a:latin typeface="Calibri" charset="0"/>
                            <a:ea typeface="Calibri" charset="0"/>
                            <a:cs typeface="Calibri" charset="0"/>
                          </a:endParaRPr>
                        </a:p>
                      </a:txBody>
                      <a:tcPr anchor="ctr">
                        <a:lnL w="28575"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D2DEEF"/>
                        </a:solidFill>
                      </a:tcPr>
                    </a:tc>
                    <a:tc>
                      <a:txBody>
                        <a:bodyPr/>
                        <a:lstStyle/>
                        <a:p>
                          <a:pPr marL="0" marR="0" indent="5080" algn="ctr">
                            <a:lnSpc>
                              <a:spcPct val="95000"/>
                            </a:lnSpc>
                            <a:spcBef>
                              <a:spcPts val="0"/>
                            </a:spcBef>
                            <a:spcAft>
                              <a:spcPts val="0"/>
                            </a:spcAft>
                            <a:tabLst>
                              <a:tab pos="182880" algn="l"/>
                            </a:tabLst>
                          </a:pPr>
                          <a:r>
                            <a:rPr lang="en-US" sz="1600" spc="-5" dirty="0" smtClean="0">
                              <a:effectLst/>
                              <a:latin typeface="Calibri" charset="0"/>
                              <a:ea typeface="Calibri" charset="0"/>
                              <a:cs typeface="Calibri" charset="0"/>
                            </a:rPr>
                            <a:t>Low</a:t>
                          </a:r>
                          <a:endParaRPr lang="en-US" sz="1600" spc="-5" dirty="0">
                            <a:effectLst/>
                            <a:latin typeface="Calibri" charset="0"/>
                            <a:ea typeface="Calibri" charset="0"/>
                            <a:cs typeface="Calibri" charset="0"/>
                          </a:endParaRPr>
                        </a:p>
                        <a:p>
                          <a:pPr marL="0" marR="0" indent="5080" algn="ctr">
                            <a:lnSpc>
                              <a:spcPct val="95000"/>
                            </a:lnSpc>
                            <a:spcBef>
                              <a:spcPts val="0"/>
                            </a:spcBef>
                            <a:spcAft>
                              <a:spcPts val="0"/>
                            </a:spcAft>
                            <a:tabLst>
                              <a:tab pos="182880" algn="l"/>
                            </a:tabLst>
                          </a:pPr>
                          <a:r>
                            <a:rPr lang="en-US" sz="1600" spc="-5" dirty="0">
                              <a:effectLst/>
                              <a:latin typeface="Calibri" charset="0"/>
                              <a:ea typeface="Calibri" charset="0"/>
                              <a:cs typeface="Calibri" charset="0"/>
                            </a:rPr>
                            <a:t>(</a:t>
                          </a:r>
                          <a14:m>
                            <m:oMath xmlns:m="http://schemas.openxmlformats.org/officeDocument/2006/math">
                              <m:acc>
                                <m:accPr>
                                  <m:chr m:val="̅"/>
                                  <m:ctrlPr>
                                    <a:rPr lang="en-US" sz="1600" i="1" spc="-5">
                                      <a:effectLst/>
                                      <a:latin typeface="Cambria Math" charset="0"/>
                                      <a:ea typeface="Calibri" charset="0"/>
                                      <a:cs typeface="Calibri" charset="0"/>
                                    </a:rPr>
                                  </m:ctrlPr>
                                </m:accPr>
                                <m:e>
                                  <m:sSup>
                                    <m:sSupPr>
                                      <m:ctrlPr>
                                        <a:rPr lang="en-US" sz="1600" i="1" spc="-5">
                                          <a:effectLst/>
                                          <a:latin typeface="Cambria Math" charset="0"/>
                                          <a:ea typeface="Calibri" charset="0"/>
                                          <a:cs typeface="Calibri" charset="0"/>
                                        </a:rPr>
                                      </m:ctrlPr>
                                    </m:sSupPr>
                                    <m:e>
                                      <m:r>
                                        <a:rPr lang="en-US" sz="1600" i="1" spc="-5">
                                          <a:effectLst/>
                                          <a:latin typeface="Cambria Math" charset="0"/>
                                          <a:ea typeface="Calibri" charset="0"/>
                                          <a:cs typeface="Calibri" charset="0"/>
                                        </a:rPr>
                                        <m:t>𝑁</m:t>
                                      </m:r>
                                    </m:e>
                                    <m:sup>
                                      <m:r>
                                        <a:rPr lang="en-US" sz="1600" i="1" spc="-5">
                                          <a:effectLst/>
                                          <a:latin typeface="Cambria Math" charset="0"/>
                                          <a:ea typeface="Calibri" charset="0"/>
                                          <a:cs typeface="Calibri" charset="0"/>
                                        </a:rPr>
                                        <m:t>2</m:t>
                                      </m:r>
                                    </m:sup>
                                  </m:sSup>
                                </m:e>
                              </m:acc>
                            </m:oMath>
                          </a14:m>
                          <a:r>
                            <a:rPr lang="en-US" sz="1600" spc="-5" dirty="0">
                              <a:effectLst/>
                              <a:latin typeface="Calibri" charset="0"/>
                              <a:ea typeface="Calibri" charset="0"/>
                              <a:cs typeface="Calibri" charset="0"/>
                            </a:rPr>
                            <a:t> </a:t>
                          </a:r>
                          <a:r>
                            <a:rPr lang="en-US" sz="1600" spc="-5" dirty="0">
                              <a:effectLst/>
                              <a:latin typeface="Calibri" charset="0"/>
                              <a:ea typeface="Calibri" charset="0"/>
                              <a:cs typeface="Calibri" charset="0"/>
                              <a:sym typeface="Symbol" charset="2"/>
                            </a:rPr>
                            <a:t></a:t>
                          </a:r>
                          <a:r>
                            <a:rPr lang="en-US" sz="1600" spc="-5" dirty="0">
                              <a:effectLst/>
                              <a:latin typeface="Calibri" charset="0"/>
                              <a:ea typeface="Calibri" charset="0"/>
                              <a:cs typeface="Calibri" charset="0"/>
                            </a:rPr>
                            <a:t> 6.7x10</a:t>
                          </a:r>
                          <a:r>
                            <a:rPr lang="en-US" sz="1600" spc="-5" baseline="30000" dirty="0">
                              <a:effectLst/>
                              <a:latin typeface="Calibri" charset="0"/>
                              <a:ea typeface="Calibri" charset="0"/>
                              <a:cs typeface="Calibri" charset="0"/>
                            </a:rPr>
                            <a:t>-4</a:t>
                          </a:r>
                          <a:r>
                            <a:rPr lang="en-US" sz="1600" spc="-5" dirty="0">
                              <a:effectLst/>
                              <a:latin typeface="Calibri" charset="0"/>
                              <a:ea typeface="Calibri" charset="0"/>
                              <a:cs typeface="Calibri" charset="0"/>
                            </a:rPr>
                            <a:t>)</a:t>
                          </a:r>
                        </a:p>
                        <a:p>
                          <a:pPr algn="ctr"/>
                          <a:endParaRPr lang="en-US" sz="1600" dirty="0">
                            <a:solidFill>
                              <a:schemeClr val="tx1"/>
                            </a:solidFill>
                            <a:latin typeface="Calibri" charset="0"/>
                            <a:ea typeface="Calibri" charset="0"/>
                            <a:cs typeface="Calibri" charset="0"/>
                          </a:endParaRPr>
                        </a:p>
                      </a:txBody>
                      <a:tcPr anchor="ctr">
                        <a:lnT w="12700" cap="flat" cmpd="sng" algn="ctr">
                          <a:solidFill>
                            <a:schemeClr val="bg1"/>
                          </a:solidFill>
                          <a:prstDash val="solid"/>
                          <a:round/>
                          <a:headEnd type="none" w="med" len="med"/>
                          <a:tailEnd type="none" w="med" len="med"/>
                        </a:lnT>
                        <a:solidFill>
                          <a:srgbClr val="EAEFF7"/>
                        </a:solidFill>
                      </a:tcPr>
                    </a:tc>
                  </a:tr>
                  <a:tr h="90541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b="1" spc="-5" dirty="0" smtClean="0">
                              <a:solidFill>
                                <a:srgbClr val="FFFFFF"/>
                              </a:solidFill>
                              <a:effectLst/>
                              <a:latin typeface="Calibri" charset="0"/>
                              <a:ea typeface="Calibri" charset="0"/>
                              <a:cs typeface="Calibri" charset="0"/>
                            </a:rPr>
                            <a:t>Biomass   (FIRe Fm’)</a:t>
                          </a:r>
                          <a:endParaRPr lang="en-US" sz="1600" spc="-5" dirty="0" smtClean="0">
                            <a:effectLst/>
                            <a:latin typeface="Calibri" charset="0"/>
                            <a:ea typeface="Calibri" charset="0"/>
                            <a:cs typeface="Calibri" charset="0"/>
                          </a:endParaRPr>
                        </a:p>
                      </a:txBody>
                      <a:tcPr anchor="ctr">
                        <a:lnR w="28575" cap="flat" cmpd="sng" algn="ctr">
                          <a:solidFill>
                            <a:schemeClr val="bg1"/>
                          </a:solidFill>
                          <a:prstDash val="solid"/>
                          <a:round/>
                          <a:headEnd type="none" w="med" len="med"/>
                          <a:tailEnd type="none" w="med" len="med"/>
                        </a:lnR>
                        <a:solidFill>
                          <a:schemeClr val="accent1"/>
                        </a:solidFill>
                      </a:tcPr>
                    </a:tc>
                    <a:tc>
                      <a:txBody>
                        <a:bodyPr/>
                        <a:lstStyle/>
                        <a:p>
                          <a:pPr algn="ctr"/>
                          <a:r>
                            <a:rPr lang="en-US" sz="1600" dirty="0" smtClean="0">
                              <a:solidFill>
                                <a:schemeClr val="tx1"/>
                              </a:solidFill>
                              <a:latin typeface="Calibri" charset="0"/>
                              <a:ea typeface="Calibri" charset="0"/>
                              <a:cs typeface="Calibri" charset="0"/>
                            </a:rPr>
                            <a:t>Higher</a:t>
                          </a:r>
                          <a:endParaRPr lang="en-US" sz="1600" dirty="0">
                            <a:solidFill>
                              <a:schemeClr val="tx1"/>
                            </a:solidFill>
                            <a:latin typeface="Calibri" charset="0"/>
                            <a:ea typeface="Calibri" charset="0"/>
                            <a:cs typeface="Calibri" charset="0"/>
                          </a:endParaRPr>
                        </a:p>
                      </a:txBody>
                      <a:tcPr anchor="ctr">
                        <a:lnL w="28575" cap="flat" cmpd="sng" algn="ctr">
                          <a:solidFill>
                            <a:schemeClr val="bg1"/>
                          </a:solidFill>
                          <a:prstDash val="solid"/>
                          <a:round/>
                          <a:headEnd type="none" w="med" len="med"/>
                          <a:tailEnd type="none" w="med" len="med"/>
                        </a:lnL>
                        <a:solidFill>
                          <a:srgbClr val="D2DEEF"/>
                        </a:solidFill>
                      </a:tcPr>
                    </a:tc>
                    <a:tc>
                      <a:txBody>
                        <a:bodyPr/>
                        <a:lstStyle/>
                        <a:p>
                          <a:pPr algn="ctr"/>
                          <a:r>
                            <a:rPr lang="en-US" sz="1600" dirty="0" smtClean="0">
                              <a:solidFill>
                                <a:schemeClr val="tx1"/>
                              </a:solidFill>
                              <a:latin typeface="Calibri" charset="0"/>
                              <a:ea typeface="Calibri" charset="0"/>
                              <a:cs typeface="Calibri" charset="0"/>
                            </a:rPr>
                            <a:t>Lower</a:t>
                          </a:r>
                          <a:endParaRPr lang="en-US" sz="1600" dirty="0">
                            <a:solidFill>
                              <a:schemeClr val="tx1"/>
                            </a:solidFill>
                            <a:latin typeface="Calibri" charset="0"/>
                            <a:ea typeface="Calibri" charset="0"/>
                            <a:cs typeface="Calibri" charset="0"/>
                          </a:endParaRPr>
                        </a:p>
                      </a:txBody>
                      <a:tcPr anchor="ctr">
                        <a:solidFill>
                          <a:srgbClr val="EAEFF7"/>
                        </a:solidFill>
                      </a:tcPr>
                    </a:tc>
                  </a:tr>
                  <a:tr h="90541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b="1" spc="-5" dirty="0" smtClean="0">
                              <a:solidFill>
                                <a:srgbClr val="FFFFFF"/>
                              </a:solidFill>
                              <a:effectLst/>
                              <a:latin typeface="Calibri" charset="0"/>
                              <a:ea typeface="Calibri" charset="0"/>
                              <a:cs typeface="Calibri" charset="0"/>
                            </a:rPr>
                            <a:t>Layer         0‑10m</a:t>
                          </a:r>
                          <a:endParaRPr lang="en-US" sz="1600" spc="-5" dirty="0" smtClean="0">
                            <a:effectLst/>
                            <a:latin typeface="Calibri" charset="0"/>
                            <a:ea typeface="Calibri" charset="0"/>
                            <a:cs typeface="Calibri" charset="0"/>
                          </a:endParaRPr>
                        </a:p>
                      </a:txBody>
                      <a:tcPr anchor="ctr">
                        <a:lnR w="28575" cap="flat" cmpd="sng" algn="ctr">
                          <a:solidFill>
                            <a:schemeClr val="bg1"/>
                          </a:solidFill>
                          <a:prstDash val="solid"/>
                          <a:round/>
                          <a:headEnd type="none" w="med" len="med"/>
                          <a:tailEnd type="none" w="med" len="med"/>
                        </a:lnR>
                        <a:solidFill>
                          <a:schemeClr val="accent1"/>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spc="-5" dirty="0" smtClean="0">
                              <a:effectLst/>
                              <a:latin typeface="Calibri" charset="0"/>
                              <a:ea typeface="Calibri" charset="0"/>
                              <a:cs typeface="Calibri" charset="0"/>
                            </a:rPr>
                            <a:t>High-light acclimated (higher E</a:t>
                          </a:r>
                          <a:r>
                            <a:rPr lang="en-US" sz="1600" spc="-5" baseline="-25000" dirty="0" smtClean="0">
                              <a:effectLst/>
                              <a:latin typeface="Calibri" charset="0"/>
                              <a:ea typeface="Calibri" charset="0"/>
                              <a:cs typeface="Calibri" charset="0"/>
                            </a:rPr>
                            <a:t>k</a:t>
                          </a:r>
                          <a:r>
                            <a:rPr lang="en-US" sz="1600" spc="-5" dirty="0" smtClean="0">
                              <a:effectLst/>
                              <a:latin typeface="Calibri" charset="0"/>
                              <a:ea typeface="Calibri" charset="0"/>
                              <a:cs typeface="Calibri" charset="0"/>
                            </a:rPr>
                            <a:t>)</a:t>
                          </a:r>
                        </a:p>
                      </a:txBody>
                      <a:tcPr anchor="ctr">
                        <a:lnL w="28575" cap="flat" cmpd="sng" algn="ctr">
                          <a:solidFill>
                            <a:schemeClr val="bg1"/>
                          </a:solidFill>
                          <a:prstDash val="solid"/>
                          <a:round/>
                          <a:headEnd type="none" w="med" len="med"/>
                          <a:tailEnd type="none" w="med" len="med"/>
                        </a:lnL>
                        <a:solidFill>
                          <a:srgbClr val="D2DEEF"/>
                        </a:solidFill>
                      </a:tcPr>
                    </a:tc>
                    <a:tc rowSpan="2">
                      <a:txBody>
                        <a:bodyPr/>
                        <a:lstStyle/>
                        <a:p>
                          <a:pPr marL="0" marR="0" indent="5080" algn="ctr">
                            <a:lnSpc>
                              <a:spcPct val="95000"/>
                            </a:lnSpc>
                            <a:spcBef>
                              <a:spcPts val="0"/>
                            </a:spcBef>
                            <a:spcAft>
                              <a:spcPts val="0"/>
                            </a:spcAft>
                            <a:tabLst>
                              <a:tab pos="182880" algn="l"/>
                            </a:tabLst>
                          </a:pPr>
                          <a:r>
                            <a:rPr lang="en-US" sz="1600" spc="-5" dirty="0" smtClean="0">
                              <a:effectLst/>
                              <a:latin typeface="Calibri" charset="0"/>
                              <a:ea typeface="Calibri" charset="0"/>
                              <a:cs typeface="Calibri" charset="0"/>
                            </a:rPr>
                            <a:t>Mid-light (MLD) acclimated</a:t>
                          </a:r>
                        </a:p>
                        <a:p>
                          <a:pPr marL="0" marR="0" indent="5080" algn="ctr">
                            <a:lnSpc>
                              <a:spcPct val="95000"/>
                            </a:lnSpc>
                            <a:spcBef>
                              <a:spcPts val="0"/>
                            </a:spcBef>
                            <a:spcAft>
                              <a:spcPts val="0"/>
                            </a:spcAft>
                            <a:tabLst>
                              <a:tab pos="182880" algn="l"/>
                            </a:tabLst>
                          </a:pPr>
                          <a:r>
                            <a:rPr lang="en-US" sz="1600" spc="-5" dirty="0" smtClean="0">
                              <a:effectLst/>
                              <a:latin typeface="Calibri" charset="0"/>
                              <a:ea typeface="Calibri" charset="0"/>
                              <a:cs typeface="Calibri" charset="0"/>
                            </a:rPr>
                            <a:t>E</a:t>
                          </a:r>
                          <a:r>
                            <a:rPr lang="en-US" sz="1600" spc="-5" baseline="-25000" dirty="0" smtClean="0">
                              <a:effectLst/>
                              <a:latin typeface="Calibri" charset="0"/>
                              <a:ea typeface="Calibri" charset="0"/>
                              <a:cs typeface="Calibri" charset="0"/>
                            </a:rPr>
                            <a:t>k </a:t>
                          </a:r>
                          <a:r>
                            <a:rPr lang="en-US" sz="1600" spc="-5" dirty="0" smtClean="0">
                              <a:effectLst/>
                              <a:latin typeface="Calibri" charset="0"/>
                              <a:ea typeface="Calibri" charset="0"/>
                              <a:cs typeface="Calibri" charset="0"/>
                            </a:rPr>
                            <a:t>(0-10m) </a:t>
                          </a:r>
                          <a:r>
                            <a:rPr lang="en-US" sz="1600" spc="-5" dirty="0" smtClean="0">
                              <a:effectLst/>
                              <a:latin typeface="Calibri" charset="0"/>
                              <a:ea typeface="Calibri" charset="0"/>
                              <a:cs typeface="Calibri" charset="0"/>
                              <a:sym typeface="Symbol" charset="2"/>
                            </a:rPr>
                            <a:t></a:t>
                          </a:r>
                          <a:r>
                            <a:rPr lang="en-US" sz="1600" spc="-5" dirty="0" smtClean="0">
                              <a:effectLst/>
                              <a:latin typeface="Calibri" charset="0"/>
                              <a:ea typeface="Calibri" charset="0"/>
                              <a:cs typeface="Calibri" charset="0"/>
                            </a:rPr>
                            <a:t> E</a:t>
                          </a:r>
                          <a:r>
                            <a:rPr lang="en-US" sz="1600" spc="-5" baseline="-25000" dirty="0" smtClean="0">
                              <a:effectLst/>
                              <a:latin typeface="Calibri" charset="0"/>
                              <a:ea typeface="Calibri" charset="0"/>
                              <a:cs typeface="Calibri" charset="0"/>
                            </a:rPr>
                            <a:t>k </a:t>
                          </a:r>
                          <a:r>
                            <a:rPr lang="en-US" sz="1600" spc="-5" dirty="0" smtClean="0">
                              <a:effectLst/>
                              <a:latin typeface="Calibri" charset="0"/>
                              <a:ea typeface="Calibri" charset="0"/>
                              <a:cs typeface="Calibri" charset="0"/>
                            </a:rPr>
                            <a:t>(10-20m)</a:t>
                          </a:r>
                          <a:endParaRPr lang="en-US" sz="1600" dirty="0">
                            <a:solidFill>
                              <a:schemeClr val="tx1"/>
                            </a:solidFill>
                            <a:latin typeface="Calibri" charset="0"/>
                            <a:ea typeface="Calibri" charset="0"/>
                            <a:cs typeface="Calibri" charset="0"/>
                          </a:endParaRPr>
                        </a:p>
                      </a:txBody>
                      <a:tcPr anchor="ctr">
                        <a:solidFill>
                          <a:srgbClr val="EAEFF7"/>
                        </a:solidFill>
                      </a:tcPr>
                    </a:tc>
                  </a:tr>
                  <a:tr h="90541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b="1" spc="-5" dirty="0" smtClean="0">
                              <a:solidFill>
                                <a:srgbClr val="FFFFFF"/>
                              </a:solidFill>
                              <a:effectLst/>
                              <a:latin typeface="Calibri" charset="0"/>
                              <a:ea typeface="Calibri" charset="0"/>
                              <a:cs typeface="Calibri" charset="0"/>
                            </a:rPr>
                            <a:t>Layer         10‑20m</a:t>
                          </a:r>
                          <a:endParaRPr lang="en-US" sz="1600" spc="-5" dirty="0" smtClean="0">
                            <a:effectLst/>
                            <a:latin typeface="Calibri" charset="0"/>
                            <a:ea typeface="Calibri" charset="0"/>
                            <a:cs typeface="Calibri" charset="0"/>
                          </a:endParaRPr>
                        </a:p>
                      </a:txBody>
                      <a:tcPr anchor="ctr">
                        <a:lnR w="28575" cap="flat" cmpd="sng" algn="ctr">
                          <a:solidFill>
                            <a:schemeClr val="bg1"/>
                          </a:solidFill>
                          <a:prstDash val="solid"/>
                          <a:round/>
                          <a:headEnd type="none" w="med" len="med"/>
                          <a:tailEnd type="none" w="med" len="med"/>
                        </a:lnR>
                        <a:solidFill>
                          <a:schemeClr val="accent1"/>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spc="-5" dirty="0" smtClean="0">
                              <a:effectLst/>
                              <a:latin typeface="Calibri" charset="0"/>
                              <a:ea typeface="Calibri" charset="0"/>
                              <a:cs typeface="Calibri" charset="0"/>
                            </a:rPr>
                            <a:t>Low-light acclimated (lower E</a:t>
                          </a:r>
                          <a:r>
                            <a:rPr lang="en-US" sz="1600" spc="-5" baseline="-25000" dirty="0" smtClean="0">
                              <a:effectLst/>
                              <a:latin typeface="Calibri" charset="0"/>
                              <a:ea typeface="Calibri" charset="0"/>
                              <a:cs typeface="Calibri" charset="0"/>
                            </a:rPr>
                            <a:t>k</a:t>
                          </a:r>
                          <a:r>
                            <a:rPr lang="en-US" sz="1600" spc="-5" dirty="0" smtClean="0">
                              <a:effectLst/>
                              <a:latin typeface="Calibri" charset="0"/>
                              <a:ea typeface="Calibri" charset="0"/>
                              <a:cs typeface="Calibri" charset="0"/>
                            </a:rPr>
                            <a:t>)</a:t>
                          </a:r>
                        </a:p>
                      </a:txBody>
                      <a:tcPr anchor="ctr">
                        <a:lnL w="28575" cap="flat" cmpd="sng" algn="ctr">
                          <a:solidFill>
                            <a:schemeClr val="bg1"/>
                          </a:solidFill>
                          <a:prstDash val="solid"/>
                          <a:round/>
                          <a:headEnd type="none" w="med" len="med"/>
                          <a:tailEnd type="none" w="med" len="med"/>
                        </a:lnL>
                        <a:solidFill>
                          <a:srgbClr val="D2DEEF"/>
                        </a:solidFill>
                      </a:tcPr>
                    </a:tc>
                    <a:tc vMerge="1">
                      <a:txBody>
                        <a:bodyPr/>
                        <a:lstStyle/>
                        <a:p>
                          <a:pPr algn="ctr"/>
                          <a:endParaRPr lang="en-US" dirty="0">
                            <a:solidFill>
                              <a:schemeClr val="tx1"/>
                            </a:solidFill>
                          </a:endParaRPr>
                        </a:p>
                      </a:txBody>
                      <a:tcPr anchor="ctr">
                        <a:solidFill>
                          <a:srgbClr val="EAEFF7"/>
                        </a:solidFill>
                      </a:tcPr>
                    </a:tc>
                  </a:tr>
                </a:tbl>
              </a:graphicData>
            </a:graphic>
          </p:graphicFrame>
        </mc:Choice>
        <mc:Fallback xmlns="">
          <p:graphicFrame>
            <p:nvGraphicFramePr>
              <p:cNvPr id="4" name="Content Placeholder 3"/>
              <p:cNvGraphicFramePr>
                <a:graphicFrameLocks noGrp="1"/>
              </p:cNvGraphicFramePr>
              <p:nvPr>
                <p:ph idx="1"/>
                <p:extLst>
                  <p:ext uri="{D42A27DB-BD31-4B8C-83A1-F6EECF244321}">
                    <p14:modId xmlns:p14="http://schemas.microsoft.com/office/powerpoint/2010/main" val="941190600"/>
                  </p:ext>
                </p:extLst>
              </p:nvPr>
            </p:nvGraphicFramePr>
            <p:xfrm>
              <a:off x="484265" y="1825623"/>
              <a:ext cx="4033917" cy="4527050"/>
            </p:xfrm>
            <a:graphic>
              <a:graphicData uri="http://schemas.openxmlformats.org/drawingml/2006/table">
                <a:tbl>
                  <a:tblPr firstRow="1" bandRow="1">
                    <a:tableStyleId>{5C22544A-7EE6-4342-B048-85BDC9FD1C3A}</a:tableStyleId>
                  </a:tblPr>
                  <a:tblGrid>
                    <a:gridCol w="1272340"/>
                    <a:gridCol w="1287379"/>
                    <a:gridCol w="1474198"/>
                  </a:tblGrid>
                  <a:tr h="90541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b="1" spc="-5" dirty="0" smtClean="0">
                              <a:solidFill>
                                <a:schemeClr val="bg1"/>
                              </a:solidFill>
                              <a:effectLst/>
                              <a:latin typeface="Calibri" charset="0"/>
                              <a:ea typeface="Calibri" charset="0"/>
                              <a:cs typeface="Calibri" charset="0"/>
                            </a:rPr>
                            <a:t>MLD (m)</a:t>
                          </a:r>
                        </a:p>
                      </a:txBody>
                      <a:tcPr anchor="ctr">
                        <a:lnR w="285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endParaRPr lang="en-US"/>
                        </a:p>
                      </a:txBody>
                      <a:tcPr anchor="ctr">
                        <a:lnL w="28575"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blipFill rotWithShape="0">
                          <a:blip r:embed="rId3"/>
                          <a:stretch>
                            <a:fillRect l="-99057" t="-671" r="-115094" b="-402685"/>
                          </a:stretch>
                        </a:blipFill>
                      </a:tcPr>
                    </a:tc>
                    <a:tc>
                      <a:txBody>
                        <a:bodyPr/>
                        <a:lstStyle/>
                        <a:p>
                          <a:endParaRPr lang="en-US"/>
                        </a:p>
                      </a:txBody>
                      <a:tcPr anchor="ctr">
                        <a:lnB w="12700" cap="flat" cmpd="sng" algn="ctr">
                          <a:solidFill>
                            <a:schemeClr val="bg1"/>
                          </a:solidFill>
                          <a:prstDash val="solid"/>
                          <a:round/>
                          <a:headEnd type="none" w="med" len="med"/>
                          <a:tailEnd type="none" w="med" len="med"/>
                        </a:lnB>
                        <a:blipFill rotWithShape="0">
                          <a:blip r:embed="rId3"/>
                          <a:stretch>
                            <a:fillRect l="-174380" t="-671" r="-826" b="-402685"/>
                          </a:stretch>
                        </a:blipFill>
                      </a:tcPr>
                    </a:tc>
                  </a:tr>
                  <a:tr h="905410">
                    <a:tc>
                      <a:txBody>
                        <a:bodyPr/>
                        <a:lstStyle/>
                        <a:p>
                          <a:pPr algn="ctr"/>
                          <a:r>
                            <a:rPr lang="en-US" sz="1600" b="1" spc="-5" dirty="0" smtClean="0">
                              <a:solidFill>
                                <a:srgbClr val="FFFFFF"/>
                              </a:solidFill>
                              <a:effectLst/>
                              <a:latin typeface="Calibri" charset="0"/>
                              <a:ea typeface="Calibri" charset="0"/>
                              <a:cs typeface="Calibri" charset="0"/>
                            </a:rPr>
                            <a:t>Stratification max[N</a:t>
                          </a:r>
                          <a:r>
                            <a:rPr lang="en-US" sz="1600" b="1" spc="-5" baseline="30000" dirty="0" smtClean="0">
                              <a:solidFill>
                                <a:srgbClr val="FFFFFF"/>
                              </a:solidFill>
                              <a:effectLst/>
                              <a:latin typeface="Calibri" charset="0"/>
                              <a:ea typeface="Calibri" charset="0"/>
                              <a:cs typeface="Calibri" charset="0"/>
                            </a:rPr>
                            <a:t>2</a:t>
                          </a:r>
                          <a:r>
                            <a:rPr lang="en-US" sz="1600" b="1" spc="-5" dirty="0" smtClean="0">
                              <a:solidFill>
                                <a:srgbClr val="FFFFFF"/>
                              </a:solidFill>
                              <a:effectLst/>
                              <a:latin typeface="Calibri" charset="0"/>
                              <a:ea typeface="Calibri" charset="0"/>
                              <a:cs typeface="Calibri" charset="0"/>
                            </a:rPr>
                            <a:t>], s</a:t>
                          </a:r>
                          <a:r>
                            <a:rPr lang="en-US" sz="1600" b="1" spc="-5" baseline="30000" dirty="0" smtClean="0">
                              <a:solidFill>
                                <a:srgbClr val="FFFFFF"/>
                              </a:solidFill>
                              <a:effectLst/>
                              <a:latin typeface="Calibri" charset="0"/>
                              <a:ea typeface="Calibri" charset="0"/>
                              <a:cs typeface="Calibri" charset="0"/>
                            </a:rPr>
                            <a:t>-2</a:t>
                          </a:r>
                          <a:endParaRPr lang="en-US" sz="1600" b="1" dirty="0">
                            <a:solidFill>
                              <a:schemeClr val="bg1"/>
                            </a:solidFill>
                            <a:latin typeface="Calibri" charset="0"/>
                            <a:ea typeface="Calibri" charset="0"/>
                            <a:cs typeface="Calibri" charset="0"/>
                          </a:endParaRPr>
                        </a:p>
                      </a:txBody>
                      <a:tcPr anchor="ctr">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solidFill>
                      </a:tcPr>
                    </a:tc>
                    <a:tc>
                      <a:txBody>
                        <a:bodyPr/>
                        <a:lstStyle/>
                        <a:p>
                          <a:endParaRPr lang="en-US"/>
                        </a:p>
                      </a:txBody>
                      <a:tcPr anchor="ctr">
                        <a:lnL w="28575"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blipFill rotWithShape="0">
                          <a:blip r:embed="rId3"/>
                          <a:stretch>
                            <a:fillRect l="-99057" t="-100671" r="-115094" b="-302685"/>
                          </a:stretch>
                        </a:blipFill>
                      </a:tcPr>
                    </a:tc>
                    <a:tc>
                      <a:txBody>
                        <a:bodyPr/>
                        <a:lstStyle/>
                        <a:p>
                          <a:endParaRPr lang="en-US"/>
                        </a:p>
                      </a:txBody>
                      <a:tcPr anchor="ctr">
                        <a:lnT w="12700" cap="flat" cmpd="sng" algn="ctr">
                          <a:solidFill>
                            <a:schemeClr val="bg1"/>
                          </a:solidFill>
                          <a:prstDash val="solid"/>
                          <a:round/>
                          <a:headEnd type="none" w="med" len="med"/>
                          <a:tailEnd type="none" w="med" len="med"/>
                        </a:lnT>
                        <a:blipFill rotWithShape="0">
                          <a:blip r:embed="rId3"/>
                          <a:stretch>
                            <a:fillRect l="-174380" t="-100671" r="-826" b="-302685"/>
                          </a:stretch>
                        </a:blipFill>
                      </a:tcPr>
                    </a:tc>
                  </a:tr>
                  <a:tr h="90541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b="1" spc="-5" dirty="0" smtClean="0">
                              <a:solidFill>
                                <a:srgbClr val="FFFFFF"/>
                              </a:solidFill>
                              <a:effectLst/>
                              <a:latin typeface="Calibri" charset="0"/>
                              <a:ea typeface="Calibri" charset="0"/>
                              <a:cs typeface="Calibri" charset="0"/>
                            </a:rPr>
                            <a:t>Biomass   (FIRe Fm’)</a:t>
                          </a:r>
                          <a:endParaRPr lang="en-US" sz="1600" spc="-5" dirty="0" smtClean="0">
                            <a:effectLst/>
                            <a:latin typeface="Calibri" charset="0"/>
                            <a:ea typeface="Calibri" charset="0"/>
                            <a:cs typeface="Calibri" charset="0"/>
                          </a:endParaRPr>
                        </a:p>
                      </a:txBody>
                      <a:tcPr anchor="ctr">
                        <a:lnR w="28575" cap="flat" cmpd="sng" algn="ctr">
                          <a:solidFill>
                            <a:schemeClr val="bg1"/>
                          </a:solidFill>
                          <a:prstDash val="solid"/>
                          <a:round/>
                          <a:headEnd type="none" w="med" len="med"/>
                          <a:tailEnd type="none" w="med" len="med"/>
                        </a:lnR>
                        <a:solidFill>
                          <a:schemeClr val="accent1"/>
                        </a:solidFill>
                      </a:tcPr>
                    </a:tc>
                    <a:tc>
                      <a:txBody>
                        <a:bodyPr/>
                        <a:lstStyle/>
                        <a:p>
                          <a:pPr algn="ctr"/>
                          <a:r>
                            <a:rPr lang="en-US" sz="1600" dirty="0" smtClean="0">
                              <a:solidFill>
                                <a:schemeClr val="tx1"/>
                              </a:solidFill>
                              <a:latin typeface="Calibri" charset="0"/>
                              <a:ea typeface="Calibri" charset="0"/>
                              <a:cs typeface="Calibri" charset="0"/>
                            </a:rPr>
                            <a:t>Higher</a:t>
                          </a:r>
                          <a:endParaRPr lang="en-US" sz="1600" dirty="0">
                            <a:solidFill>
                              <a:schemeClr val="tx1"/>
                            </a:solidFill>
                            <a:latin typeface="Calibri" charset="0"/>
                            <a:ea typeface="Calibri" charset="0"/>
                            <a:cs typeface="Calibri" charset="0"/>
                          </a:endParaRPr>
                        </a:p>
                      </a:txBody>
                      <a:tcPr anchor="ctr">
                        <a:lnL w="28575" cap="flat" cmpd="sng" algn="ctr">
                          <a:solidFill>
                            <a:schemeClr val="bg1"/>
                          </a:solidFill>
                          <a:prstDash val="solid"/>
                          <a:round/>
                          <a:headEnd type="none" w="med" len="med"/>
                          <a:tailEnd type="none" w="med" len="med"/>
                        </a:lnL>
                        <a:solidFill>
                          <a:srgbClr val="D2DEEF"/>
                        </a:solidFill>
                      </a:tcPr>
                    </a:tc>
                    <a:tc>
                      <a:txBody>
                        <a:bodyPr/>
                        <a:lstStyle/>
                        <a:p>
                          <a:pPr algn="ctr"/>
                          <a:r>
                            <a:rPr lang="en-US" sz="1600" dirty="0" smtClean="0">
                              <a:solidFill>
                                <a:schemeClr val="tx1"/>
                              </a:solidFill>
                              <a:latin typeface="Calibri" charset="0"/>
                              <a:ea typeface="Calibri" charset="0"/>
                              <a:cs typeface="Calibri" charset="0"/>
                            </a:rPr>
                            <a:t>Lower</a:t>
                          </a:r>
                          <a:endParaRPr lang="en-US" sz="1600" dirty="0">
                            <a:solidFill>
                              <a:schemeClr val="tx1"/>
                            </a:solidFill>
                            <a:latin typeface="Calibri" charset="0"/>
                            <a:ea typeface="Calibri" charset="0"/>
                            <a:cs typeface="Calibri" charset="0"/>
                          </a:endParaRPr>
                        </a:p>
                      </a:txBody>
                      <a:tcPr anchor="ctr">
                        <a:solidFill>
                          <a:srgbClr val="EAEFF7"/>
                        </a:solidFill>
                      </a:tcPr>
                    </a:tc>
                  </a:tr>
                  <a:tr h="90541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b="1" spc="-5" dirty="0" smtClean="0">
                              <a:solidFill>
                                <a:srgbClr val="FFFFFF"/>
                              </a:solidFill>
                              <a:effectLst/>
                              <a:latin typeface="Calibri" charset="0"/>
                              <a:ea typeface="Calibri" charset="0"/>
                              <a:cs typeface="Calibri" charset="0"/>
                            </a:rPr>
                            <a:t>Layer         0‑10m</a:t>
                          </a:r>
                          <a:endParaRPr lang="en-US" sz="1600" spc="-5" dirty="0" smtClean="0">
                            <a:effectLst/>
                            <a:latin typeface="Calibri" charset="0"/>
                            <a:ea typeface="Calibri" charset="0"/>
                            <a:cs typeface="Calibri" charset="0"/>
                          </a:endParaRPr>
                        </a:p>
                      </a:txBody>
                      <a:tcPr anchor="ctr">
                        <a:lnR w="28575" cap="flat" cmpd="sng" algn="ctr">
                          <a:solidFill>
                            <a:schemeClr val="bg1"/>
                          </a:solidFill>
                          <a:prstDash val="solid"/>
                          <a:round/>
                          <a:headEnd type="none" w="med" len="med"/>
                          <a:tailEnd type="none" w="med" len="med"/>
                        </a:lnR>
                        <a:solidFill>
                          <a:schemeClr val="accent1"/>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spc="-5" dirty="0" smtClean="0">
                              <a:effectLst/>
                              <a:latin typeface="Calibri" charset="0"/>
                              <a:ea typeface="Calibri" charset="0"/>
                              <a:cs typeface="Calibri" charset="0"/>
                            </a:rPr>
                            <a:t>High-light acclimated (higher E</a:t>
                          </a:r>
                          <a:r>
                            <a:rPr lang="en-US" sz="1600" spc="-5" baseline="-25000" dirty="0" smtClean="0">
                              <a:effectLst/>
                              <a:latin typeface="Calibri" charset="0"/>
                              <a:ea typeface="Calibri" charset="0"/>
                              <a:cs typeface="Calibri" charset="0"/>
                            </a:rPr>
                            <a:t>k</a:t>
                          </a:r>
                          <a:r>
                            <a:rPr lang="en-US" sz="1600" spc="-5" dirty="0" smtClean="0">
                              <a:effectLst/>
                              <a:latin typeface="Calibri" charset="0"/>
                              <a:ea typeface="Calibri" charset="0"/>
                              <a:cs typeface="Calibri" charset="0"/>
                            </a:rPr>
                            <a:t>)</a:t>
                          </a:r>
                        </a:p>
                      </a:txBody>
                      <a:tcPr anchor="ctr">
                        <a:lnL w="28575" cap="flat" cmpd="sng" algn="ctr">
                          <a:solidFill>
                            <a:schemeClr val="bg1"/>
                          </a:solidFill>
                          <a:prstDash val="solid"/>
                          <a:round/>
                          <a:headEnd type="none" w="med" len="med"/>
                          <a:tailEnd type="none" w="med" len="med"/>
                        </a:lnL>
                        <a:solidFill>
                          <a:srgbClr val="D2DEEF"/>
                        </a:solidFill>
                      </a:tcPr>
                    </a:tc>
                    <a:tc rowSpan="2">
                      <a:txBody>
                        <a:bodyPr/>
                        <a:lstStyle/>
                        <a:p>
                          <a:pPr marL="0" marR="0" indent="5080" algn="ctr">
                            <a:lnSpc>
                              <a:spcPct val="95000"/>
                            </a:lnSpc>
                            <a:spcBef>
                              <a:spcPts val="0"/>
                            </a:spcBef>
                            <a:spcAft>
                              <a:spcPts val="0"/>
                            </a:spcAft>
                            <a:tabLst>
                              <a:tab pos="182880" algn="l"/>
                            </a:tabLst>
                          </a:pPr>
                          <a:r>
                            <a:rPr lang="en-US" sz="1600" spc="-5" dirty="0" smtClean="0">
                              <a:effectLst/>
                              <a:latin typeface="Calibri" charset="0"/>
                              <a:ea typeface="Calibri" charset="0"/>
                              <a:cs typeface="Calibri" charset="0"/>
                            </a:rPr>
                            <a:t>Mid-light (MLD) acclimated</a:t>
                          </a:r>
                        </a:p>
                        <a:p>
                          <a:pPr marL="0" marR="0" indent="5080" algn="ctr">
                            <a:lnSpc>
                              <a:spcPct val="95000"/>
                            </a:lnSpc>
                            <a:spcBef>
                              <a:spcPts val="0"/>
                            </a:spcBef>
                            <a:spcAft>
                              <a:spcPts val="0"/>
                            </a:spcAft>
                            <a:tabLst>
                              <a:tab pos="182880" algn="l"/>
                            </a:tabLst>
                          </a:pPr>
                          <a:r>
                            <a:rPr lang="en-US" sz="1600" spc="-5" dirty="0" smtClean="0">
                              <a:effectLst/>
                              <a:latin typeface="Calibri" charset="0"/>
                              <a:ea typeface="Calibri" charset="0"/>
                              <a:cs typeface="Calibri" charset="0"/>
                            </a:rPr>
                            <a:t>E</a:t>
                          </a:r>
                          <a:r>
                            <a:rPr lang="en-US" sz="1600" spc="-5" baseline="-25000" dirty="0" smtClean="0">
                              <a:effectLst/>
                              <a:latin typeface="Calibri" charset="0"/>
                              <a:ea typeface="Calibri" charset="0"/>
                              <a:cs typeface="Calibri" charset="0"/>
                            </a:rPr>
                            <a:t>k </a:t>
                          </a:r>
                          <a:r>
                            <a:rPr lang="en-US" sz="1600" spc="-5" dirty="0" smtClean="0">
                              <a:effectLst/>
                              <a:latin typeface="Calibri" charset="0"/>
                              <a:ea typeface="Calibri" charset="0"/>
                              <a:cs typeface="Calibri" charset="0"/>
                            </a:rPr>
                            <a:t>(0-10m) </a:t>
                          </a:r>
                          <a:r>
                            <a:rPr lang="en-US" sz="1600" spc="-5" dirty="0" smtClean="0">
                              <a:effectLst/>
                              <a:latin typeface="Calibri" charset="0"/>
                              <a:ea typeface="Calibri" charset="0"/>
                              <a:cs typeface="Calibri" charset="0"/>
                              <a:sym typeface="Symbol" charset="2"/>
                            </a:rPr>
                            <a:t></a:t>
                          </a:r>
                          <a:r>
                            <a:rPr lang="en-US" sz="1600" spc="-5" dirty="0" smtClean="0">
                              <a:effectLst/>
                              <a:latin typeface="Calibri" charset="0"/>
                              <a:ea typeface="Calibri" charset="0"/>
                              <a:cs typeface="Calibri" charset="0"/>
                            </a:rPr>
                            <a:t> E</a:t>
                          </a:r>
                          <a:r>
                            <a:rPr lang="en-US" sz="1600" spc="-5" baseline="-25000" dirty="0" smtClean="0">
                              <a:effectLst/>
                              <a:latin typeface="Calibri" charset="0"/>
                              <a:ea typeface="Calibri" charset="0"/>
                              <a:cs typeface="Calibri" charset="0"/>
                            </a:rPr>
                            <a:t>k </a:t>
                          </a:r>
                          <a:r>
                            <a:rPr lang="en-US" sz="1600" spc="-5" dirty="0" smtClean="0">
                              <a:effectLst/>
                              <a:latin typeface="Calibri" charset="0"/>
                              <a:ea typeface="Calibri" charset="0"/>
                              <a:cs typeface="Calibri" charset="0"/>
                            </a:rPr>
                            <a:t>(10-20m)</a:t>
                          </a:r>
                          <a:endParaRPr lang="en-US" sz="1600" dirty="0">
                            <a:solidFill>
                              <a:schemeClr val="tx1"/>
                            </a:solidFill>
                            <a:latin typeface="Calibri" charset="0"/>
                            <a:ea typeface="Calibri" charset="0"/>
                            <a:cs typeface="Calibri" charset="0"/>
                          </a:endParaRPr>
                        </a:p>
                      </a:txBody>
                      <a:tcPr anchor="ctr">
                        <a:solidFill>
                          <a:srgbClr val="EAEFF7"/>
                        </a:solidFill>
                      </a:tcPr>
                    </a:tc>
                  </a:tr>
                  <a:tr h="90541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b="1" spc="-5" dirty="0" smtClean="0">
                              <a:solidFill>
                                <a:srgbClr val="FFFFFF"/>
                              </a:solidFill>
                              <a:effectLst/>
                              <a:latin typeface="Calibri" charset="0"/>
                              <a:ea typeface="Calibri" charset="0"/>
                              <a:cs typeface="Calibri" charset="0"/>
                            </a:rPr>
                            <a:t>Layer         10‑20m</a:t>
                          </a:r>
                          <a:endParaRPr lang="en-US" sz="1600" spc="-5" dirty="0" smtClean="0">
                            <a:effectLst/>
                            <a:latin typeface="Calibri" charset="0"/>
                            <a:ea typeface="Calibri" charset="0"/>
                            <a:cs typeface="Calibri" charset="0"/>
                          </a:endParaRPr>
                        </a:p>
                      </a:txBody>
                      <a:tcPr anchor="ctr">
                        <a:lnR w="28575" cap="flat" cmpd="sng" algn="ctr">
                          <a:solidFill>
                            <a:schemeClr val="bg1"/>
                          </a:solidFill>
                          <a:prstDash val="solid"/>
                          <a:round/>
                          <a:headEnd type="none" w="med" len="med"/>
                          <a:tailEnd type="none" w="med" len="med"/>
                        </a:lnR>
                        <a:solidFill>
                          <a:schemeClr val="accent1"/>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spc="-5" dirty="0" smtClean="0">
                              <a:effectLst/>
                              <a:latin typeface="Calibri" charset="0"/>
                              <a:ea typeface="Calibri" charset="0"/>
                              <a:cs typeface="Calibri" charset="0"/>
                            </a:rPr>
                            <a:t>Low-light acclimated (lower E</a:t>
                          </a:r>
                          <a:r>
                            <a:rPr lang="en-US" sz="1600" spc="-5" baseline="-25000" dirty="0" smtClean="0">
                              <a:effectLst/>
                              <a:latin typeface="Calibri" charset="0"/>
                              <a:ea typeface="Calibri" charset="0"/>
                              <a:cs typeface="Calibri" charset="0"/>
                            </a:rPr>
                            <a:t>k</a:t>
                          </a:r>
                          <a:r>
                            <a:rPr lang="en-US" sz="1600" spc="-5" dirty="0" smtClean="0">
                              <a:effectLst/>
                              <a:latin typeface="Calibri" charset="0"/>
                              <a:ea typeface="Calibri" charset="0"/>
                              <a:cs typeface="Calibri" charset="0"/>
                            </a:rPr>
                            <a:t>)</a:t>
                          </a:r>
                        </a:p>
                      </a:txBody>
                      <a:tcPr anchor="ctr">
                        <a:lnL w="28575" cap="flat" cmpd="sng" algn="ctr">
                          <a:solidFill>
                            <a:schemeClr val="bg1"/>
                          </a:solidFill>
                          <a:prstDash val="solid"/>
                          <a:round/>
                          <a:headEnd type="none" w="med" len="med"/>
                          <a:tailEnd type="none" w="med" len="med"/>
                        </a:lnL>
                        <a:solidFill>
                          <a:srgbClr val="D2DEEF"/>
                        </a:solidFill>
                      </a:tcPr>
                    </a:tc>
                    <a:tc vMerge="1">
                      <a:txBody>
                        <a:bodyPr/>
                        <a:lstStyle/>
                        <a:p>
                          <a:pPr algn="ctr"/>
                          <a:endParaRPr lang="en-US" dirty="0">
                            <a:solidFill>
                              <a:schemeClr val="tx1"/>
                            </a:solidFill>
                          </a:endParaRPr>
                        </a:p>
                      </a:txBody>
                      <a:tcPr anchor="ctr">
                        <a:solidFill>
                          <a:srgbClr val="EAEFF7"/>
                        </a:solidFill>
                      </a:tcPr>
                    </a:tc>
                  </a:tr>
                </a:tbl>
              </a:graphicData>
            </a:graphic>
          </p:graphicFrame>
        </mc:Fallback>
      </mc:AlternateContent>
      <p:pic>
        <p:nvPicPr>
          <p:cNvPr id="6" name="Picture 5" descr="poster_OSM2016_fire2.png"/>
          <p:cNvPicPr>
            <a:picLocks noChangeAspect="1"/>
          </p:cNvPicPr>
          <p:nvPr/>
        </p:nvPicPr>
        <p:blipFill rotWithShape="1">
          <a:blip r:embed="rId4">
            <a:extLst>
              <a:ext uri="{28A0092B-C50C-407E-A947-70E740481C1C}">
                <a14:useLocalDpi xmlns:a14="http://schemas.microsoft.com/office/drawing/2010/main" val="0"/>
              </a:ext>
            </a:extLst>
          </a:blip>
          <a:srcRect l="40620" r="38671" b="12248"/>
          <a:stretch/>
        </p:blipFill>
        <p:spPr>
          <a:xfrm>
            <a:off x="5056887" y="1146675"/>
            <a:ext cx="3462639" cy="4860654"/>
          </a:xfrm>
          <a:prstGeom prst="rect">
            <a:avLst/>
          </a:prstGeom>
        </p:spPr>
      </p:pic>
      <p:pic>
        <p:nvPicPr>
          <p:cNvPr id="7" name="Picture 6" descr="poster_OSM2016_fire2.png"/>
          <p:cNvPicPr>
            <a:picLocks noChangeAspect="1"/>
          </p:cNvPicPr>
          <p:nvPr/>
        </p:nvPicPr>
        <p:blipFill rotWithShape="1">
          <a:blip r:embed="rId4">
            <a:extLst>
              <a:ext uri="{28A0092B-C50C-407E-A947-70E740481C1C}">
                <a14:useLocalDpi xmlns:a14="http://schemas.microsoft.com/office/drawing/2010/main" val="0"/>
              </a:ext>
            </a:extLst>
          </a:blip>
          <a:srcRect l="20185" r="59243"/>
          <a:stretch/>
        </p:blipFill>
        <p:spPr>
          <a:xfrm>
            <a:off x="4800608" y="1146675"/>
            <a:ext cx="3439761" cy="5539112"/>
          </a:xfrm>
          <a:prstGeom prst="rect">
            <a:avLst/>
          </a:prstGeom>
        </p:spPr>
      </p:pic>
      <p:sp>
        <p:nvSpPr>
          <p:cNvPr id="8" name="Freeform 7"/>
          <p:cNvSpPr/>
          <p:nvPr/>
        </p:nvSpPr>
        <p:spPr>
          <a:xfrm>
            <a:off x="6043339" y="1842161"/>
            <a:ext cx="1921142" cy="703203"/>
          </a:xfrm>
          <a:custGeom>
            <a:avLst/>
            <a:gdLst>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22880 w 2477191"/>
              <a:gd name="connsiteY0" fmla="*/ 85215 h 983739"/>
              <a:gd name="connsiteX1" fmla="*/ 343013 w 2477191"/>
              <a:gd name="connsiteY1" fmla="*/ 576282 h 983739"/>
              <a:gd name="connsiteX2" fmla="*/ 867947 w 2477191"/>
              <a:gd name="connsiteY2" fmla="*/ 948815 h 983739"/>
              <a:gd name="connsiteX3" fmla="*/ 1723080 w 2477191"/>
              <a:gd name="connsiteY3" fmla="*/ 906482 h 983739"/>
              <a:gd name="connsiteX4" fmla="*/ 2222613 w 2477191"/>
              <a:gd name="connsiteY4" fmla="*/ 406949 h 983739"/>
              <a:gd name="connsiteX5" fmla="*/ 2324213 w 2477191"/>
              <a:gd name="connsiteY5" fmla="*/ 34415 h 983739"/>
              <a:gd name="connsiteX6" fmla="*/ 122880 w 2477191"/>
              <a:gd name="connsiteY6" fmla="*/ 85215 h 98373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67050"/>
              <a:gd name="connsiteY0" fmla="*/ 13142 h 911243"/>
              <a:gd name="connsiteX1" fmla="*/ 343013 w 2467050"/>
              <a:gd name="connsiteY1" fmla="*/ 504209 h 911243"/>
              <a:gd name="connsiteX2" fmla="*/ 867947 w 2467050"/>
              <a:gd name="connsiteY2" fmla="*/ 876742 h 911243"/>
              <a:gd name="connsiteX3" fmla="*/ 1723080 w 2467050"/>
              <a:gd name="connsiteY3" fmla="*/ 834409 h 911243"/>
              <a:gd name="connsiteX4" fmla="*/ 2256479 w 2467050"/>
              <a:gd name="connsiteY4" fmla="*/ 343342 h 911243"/>
              <a:gd name="connsiteX5" fmla="*/ 2349613 w 2467050"/>
              <a:gd name="connsiteY5" fmla="*/ 4676 h 911243"/>
              <a:gd name="connsiteX6" fmla="*/ 1308213 w 2467050"/>
              <a:gd name="connsiteY6" fmla="*/ 4677 h 911243"/>
              <a:gd name="connsiteX7" fmla="*/ 122880 w 2467050"/>
              <a:gd name="connsiteY7" fmla="*/ 13142 h 911243"/>
              <a:gd name="connsiteX0" fmla="*/ 127014 w 2471184"/>
              <a:gd name="connsiteY0" fmla="*/ 13142 h 911243"/>
              <a:gd name="connsiteX1" fmla="*/ 347147 w 2471184"/>
              <a:gd name="connsiteY1" fmla="*/ 504209 h 911243"/>
              <a:gd name="connsiteX2" fmla="*/ 872081 w 2471184"/>
              <a:gd name="connsiteY2" fmla="*/ 876742 h 911243"/>
              <a:gd name="connsiteX3" fmla="*/ 1727214 w 2471184"/>
              <a:gd name="connsiteY3" fmla="*/ 834409 h 911243"/>
              <a:gd name="connsiteX4" fmla="*/ 2260613 w 2471184"/>
              <a:gd name="connsiteY4" fmla="*/ 343342 h 911243"/>
              <a:gd name="connsiteX5" fmla="*/ 2353747 w 2471184"/>
              <a:gd name="connsiteY5" fmla="*/ 4676 h 911243"/>
              <a:gd name="connsiteX6" fmla="*/ 1312347 w 2471184"/>
              <a:gd name="connsiteY6" fmla="*/ 4677 h 911243"/>
              <a:gd name="connsiteX7" fmla="*/ 127014 w 2471184"/>
              <a:gd name="connsiteY7" fmla="*/ 13142 h 911243"/>
              <a:gd name="connsiteX0" fmla="*/ 130283 w 2474453"/>
              <a:gd name="connsiteY0" fmla="*/ 13142 h 910037"/>
              <a:gd name="connsiteX1" fmla="*/ 333482 w 2474453"/>
              <a:gd name="connsiteY1" fmla="*/ 521143 h 910037"/>
              <a:gd name="connsiteX2" fmla="*/ 875350 w 2474453"/>
              <a:gd name="connsiteY2" fmla="*/ 876742 h 910037"/>
              <a:gd name="connsiteX3" fmla="*/ 1730483 w 2474453"/>
              <a:gd name="connsiteY3" fmla="*/ 834409 h 910037"/>
              <a:gd name="connsiteX4" fmla="*/ 2263882 w 2474453"/>
              <a:gd name="connsiteY4" fmla="*/ 343342 h 910037"/>
              <a:gd name="connsiteX5" fmla="*/ 2357016 w 2474453"/>
              <a:gd name="connsiteY5" fmla="*/ 4676 h 910037"/>
              <a:gd name="connsiteX6" fmla="*/ 1315616 w 2474453"/>
              <a:gd name="connsiteY6" fmla="*/ 4677 h 910037"/>
              <a:gd name="connsiteX7" fmla="*/ 130283 w 2474453"/>
              <a:gd name="connsiteY7" fmla="*/ 13142 h 910037"/>
              <a:gd name="connsiteX0" fmla="*/ 195346 w 2539516"/>
              <a:gd name="connsiteY0" fmla="*/ 13142 h 910037"/>
              <a:gd name="connsiteX1" fmla="*/ 398545 w 2539516"/>
              <a:gd name="connsiteY1" fmla="*/ 521143 h 910037"/>
              <a:gd name="connsiteX2" fmla="*/ 940413 w 2539516"/>
              <a:gd name="connsiteY2" fmla="*/ 876742 h 910037"/>
              <a:gd name="connsiteX3" fmla="*/ 1795546 w 2539516"/>
              <a:gd name="connsiteY3" fmla="*/ 834409 h 910037"/>
              <a:gd name="connsiteX4" fmla="*/ 2328945 w 2539516"/>
              <a:gd name="connsiteY4" fmla="*/ 343342 h 910037"/>
              <a:gd name="connsiteX5" fmla="*/ 2422079 w 2539516"/>
              <a:gd name="connsiteY5" fmla="*/ 4676 h 910037"/>
              <a:gd name="connsiteX6" fmla="*/ 1380679 w 2539516"/>
              <a:gd name="connsiteY6" fmla="*/ 4677 h 910037"/>
              <a:gd name="connsiteX7" fmla="*/ 195346 w 2539516"/>
              <a:gd name="connsiteY7" fmla="*/ 13142 h 910037"/>
              <a:gd name="connsiteX0" fmla="*/ 193482 w 2537652"/>
              <a:gd name="connsiteY0" fmla="*/ 13142 h 910037"/>
              <a:gd name="connsiteX1" fmla="*/ 396681 w 2537652"/>
              <a:gd name="connsiteY1" fmla="*/ 521143 h 910037"/>
              <a:gd name="connsiteX2" fmla="*/ 938549 w 2537652"/>
              <a:gd name="connsiteY2" fmla="*/ 876742 h 910037"/>
              <a:gd name="connsiteX3" fmla="*/ 1793682 w 2537652"/>
              <a:gd name="connsiteY3" fmla="*/ 834409 h 910037"/>
              <a:gd name="connsiteX4" fmla="*/ 2327081 w 2537652"/>
              <a:gd name="connsiteY4" fmla="*/ 343342 h 910037"/>
              <a:gd name="connsiteX5" fmla="*/ 2420215 w 2537652"/>
              <a:gd name="connsiteY5" fmla="*/ 4676 h 910037"/>
              <a:gd name="connsiteX6" fmla="*/ 1378815 w 2537652"/>
              <a:gd name="connsiteY6" fmla="*/ 4677 h 910037"/>
              <a:gd name="connsiteX7" fmla="*/ 193482 w 2537652"/>
              <a:gd name="connsiteY7" fmla="*/ 13142 h 910037"/>
              <a:gd name="connsiteX0" fmla="*/ 193482 w 2524950"/>
              <a:gd name="connsiteY0" fmla="*/ 9404 h 906299"/>
              <a:gd name="connsiteX1" fmla="*/ 396681 w 2524950"/>
              <a:gd name="connsiteY1" fmla="*/ 517405 h 906299"/>
              <a:gd name="connsiteX2" fmla="*/ 938549 w 2524950"/>
              <a:gd name="connsiteY2" fmla="*/ 873004 h 906299"/>
              <a:gd name="connsiteX3" fmla="*/ 1793682 w 2524950"/>
              <a:gd name="connsiteY3" fmla="*/ 830671 h 906299"/>
              <a:gd name="connsiteX4" fmla="*/ 2327081 w 2524950"/>
              <a:gd name="connsiteY4" fmla="*/ 339604 h 906299"/>
              <a:gd name="connsiteX5" fmla="*/ 2403282 w 2524950"/>
              <a:gd name="connsiteY5" fmla="*/ 47505 h 906299"/>
              <a:gd name="connsiteX6" fmla="*/ 1378815 w 2524950"/>
              <a:gd name="connsiteY6" fmla="*/ 939 h 906299"/>
              <a:gd name="connsiteX7" fmla="*/ 193482 w 2524950"/>
              <a:gd name="connsiteY7" fmla="*/ 9404 h 906299"/>
              <a:gd name="connsiteX0" fmla="*/ 193482 w 2476033"/>
              <a:gd name="connsiteY0" fmla="*/ 4640 h 901535"/>
              <a:gd name="connsiteX1" fmla="*/ 396681 w 2476033"/>
              <a:gd name="connsiteY1" fmla="*/ 512641 h 901535"/>
              <a:gd name="connsiteX2" fmla="*/ 938549 w 2476033"/>
              <a:gd name="connsiteY2" fmla="*/ 868240 h 901535"/>
              <a:gd name="connsiteX3" fmla="*/ 1793682 w 2476033"/>
              <a:gd name="connsiteY3" fmla="*/ 825907 h 901535"/>
              <a:gd name="connsiteX4" fmla="*/ 2327081 w 2476033"/>
              <a:gd name="connsiteY4" fmla="*/ 334840 h 901535"/>
              <a:gd name="connsiteX5" fmla="*/ 2403282 w 2476033"/>
              <a:gd name="connsiteY5" fmla="*/ 42741 h 901535"/>
              <a:gd name="connsiteX6" fmla="*/ 1378815 w 2476033"/>
              <a:gd name="connsiteY6" fmla="*/ 68142 h 901535"/>
              <a:gd name="connsiteX7" fmla="*/ 193482 w 2476033"/>
              <a:gd name="connsiteY7" fmla="*/ 4640 h 901535"/>
              <a:gd name="connsiteX0" fmla="*/ 193482 w 2475405"/>
              <a:gd name="connsiteY0" fmla="*/ 4640 h 901535"/>
              <a:gd name="connsiteX1" fmla="*/ 396681 w 2475405"/>
              <a:gd name="connsiteY1" fmla="*/ 512641 h 901535"/>
              <a:gd name="connsiteX2" fmla="*/ 938549 w 2475405"/>
              <a:gd name="connsiteY2" fmla="*/ 868240 h 901535"/>
              <a:gd name="connsiteX3" fmla="*/ 1793682 w 2475405"/>
              <a:gd name="connsiteY3" fmla="*/ 825907 h 901535"/>
              <a:gd name="connsiteX4" fmla="*/ 2327081 w 2475405"/>
              <a:gd name="connsiteY4" fmla="*/ 334840 h 901535"/>
              <a:gd name="connsiteX5" fmla="*/ 2403282 w 2475405"/>
              <a:gd name="connsiteY5" fmla="*/ 42741 h 901535"/>
              <a:gd name="connsiteX6" fmla="*/ 1387281 w 2475405"/>
              <a:gd name="connsiteY6" fmla="*/ 55442 h 901535"/>
              <a:gd name="connsiteX7" fmla="*/ 193482 w 2475405"/>
              <a:gd name="connsiteY7" fmla="*/ 4640 h 901535"/>
              <a:gd name="connsiteX0" fmla="*/ 185920 w 2484777"/>
              <a:gd name="connsiteY0" fmla="*/ 27866 h 878194"/>
              <a:gd name="connsiteX1" fmla="*/ 406053 w 2484777"/>
              <a:gd name="connsiteY1" fmla="*/ 489300 h 878194"/>
              <a:gd name="connsiteX2" fmla="*/ 947921 w 2484777"/>
              <a:gd name="connsiteY2" fmla="*/ 844899 h 878194"/>
              <a:gd name="connsiteX3" fmla="*/ 1803054 w 2484777"/>
              <a:gd name="connsiteY3" fmla="*/ 802566 h 878194"/>
              <a:gd name="connsiteX4" fmla="*/ 2336453 w 2484777"/>
              <a:gd name="connsiteY4" fmla="*/ 311499 h 878194"/>
              <a:gd name="connsiteX5" fmla="*/ 2412654 w 2484777"/>
              <a:gd name="connsiteY5" fmla="*/ 19400 h 878194"/>
              <a:gd name="connsiteX6" fmla="*/ 1396653 w 2484777"/>
              <a:gd name="connsiteY6" fmla="*/ 32101 h 878194"/>
              <a:gd name="connsiteX7" fmla="*/ 185920 w 2484777"/>
              <a:gd name="connsiteY7" fmla="*/ 27866 h 878194"/>
              <a:gd name="connsiteX0" fmla="*/ 185920 w 2484777"/>
              <a:gd name="connsiteY0" fmla="*/ 27866 h 878194"/>
              <a:gd name="connsiteX1" fmla="*/ 406053 w 2484777"/>
              <a:gd name="connsiteY1" fmla="*/ 489300 h 878194"/>
              <a:gd name="connsiteX2" fmla="*/ 947921 w 2484777"/>
              <a:gd name="connsiteY2" fmla="*/ 844899 h 878194"/>
              <a:gd name="connsiteX3" fmla="*/ 1803054 w 2484777"/>
              <a:gd name="connsiteY3" fmla="*/ 802566 h 878194"/>
              <a:gd name="connsiteX4" fmla="*/ 2336453 w 2484777"/>
              <a:gd name="connsiteY4" fmla="*/ 311499 h 878194"/>
              <a:gd name="connsiteX5" fmla="*/ 2412654 w 2484777"/>
              <a:gd name="connsiteY5" fmla="*/ 19400 h 878194"/>
              <a:gd name="connsiteX6" fmla="*/ 1396653 w 2484777"/>
              <a:gd name="connsiteY6" fmla="*/ 32101 h 878194"/>
              <a:gd name="connsiteX7" fmla="*/ 185920 w 2484777"/>
              <a:gd name="connsiteY7" fmla="*/ 27866 h 878194"/>
              <a:gd name="connsiteX0" fmla="*/ 6701 w 2305558"/>
              <a:gd name="connsiteY0" fmla="*/ 27866 h 878194"/>
              <a:gd name="connsiteX1" fmla="*/ 226834 w 2305558"/>
              <a:gd name="connsiteY1" fmla="*/ 489300 h 878194"/>
              <a:gd name="connsiteX2" fmla="*/ 768702 w 2305558"/>
              <a:gd name="connsiteY2" fmla="*/ 844899 h 878194"/>
              <a:gd name="connsiteX3" fmla="*/ 1623835 w 2305558"/>
              <a:gd name="connsiteY3" fmla="*/ 802566 h 878194"/>
              <a:gd name="connsiteX4" fmla="*/ 2157234 w 2305558"/>
              <a:gd name="connsiteY4" fmla="*/ 311499 h 878194"/>
              <a:gd name="connsiteX5" fmla="*/ 2233435 w 2305558"/>
              <a:gd name="connsiteY5" fmla="*/ 19400 h 878194"/>
              <a:gd name="connsiteX6" fmla="*/ 1217434 w 2305558"/>
              <a:gd name="connsiteY6" fmla="*/ 32101 h 878194"/>
              <a:gd name="connsiteX7" fmla="*/ 6701 w 2305558"/>
              <a:gd name="connsiteY7" fmla="*/ 27866 h 878194"/>
              <a:gd name="connsiteX0" fmla="*/ 4434 w 2404891"/>
              <a:gd name="connsiteY0" fmla="*/ 23633 h 878194"/>
              <a:gd name="connsiteX1" fmla="*/ 326167 w 2404891"/>
              <a:gd name="connsiteY1" fmla="*/ 489300 h 878194"/>
              <a:gd name="connsiteX2" fmla="*/ 868035 w 2404891"/>
              <a:gd name="connsiteY2" fmla="*/ 844899 h 878194"/>
              <a:gd name="connsiteX3" fmla="*/ 1723168 w 2404891"/>
              <a:gd name="connsiteY3" fmla="*/ 802566 h 878194"/>
              <a:gd name="connsiteX4" fmla="*/ 2256567 w 2404891"/>
              <a:gd name="connsiteY4" fmla="*/ 311499 h 878194"/>
              <a:gd name="connsiteX5" fmla="*/ 2332768 w 2404891"/>
              <a:gd name="connsiteY5" fmla="*/ 19400 h 878194"/>
              <a:gd name="connsiteX6" fmla="*/ 1316767 w 2404891"/>
              <a:gd name="connsiteY6" fmla="*/ 32101 h 878194"/>
              <a:gd name="connsiteX7" fmla="*/ 4434 w 2404891"/>
              <a:gd name="connsiteY7" fmla="*/ 23633 h 878194"/>
              <a:gd name="connsiteX0" fmla="*/ 10430 w 2410887"/>
              <a:gd name="connsiteY0" fmla="*/ 23633 h 878194"/>
              <a:gd name="connsiteX1" fmla="*/ 332163 w 2410887"/>
              <a:gd name="connsiteY1" fmla="*/ 489300 h 878194"/>
              <a:gd name="connsiteX2" fmla="*/ 874031 w 2410887"/>
              <a:gd name="connsiteY2" fmla="*/ 844899 h 878194"/>
              <a:gd name="connsiteX3" fmla="*/ 1729164 w 2410887"/>
              <a:gd name="connsiteY3" fmla="*/ 802566 h 878194"/>
              <a:gd name="connsiteX4" fmla="*/ 2262563 w 2410887"/>
              <a:gd name="connsiteY4" fmla="*/ 311499 h 878194"/>
              <a:gd name="connsiteX5" fmla="*/ 2338764 w 2410887"/>
              <a:gd name="connsiteY5" fmla="*/ 19400 h 878194"/>
              <a:gd name="connsiteX6" fmla="*/ 1322763 w 2410887"/>
              <a:gd name="connsiteY6" fmla="*/ 32101 h 878194"/>
              <a:gd name="connsiteX7" fmla="*/ 10430 w 2410887"/>
              <a:gd name="connsiteY7" fmla="*/ 23633 h 878194"/>
              <a:gd name="connsiteX0" fmla="*/ 10430 w 2413899"/>
              <a:gd name="connsiteY0" fmla="*/ 16078 h 870639"/>
              <a:gd name="connsiteX1" fmla="*/ 332163 w 2413899"/>
              <a:gd name="connsiteY1" fmla="*/ 481745 h 870639"/>
              <a:gd name="connsiteX2" fmla="*/ 874031 w 2413899"/>
              <a:gd name="connsiteY2" fmla="*/ 837344 h 870639"/>
              <a:gd name="connsiteX3" fmla="*/ 1729164 w 2413899"/>
              <a:gd name="connsiteY3" fmla="*/ 795011 h 870639"/>
              <a:gd name="connsiteX4" fmla="*/ 2262563 w 2413899"/>
              <a:gd name="connsiteY4" fmla="*/ 303944 h 870639"/>
              <a:gd name="connsiteX5" fmla="*/ 2338764 w 2413899"/>
              <a:gd name="connsiteY5" fmla="*/ 11845 h 870639"/>
              <a:gd name="connsiteX6" fmla="*/ 1322763 w 2413899"/>
              <a:gd name="connsiteY6" fmla="*/ 24546 h 870639"/>
              <a:gd name="connsiteX7" fmla="*/ 10430 w 2413899"/>
              <a:gd name="connsiteY7" fmla="*/ 16078 h 870639"/>
              <a:gd name="connsiteX0" fmla="*/ 10430 w 2425187"/>
              <a:gd name="connsiteY0" fmla="*/ 16078 h 870639"/>
              <a:gd name="connsiteX1" fmla="*/ 332163 w 2425187"/>
              <a:gd name="connsiteY1" fmla="*/ 481745 h 870639"/>
              <a:gd name="connsiteX2" fmla="*/ 874031 w 2425187"/>
              <a:gd name="connsiteY2" fmla="*/ 837344 h 870639"/>
              <a:gd name="connsiteX3" fmla="*/ 1729164 w 2425187"/>
              <a:gd name="connsiteY3" fmla="*/ 795011 h 870639"/>
              <a:gd name="connsiteX4" fmla="*/ 2262563 w 2425187"/>
              <a:gd name="connsiteY4" fmla="*/ 303944 h 870639"/>
              <a:gd name="connsiteX5" fmla="*/ 2338764 w 2425187"/>
              <a:gd name="connsiteY5" fmla="*/ 11845 h 870639"/>
              <a:gd name="connsiteX6" fmla="*/ 1322763 w 2425187"/>
              <a:gd name="connsiteY6" fmla="*/ 24546 h 870639"/>
              <a:gd name="connsiteX7" fmla="*/ 10430 w 2425187"/>
              <a:gd name="connsiteY7" fmla="*/ 16078 h 870639"/>
              <a:gd name="connsiteX0" fmla="*/ 10430 w 2425187"/>
              <a:gd name="connsiteY0" fmla="*/ 18957 h 873518"/>
              <a:gd name="connsiteX1" fmla="*/ 332163 w 2425187"/>
              <a:gd name="connsiteY1" fmla="*/ 484624 h 873518"/>
              <a:gd name="connsiteX2" fmla="*/ 874031 w 2425187"/>
              <a:gd name="connsiteY2" fmla="*/ 840223 h 873518"/>
              <a:gd name="connsiteX3" fmla="*/ 1729164 w 2425187"/>
              <a:gd name="connsiteY3" fmla="*/ 797890 h 873518"/>
              <a:gd name="connsiteX4" fmla="*/ 2262563 w 2425187"/>
              <a:gd name="connsiteY4" fmla="*/ 306823 h 873518"/>
              <a:gd name="connsiteX5" fmla="*/ 2338764 w 2425187"/>
              <a:gd name="connsiteY5" fmla="*/ 14724 h 873518"/>
              <a:gd name="connsiteX6" fmla="*/ 1322763 w 2425187"/>
              <a:gd name="connsiteY6" fmla="*/ 27425 h 873518"/>
              <a:gd name="connsiteX7" fmla="*/ 10430 w 2425187"/>
              <a:gd name="connsiteY7" fmla="*/ 18957 h 873518"/>
              <a:gd name="connsiteX0" fmla="*/ 10430 w 2490866"/>
              <a:gd name="connsiteY0" fmla="*/ 18957 h 873518"/>
              <a:gd name="connsiteX1" fmla="*/ 332163 w 2490866"/>
              <a:gd name="connsiteY1" fmla="*/ 484624 h 873518"/>
              <a:gd name="connsiteX2" fmla="*/ 874031 w 2490866"/>
              <a:gd name="connsiteY2" fmla="*/ 840223 h 873518"/>
              <a:gd name="connsiteX3" fmla="*/ 1729164 w 2490866"/>
              <a:gd name="connsiteY3" fmla="*/ 797890 h 873518"/>
              <a:gd name="connsiteX4" fmla="*/ 2262563 w 2490866"/>
              <a:gd name="connsiteY4" fmla="*/ 306823 h 873518"/>
              <a:gd name="connsiteX5" fmla="*/ 2338764 w 2490866"/>
              <a:gd name="connsiteY5" fmla="*/ 14724 h 873518"/>
              <a:gd name="connsiteX6" fmla="*/ 1322763 w 2490866"/>
              <a:gd name="connsiteY6" fmla="*/ 27425 h 873518"/>
              <a:gd name="connsiteX7" fmla="*/ 10430 w 2490866"/>
              <a:gd name="connsiteY7" fmla="*/ 18957 h 873518"/>
              <a:gd name="connsiteX0" fmla="*/ 10430 w 2359164"/>
              <a:gd name="connsiteY0" fmla="*/ 16078 h 870639"/>
              <a:gd name="connsiteX1" fmla="*/ 332163 w 2359164"/>
              <a:gd name="connsiteY1" fmla="*/ 481745 h 870639"/>
              <a:gd name="connsiteX2" fmla="*/ 874031 w 2359164"/>
              <a:gd name="connsiteY2" fmla="*/ 837344 h 870639"/>
              <a:gd name="connsiteX3" fmla="*/ 1729164 w 2359164"/>
              <a:gd name="connsiteY3" fmla="*/ 795011 h 870639"/>
              <a:gd name="connsiteX4" fmla="*/ 2262563 w 2359164"/>
              <a:gd name="connsiteY4" fmla="*/ 303944 h 870639"/>
              <a:gd name="connsiteX5" fmla="*/ 2338764 w 2359164"/>
              <a:gd name="connsiteY5" fmla="*/ 11845 h 870639"/>
              <a:gd name="connsiteX6" fmla="*/ 1322763 w 2359164"/>
              <a:gd name="connsiteY6" fmla="*/ 24546 h 870639"/>
              <a:gd name="connsiteX7" fmla="*/ 10430 w 2359164"/>
              <a:gd name="connsiteY7" fmla="*/ 16078 h 870639"/>
              <a:gd name="connsiteX0" fmla="*/ 10430 w 2270718"/>
              <a:gd name="connsiteY0" fmla="*/ 16078 h 870639"/>
              <a:gd name="connsiteX1" fmla="*/ 332163 w 2270718"/>
              <a:gd name="connsiteY1" fmla="*/ 481745 h 870639"/>
              <a:gd name="connsiteX2" fmla="*/ 874031 w 2270718"/>
              <a:gd name="connsiteY2" fmla="*/ 837344 h 870639"/>
              <a:gd name="connsiteX3" fmla="*/ 1729164 w 2270718"/>
              <a:gd name="connsiteY3" fmla="*/ 795011 h 870639"/>
              <a:gd name="connsiteX4" fmla="*/ 2262563 w 2270718"/>
              <a:gd name="connsiteY4" fmla="*/ 303944 h 870639"/>
              <a:gd name="connsiteX5" fmla="*/ 1322763 w 2270718"/>
              <a:gd name="connsiteY5" fmla="*/ 24546 h 870639"/>
              <a:gd name="connsiteX6" fmla="*/ 10430 w 2270718"/>
              <a:gd name="connsiteY6" fmla="*/ 16078 h 870639"/>
              <a:gd name="connsiteX0" fmla="*/ 10430 w 2434689"/>
              <a:gd name="connsiteY0" fmla="*/ 16078 h 870639"/>
              <a:gd name="connsiteX1" fmla="*/ 332163 w 2434689"/>
              <a:gd name="connsiteY1" fmla="*/ 481745 h 870639"/>
              <a:gd name="connsiteX2" fmla="*/ 874031 w 2434689"/>
              <a:gd name="connsiteY2" fmla="*/ 837344 h 870639"/>
              <a:gd name="connsiteX3" fmla="*/ 1729164 w 2434689"/>
              <a:gd name="connsiteY3" fmla="*/ 795011 h 870639"/>
              <a:gd name="connsiteX4" fmla="*/ 2262563 w 2434689"/>
              <a:gd name="connsiteY4" fmla="*/ 303944 h 870639"/>
              <a:gd name="connsiteX5" fmla="*/ 2376865 w 2434689"/>
              <a:gd name="connsiteY5" fmla="*/ 20310 h 870639"/>
              <a:gd name="connsiteX6" fmla="*/ 1322763 w 2434689"/>
              <a:gd name="connsiteY6" fmla="*/ 24546 h 870639"/>
              <a:gd name="connsiteX7" fmla="*/ 10430 w 2434689"/>
              <a:gd name="connsiteY7" fmla="*/ 16078 h 870639"/>
              <a:gd name="connsiteX0" fmla="*/ 10430 w 2404334"/>
              <a:gd name="connsiteY0" fmla="*/ 42393 h 896954"/>
              <a:gd name="connsiteX1" fmla="*/ 332163 w 2404334"/>
              <a:gd name="connsiteY1" fmla="*/ 508060 h 896954"/>
              <a:gd name="connsiteX2" fmla="*/ 874031 w 2404334"/>
              <a:gd name="connsiteY2" fmla="*/ 863659 h 896954"/>
              <a:gd name="connsiteX3" fmla="*/ 1729164 w 2404334"/>
              <a:gd name="connsiteY3" fmla="*/ 821326 h 896954"/>
              <a:gd name="connsiteX4" fmla="*/ 2262563 w 2404334"/>
              <a:gd name="connsiteY4" fmla="*/ 330259 h 896954"/>
              <a:gd name="connsiteX5" fmla="*/ 2376865 w 2404334"/>
              <a:gd name="connsiteY5" fmla="*/ 46625 h 896954"/>
              <a:gd name="connsiteX6" fmla="*/ 1322763 w 2404334"/>
              <a:gd name="connsiteY6" fmla="*/ 50861 h 896954"/>
              <a:gd name="connsiteX7" fmla="*/ 10430 w 2404334"/>
              <a:gd name="connsiteY7" fmla="*/ 42393 h 896954"/>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8575" h="870639">
                <a:moveTo>
                  <a:pt x="10430" y="16078"/>
                </a:moveTo>
                <a:cubicBezTo>
                  <a:pt x="-53069" y="-88345"/>
                  <a:pt x="188230" y="344868"/>
                  <a:pt x="332163" y="481745"/>
                </a:cubicBezTo>
                <a:cubicBezTo>
                  <a:pt x="476096" y="618622"/>
                  <a:pt x="641198" y="785133"/>
                  <a:pt x="874031" y="837344"/>
                </a:cubicBezTo>
                <a:cubicBezTo>
                  <a:pt x="1106864" y="889555"/>
                  <a:pt x="1497742" y="883911"/>
                  <a:pt x="1729164" y="795011"/>
                </a:cubicBezTo>
                <a:cubicBezTo>
                  <a:pt x="1960586" y="706111"/>
                  <a:pt x="2195535" y="401311"/>
                  <a:pt x="2262563" y="303944"/>
                </a:cubicBezTo>
                <a:cubicBezTo>
                  <a:pt x="2329591" y="206577"/>
                  <a:pt x="2389564" y="-9324"/>
                  <a:pt x="2376865" y="20310"/>
                </a:cubicBezTo>
                <a:cubicBezTo>
                  <a:pt x="2224465" y="16077"/>
                  <a:pt x="1688947" y="31601"/>
                  <a:pt x="1322763" y="24546"/>
                </a:cubicBezTo>
                <a:cubicBezTo>
                  <a:pt x="955874" y="33013"/>
                  <a:pt x="325108" y="20311"/>
                  <a:pt x="10430" y="16078"/>
                </a:cubicBezTo>
                <a:close/>
              </a:path>
            </a:pathLst>
          </a:custGeom>
          <a:solidFill>
            <a:srgbClr val="E06808">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6392422" y="2303030"/>
            <a:ext cx="1288649" cy="254744"/>
          </a:xfrm>
          <a:custGeom>
            <a:avLst/>
            <a:gdLst>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22880 w 2477191"/>
              <a:gd name="connsiteY0" fmla="*/ 85215 h 983739"/>
              <a:gd name="connsiteX1" fmla="*/ 343013 w 2477191"/>
              <a:gd name="connsiteY1" fmla="*/ 576282 h 983739"/>
              <a:gd name="connsiteX2" fmla="*/ 867947 w 2477191"/>
              <a:gd name="connsiteY2" fmla="*/ 948815 h 983739"/>
              <a:gd name="connsiteX3" fmla="*/ 1723080 w 2477191"/>
              <a:gd name="connsiteY3" fmla="*/ 906482 h 983739"/>
              <a:gd name="connsiteX4" fmla="*/ 2222613 w 2477191"/>
              <a:gd name="connsiteY4" fmla="*/ 406949 h 983739"/>
              <a:gd name="connsiteX5" fmla="*/ 2324213 w 2477191"/>
              <a:gd name="connsiteY5" fmla="*/ 34415 h 983739"/>
              <a:gd name="connsiteX6" fmla="*/ 122880 w 2477191"/>
              <a:gd name="connsiteY6" fmla="*/ 85215 h 98373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67050"/>
              <a:gd name="connsiteY0" fmla="*/ 13142 h 911243"/>
              <a:gd name="connsiteX1" fmla="*/ 343013 w 2467050"/>
              <a:gd name="connsiteY1" fmla="*/ 504209 h 911243"/>
              <a:gd name="connsiteX2" fmla="*/ 867947 w 2467050"/>
              <a:gd name="connsiteY2" fmla="*/ 876742 h 911243"/>
              <a:gd name="connsiteX3" fmla="*/ 1723080 w 2467050"/>
              <a:gd name="connsiteY3" fmla="*/ 834409 h 911243"/>
              <a:gd name="connsiteX4" fmla="*/ 2256479 w 2467050"/>
              <a:gd name="connsiteY4" fmla="*/ 343342 h 911243"/>
              <a:gd name="connsiteX5" fmla="*/ 2349613 w 2467050"/>
              <a:gd name="connsiteY5" fmla="*/ 4676 h 911243"/>
              <a:gd name="connsiteX6" fmla="*/ 1308213 w 2467050"/>
              <a:gd name="connsiteY6" fmla="*/ 4677 h 911243"/>
              <a:gd name="connsiteX7" fmla="*/ 122880 w 2467050"/>
              <a:gd name="connsiteY7" fmla="*/ 13142 h 911243"/>
              <a:gd name="connsiteX0" fmla="*/ 127014 w 2471184"/>
              <a:gd name="connsiteY0" fmla="*/ 13142 h 911243"/>
              <a:gd name="connsiteX1" fmla="*/ 347147 w 2471184"/>
              <a:gd name="connsiteY1" fmla="*/ 504209 h 911243"/>
              <a:gd name="connsiteX2" fmla="*/ 872081 w 2471184"/>
              <a:gd name="connsiteY2" fmla="*/ 876742 h 911243"/>
              <a:gd name="connsiteX3" fmla="*/ 1727214 w 2471184"/>
              <a:gd name="connsiteY3" fmla="*/ 834409 h 911243"/>
              <a:gd name="connsiteX4" fmla="*/ 2260613 w 2471184"/>
              <a:gd name="connsiteY4" fmla="*/ 343342 h 911243"/>
              <a:gd name="connsiteX5" fmla="*/ 2353747 w 2471184"/>
              <a:gd name="connsiteY5" fmla="*/ 4676 h 911243"/>
              <a:gd name="connsiteX6" fmla="*/ 1312347 w 2471184"/>
              <a:gd name="connsiteY6" fmla="*/ 4677 h 911243"/>
              <a:gd name="connsiteX7" fmla="*/ 127014 w 2471184"/>
              <a:gd name="connsiteY7" fmla="*/ 13142 h 911243"/>
              <a:gd name="connsiteX0" fmla="*/ 130283 w 2474453"/>
              <a:gd name="connsiteY0" fmla="*/ 13142 h 910037"/>
              <a:gd name="connsiteX1" fmla="*/ 333482 w 2474453"/>
              <a:gd name="connsiteY1" fmla="*/ 521143 h 910037"/>
              <a:gd name="connsiteX2" fmla="*/ 875350 w 2474453"/>
              <a:gd name="connsiteY2" fmla="*/ 876742 h 910037"/>
              <a:gd name="connsiteX3" fmla="*/ 1730483 w 2474453"/>
              <a:gd name="connsiteY3" fmla="*/ 834409 h 910037"/>
              <a:gd name="connsiteX4" fmla="*/ 2263882 w 2474453"/>
              <a:gd name="connsiteY4" fmla="*/ 343342 h 910037"/>
              <a:gd name="connsiteX5" fmla="*/ 2357016 w 2474453"/>
              <a:gd name="connsiteY5" fmla="*/ 4676 h 910037"/>
              <a:gd name="connsiteX6" fmla="*/ 1315616 w 2474453"/>
              <a:gd name="connsiteY6" fmla="*/ 4677 h 910037"/>
              <a:gd name="connsiteX7" fmla="*/ 130283 w 2474453"/>
              <a:gd name="connsiteY7" fmla="*/ 13142 h 910037"/>
              <a:gd name="connsiteX0" fmla="*/ 130283 w 2432506"/>
              <a:gd name="connsiteY0" fmla="*/ 13768 h 910663"/>
              <a:gd name="connsiteX1" fmla="*/ 333482 w 2432506"/>
              <a:gd name="connsiteY1" fmla="*/ 521769 h 910663"/>
              <a:gd name="connsiteX2" fmla="*/ 875350 w 2432506"/>
              <a:gd name="connsiteY2" fmla="*/ 877368 h 910663"/>
              <a:gd name="connsiteX3" fmla="*/ 1730483 w 2432506"/>
              <a:gd name="connsiteY3" fmla="*/ 835035 h 910663"/>
              <a:gd name="connsiteX4" fmla="*/ 2263882 w 2432506"/>
              <a:gd name="connsiteY4" fmla="*/ 343968 h 910663"/>
              <a:gd name="connsiteX5" fmla="*/ 2357016 w 2432506"/>
              <a:gd name="connsiteY5" fmla="*/ 5302 h 910663"/>
              <a:gd name="connsiteX6" fmla="*/ 1222482 w 2432506"/>
              <a:gd name="connsiteY6" fmla="*/ 606437 h 910663"/>
              <a:gd name="connsiteX7" fmla="*/ 130283 w 2432506"/>
              <a:gd name="connsiteY7" fmla="*/ 13768 h 910663"/>
              <a:gd name="connsiteX0" fmla="*/ 130283 w 2367193"/>
              <a:gd name="connsiteY0" fmla="*/ 10125 h 926675"/>
              <a:gd name="connsiteX1" fmla="*/ 333482 w 2367193"/>
              <a:gd name="connsiteY1" fmla="*/ 518126 h 926675"/>
              <a:gd name="connsiteX2" fmla="*/ 875350 w 2367193"/>
              <a:gd name="connsiteY2" fmla="*/ 873725 h 926675"/>
              <a:gd name="connsiteX3" fmla="*/ 1730483 w 2367193"/>
              <a:gd name="connsiteY3" fmla="*/ 831392 h 926675"/>
              <a:gd name="connsiteX4" fmla="*/ 2357016 w 2367193"/>
              <a:gd name="connsiteY4" fmla="*/ 1659 h 926675"/>
              <a:gd name="connsiteX5" fmla="*/ 1222482 w 2367193"/>
              <a:gd name="connsiteY5" fmla="*/ 602794 h 926675"/>
              <a:gd name="connsiteX6" fmla="*/ 130283 w 2367193"/>
              <a:gd name="connsiteY6" fmla="*/ 10125 h 926675"/>
              <a:gd name="connsiteX0" fmla="*/ 130283 w 2008347"/>
              <a:gd name="connsiteY0" fmla="*/ 195 h 886217"/>
              <a:gd name="connsiteX1" fmla="*/ 333482 w 2008347"/>
              <a:gd name="connsiteY1" fmla="*/ 508196 h 886217"/>
              <a:gd name="connsiteX2" fmla="*/ 875350 w 2008347"/>
              <a:gd name="connsiteY2" fmla="*/ 863795 h 886217"/>
              <a:gd name="connsiteX3" fmla="*/ 1730483 w 2008347"/>
              <a:gd name="connsiteY3" fmla="*/ 821462 h 886217"/>
              <a:gd name="connsiteX4" fmla="*/ 1984483 w 2008347"/>
              <a:gd name="connsiteY4" fmla="*/ 592862 h 886217"/>
              <a:gd name="connsiteX5" fmla="*/ 1222482 w 2008347"/>
              <a:gd name="connsiteY5" fmla="*/ 592864 h 886217"/>
              <a:gd name="connsiteX6" fmla="*/ 130283 w 2008347"/>
              <a:gd name="connsiteY6" fmla="*/ 195 h 886217"/>
              <a:gd name="connsiteX0" fmla="*/ 130283 w 2011454"/>
              <a:gd name="connsiteY0" fmla="*/ 195 h 886217"/>
              <a:gd name="connsiteX1" fmla="*/ 333482 w 2011454"/>
              <a:gd name="connsiteY1" fmla="*/ 508196 h 886217"/>
              <a:gd name="connsiteX2" fmla="*/ 875350 w 2011454"/>
              <a:gd name="connsiteY2" fmla="*/ 863795 h 886217"/>
              <a:gd name="connsiteX3" fmla="*/ 1730483 w 2011454"/>
              <a:gd name="connsiteY3" fmla="*/ 821462 h 886217"/>
              <a:gd name="connsiteX4" fmla="*/ 1984483 w 2011454"/>
              <a:gd name="connsiteY4" fmla="*/ 592862 h 886217"/>
              <a:gd name="connsiteX5" fmla="*/ 1222482 w 2011454"/>
              <a:gd name="connsiteY5" fmla="*/ 592864 h 886217"/>
              <a:gd name="connsiteX6" fmla="*/ 130283 w 2011454"/>
              <a:gd name="connsiteY6" fmla="*/ 195 h 886217"/>
              <a:gd name="connsiteX0" fmla="*/ 130283 w 2045710"/>
              <a:gd name="connsiteY0" fmla="*/ 195 h 886217"/>
              <a:gd name="connsiteX1" fmla="*/ 333482 w 2045710"/>
              <a:gd name="connsiteY1" fmla="*/ 508196 h 886217"/>
              <a:gd name="connsiteX2" fmla="*/ 875350 w 2045710"/>
              <a:gd name="connsiteY2" fmla="*/ 863795 h 886217"/>
              <a:gd name="connsiteX3" fmla="*/ 1730483 w 2045710"/>
              <a:gd name="connsiteY3" fmla="*/ 821462 h 886217"/>
              <a:gd name="connsiteX4" fmla="*/ 1984483 w 2045710"/>
              <a:gd name="connsiteY4" fmla="*/ 592862 h 886217"/>
              <a:gd name="connsiteX5" fmla="*/ 1222482 w 2045710"/>
              <a:gd name="connsiteY5" fmla="*/ 592864 h 886217"/>
              <a:gd name="connsiteX6" fmla="*/ 130283 w 2045710"/>
              <a:gd name="connsiteY6" fmla="*/ 195 h 886217"/>
              <a:gd name="connsiteX0" fmla="*/ 4332 w 1919759"/>
              <a:gd name="connsiteY0" fmla="*/ 195 h 923758"/>
              <a:gd name="connsiteX1" fmla="*/ 749399 w 1919759"/>
              <a:gd name="connsiteY1" fmla="*/ 863795 h 923758"/>
              <a:gd name="connsiteX2" fmla="*/ 1604532 w 1919759"/>
              <a:gd name="connsiteY2" fmla="*/ 821462 h 923758"/>
              <a:gd name="connsiteX3" fmla="*/ 1858532 w 1919759"/>
              <a:gd name="connsiteY3" fmla="*/ 592862 h 923758"/>
              <a:gd name="connsiteX4" fmla="*/ 1096531 w 1919759"/>
              <a:gd name="connsiteY4" fmla="*/ 592864 h 923758"/>
              <a:gd name="connsiteX5" fmla="*/ 4332 w 1919759"/>
              <a:gd name="connsiteY5" fmla="*/ 195 h 923758"/>
              <a:gd name="connsiteX0" fmla="*/ 7819 w 1609979"/>
              <a:gd name="connsiteY0" fmla="*/ 2617 h 307921"/>
              <a:gd name="connsiteX1" fmla="*/ 439619 w 1609979"/>
              <a:gd name="connsiteY1" fmla="*/ 290484 h 307921"/>
              <a:gd name="connsiteX2" fmla="*/ 1294752 w 1609979"/>
              <a:gd name="connsiteY2" fmla="*/ 248151 h 307921"/>
              <a:gd name="connsiteX3" fmla="*/ 1548752 w 1609979"/>
              <a:gd name="connsiteY3" fmla="*/ 19551 h 307921"/>
              <a:gd name="connsiteX4" fmla="*/ 786751 w 1609979"/>
              <a:gd name="connsiteY4" fmla="*/ 19553 h 307921"/>
              <a:gd name="connsiteX5" fmla="*/ 7819 w 1609979"/>
              <a:gd name="connsiteY5" fmla="*/ 2617 h 307921"/>
              <a:gd name="connsiteX0" fmla="*/ 7819 w 1609979"/>
              <a:gd name="connsiteY0" fmla="*/ 0 h 305304"/>
              <a:gd name="connsiteX1" fmla="*/ 439619 w 1609979"/>
              <a:gd name="connsiteY1" fmla="*/ 287867 h 305304"/>
              <a:gd name="connsiteX2" fmla="*/ 1294752 w 1609979"/>
              <a:gd name="connsiteY2" fmla="*/ 245534 h 305304"/>
              <a:gd name="connsiteX3" fmla="*/ 1548752 w 1609979"/>
              <a:gd name="connsiteY3" fmla="*/ 16934 h 305304"/>
              <a:gd name="connsiteX4" fmla="*/ 786751 w 1609979"/>
              <a:gd name="connsiteY4" fmla="*/ 16936 h 305304"/>
              <a:gd name="connsiteX5" fmla="*/ 7819 w 1609979"/>
              <a:gd name="connsiteY5" fmla="*/ 0 h 305304"/>
              <a:gd name="connsiteX0" fmla="*/ 6561 w 1599555"/>
              <a:gd name="connsiteY0" fmla="*/ 0 h 329069"/>
              <a:gd name="connsiteX1" fmla="*/ 438361 w 1599555"/>
              <a:gd name="connsiteY1" fmla="*/ 287867 h 329069"/>
              <a:gd name="connsiteX2" fmla="*/ 906145 w 1599555"/>
              <a:gd name="connsiteY2" fmla="*/ 322827 h 329069"/>
              <a:gd name="connsiteX3" fmla="*/ 1293494 w 1599555"/>
              <a:gd name="connsiteY3" fmla="*/ 245534 h 329069"/>
              <a:gd name="connsiteX4" fmla="*/ 1547494 w 1599555"/>
              <a:gd name="connsiteY4" fmla="*/ 16934 h 329069"/>
              <a:gd name="connsiteX5" fmla="*/ 785493 w 1599555"/>
              <a:gd name="connsiteY5" fmla="*/ 16936 h 329069"/>
              <a:gd name="connsiteX6" fmla="*/ 6561 w 1599555"/>
              <a:gd name="connsiteY6" fmla="*/ 0 h 329069"/>
              <a:gd name="connsiteX0" fmla="*/ 6613 w 1599283"/>
              <a:gd name="connsiteY0" fmla="*/ 0 h 344471"/>
              <a:gd name="connsiteX1" fmla="*/ 438413 w 1599283"/>
              <a:gd name="connsiteY1" fmla="*/ 287867 h 344471"/>
              <a:gd name="connsiteX2" fmla="*/ 925247 w 1599283"/>
              <a:gd name="connsiteY2" fmla="*/ 341877 h 344471"/>
              <a:gd name="connsiteX3" fmla="*/ 1293546 w 1599283"/>
              <a:gd name="connsiteY3" fmla="*/ 245534 h 344471"/>
              <a:gd name="connsiteX4" fmla="*/ 1547546 w 1599283"/>
              <a:gd name="connsiteY4" fmla="*/ 16934 h 344471"/>
              <a:gd name="connsiteX5" fmla="*/ 785545 w 1599283"/>
              <a:gd name="connsiteY5" fmla="*/ 16936 h 344471"/>
              <a:gd name="connsiteX6" fmla="*/ 6613 w 1599283"/>
              <a:gd name="connsiteY6" fmla="*/ 0 h 344471"/>
              <a:gd name="connsiteX0" fmla="*/ 6613 w 1570408"/>
              <a:gd name="connsiteY0" fmla="*/ 2041 h 346512"/>
              <a:gd name="connsiteX1" fmla="*/ 438413 w 1570408"/>
              <a:gd name="connsiteY1" fmla="*/ 289908 h 346512"/>
              <a:gd name="connsiteX2" fmla="*/ 925247 w 1570408"/>
              <a:gd name="connsiteY2" fmla="*/ 343918 h 346512"/>
              <a:gd name="connsiteX3" fmla="*/ 1331646 w 1570408"/>
              <a:gd name="connsiteY3" fmla="*/ 247575 h 346512"/>
              <a:gd name="connsiteX4" fmla="*/ 1547546 w 1570408"/>
              <a:gd name="connsiteY4" fmla="*/ 18975 h 346512"/>
              <a:gd name="connsiteX5" fmla="*/ 785545 w 1570408"/>
              <a:gd name="connsiteY5" fmla="*/ 18977 h 346512"/>
              <a:gd name="connsiteX6" fmla="*/ 6613 w 1570408"/>
              <a:gd name="connsiteY6" fmla="*/ 2041 h 346512"/>
              <a:gd name="connsiteX0" fmla="*/ 6613 w 1604826"/>
              <a:gd name="connsiteY0" fmla="*/ 0 h 344471"/>
              <a:gd name="connsiteX1" fmla="*/ 438413 w 1604826"/>
              <a:gd name="connsiteY1" fmla="*/ 287867 h 344471"/>
              <a:gd name="connsiteX2" fmla="*/ 925247 w 1604826"/>
              <a:gd name="connsiteY2" fmla="*/ 341877 h 344471"/>
              <a:gd name="connsiteX3" fmla="*/ 1331646 w 1604826"/>
              <a:gd name="connsiteY3" fmla="*/ 245534 h 344471"/>
              <a:gd name="connsiteX4" fmla="*/ 1547546 w 1604826"/>
              <a:gd name="connsiteY4" fmla="*/ 16934 h 344471"/>
              <a:gd name="connsiteX5" fmla="*/ 785545 w 1604826"/>
              <a:gd name="connsiteY5" fmla="*/ 16936 h 344471"/>
              <a:gd name="connsiteX6" fmla="*/ 6613 w 1604826"/>
              <a:gd name="connsiteY6" fmla="*/ 0 h 344471"/>
              <a:gd name="connsiteX0" fmla="*/ 7476 w 1605689"/>
              <a:gd name="connsiteY0" fmla="*/ 0 h 344471"/>
              <a:gd name="connsiteX1" fmla="*/ 394826 w 1605689"/>
              <a:gd name="connsiteY1" fmla="*/ 287867 h 344471"/>
              <a:gd name="connsiteX2" fmla="*/ 926110 w 1605689"/>
              <a:gd name="connsiteY2" fmla="*/ 341877 h 344471"/>
              <a:gd name="connsiteX3" fmla="*/ 1332509 w 1605689"/>
              <a:gd name="connsiteY3" fmla="*/ 245534 h 344471"/>
              <a:gd name="connsiteX4" fmla="*/ 1548409 w 1605689"/>
              <a:gd name="connsiteY4" fmla="*/ 16934 h 344471"/>
              <a:gd name="connsiteX5" fmla="*/ 786408 w 1605689"/>
              <a:gd name="connsiteY5" fmla="*/ 16936 h 344471"/>
              <a:gd name="connsiteX6" fmla="*/ 7476 w 1605689"/>
              <a:gd name="connsiteY6" fmla="*/ 0 h 344471"/>
              <a:gd name="connsiteX0" fmla="*/ 7718 w 1593231"/>
              <a:gd name="connsiteY0" fmla="*/ 0 h 331540"/>
              <a:gd name="connsiteX1" fmla="*/ 382368 w 1593231"/>
              <a:gd name="connsiteY1" fmla="*/ 275167 h 331540"/>
              <a:gd name="connsiteX2" fmla="*/ 913652 w 1593231"/>
              <a:gd name="connsiteY2" fmla="*/ 329177 h 331540"/>
              <a:gd name="connsiteX3" fmla="*/ 1320051 w 1593231"/>
              <a:gd name="connsiteY3" fmla="*/ 232834 h 331540"/>
              <a:gd name="connsiteX4" fmla="*/ 1535951 w 1593231"/>
              <a:gd name="connsiteY4" fmla="*/ 4234 h 331540"/>
              <a:gd name="connsiteX5" fmla="*/ 773950 w 1593231"/>
              <a:gd name="connsiteY5" fmla="*/ 4236 h 331540"/>
              <a:gd name="connsiteX6" fmla="*/ 7718 w 1593231"/>
              <a:gd name="connsiteY6" fmla="*/ 0 h 331540"/>
              <a:gd name="connsiteX0" fmla="*/ 21428 w 1606941"/>
              <a:gd name="connsiteY0" fmla="*/ 0 h 331540"/>
              <a:gd name="connsiteX1" fmla="*/ 396078 w 1606941"/>
              <a:gd name="connsiteY1" fmla="*/ 275167 h 331540"/>
              <a:gd name="connsiteX2" fmla="*/ 927362 w 1606941"/>
              <a:gd name="connsiteY2" fmla="*/ 329177 h 331540"/>
              <a:gd name="connsiteX3" fmla="*/ 1333761 w 1606941"/>
              <a:gd name="connsiteY3" fmla="*/ 232834 h 331540"/>
              <a:gd name="connsiteX4" fmla="*/ 1549661 w 1606941"/>
              <a:gd name="connsiteY4" fmla="*/ 4234 h 331540"/>
              <a:gd name="connsiteX5" fmla="*/ 787660 w 1606941"/>
              <a:gd name="connsiteY5" fmla="*/ 4236 h 331540"/>
              <a:gd name="connsiteX6" fmla="*/ 21428 w 1606941"/>
              <a:gd name="connsiteY6" fmla="*/ 0 h 331540"/>
              <a:gd name="connsiteX0" fmla="*/ 21611 w 1602891"/>
              <a:gd name="connsiteY0" fmla="*/ 15798 h 330136"/>
              <a:gd name="connsiteX1" fmla="*/ 392028 w 1602891"/>
              <a:gd name="connsiteY1" fmla="*/ 274031 h 330136"/>
              <a:gd name="connsiteX2" fmla="*/ 923312 w 1602891"/>
              <a:gd name="connsiteY2" fmla="*/ 328041 h 330136"/>
              <a:gd name="connsiteX3" fmla="*/ 1329711 w 1602891"/>
              <a:gd name="connsiteY3" fmla="*/ 231698 h 330136"/>
              <a:gd name="connsiteX4" fmla="*/ 1545611 w 1602891"/>
              <a:gd name="connsiteY4" fmla="*/ 3098 h 330136"/>
              <a:gd name="connsiteX5" fmla="*/ 783610 w 1602891"/>
              <a:gd name="connsiteY5" fmla="*/ 3100 h 330136"/>
              <a:gd name="connsiteX6" fmla="*/ 21611 w 1602891"/>
              <a:gd name="connsiteY6" fmla="*/ 15798 h 330136"/>
              <a:gd name="connsiteX0" fmla="*/ 22569 w 1582682"/>
              <a:gd name="connsiteY0" fmla="*/ 15798 h 330136"/>
              <a:gd name="connsiteX1" fmla="*/ 371819 w 1582682"/>
              <a:gd name="connsiteY1" fmla="*/ 274031 h 330136"/>
              <a:gd name="connsiteX2" fmla="*/ 903103 w 1582682"/>
              <a:gd name="connsiteY2" fmla="*/ 328041 h 330136"/>
              <a:gd name="connsiteX3" fmla="*/ 1309502 w 1582682"/>
              <a:gd name="connsiteY3" fmla="*/ 231698 h 330136"/>
              <a:gd name="connsiteX4" fmla="*/ 1525402 w 1582682"/>
              <a:gd name="connsiteY4" fmla="*/ 3098 h 330136"/>
              <a:gd name="connsiteX5" fmla="*/ 763401 w 1582682"/>
              <a:gd name="connsiteY5" fmla="*/ 3100 h 330136"/>
              <a:gd name="connsiteX6" fmla="*/ 22569 w 1582682"/>
              <a:gd name="connsiteY6" fmla="*/ 15798 h 330136"/>
              <a:gd name="connsiteX0" fmla="*/ 22569 w 1548012"/>
              <a:gd name="connsiteY0" fmla="*/ 26255 h 340593"/>
              <a:gd name="connsiteX1" fmla="*/ 371819 w 1548012"/>
              <a:gd name="connsiteY1" fmla="*/ 284488 h 340593"/>
              <a:gd name="connsiteX2" fmla="*/ 903103 w 1548012"/>
              <a:gd name="connsiteY2" fmla="*/ 338498 h 340593"/>
              <a:gd name="connsiteX3" fmla="*/ 1309502 w 1548012"/>
              <a:gd name="connsiteY3" fmla="*/ 242155 h 340593"/>
              <a:gd name="connsiteX4" fmla="*/ 1525402 w 1548012"/>
              <a:gd name="connsiteY4" fmla="*/ 13555 h 340593"/>
              <a:gd name="connsiteX5" fmla="*/ 767635 w 1548012"/>
              <a:gd name="connsiteY5" fmla="*/ 30491 h 340593"/>
              <a:gd name="connsiteX6" fmla="*/ 22569 w 1548012"/>
              <a:gd name="connsiteY6" fmla="*/ 26255 h 340593"/>
              <a:gd name="connsiteX0" fmla="*/ 22569 w 1563845"/>
              <a:gd name="connsiteY0" fmla="*/ 22881 h 337219"/>
              <a:gd name="connsiteX1" fmla="*/ 371819 w 1563845"/>
              <a:gd name="connsiteY1" fmla="*/ 281114 h 337219"/>
              <a:gd name="connsiteX2" fmla="*/ 903103 w 1563845"/>
              <a:gd name="connsiteY2" fmla="*/ 335124 h 337219"/>
              <a:gd name="connsiteX3" fmla="*/ 1309502 w 1563845"/>
              <a:gd name="connsiteY3" fmla="*/ 238781 h 337219"/>
              <a:gd name="connsiteX4" fmla="*/ 1542335 w 1563845"/>
              <a:gd name="connsiteY4" fmla="*/ 14414 h 337219"/>
              <a:gd name="connsiteX5" fmla="*/ 767635 w 1563845"/>
              <a:gd name="connsiteY5" fmla="*/ 27117 h 337219"/>
              <a:gd name="connsiteX6" fmla="*/ 22569 w 1563845"/>
              <a:gd name="connsiteY6" fmla="*/ 22881 h 337219"/>
              <a:gd name="connsiteX0" fmla="*/ 22569 w 1565965"/>
              <a:gd name="connsiteY0" fmla="*/ 8910 h 323248"/>
              <a:gd name="connsiteX1" fmla="*/ 371819 w 1565965"/>
              <a:gd name="connsiteY1" fmla="*/ 267143 h 323248"/>
              <a:gd name="connsiteX2" fmla="*/ 903103 w 1565965"/>
              <a:gd name="connsiteY2" fmla="*/ 321153 h 323248"/>
              <a:gd name="connsiteX3" fmla="*/ 1309502 w 1565965"/>
              <a:gd name="connsiteY3" fmla="*/ 224810 h 323248"/>
              <a:gd name="connsiteX4" fmla="*/ 1542335 w 1565965"/>
              <a:gd name="connsiteY4" fmla="*/ 443 h 323248"/>
              <a:gd name="connsiteX5" fmla="*/ 767635 w 1565965"/>
              <a:gd name="connsiteY5" fmla="*/ 13146 h 323248"/>
              <a:gd name="connsiteX6" fmla="*/ 22569 w 1565965"/>
              <a:gd name="connsiteY6" fmla="*/ 8910 h 323248"/>
              <a:gd name="connsiteX0" fmla="*/ 22569 w 1569923"/>
              <a:gd name="connsiteY0" fmla="*/ 0 h 314338"/>
              <a:gd name="connsiteX1" fmla="*/ 371819 w 1569923"/>
              <a:gd name="connsiteY1" fmla="*/ 258233 h 314338"/>
              <a:gd name="connsiteX2" fmla="*/ 903103 w 1569923"/>
              <a:gd name="connsiteY2" fmla="*/ 312243 h 314338"/>
              <a:gd name="connsiteX3" fmla="*/ 1309502 w 1569923"/>
              <a:gd name="connsiteY3" fmla="*/ 215900 h 314338"/>
              <a:gd name="connsiteX4" fmla="*/ 1546568 w 1569923"/>
              <a:gd name="connsiteY4" fmla="*/ 4233 h 314338"/>
              <a:gd name="connsiteX5" fmla="*/ 767635 w 1569923"/>
              <a:gd name="connsiteY5" fmla="*/ 4236 h 314338"/>
              <a:gd name="connsiteX6" fmla="*/ 22569 w 1569923"/>
              <a:gd name="connsiteY6" fmla="*/ 0 h 314338"/>
              <a:gd name="connsiteX0" fmla="*/ 22569 w 1569923"/>
              <a:gd name="connsiteY0" fmla="*/ 0 h 314338"/>
              <a:gd name="connsiteX1" fmla="*/ 371819 w 1569923"/>
              <a:gd name="connsiteY1" fmla="*/ 258233 h 314338"/>
              <a:gd name="connsiteX2" fmla="*/ 903103 w 1569923"/>
              <a:gd name="connsiteY2" fmla="*/ 312243 h 314338"/>
              <a:gd name="connsiteX3" fmla="*/ 1309502 w 1569923"/>
              <a:gd name="connsiteY3" fmla="*/ 215900 h 314338"/>
              <a:gd name="connsiteX4" fmla="*/ 1546568 w 1569923"/>
              <a:gd name="connsiteY4" fmla="*/ 4233 h 314338"/>
              <a:gd name="connsiteX5" fmla="*/ 767635 w 1569923"/>
              <a:gd name="connsiteY5" fmla="*/ 4236 h 314338"/>
              <a:gd name="connsiteX6" fmla="*/ 22569 w 1569923"/>
              <a:gd name="connsiteY6" fmla="*/ 0 h 314338"/>
              <a:gd name="connsiteX0" fmla="*/ 23916 w 1571270"/>
              <a:gd name="connsiteY0" fmla="*/ 1062 h 315400"/>
              <a:gd name="connsiteX1" fmla="*/ 373166 w 1571270"/>
              <a:gd name="connsiteY1" fmla="*/ 259295 h 315400"/>
              <a:gd name="connsiteX2" fmla="*/ 904450 w 1571270"/>
              <a:gd name="connsiteY2" fmla="*/ 313305 h 315400"/>
              <a:gd name="connsiteX3" fmla="*/ 1310849 w 1571270"/>
              <a:gd name="connsiteY3" fmla="*/ 216962 h 315400"/>
              <a:gd name="connsiteX4" fmla="*/ 1547915 w 1571270"/>
              <a:gd name="connsiteY4" fmla="*/ 5295 h 315400"/>
              <a:gd name="connsiteX5" fmla="*/ 768982 w 1571270"/>
              <a:gd name="connsiteY5" fmla="*/ 5298 h 315400"/>
              <a:gd name="connsiteX6" fmla="*/ 23916 w 1571270"/>
              <a:gd name="connsiteY6" fmla="*/ 1062 h 315400"/>
              <a:gd name="connsiteX0" fmla="*/ 22729 w 1595483"/>
              <a:gd name="connsiteY0" fmla="*/ 1062 h 315400"/>
              <a:gd name="connsiteX1" fmla="*/ 397379 w 1595483"/>
              <a:gd name="connsiteY1" fmla="*/ 259295 h 315400"/>
              <a:gd name="connsiteX2" fmla="*/ 928663 w 1595483"/>
              <a:gd name="connsiteY2" fmla="*/ 313305 h 315400"/>
              <a:gd name="connsiteX3" fmla="*/ 1335062 w 1595483"/>
              <a:gd name="connsiteY3" fmla="*/ 216962 h 315400"/>
              <a:gd name="connsiteX4" fmla="*/ 1572128 w 1595483"/>
              <a:gd name="connsiteY4" fmla="*/ 5295 h 315400"/>
              <a:gd name="connsiteX5" fmla="*/ 793195 w 1595483"/>
              <a:gd name="connsiteY5" fmla="*/ 5298 h 315400"/>
              <a:gd name="connsiteX6" fmla="*/ 22729 w 1595483"/>
              <a:gd name="connsiteY6" fmla="*/ 1062 h 3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483" h="315400">
                <a:moveTo>
                  <a:pt x="22729" y="1062"/>
                </a:moveTo>
                <a:cubicBezTo>
                  <a:pt x="-90159" y="-17283"/>
                  <a:pt x="246390" y="207255"/>
                  <a:pt x="397379" y="259295"/>
                </a:cubicBezTo>
                <a:cubicBezTo>
                  <a:pt x="548368" y="311335"/>
                  <a:pt x="786141" y="320360"/>
                  <a:pt x="928663" y="313305"/>
                </a:cubicBezTo>
                <a:cubicBezTo>
                  <a:pt x="1071185" y="306250"/>
                  <a:pt x="1227818" y="268297"/>
                  <a:pt x="1335062" y="216962"/>
                </a:cubicBezTo>
                <a:cubicBezTo>
                  <a:pt x="1442306" y="165627"/>
                  <a:pt x="1668507" y="-5268"/>
                  <a:pt x="1572128" y="5295"/>
                </a:cubicBezTo>
                <a:cubicBezTo>
                  <a:pt x="1469117" y="16585"/>
                  <a:pt x="1160084" y="-3169"/>
                  <a:pt x="793195" y="5298"/>
                </a:cubicBezTo>
                <a:cubicBezTo>
                  <a:pt x="426306" y="13765"/>
                  <a:pt x="345874" y="13762"/>
                  <a:pt x="22729" y="1062"/>
                </a:cubicBezTo>
                <a:close/>
              </a:path>
            </a:pathLst>
          </a:custGeom>
          <a:solidFill>
            <a:srgbClr val="9D95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6043339" y="4033179"/>
            <a:ext cx="1921142" cy="703203"/>
          </a:xfrm>
          <a:custGeom>
            <a:avLst/>
            <a:gdLst>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22880 w 2477191"/>
              <a:gd name="connsiteY0" fmla="*/ 85215 h 983739"/>
              <a:gd name="connsiteX1" fmla="*/ 343013 w 2477191"/>
              <a:gd name="connsiteY1" fmla="*/ 576282 h 983739"/>
              <a:gd name="connsiteX2" fmla="*/ 867947 w 2477191"/>
              <a:gd name="connsiteY2" fmla="*/ 948815 h 983739"/>
              <a:gd name="connsiteX3" fmla="*/ 1723080 w 2477191"/>
              <a:gd name="connsiteY3" fmla="*/ 906482 h 983739"/>
              <a:gd name="connsiteX4" fmla="*/ 2222613 w 2477191"/>
              <a:gd name="connsiteY4" fmla="*/ 406949 h 983739"/>
              <a:gd name="connsiteX5" fmla="*/ 2324213 w 2477191"/>
              <a:gd name="connsiteY5" fmla="*/ 34415 h 983739"/>
              <a:gd name="connsiteX6" fmla="*/ 122880 w 2477191"/>
              <a:gd name="connsiteY6" fmla="*/ 85215 h 98373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67050"/>
              <a:gd name="connsiteY0" fmla="*/ 13142 h 911243"/>
              <a:gd name="connsiteX1" fmla="*/ 343013 w 2467050"/>
              <a:gd name="connsiteY1" fmla="*/ 504209 h 911243"/>
              <a:gd name="connsiteX2" fmla="*/ 867947 w 2467050"/>
              <a:gd name="connsiteY2" fmla="*/ 876742 h 911243"/>
              <a:gd name="connsiteX3" fmla="*/ 1723080 w 2467050"/>
              <a:gd name="connsiteY3" fmla="*/ 834409 h 911243"/>
              <a:gd name="connsiteX4" fmla="*/ 2256479 w 2467050"/>
              <a:gd name="connsiteY4" fmla="*/ 343342 h 911243"/>
              <a:gd name="connsiteX5" fmla="*/ 2349613 w 2467050"/>
              <a:gd name="connsiteY5" fmla="*/ 4676 h 911243"/>
              <a:gd name="connsiteX6" fmla="*/ 1308213 w 2467050"/>
              <a:gd name="connsiteY6" fmla="*/ 4677 h 911243"/>
              <a:gd name="connsiteX7" fmla="*/ 122880 w 2467050"/>
              <a:gd name="connsiteY7" fmla="*/ 13142 h 911243"/>
              <a:gd name="connsiteX0" fmla="*/ 127014 w 2471184"/>
              <a:gd name="connsiteY0" fmla="*/ 13142 h 911243"/>
              <a:gd name="connsiteX1" fmla="*/ 347147 w 2471184"/>
              <a:gd name="connsiteY1" fmla="*/ 504209 h 911243"/>
              <a:gd name="connsiteX2" fmla="*/ 872081 w 2471184"/>
              <a:gd name="connsiteY2" fmla="*/ 876742 h 911243"/>
              <a:gd name="connsiteX3" fmla="*/ 1727214 w 2471184"/>
              <a:gd name="connsiteY3" fmla="*/ 834409 h 911243"/>
              <a:gd name="connsiteX4" fmla="*/ 2260613 w 2471184"/>
              <a:gd name="connsiteY4" fmla="*/ 343342 h 911243"/>
              <a:gd name="connsiteX5" fmla="*/ 2353747 w 2471184"/>
              <a:gd name="connsiteY5" fmla="*/ 4676 h 911243"/>
              <a:gd name="connsiteX6" fmla="*/ 1312347 w 2471184"/>
              <a:gd name="connsiteY6" fmla="*/ 4677 h 911243"/>
              <a:gd name="connsiteX7" fmla="*/ 127014 w 2471184"/>
              <a:gd name="connsiteY7" fmla="*/ 13142 h 911243"/>
              <a:gd name="connsiteX0" fmla="*/ 130283 w 2474453"/>
              <a:gd name="connsiteY0" fmla="*/ 13142 h 910037"/>
              <a:gd name="connsiteX1" fmla="*/ 333482 w 2474453"/>
              <a:gd name="connsiteY1" fmla="*/ 521143 h 910037"/>
              <a:gd name="connsiteX2" fmla="*/ 875350 w 2474453"/>
              <a:gd name="connsiteY2" fmla="*/ 876742 h 910037"/>
              <a:gd name="connsiteX3" fmla="*/ 1730483 w 2474453"/>
              <a:gd name="connsiteY3" fmla="*/ 834409 h 910037"/>
              <a:gd name="connsiteX4" fmla="*/ 2263882 w 2474453"/>
              <a:gd name="connsiteY4" fmla="*/ 343342 h 910037"/>
              <a:gd name="connsiteX5" fmla="*/ 2357016 w 2474453"/>
              <a:gd name="connsiteY5" fmla="*/ 4676 h 910037"/>
              <a:gd name="connsiteX6" fmla="*/ 1315616 w 2474453"/>
              <a:gd name="connsiteY6" fmla="*/ 4677 h 910037"/>
              <a:gd name="connsiteX7" fmla="*/ 130283 w 2474453"/>
              <a:gd name="connsiteY7" fmla="*/ 13142 h 910037"/>
              <a:gd name="connsiteX0" fmla="*/ 195346 w 2539516"/>
              <a:gd name="connsiteY0" fmla="*/ 13142 h 910037"/>
              <a:gd name="connsiteX1" fmla="*/ 398545 w 2539516"/>
              <a:gd name="connsiteY1" fmla="*/ 521143 h 910037"/>
              <a:gd name="connsiteX2" fmla="*/ 940413 w 2539516"/>
              <a:gd name="connsiteY2" fmla="*/ 876742 h 910037"/>
              <a:gd name="connsiteX3" fmla="*/ 1795546 w 2539516"/>
              <a:gd name="connsiteY3" fmla="*/ 834409 h 910037"/>
              <a:gd name="connsiteX4" fmla="*/ 2328945 w 2539516"/>
              <a:gd name="connsiteY4" fmla="*/ 343342 h 910037"/>
              <a:gd name="connsiteX5" fmla="*/ 2422079 w 2539516"/>
              <a:gd name="connsiteY5" fmla="*/ 4676 h 910037"/>
              <a:gd name="connsiteX6" fmla="*/ 1380679 w 2539516"/>
              <a:gd name="connsiteY6" fmla="*/ 4677 h 910037"/>
              <a:gd name="connsiteX7" fmla="*/ 195346 w 2539516"/>
              <a:gd name="connsiteY7" fmla="*/ 13142 h 910037"/>
              <a:gd name="connsiteX0" fmla="*/ 193482 w 2537652"/>
              <a:gd name="connsiteY0" fmla="*/ 13142 h 910037"/>
              <a:gd name="connsiteX1" fmla="*/ 396681 w 2537652"/>
              <a:gd name="connsiteY1" fmla="*/ 521143 h 910037"/>
              <a:gd name="connsiteX2" fmla="*/ 938549 w 2537652"/>
              <a:gd name="connsiteY2" fmla="*/ 876742 h 910037"/>
              <a:gd name="connsiteX3" fmla="*/ 1793682 w 2537652"/>
              <a:gd name="connsiteY3" fmla="*/ 834409 h 910037"/>
              <a:gd name="connsiteX4" fmla="*/ 2327081 w 2537652"/>
              <a:gd name="connsiteY4" fmla="*/ 343342 h 910037"/>
              <a:gd name="connsiteX5" fmla="*/ 2420215 w 2537652"/>
              <a:gd name="connsiteY5" fmla="*/ 4676 h 910037"/>
              <a:gd name="connsiteX6" fmla="*/ 1378815 w 2537652"/>
              <a:gd name="connsiteY6" fmla="*/ 4677 h 910037"/>
              <a:gd name="connsiteX7" fmla="*/ 193482 w 2537652"/>
              <a:gd name="connsiteY7" fmla="*/ 13142 h 910037"/>
              <a:gd name="connsiteX0" fmla="*/ 193482 w 2524950"/>
              <a:gd name="connsiteY0" fmla="*/ 9404 h 906299"/>
              <a:gd name="connsiteX1" fmla="*/ 396681 w 2524950"/>
              <a:gd name="connsiteY1" fmla="*/ 517405 h 906299"/>
              <a:gd name="connsiteX2" fmla="*/ 938549 w 2524950"/>
              <a:gd name="connsiteY2" fmla="*/ 873004 h 906299"/>
              <a:gd name="connsiteX3" fmla="*/ 1793682 w 2524950"/>
              <a:gd name="connsiteY3" fmla="*/ 830671 h 906299"/>
              <a:gd name="connsiteX4" fmla="*/ 2327081 w 2524950"/>
              <a:gd name="connsiteY4" fmla="*/ 339604 h 906299"/>
              <a:gd name="connsiteX5" fmla="*/ 2403282 w 2524950"/>
              <a:gd name="connsiteY5" fmla="*/ 47505 h 906299"/>
              <a:gd name="connsiteX6" fmla="*/ 1378815 w 2524950"/>
              <a:gd name="connsiteY6" fmla="*/ 939 h 906299"/>
              <a:gd name="connsiteX7" fmla="*/ 193482 w 2524950"/>
              <a:gd name="connsiteY7" fmla="*/ 9404 h 906299"/>
              <a:gd name="connsiteX0" fmla="*/ 193482 w 2476033"/>
              <a:gd name="connsiteY0" fmla="*/ 4640 h 901535"/>
              <a:gd name="connsiteX1" fmla="*/ 396681 w 2476033"/>
              <a:gd name="connsiteY1" fmla="*/ 512641 h 901535"/>
              <a:gd name="connsiteX2" fmla="*/ 938549 w 2476033"/>
              <a:gd name="connsiteY2" fmla="*/ 868240 h 901535"/>
              <a:gd name="connsiteX3" fmla="*/ 1793682 w 2476033"/>
              <a:gd name="connsiteY3" fmla="*/ 825907 h 901535"/>
              <a:gd name="connsiteX4" fmla="*/ 2327081 w 2476033"/>
              <a:gd name="connsiteY4" fmla="*/ 334840 h 901535"/>
              <a:gd name="connsiteX5" fmla="*/ 2403282 w 2476033"/>
              <a:gd name="connsiteY5" fmla="*/ 42741 h 901535"/>
              <a:gd name="connsiteX6" fmla="*/ 1378815 w 2476033"/>
              <a:gd name="connsiteY6" fmla="*/ 68142 h 901535"/>
              <a:gd name="connsiteX7" fmla="*/ 193482 w 2476033"/>
              <a:gd name="connsiteY7" fmla="*/ 4640 h 901535"/>
              <a:gd name="connsiteX0" fmla="*/ 193482 w 2475405"/>
              <a:gd name="connsiteY0" fmla="*/ 4640 h 901535"/>
              <a:gd name="connsiteX1" fmla="*/ 396681 w 2475405"/>
              <a:gd name="connsiteY1" fmla="*/ 512641 h 901535"/>
              <a:gd name="connsiteX2" fmla="*/ 938549 w 2475405"/>
              <a:gd name="connsiteY2" fmla="*/ 868240 h 901535"/>
              <a:gd name="connsiteX3" fmla="*/ 1793682 w 2475405"/>
              <a:gd name="connsiteY3" fmla="*/ 825907 h 901535"/>
              <a:gd name="connsiteX4" fmla="*/ 2327081 w 2475405"/>
              <a:gd name="connsiteY4" fmla="*/ 334840 h 901535"/>
              <a:gd name="connsiteX5" fmla="*/ 2403282 w 2475405"/>
              <a:gd name="connsiteY5" fmla="*/ 42741 h 901535"/>
              <a:gd name="connsiteX6" fmla="*/ 1387281 w 2475405"/>
              <a:gd name="connsiteY6" fmla="*/ 55442 h 901535"/>
              <a:gd name="connsiteX7" fmla="*/ 193482 w 2475405"/>
              <a:gd name="connsiteY7" fmla="*/ 4640 h 901535"/>
              <a:gd name="connsiteX0" fmla="*/ 185920 w 2484777"/>
              <a:gd name="connsiteY0" fmla="*/ 27866 h 878194"/>
              <a:gd name="connsiteX1" fmla="*/ 406053 w 2484777"/>
              <a:gd name="connsiteY1" fmla="*/ 489300 h 878194"/>
              <a:gd name="connsiteX2" fmla="*/ 947921 w 2484777"/>
              <a:gd name="connsiteY2" fmla="*/ 844899 h 878194"/>
              <a:gd name="connsiteX3" fmla="*/ 1803054 w 2484777"/>
              <a:gd name="connsiteY3" fmla="*/ 802566 h 878194"/>
              <a:gd name="connsiteX4" fmla="*/ 2336453 w 2484777"/>
              <a:gd name="connsiteY4" fmla="*/ 311499 h 878194"/>
              <a:gd name="connsiteX5" fmla="*/ 2412654 w 2484777"/>
              <a:gd name="connsiteY5" fmla="*/ 19400 h 878194"/>
              <a:gd name="connsiteX6" fmla="*/ 1396653 w 2484777"/>
              <a:gd name="connsiteY6" fmla="*/ 32101 h 878194"/>
              <a:gd name="connsiteX7" fmla="*/ 185920 w 2484777"/>
              <a:gd name="connsiteY7" fmla="*/ 27866 h 878194"/>
              <a:gd name="connsiteX0" fmla="*/ 185920 w 2484777"/>
              <a:gd name="connsiteY0" fmla="*/ 27866 h 878194"/>
              <a:gd name="connsiteX1" fmla="*/ 406053 w 2484777"/>
              <a:gd name="connsiteY1" fmla="*/ 489300 h 878194"/>
              <a:gd name="connsiteX2" fmla="*/ 947921 w 2484777"/>
              <a:gd name="connsiteY2" fmla="*/ 844899 h 878194"/>
              <a:gd name="connsiteX3" fmla="*/ 1803054 w 2484777"/>
              <a:gd name="connsiteY3" fmla="*/ 802566 h 878194"/>
              <a:gd name="connsiteX4" fmla="*/ 2336453 w 2484777"/>
              <a:gd name="connsiteY4" fmla="*/ 311499 h 878194"/>
              <a:gd name="connsiteX5" fmla="*/ 2412654 w 2484777"/>
              <a:gd name="connsiteY5" fmla="*/ 19400 h 878194"/>
              <a:gd name="connsiteX6" fmla="*/ 1396653 w 2484777"/>
              <a:gd name="connsiteY6" fmla="*/ 32101 h 878194"/>
              <a:gd name="connsiteX7" fmla="*/ 185920 w 2484777"/>
              <a:gd name="connsiteY7" fmla="*/ 27866 h 878194"/>
              <a:gd name="connsiteX0" fmla="*/ 6701 w 2305558"/>
              <a:gd name="connsiteY0" fmla="*/ 27866 h 878194"/>
              <a:gd name="connsiteX1" fmla="*/ 226834 w 2305558"/>
              <a:gd name="connsiteY1" fmla="*/ 489300 h 878194"/>
              <a:gd name="connsiteX2" fmla="*/ 768702 w 2305558"/>
              <a:gd name="connsiteY2" fmla="*/ 844899 h 878194"/>
              <a:gd name="connsiteX3" fmla="*/ 1623835 w 2305558"/>
              <a:gd name="connsiteY3" fmla="*/ 802566 h 878194"/>
              <a:gd name="connsiteX4" fmla="*/ 2157234 w 2305558"/>
              <a:gd name="connsiteY4" fmla="*/ 311499 h 878194"/>
              <a:gd name="connsiteX5" fmla="*/ 2233435 w 2305558"/>
              <a:gd name="connsiteY5" fmla="*/ 19400 h 878194"/>
              <a:gd name="connsiteX6" fmla="*/ 1217434 w 2305558"/>
              <a:gd name="connsiteY6" fmla="*/ 32101 h 878194"/>
              <a:gd name="connsiteX7" fmla="*/ 6701 w 2305558"/>
              <a:gd name="connsiteY7" fmla="*/ 27866 h 878194"/>
              <a:gd name="connsiteX0" fmla="*/ 4434 w 2404891"/>
              <a:gd name="connsiteY0" fmla="*/ 23633 h 878194"/>
              <a:gd name="connsiteX1" fmla="*/ 326167 w 2404891"/>
              <a:gd name="connsiteY1" fmla="*/ 489300 h 878194"/>
              <a:gd name="connsiteX2" fmla="*/ 868035 w 2404891"/>
              <a:gd name="connsiteY2" fmla="*/ 844899 h 878194"/>
              <a:gd name="connsiteX3" fmla="*/ 1723168 w 2404891"/>
              <a:gd name="connsiteY3" fmla="*/ 802566 h 878194"/>
              <a:gd name="connsiteX4" fmla="*/ 2256567 w 2404891"/>
              <a:gd name="connsiteY4" fmla="*/ 311499 h 878194"/>
              <a:gd name="connsiteX5" fmla="*/ 2332768 w 2404891"/>
              <a:gd name="connsiteY5" fmla="*/ 19400 h 878194"/>
              <a:gd name="connsiteX6" fmla="*/ 1316767 w 2404891"/>
              <a:gd name="connsiteY6" fmla="*/ 32101 h 878194"/>
              <a:gd name="connsiteX7" fmla="*/ 4434 w 2404891"/>
              <a:gd name="connsiteY7" fmla="*/ 23633 h 878194"/>
              <a:gd name="connsiteX0" fmla="*/ 10430 w 2410887"/>
              <a:gd name="connsiteY0" fmla="*/ 23633 h 878194"/>
              <a:gd name="connsiteX1" fmla="*/ 332163 w 2410887"/>
              <a:gd name="connsiteY1" fmla="*/ 489300 h 878194"/>
              <a:gd name="connsiteX2" fmla="*/ 874031 w 2410887"/>
              <a:gd name="connsiteY2" fmla="*/ 844899 h 878194"/>
              <a:gd name="connsiteX3" fmla="*/ 1729164 w 2410887"/>
              <a:gd name="connsiteY3" fmla="*/ 802566 h 878194"/>
              <a:gd name="connsiteX4" fmla="*/ 2262563 w 2410887"/>
              <a:gd name="connsiteY4" fmla="*/ 311499 h 878194"/>
              <a:gd name="connsiteX5" fmla="*/ 2338764 w 2410887"/>
              <a:gd name="connsiteY5" fmla="*/ 19400 h 878194"/>
              <a:gd name="connsiteX6" fmla="*/ 1322763 w 2410887"/>
              <a:gd name="connsiteY6" fmla="*/ 32101 h 878194"/>
              <a:gd name="connsiteX7" fmla="*/ 10430 w 2410887"/>
              <a:gd name="connsiteY7" fmla="*/ 23633 h 878194"/>
              <a:gd name="connsiteX0" fmla="*/ 10430 w 2413899"/>
              <a:gd name="connsiteY0" fmla="*/ 16078 h 870639"/>
              <a:gd name="connsiteX1" fmla="*/ 332163 w 2413899"/>
              <a:gd name="connsiteY1" fmla="*/ 481745 h 870639"/>
              <a:gd name="connsiteX2" fmla="*/ 874031 w 2413899"/>
              <a:gd name="connsiteY2" fmla="*/ 837344 h 870639"/>
              <a:gd name="connsiteX3" fmla="*/ 1729164 w 2413899"/>
              <a:gd name="connsiteY3" fmla="*/ 795011 h 870639"/>
              <a:gd name="connsiteX4" fmla="*/ 2262563 w 2413899"/>
              <a:gd name="connsiteY4" fmla="*/ 303944 h 870639"/>
              <a:gd name="connsiteX5" fmla="*/ 2338764 w 2413899"/>
              <a:gd name="connsiteY5" fmla="*/ 11845 h 870639"/>
              <a:gd name="connsiteX6" fmla="*/ 1322763 w 2413899"/>
              <a:gd name="connsiteY6" fmla="*/ 24546 h 870639"/>
              <a:gd name="connsiteX7" fmla="*/ 10430 w 2413899"/>
              <a:gd name="connsiteY7" fmla="*/ 16078 h 870639"/>
              <a:gd name="connsiteX0" fmla="*/ 10430 w 2425187"/>
              <a:gd name="connsiteY0" fmla="*/ 16078 h 870639"/>
              <a:gd name="connsiteX1" fmla="*/ 332163 w 2425187"/>
              <a:gd name="connsiteY1" fmla="*/ 481745 h 870639"/>
              <a:gd name="connsiteX2" fmla="*/ 874031 w 2425187"/>
              <a:gd name="connsiteY2" fmla="*/ 837344 h 870639"/>
              <a:gd name="connsiteX3" fmla="*/ 1729164 w 2425187"/>
              <a:gd name="connsiteY3" fmla="*/ 795011 h 870639"/>
              <a:gd name="connsiteX4" fmla="*/ 2262563 w 2425187"/>
              <a:gd name="connsiteY4" fmla="*/ 303944 h 870639"/>
              <a:gd name="connsiteX5" fmla="*/ 2338764 w 2425187"/>
              <a:gd name="connsiteY5" fmla="*/ 11845 h 870639"/>
              <a:gd name="connsiteX6" fmla="*/ 1322763 w 2425187"/>
              <a:gd name="connsiteY6" fmla="*/ 24546 h 870639"/>
              <a:gd name="connsiteX7" fmla="*/ 10430 w 2425187"/>
              <a:gd name="connsiteY7" fmla="*/ 16078 h 870639"/>
              <a:gd name="connsiteX0" fmla="*/ 10430 w 2425187"/>
              <a:gd name="connsiteY0" fmla="*/ 18957 h 873518"/>
              <a:gd name="connsiteX1" fmla="*/ 332163 w 2425187"/>
              <a:gd name="connsiteY1" fmla="*/ 484624 h 873518"/>
              <a:gd name="connsiteX2" fmla="*/ 874031 w 2425187"/>
              <a:gd name="connsiteY2" fmla="*/ 840223 h 873518"/>
              <a:gd name="connsiteX3" fmla="*/ 1729164 w 2425187"/>
              <a:gd name="connsiteY3" fmla="*/ 797890 h 873518"/>
              <a:gd name="connsiteX4" fmla="*/ 2262563 w 2425187"/>
              <a:gd name="connsiteY4" fmla="*/ 306823 h 873518"/>
              <a:gd name="connsiteX5" fmla="*/ 2338764 w 2425187"/>
              <a:gd name="connsiteY5" fmla="*/ 14724 h 873518"/>
              <a:gd name="connsiteX6" fmla="*/ 1322763 w 2425187"/>
              <a:gd name="connsiteY6" fmla="*/ 27425 h 873518"/>
              <a:gd name="connsiteX7" fmla="*/ 10430 w 2425187"/>
              <a:gd name="connsiteY7" fmla="*/ 18957 h 873518"/>
              <a:gd name="connsiteX0" fmla="*/ 10430 w 2490866"/>
              <a:gd name="connsiteY0" fmla="*/ 18957 h 873518"/>
              <a:gd name="connsiteX1" fmla="*/ 332163 w 2490866"/>
              <a:gd name="connsiteY1" fmla="*/ 484624 h 873518"/>
              <a:gd name="connsiteX2" fmla="*/ 874031 w 2490866"/>
              <a:gd name="connsiteY2" fmla="*/ 840223 h 873518"/>
              <a:gd name="connsiteX3" fmla="*/ 1729164 w 2490866"/>
              <a:gd name="connsiteY3" fmla="*/ 797890 h 873518"/>
              <a:gd name="connsiteX4" fmla="*/ 2262563 w 2490866"/>
              <a:gd name="connsiteY4" fmla="*/ 306823 h 873518"/>
              <a:gd name="connsiteX5" fmla="*/ 2338764 w 2490866"/>
              <a:gd name="connsiteY5" fmla="*/ 14724 h 873518"/>
              <a:gd name="connsiteX6" fmla="*/ 1322763 w 2490866"/>
              <a:gd name="connsiteY6" fmla="*/ 27425 h 873518"/>
              <a:gd name="connsiteX7" fmla="*/ 10430 w 2490866"/>
              <a:gd name="connsiteY7" fmla="*/ 18957 h 873518"/>
              <a:gd name="connsiteX0" fmla="*/ 10430 w 2359164"/>
              <a:gd name="connsiteY0" fmla="*/ 16078 h 870639"/>
              <a:gd name="connsiteX1" fmla="*/ 332163 w 2359164"/>
              <a:gd name="connsiteY1" fmla="*/ 481745 h 870639"/>
              <a:gd name="connsiteX2" fmla="*/ 874031 w 2359164"/>
              <a:gd name="connsiteY2" fmla="*/ 837344 h 870639"/>
              <a:gd name="connsiteX3" fmla="*/ 1729164 w 2359164"/>
              <a:gd name="connsiteY3" fmla="*/ 795011 h 870639"/>
              <a:gd name="connsiteX4" fmla="*/ 2262563 w 2359164"/>
              <a:gd name="connsiteY4" fmla="*/ 303944 h 870639"/>
              <a:gd name="connsiteX5" fmla="*/ 2338764 w 2359164"/>
              <a:gd name="connsiteY5" fmla="*/ 11845 h 870639"/>
              <a:gd name="connsiteX6" fmla="*/ 1322763 w 2359164"/>
              <a:gd name="connsiteY6" fmla="*/ 24546 h 870639"/>
              <a:gd name="connsiteX7" fmla="*/ 10430 w 2359164"/>
              <a:gd name="connsiteY7" fmla="*/ 16078 h 870639"/>
              <a:gd name="connsiteX0" fmla="*/ 10430 w 2270718"/>
              <a:gd name="connsiteY0" fmla="*/ 16078 h 870639"/>
              <a:gd name="connsiteX1" fmla="*/ 332163 w 2270718"/>
              <a:gd name="connsiteY1" fmla="*/ 481745 h 870639"/>
              <a:gd name="connsiteX2" fmla="*/ 874031 w 2270718"/>
              <a:gd name="connsiteY2" fmla="*/ 837344 h 870639"/>
              <a:gd name="connsiteX3" fmla="*/ 1729164 w 2270718"/>
              <a:gd name="connsiteY3" fmla="*/ 795011 h 870639"/>
              <a:gd name="connsiteX4" fmla="*/ 2262563 w 2270718"/>
              <a:gd name="connsiteY4" fmla="*/ 303944 h 870639"/>
              <a:gd name="connsiteX5" fmla="*/ 1322763 w 2270718"/>
              <a:gd name="connsiteY5" fmla="*/ 24546 h 870639"/>
              <a:gd name="connsiteX6" fmla="*/ 10430 w 2270718"/>
              <a:gd name="connsiteY6" fmla="*/ 16078 h 870639"/>
              <a:gd name="connsiteX0" fmla="*/ 10430 w 2434689"/>
              <a:gd name="connsiteY0" fmla="*/ 16078 h 870639"/>
              <a:gd name="connsiteX1" fmla="*/ 332163 w 2434689"/>
              <a:gd name="connsiteY1" fmla="*/ 481745 h 870639"/>
              <a:gd name="connsiteX2" fmla="*/ 874031 w 2434689"/>
              <a:gd name="connsiteY2" fmla="*/ 837344 h 870639"/>
              <a:gd name="connsiteX3" fmla="*/ 1729164 w 2434689"/>
              <a:gd name="connsiteY3" fmla="*/ 795011 h 870639"/>
              <a:gd name="connsiteX4" fmla="*/ 2262563 w 2434689"/>
              <a:gd name="connsiteY4" fmla="*/ 303944 h 870639"/>
              <a:gd name="connsiteX5" fmla="*/ 2376865 w 2434689"/>
              <a:gd name="connsiteY5" fmla="*/ 20310 h 870639"/>
              <a:gd name="connsiteX6" fmla="*/ 1322763 w 2434689"/>
              <a:gd name="connsiteY6" fmla="*/ 24546 h 870639"/>
              <a:gd name="connsiteX7" fmla="*/ 10430 w 2434689"/>
              <a:gd name="connsiteY7" fmla="*/ 16078 h 870639"/>
              <a:gd name="connsiteX0" fmla="*/ 10430 w 2404334"/>
              <a:gd name="connsiteY0" fmla="*/ 42393 h 896954"/>
              <a:gd name="connsiteX1" fmla="*/ 332163 w 2404334"/>
              <a:gd name="connsiteY1" fmla="*/ 508060 h 896954"/>
              <a:gd name="connsiteX2" fmla="*/ 874031 w 2404334"/>
              <a:gd name="connsiteY2" fmla="*/ 863659 h 896954"/>
              <a:gd name="connsiteX3" fmla="*/ 1729164 w 2404334"/>
              <a:gd name="connsiteY3" fmla="*/ 821326 h 896954"/>
              <a:gd name="connsiteX4" fmla="*/ 2262563 w 2404334"/>
              <a:gd name="connsiteY4" fmla="*/ 330259 h 896954"/>
              <a:gd name="connsiteX5" fmla="*/ 2376865 w 2404334"/>
              <a:gd name="connsiteY5" fmla="*/ 46625 h 896954"/>
              <a:gd name="connsiteX6" fmla="*/ 1322763 w 2404334"/>
              <a:gd name="connsiteY6" fmla="*/ 50861 h 896954"/>
              <a:gd name="connsiteX7" fmla="*/ 10430 w 2404334"/>
              <a:gd name="connsiteY7" fmla="*/ 42393 h 896954"/>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8575" h="870639">
                <a:moveTo>
                  <a:pt x="10430" y="16078"/>
                </a:moveTo>
                <a:cubicBezTo>
                  <a:pt x="-53069" y="-88345"/>
                  <a:pt x="188230" y="344868"/>
                  <a:pt x="332163" y="481745"/>
                </a:cubicBezTo>
                <a:cubicBezTo>
                  <a:pt x="476096" y="618622"/>
                  <a:pt x="641198" y="785133"/>
                  <a:pt x="874031" y="837344"/>
                </a:cubicBezTo>
                <a:cubicBezTo>
                  <a:pt x="1106864" y="889555"/>
                  <a:pt x="1497742" y="883911"/>
                  <a:pt x="1729164" y="795011"/>
                </a:cubicBezTo>
                <a:cubicBezTo>
                  <a:pt x="1960586" y="706111"/>
                  <a:pt x="2195535" y="401311"/>
                  <a:pt x="2262563" y="303944"/>
                </a:cubicBezTo>
                <a:cubicBezTo>
                  <a:pt x="2329591" y="206577"/>
                  <a:pt x="2389564" y="-9324"/>
                  <a:pt x="2376865" y="20310"/>
                </a:cubicBezTo>
                <a:cubicBezTo>
                  <a:pt x="2224465" y="16077"/>
                  <a:pt x="1688947" y="31601"/>
                  <a:pt x="1322763" y="24546"/>
                </a:cubicBezTo>
                <a:cubicBezTo>
                  <a:pt x="955874" y="33013"/>
                  <a:pt x="325108" y="20311"/>
                  <a:pt x="10430" y="16078"/>
                </a:cubicBezTo>
                <a:close/>
              </a:path>
            </a:pathLst>
          </a:custGeom>
          <a:solidFill>
            <a:srgbClr val="E06808">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6044927" y="1838601"/>
            <a:ext cx="1923303" cy="729431"/>
          </a:xfrm>
          <a:custGeom>
            <a:avLst/>
            <a:gdLst>
              <a:gd name="connsiteX0" fmla="*/ 0 w 2381250"/>
              <a:gd name="connsiteY0" fmla="*/ 0 h 889000"/>
              <a:gd name="connsiteX1" fmla="*/ 203200 w 2381250"/>
              <a:gd name="connsiteY1" fmla="*/ 342900 h 889000"/>
              <a:gd name="connsiteX2" fmla="*/ 419100 w 2381250"/>
              <a:gd name="connsiteY2" fmla="*/ 577850 h 889000"/>
              <a:gd name="connsiteX3" fmla="*/ 749300 w 2381250"/>
              <a:gd name="connsiteY3" fmla="*/ 806450 h 889000"/>
              <a:gd name="connsiteX4" fmla="*/ 1111250 w 2381250"/>
              <a:gd name="connsiteY4" fmla="*/ 889000 h 889000"/>
              <a:gd name="connsiteX5" fmla="*/ 1485900 w 2381250"/>
              <a:gd name="connsiteY5" fmla="*/ 889000 h 889000"/>
              <a:gd name="connsiteX6" fmla="*/ 1790700 w 2381250"/>
              <a:gd name="connsiteY6" fmla="*/ 793750 h 889000"/>
              <a:gd name="connsiteX7" fmla="*/ 2057400 w 2381250"/>
              <a:gd name="connsiteY7" fmla="*/ 558800 h 889000"/>
              <a:gd name="connsiteX8" fmla="*/ 2260600 w 2381250"/>
              <a:gd name="connsiteY8" fmla="*/ 317500 h 889000"/>
              <a:gd name="connsiteX9" fmla="*/ 2368550 w 2381250"/>
              <a:gd name="connsiteY9" fmla="*/ 88900 h 889000"/>
              <a:gd name="connsiteX10" fmla="*/ 2381250 w 2381250"/>
              <a:gd name="connsiteY10" fmla="*/ 6350 h 889000"/>
              <a:gd name="connsiteX11" fmla="*/ 2381250 w 2381250"/>
              <a:gd name="connsiteY11" fmla="*/ 6350 h 889000"/>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3112"/>
              <a:gd name="connsiteX1" fmla="*/ 203200 w 2381250"/>
              <a:gd name="connsiteY1" fmla="*/ 342900 h 903112"/>
              <a:gd name="connsiteX2" fmla="*/ 419100 w 2381250"/>
              <a:gd name="connsiteY2" fmla="*/ 577850 h 903112"/>
              <a:gd name="connsiteX3" fmla="*/ 749300 w 2381250"/>
              <a:gd name="connsiteY3" fmla="*/ 806450 h 903112"/>
              <a:gd name="connsiteX4" fmla="*/ 1111250 w 2381250"/>
              <a:gd name="connsiteY4" fmla="*/ 889000 h 903112"/>
              <a:gd name="connsiteX5" fmla="*/ 1485900 w 2381250"/>
              <a:gd name="connsiteY5" fmla="*/ 889000 h 903112"/>
              <a:gd name="connsiteX6" fmla="*/ 1841500 w 2381250"/>
              <a:gd name="connsiteY6" fmla="*/ 749300 h 903112"/>
              <a:gd name="connsiteX7" fmla="*/ 2057400 w 2381250"/>
              <a:gd name="connsiteY7" fmla="*/ 558800 h 903112"/>
              <a:gd name="connsiteX8" fmla="*/ 2260600 w 2381250"/>
              <a:gd name="connsiteY8" fmla="*/ 317500 h 903112"/>
              <a:gd name="connsiteX9" fmla="*/ 2368550 w 2381250"/>
              <a:gd name="connsiteY9" fmla="*/ 88900 h 903112"/>
              <a:gd name="connsiteX10" fmla="*/ 2381250 w 2381250"/>
              <a:gd name="connsiteY10" fmla="*/ 6350 h 903112"/>
              <a:gd name="connsiteX11" fmla="*/ 2381250 w 2381250"/>
              <a:gd name="connsiteY11" fmla="*/ 6350 h 90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250" h="903112">
                <a:moveTo>
                  <a:pt x="0" y="0"/>
                </a:moveTo>
                <a:cubicBezTo>
                  <a:pt x="67733" y="114300"/>
                  <a:pt x="133350" y="246592"/>
                  <a:pt x="203200" y="342900"/>
                </a:cubicBezTo>
                <a:cubicBezTo>
                  <a:pt x="273050" y="439208"/>
                  <a:pt x="328083" y="500592"/>
                  <a:pt x="419100" y="577850"/>
                </a:cubicBezTo>
                <a:cubicBezTo>
                  <a:pt x="510117" y="655108"/>
                  <a:pt x="633942" y="754592"/>
                  <a:pt x="749300" y="806450"/>
                </a:cubicBezTo>
                <a:cubicBezTo>
                  <a:pt x="864658" y="858308"/>
                  <a:pt x="988483" y="875242"/>
                  <a:pt x="1111250" y="889000"/>
                </a:cubicBezTo>
                <a:cubicBezTo>
                  <a:pt x="1234017" y="902758"/>
                  <a:pt x="1364192" y="912283"/>
                  <a:pt x="1485900" y="889000"/>
                </a:cubicBezTo>
                <a:cubicBezTo>
                  <a:pt x="1607608" y="865717"/>
                  <a:pt x="1752600" y="827617"/>
                  <a:pt x="1841500" y="749300"/>
                </a:cubicBezTo>
                <a:cubicBezTo>
                  <a:pt x="1913467" y="685800"/>
                  <a:pt x="1987550" y="630767"/>
                  <a:pt x="2057400" y="558800"/>
                </a:cubicBezTo>
                <a:cubicBezTo>
                  <a:pt x="2127250" y="486833"/>
                  <a:pt x="2208742" y="395817"/>
                  <a:pt x="2260600" y="317500"/>
                </a:cubicBezTo>
                <a:cubicBezTo>
                  <a:pt x="2312458" y="239183"/>
                  <a:pt x="2348442" y="140758"/>
                  <a:pt x="2368550" y="88900"/>
                </a:cubicBezTo>
                <a:lnTo>
                  <a:pt x="2381250" y="6350"/>
                </a:lnTo>
                <a:lnTo>
                  <a:pt x="2381250" y="6350"/>
                </a:lnTo>
              </a:path>
            </a:pathLst>
          </a:custGeom>
          <a:ln>
            <a:solidFill>
              <a:srgbClr val="8497B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7109877" y="2802628"/>
            <a:ext cx="619137" cy="372880"/>
          </a:xfrm>
          <a:prstGeom prst="rect">
            <a:avLst/>
          </a:prstGeom>
          <a:noFill/>
        </p:spPr>
        <p:txBody>
          <a:bodyPr wrap="none" rtlCol="0">
            <a:spAutoFit/>
          </a:bodyPr>
          <a:lstStyle/>
          <a:p>
            <a:r>
              <a:rPr lang="en-US" sz="2400" dirty="0" smtClean="0">
                <a:solidFill>
                  <a:schemeClr val="bg1"/>
                </a:solidFill>
              </a:rPr>
              <a:t>MLD</a:t>
            </a:r>
            <a:endParaRPr lang="en-US" sz="2400" dirty="0">
              <a:solidFill>
                <a:schemeClr val="bg1"/>
              </a:solidFill>
            </a:endParaRPr>
          </a:p>
        </p:txBody>
      </p:sp>
      <p:cxnSp>
        <p:nvCxnSpPr>
          <p:cNvPr id="13" name="Straight Arrow Connector 12"/>
          <p:cNvCxnSpPr/>
          <p:nvPr/>
        </p:nvCxnSpPr>
        <p:spPr>
          <a:xfrm flipV="1">
            <a:off x="7474417" y="2665863"/>
            <a:ext cx="129667" cy="1938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4" name="Freeform 13"/>
          <p:cNvSpPr/>
          <p:nvPr/>
        </p:nvSpPr>
        <p:spPr>
          <a:xfrm>
            <a:off x="6392422" y="4494049"/>
            <a:ext cx="1288649" cy="254744"/>
          </a:xfrm>
          <a:custGeom>
            <a:avLst/>
            <a:gdLst>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22880 w 2477191"/>
              <a:gd name="connsiteY0" fmla="*/ 85215 h 983739"/>
              <a:gd name="connsiteX1" fmla="*/ 343013 w 2477191"/>
              <a:gd name="connsiteY1" fmla="*/ 576282 h 983739"/>
              <a:gd name="connsiteX2" fmla="*/ 867947 w 2477191"/>
              <a:gd name="connsiteY2" fmla="*/ 948815 h 983739"/>
              <a:gd name="connsiteX3" fmla="*/ 1723080 w 2477191"/>
              <a:gd name="connsiteY3" fmla="*/ 906482 h 983739"/>
              <a:gd name="connsiteX4" fmla="*/ 2222613 w 2477191"/>
              <a:gd name="connsiteY4" fmla="*/ 406949 h 983739"/>
              <a:gd name="connsiteX5" fmla="*/ 2324213 w 2477191"/>
              <a:gd name="connsiteY5" fmla="*/ 34415 h 983739"/>
              <a:gd name="connsiteX6" fmla="*/ 122880 w 2477191"/>
              <a:gd name="connsiteY6" fmla="*/ 85215 h 98373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67050"/>
              <a:gd name="connsiteY0" fmla="*/ 13142 h 911243"/>
              <a:gd name="connsiteX1" fmla="*/ 343013 w 2467050"/>
              <a:gd name="connsiteY1" fmla="*/ 504209 h 911243"/>
              <a:gd name="connsiteX2" fmla="*/ 867947 w 2467050"/>
              <a:gd name="connsiteY2" fmla="*/ 876742 h 911243"/>
              <a:gd name="connsiteX3" fmla="*/ 1723080 w 2467050"/>
              <a:gd name="connsiteY3" fmla="*/ 834409 h 911243"/>
              <a:gd name="connsiteX4" fmla="*/ 2256479 w 2467050"/>
              <a:gd name="connsiteY4" fmla="*/ 343342 h 911243"/>
              <a:gd name="connsiteX5" fmla="*/ 2349613 w 2467050"/>
              <a:gd name="connsiteY5" fmla="*/ 4676 h 911243"/>
              <a:gd name="connsiteX6" fmla="*/ 1308213 w 2467050"/>
              <a:gd name="connsiteY6" fmla="*/ 4677 h 911243"/>
              <a:gd name="connsiteX7" fmla="*/ 122880 w 2467050"/>
              <a:gd name="connsiteY7" fmla="*/ 13142 h 911243"/>
              <a:gd name="connsiteX0" fmla="*/ 127014 w 2471184"/>
              <a:gd name="connsiteY0" fmla="*/ 13142 h 911243"/>
              <a:gd name="connsiteX1" fmla="*/ 347147 w 2471184"/>
              <a:gd name="connsiteY1" fmla="*/ 504209 h 911243"/>
              <a:gd name="connsiteX2" fmla="*/ 872081 w 2471184"/>
              <a:gd name="connsiteY2" fmla="*/ 876742 h 911243"/>
              <a:gd name="connsiteX3" fmla="*/ 1727214 w 2471184"/>
              <a:gd name="connsiteY3" fmla="*/ 834409 h 911243"/>
              <a:gd name="connsiteX4" fmla="*/ 2260613 w 2471184"/>
              <a:gd name="connsiteY4" fmla="*/ 343342 h 911243"/>
              <a:gd name="connsiteX5" fmla="*/ 2353747 w 2471184"/>
              <a:gd name="connsiteY5" fmla="*/ 4676 h 911243"/>
              <a:gd name="connsiteX6" fmla="*/ 1312347 w 2471184"/>
              <a:gd name="connsiteY6" fmla="*/ 4677 h 911243"/>
              <a:gd name="connsiteX7" fmla="*/ 127014 w 2471184"/>
              <a:gd name="connsiteY7" fmla="*/ 13142 h 911243"/>
              <a:gd name="connsiteX0" fmla="*/ 130283 w 2474453"/>
              <a:gd name="connsiteY0" fmla="*/ 13142 h 910037"/>
              <a:gd name="connsiteX1" fmla="*/ 333482 w 2474453"/>
              <a:gd name="connsiteY1" fmla="*/ 521143 h 910037"/>
              <a:gd name="connsiteX2" fmla="*/ 875350 w 2474453"/>
              <a:gd name="connsiteY2" fmla="*/ 876742 h 910037"/>
              <a:gd name="connsiteX3" fmla="*/ 1730483 w 2474453"/>
              <a:gd name="connsiteY3" fmla="*/ 834409 h 910037"/>
              <a:gd name="connsiteX4" fmla="*/ 2263882 w 2474453"/>
              <a:gd name="connsiteY4" fmla="*/ 343342 h 910037"/>
              <a:gd name="connsiteX5" fmla="*/ 2357016 w 2474453"/>
              <a:gd name="connsiteY5" fmla="*/ 4676 h 910037"/>
              <a:gd name="connsiteX6" fmla="*/ 1315616 w 2474453"/>
              <a:gd name="connsiteY6" fmla="*/ 4677 h 910037"/>
              <a:gd name="connsiteX7" fmla="*/ 130283 w 2474453"/>
              <a:gd name="connsiteY7" fmla="*/ 13142 h 910037"/>
              <a:gd name="connsiteX0" fmla="*/ 130283 w 2432506"/>
              <a:gd name="connsiteY0" fmla="*/ 13768 h 910663"/>
              <a:gd name="connsiteX1" fmla="*/ 333482 w 2432506"/>
              <a:gd name="connsiteY1" fmla="*/ 521769 h 910663"/>
              <a:gd name="connsiteX2" fmla="*/ 875350 w 2432506"/>
              <a:gd name="connsiteY2" fmla="*/ 877368 h 910663"/>
              <a:gd name="connsiteX3" fmla="*/ 1730483 w 2432506"/>
              <a:gd name="connsiteY3" fmla="*/ 835035 h 910663"/>
              <a:gd name="connsiteX4" fmla="*/ 2263882 w 2432506"/>
              <a:gd name="connsiteY4" fmla="*/ 343968 h 910663"/>
              <a:gd name="connsiteX5" fmla="*/ 2357016 w 2432506"/>
              <a:gd name="connsiteY5" fmla="*/ 5302 h 910663"/>
              <a:gd name="connsiteX6" fmla="*/ 1222482 w 2432506"/>
              <a:gd name="connsiteY6" fmla="*/ 606437 h 910663"/>
              <a:gd name="connsiteX7" fmla="*/ 130283 w 2432506"/>
              <a:gd name="connsiteY7" fmla="*/ 13768 h 910663"/>
              <a:gd name="connsiteX0" fmla="*/ 130283 w 2367193"/>
              <a:gd name="connsiteY0" fmla="*/ 10125 h 926675"/>
              <a:gd name="connsiteX1" fmla="*/ 333482 w 2367193"/>
              <a:gd name="connsiteY1" fmla="*/ 518126 h 926675"/>
              <a:gd name="connsiteX2" fmla="*/ 875350 w 2367193"/>
              <a:gd name="connsiteY2" fmla="*/ 873725 h 926675"/>
              <a:gd name="connsiteX3" fmla="*/ 1730483 w 2367193"/>
              <a:gd name="connsiteY3" fmla="*/ 831392 h 926675"/>
              <a:gd name="connsiteX4" fmla="*/ 2357016 w 2367193"/>
              <a:gd name="connsiteY4" fmla="*/ 1659 h 926675"/>
              <a:gd name="connsiteX5" fmla="*/ 1222482 w 2367193"/>
              <a:gd name="connsiteY5" fmla="*/ 602794 h 926675"/>
              <a:gd name="connsiteX6" fmla="*/ 130283 w 2367193"/>
              <a:gd name="connsiteY6" fmla="*/ 10125 h 926675"/>
              <a:gd name="connsiteX0" fmla="*/ 130283 w 2008347"/>
              <a:gd name="connsiteY0" fmla="*/ 195 h 886217"/>
              <a:gd name="connsiteX1" fmla="*/ 333482 w 2008347"/>
              <a:gd name="connsiteY1" fmla="*/ 508196 h 886217"/>
              <a:gd name="connsiteX2" fmla="*/ 875350 w 2008347"/>
              <a:gd name="connsiteY2" fmla="*/ 863795 h 886217"/>
              <a:gd name="connsiteX3" fmla="*/ 1730483 w 2008347"/>
              <a:gd name="connsiteY3" fmla="*/ 821462 h 886217"/>
              <a:gd name="connsiteX4" fmla="*/ 1984483 w 2008347"/>
              <a:gd name="connsiteY4" fmla="*/ 592862 h 886217"/>
              <a:gd name="connsiteX5" fmla="*/ 1222482 w 2008347"/>
              <a:gd name="connsiteY5" fmla="*/ 592864 h 886217"/>
              <a:gd name="connsiteX6" fmla="*/ 130283 w 2008347"/>
              <a:gd name="connsiteY6" fmla="*/ 195 h 886217"/>
              <a:gd name="connsiteX0" fmla="*/ 130283 w 2011454"/>
              <a:gd name="connsiteY0" fmla="*/ 195 h 886217"/>
              <a:gd name="connsiteX1" fmla="*/ 333482 w 2011454"/>
              <a:gd name="connsiteY1" fmla="*/ 508196 h 886217"/>
              <a:gd name="connsiteX2" fmla="*/ 875350 w 2011454"/>
              <a:gd name="connsiteY2" fmla="*/ 863795 h 886217"/>
              <a:gd name="connsiteX3" fmla="*/ 1730483 w 2011454"/>
              <a:gd name="connsiteY3" fmla="*/ 821462 h 886217"/>
              <a:gd name="connsiteX4" fmla="*/ 1984483 w 2011454"/>
              <a:gd name="connsiteY4" fmla="*/ 592862 h 886217"/>
              <a:gd name="connsiteX5" fmla="*/ 1222482 w 2011454"/>
              <a:gd name="connsiteY5" fmla="*/ 592864 h 886217"/>
              <a:gd name="connsiteX6" fmla="*/ 130283 w 2011454"/>
              <a:gd name="connsiteY6" fmla="*/ 195 h 886217"/>
              <a:gd name="connsiteX0" fmla="*/ 130283 w 2045710"/>
              <a:gd name="connsiteY0" fmla="*/ 195 h 886217"/>
              <a:gd name="connsiteX1" fmla="*/ 333482 w 2045710"/>
              <a:gd name="connsiteY1" fmla="*/ 508196 h 886217"/>
              <a:gd name="connsiteX2" fmla="*/ 875350 w 2045710"/>
              <a:gd name="connsiteY2" fmla="*/ 863795 h 886217"/>
              <a:gd name="connsiteX3" fmla="*/ 1730483 w 2045710"/>
              <a:gd name="connsiteY3" fmla="*/ 821462 h 886217"/>
              <a:gd name="connsiteX4" fmla="*/ 1984483 w 2045710"/>
              <a:gd name="connsiteY4" fmla="*/ 592862 h 886217"/>
              <a:gd name="connsiteX5" fmla="*/ 1222482 w 2045710"/>
              <a:gd name="connsiteY5" fmla="*/ 592864 h 886217"/>
              <a:gd name="connsiteX6" fmla="*/ 130283 w 2045710"/>
              <a:gd name="connsiteY6" fmla="*/ 195 h 886217"/>
              <a:gd name="connsiteX0" fmla="*/ 4332 w 1919759"/>
              <a:gd name="connsiteY0" fmla="*/ 195 h 923758"/>
              <a:gd name="connsiteX1" fmla="*/ 749399 w 1919759"/>
              <a:gd name="connsiteY1" fmla="*/ 863795 h 923758"/>
              <a:gd name="connsiteX2" fmla="*/ 1604532 w 1919759"/>
              <a:gd name="connsiteY2" fmla="*/ 821462 h 923758"/>
              <a:gd name="connsiteX3" fmla="*/ 1858532 w 1919759"/>
              <a:gd name="connsiteY3" fmla="*/ 592862 h 923758"/>
              <a:gd name="connsiteX4" fmla="*/ 1096531 w 1919759"/>
              <a:gd name="connsiteY4" fmla="*/ 592864 h 923758"/>
              <a:gd name="connsiteX5" fmla="*/ 4332 w 1919759"/>
              <a:gd name="connsiteY5" fmla="*/ 195 h 923758"/>
              <a:gd name="connsiteX0" fmla="*/ 7819 w 1609979"/>
              <a:gd name="connsiteY0" fmla="*/ 2617 h 307921"/>
              <a:gd name="connsiteX1" fmla="*/ 439619 w 1609979"/>
              <a:gd name="connsiteY1" fmla="*/ 290484 h 307921"/>
              <a:gd name="connsiteX2" fmla="*/ 1294752 w 1609979"/>
              <a:gd name="connsiteY2" fmla="*/ 248151 h 307921"/>
              <a:gd name="connsiteX3" fmla="*/ 1548752 w 1609979"/>
              <a:gd name="connsiteY3" fmla="*/ 19551 h 307921"/>
              <a:gd name="connsiteX4" fmla="*/ 786751 w 1609979"/>
              <a:gd name="connsiteY4" fmla="*/ 19553 h 307921"/>
              <a:gd name="connsiteX5" fmla="*/ 7819 w 1609979"/>
              <a:gd name="connsiteY5" fmla="*/ 2617 h 307921"/>
              <a:gd name="connsiteX0" fmla="*/ 7819 w 1609979"/>
              <a:gd name="connsiteY0" fmla="*/ 0 h 305304"/>
              <a:gd name="connsiteX1" fmla="*/ 439619 w 1609979"/>
              <a:gd name="connsiteY1" fmla="*/ 287867 h 305304"/>
              <a:gd name="connsiteX2" fmla="*/ 1294752 w 1609979"/>
              <a:gd name="connsiteY2" fmla="*/ 245534 h 305304"/>
              <a:gd name="connsiteX3" fmla="*/ 1548752 w 1609979"/>
              <a:gd name="connsiteY3" fmla="*/ 16934 h 305304"/>
              <a:gd name="connsiteX4" fmla="*/ 786751 w 1609979"/>
              <a:gd name="connsiteY4" fmla="*/ 16936 h 305304"/>
              <a:gd name="connsiteX5" fmla="*/ 7819 w 1609979"/>
              <a:gd name="connsiteY5" fmla="*/ 0 h 305304"/>
              <a:gd name="connsiteX0" fmla="*/ 6561 w 1599555"/>
              <a:gd name="connsiteY0" fmla="*/ 0 h 329069"/>
              <a:gd name="connsiteX1" fmla="*/ 438361 w 1599555"/>
              <a:gd name="connsiteY1" fmla="*/ 287867 h 329069"/>
              <a:gd name="connsiteX2" fmla="*/ 906145 w 1599555"/>
              <a:gd name="connsiteY2" fmla="*/ 322827 h 329069"/>
              <a:gd name="connsiteX3" fmla="*/ 1293494 w 1599555"/>
              <a:gd name="connsiteY3" fmla="*/ 245534 h 329069"/>
              <a:gd name="connsiteX4" fmla="*/ 1547494 w 1599555"/>
              <a:gd name="connsiteY4" fmla="*/ 16934 h 329069"/>
              <a:gd name="connsiteX5" fmla="*/ 785493 w 1599555"/>
              <a:gd name="connsiteY5" fmla="*/ 16936 h 329069"/>
              <a:gd name="connsiteX6" fmla="*/ 6561 w 1599555"/>
              <a:gd name="connsiteY6" fmla="*/ 0 h 329069"/>
              <a:gd name="connsiteX0" fmla="*/ 6613 w 1599283"/>
              <a:gd name="connsiteY0" fmla="*/ 0 h 344471"/>
              <a:gd name="connsiteX1" fmla="*/ 438413 w 1599283"/>
              <a:gd name="connsiteY1" fmla="*/ 287867 h 344471"/>
              <a:gd name="connsiteX2" fmla="*/ 925247 w 1599283"/>
              <a:gd name="connsiteY2" fmla="*/ 341877 h 344471"/>
              <a:gd name="connsiteX3" fmla="*/ 1293546 w 1599283"/>
              <a:gd name="connsiteY3" fmla="*/ 245534 h 344471"/>
              <a:gd name="connsiteX4" fmla="*/ 1547546 w 1599283"/>
              <a:gd name="connsiteY4" fmla="*/ 16934 h 344471"/>
              <a:gd name="connsiteX5" fmla="*/ 785545 w 1599283"/>
              <a:gd name="connsiteY5" fmla="*/ 16936 h 344471"/>
              <a:gd name="connsiteX6" fmla="*/ 6613 w 1599283"/>
              <a:gd name="connsiteY6" fmla="*/ 0 h 344471"/>
              <a:gd name="connsiteX0" fmla="*/ 6613 w 1570408"/>
              <a:gd name="connsiteY0" fmla="*/ 2041 h 346512"/>
              <a:gd name="connsiteX1" fmla="*/ 438413 w 1570408"/>
              <a:gd name="connsiteY1" fmla="*/ 289908 h 346512"/>
              <a:gd name="connsiteX2" fmla="*/ 925247 w 1570408"/>
              <a:gd name="connsiteY2" fmla="*/ 343918 h 346512"/>
              <a:gd name="connsiteX3" fmla="*/ 1331646 w 1570408"/>
              <a:gd name="connsiteY3" fmla="*/ 247575 h 346512"/>
              <a:gd name="connsiteX4" fmla="*/ 1547546 w 1570408"/>
              <a:gd name="connsiteY4" fmla="*/ 18975 h 346512"/>
              <a:gd name="connsiteX5" fmla="*/ 785545 w 1570408"/>
              <a:gd name="connsiteY5" fmla="*/ 18977 h 346512"/>
              <a:gd name="connsiteX6" fmla="*/ 6613 w 1570408"/>
              <a:gd name="connsiteY6" fmla="*/ 2041 h 346512"/>
              <a:gd name="connsiteX0" fmla="*/ 6613 w 1604826"/>
              <a:gd name="connsiteY0" fmla="*/ 0 h 344471"/>
              <a:gd name="connsiteX1" fmla="*/ 438413 w 1604826"/>
              <a:gd name="connsiteY1" fmla="*/ 287867 h 344471"/>
              <a:gd name="connsiteX2" fmla="*/ 925247 w 1604826"/>
              <a:gd name="connsiteY2" fmla="*/ 341877 h 344471"/>
              <a:gd name="connsiteX3" fmla="*/ 1331646 w 1604826"/>
              <a:gd name="connsiteY3" fmla="*/ 245534 h 344471"/>
              <a:gd name="connsiteX4" fmla="*/ 1547546 w 1604826"/>
              <a:gd name="connsiteY4" fmla="*/ 16934 h 344471"/>
              <a:gd name="connsiteX5" fmla="*/ 785545 w 1604826"/>
              <a:gd name="connsiteY5" fmla="*/ 16936 h 344471"/>
              <a:gd name="connsiteX6" fmla="*/ 6613 w 1604826"/>
              <a:gd name="connsiteY6" fmla="*/ 0 h 344471"/>
              <a:gd name="connsiteX0" fmla="*/ 7476 w 1605689"/>
              <a:gd name="connsiteY0" fmla="*/ 0 h 344471"/>
              <a:gd name="connsiteX1" fmla="*/ 394826 w 1605689"/>
              <a:gd name="connsiteY1" fmla="*/ 287867 h 344471"/>
              <a:gd name="connsiteX2" fmla="*/ 926110 w 1605689"/>
              <a:gd name="connsiteY2" fmla="*/ 341877 h 344471"/>
              <a:gd name="connsiteX3" fmla="*/ 1332509 w 1605689"/>
              <a:gd name="connsiteY3" fmla="*/ 245534 h 344471"/>
              <a:gd name="connsiteX4" fmla="*/ 1548409 w 1605689"/>
              <a:gd name="connsiteY4" fmla="*/ 16934 h 344471"/>
              <a:gd name="connsiteX5" fmla="*/ 786408 w 1605689"/>
              <a:gd name="connsiteY5" fmla="*/ 16936 h 344471"/>
              <a:gd name="connsiteX6" fmla="*/ 7476 w 1605689"/>
              <a:gd name="connsiteY6" fmla="*/ 0 h 344471"/>
              <a:gd name="connsiteX0" fmla="*/ 7718 w 1593231"/>
              <a:gd name="connsiteY0" fmla="*/ 0 h 331540"/>
              <a:gd name="connsiteX1" fmla="*/ 382368 w 1593231"/>
              <a:gd name="connsiteY1" fmla="*/ 275167 h 331540"/>
              <a:gd name="connsiteX2" fmla="*/ 913652 w 1593231"/>
              <a:gd name="connsiteY2" fmla="*/ 329177 h 331540"/>
              <a:gd name="connsiteX3" fmla="*/ 1320051 w 1593231"/>
              <a:gd name="connsiteY3" fmla="*/ 232834 h 331540"/>
              <a:gd name="connsiteX4" fmla="*/ 1535951 w 1593231"/>
              <a:gd name="connsiteY4" fmla="*/ 4234 h 331540"/>
              <a:gd name="connsiteX5" fmla="*/ 773950 w 1593231"/>
              <a:gd name="connsiteY5" fmla="*/ 4236 h 331540"/>
              <a:gd name="connsiteX6" fmla="*/ 7718 w 1593231"/>
              <a:gd name="connsiteY6" fmla="*/ 0 h 331540"/>
              <a:gd name="connsiteX0" fmla="*/ 21428 w 1606941"/>
              <a:gd name="connsiteY0" fmla="*/ 0 h 331540"/>
              <a:gd name="connsiteX1" fmla="*/ 396078 w 1606941"/>
              <a:gd name="connsiteY1" fmla="*/ 275167 h 331540"/>
              <a:gd name="connsiteX2" fmla="*/ 927362 w 1606941"/>
              <a:gd name="connsiteY2" fmla="*/ 329177 h 331540"/>
              <a:gd name="connsiteX3" fmla="*/ 1333761 w 1606941"/>
              <a:gd name="connsiteY3" fmla="*/ 232834 h 331540"/>
              <a:gd name="connsiteX4" fmla="*/ 1549661 w 1606941"/>
              <a:gd name="connsiteY4" fmla="*/ 4234 h 331540"/>
              <a:gd name="connsiteX5" fmla="*/ 787660 w 1606941"/>
              <a:gd name="connsiteY5" fmla="*/ 4236 h 331540"/>
              <a:gd name="connsiteX6" fmla="*/ 21428 w 1606941"/>
              <a:gd name="connsiteY6" fmla="*/ 0 h 331540"/>
              <a:gd name="connsiteX0" fmla="*/ 21611 w 1602891"/>
              <a:gd name="connsiteY0" fmla="*/ 15798 h 330136"/>
              <a:gd name="connsiteX1" fmla="*/ 392028 w 1602891"/>
              <a:gd name="connsiteY1" fmla="*/ 274031 h 330136"/>
              <a:gd name="connsiteX2" fmla="*/ 923312 w 1602891"/>
              <a:gd name="connsiteY2" fmla="*/ 328041 h 330136"/>
              <a:gd name="connsiteX3" fmla="*/ 1329711 w 1602891"/>
              <a:gd name="connsiteY3" fmla="*/ 231698 h 330136"/>
              <a:gd name="connsiteX4" fmla="*/ 1545611 w 1602891"/>
              <a:gd name="connsiteY4" fmla="*/ 3098 h 330136"/>
              <a:gd name="connsiteX5" fmla="*/ 783610 w 1602891"/>
              <a:gd name="connsiteY5" fmla="*/ 3100 h 330136"/>
              <a:gd name="connsiteX6" fmla="*/ 21611 w 1602891"/>
              <a:gd name="connsiteY6" fmla="*/ 15798 h 330136"/>
              <a:gd name="connsiteX0" fmla="*/ 22569 w 1582682"/>
              <a:gd name="connsiteY0" fmla="*/ 15798 h 330136"/>
              <a:gd name="connsiteX1" fmla="*/ 371819 w 1582682"/>
              <a:gd name="connsiteY1" fmla="*/ 274031 h 330136"/>
              <a:gd name="connsiteX2" fmla="*/ 903103 w 1582682"/>
              <a:gd name="connsiteY2" fmla="*/ 328041 h 330136"/>
              <a:gd name="connsiteX3" fmla="*/ 1309502 w 1582682"/>
              <a:gd name="connsiteY3" fmla="*/ 231698 h 330136"/>
              <a:gd name="connsiteX4" fmla="*/ 1525402 w 1582682"/>
              <a:gd name="connsiteY4" fmla="*/ 3098 h 330136"/>
              <a:gd name="connsiteX5" fmla="*/ 763401 w 1582682"/>
              <a:gd name="connsiteY5" fmla="*/ 3100 h 330136"/>
              <a:gd name="connsiteX6" fmla="*/ 22569 w 1582682"/>
              <a:gd name="connsiteY6" fmla="*/ 15798 h 330136"/>
              <a:gd name="connsiteX0" fmla="*/ 22569 w 1548012"/>
              <a:gd name="connsiteY0" fmla="*/ 26255 h 340593"/>
              <a:gd name="connsiteX1" fmla="*/ 371819 w 1548012"/>
              <a:gd name="connsiteY1" fmla="*/ 284488 h 340593"/>
              <a:gd name="connsiteX2" fmla="*/ 903103 w 1548012"/>
              <a:gd name="connsiteY2" fmla="*/ 338498 h 340593"/>
              <a:gd name="connsiteX3" fmla="*/ 1309502 w 1548012"/>
              <a:gd name="connsiteY3" fmla="*/ 242155 h 340593"/>
              <a:gd name="connsiteX4" fmla="*/ 1525402 w 1548012"/>
              <a:gd name="connsiteY4" fmla="*/ 13555 h 340593"/>
              <a:gd name="connsiteX5" fmla="*/ 767635 w 1548012"/>
              <a:gd name="connsiteY5" fmla="*/ 30491 h 340593"/>
              <a:gd name="connsiteX6" fmla="*/ 22569 w 1548012"/>
              <a:gd name="connsiteY6" fmla="*/ 26255 h 340593"/>
              <a:gd name="connsiteX0" fmla="*/ 22569 w 1563845"/>
              <a:gd name="connsiteY0" fmla="*/ 22881 h 337219"/>
              <a:gd name="connsiteX1" fmla="*/ 371819 w 1563845"/>
              <a:gd name="connsiteY1" fmla="*/ 281114 h 337219"/>
              <a:gd name="connsiteX2" fmla="*/ 903103 w 1563845"/>
              <a:gd name="connsiteY2" fmla="*/ 335124 h 337219"/>
              <a:gd name="connsiteX3" fmla="*/ 1309502 w 1563845"/>
              <a:gd name="connsiteY3" fmla="*/ 238781 h 337219"/>
              <a:gd name="connsiteX4" fmla="*/ 1542335 w 1563845"/>
              <a:gd name="connsiteY4" fmla="*/ 14414 h 337219"/>
              <a:gd name="connsiteX5" fmla="*/ 767635 w 1563845"/>
              <a:gd name="connsiteY5" fmla="*/ 27117 h 337219"/>
              <a:gd name="connsiteX6" fmla="*/ 22569 w 1563845"/>
              <a:gd name="connsiteY6" fmla="*/ 22881 h 337219"/>
              <a:gd name="connsiteX0" fmla="*/ 22569 w 1565965"/>
              <a:gd name="connsiteY0" fmla="*/ 8910 h 323248"/>
              <a:gd name="connsiteX1" fmla="*/ 371819 w 1565965"/>
              <a:gd name="connsiteY1" fmla="*/ 267143 h 323248"/>
              <a:gd name="connsiteX2" fmla="*/ 903103 w 1565965"/>
              <a:gd name="connsiteY2" fmla="*/ 321153 h 323248"/>
              <a:gd name="connsiteX3" fmla="*/ 1309502 w 1565965"/>
              <a:gd name="connsiteY3" fmla="*/ 224810 h 323248"/>
              <a:gd name="connsiteX4" fmla="*/ 1542335 w 1565965"/>
              <a:gd name="connsiteY4" fmla="*/ 443 h 323248"/>
              <a:gd name="connsiteX5" fmla="*/ 767635 w 1565965"/>
              <a:gd name="connsiteY5" fmla="*/ 13146 h 323248"/>
              <a:gd name="connsiteX6" fmla="*/ 22569 w 1565965"/>
              <a:gd name="connsiteY6" fmla="*/ 8910 h 323248"/>
              <a:gd name="connsiteX0" fmla="*/ 22569 w 1569923"/>
              <a:gd name="connsiteY0" fmla="*/ 0 h 314338"/>
              <a:gd name="connsiteX1" fmla="*/ 371819 w 1569923"/>
              <a:gd name="connsiteY1" fmla="*/ 258233 h 314338"/>
              <a:gd name="connsiteX2" fmla="*/ 903103 w 1569923"/>
              <a:gd name="connsiteY2" fmla="*/ 312243 h 314338"/>
              <a:gd name="connsiteX3" fmla="*/ 1309502 w 1569923"/>
              <a:gd name="connsiteY3" fmla="*/ 215900 h 314338"/>
              <a:gd name="connsiteX4" fmla="*/ 1546568 w 1569923"/>
              <a:gd name="connsiteY4" fmla="*/ 4233 h 314338"/>
              <a:gd name="connsiteX5" fmla="*/ 767635 w 1569923"/>
              <a:gd name="connsiteY5" fmla="*/ 4236 h 314338"/>
              <a:gd name="connsiteX6" fmla="*/ 22569 w 1569923"/>
              <a:gd name="connsiteY6" fmla="*/ 0 h 314338"/>
              <a:gd name="connsiteX0" fmla="*/ 22569 w 1569923"/>
              <a:gd name="connsiteY0" fmla="*/ 0 h 314338"/>
              <a:gd name="connsiteX1" fmla="*/ 371819 w 1569923"/>
              <a:gd name="connsiteY1" fmla="*/ 258233 h 314338"/>
              <a:gd name="connsiteX2" fmla="*/ 903103 w 1569923"/>
              <a:gd name="connsiteY2" fmla="*/ 312243 h 314338"/>
              <a:gd name="connsiteX3" fmla="*/ 1309502 w 1569923"/>
              <a:gd name="connsiteY3" fmla="*/ 215900 h 314338"/>
              <a:gd name="connsiteX4" fmla="*/ 1546568 w 1569923"/>
              <a:gd name="connsiteY4" fmla="*/ 4233 h 314338"/>
              <a:gd name="connsiteX5" fmla="*/ 767635 w 1569923"/>
              <a:gd name="connsiteY5" fmla="*/ 4236 h 314338"/>
              <a:gd name="connsiteX6" fmla="*/ 22569 w 1569923"/>
              <a:gd name="connsiteY6" fmla="*/ 0 h 314338"/>
              <a:gd name="connsiteX0" fmla="*/ 23916 w 1571270"/>
              <a:gd name="connsiteY0" fmla="*/ 1062 h 315400"/>
              <a:gd name="connsiteX1" fmla="*/ 373166 w 1571270"/>
              <a:gd name="connsiteY1" fmla="*/ 259295 h 315400"/>
              <a:gd name="connsiteX2" fmla="*/ 904450 w 1571270"/>
              <a:gd name="connsiteY2" fmla="*/ 313305 h 315400"/>
              <a:gd name="connsiteX3" fmla="*/ 1310849 w 1571270"/>
              <a:gd name="connsiteY3" fmla="*/ 216962 h 315400"/>
              <a:gd name="connsiteX4" fmla="*/ 1547915 w 1571270"/>
              <a:gd name="connsiteY4" fmla="*/ 5295 h 315400"/>
              <a:gd name="connsiteX5" fmla="*/ 768982 w 1571270"/>
              <a:gd name="connsiteY5" fmla="*/ 5298 h 315400"/>
              <a:gd name="connsiteX6" fmla="*/ 23916 w 1571270"/>
              <a:gd name="connsiteY6" fmla="*/ 1062 h 315400"/>
              <a:gd name="connsiteX0" fmla="*/ 22729 w 1595483"/>
              <a:gd name="connsiteY0" fmla="*/ 1062 h 315400"/>
              <a:gd name="connsiteX1" fmla="*/ 397379 w 1595483"/>
              <a:gd name="connsiteY1" fmla="*/ 259295 h 315400"/>
              <a:gd name="connsiteX2" fmla="*/ 928663 w 1595483"/>
              <a:gd name="connsiteY2" fmla="*/ 313305 h 315400"/>
              <a:gd name="connsiteX3" fmla="*/ 1335062 w 1595483"/>
              <a:gd name="connsiteY3" fmla="*/ 216962 h 315400"/>
              <a:gd name="connsiteX4" fmla="*/ 1572128 w 1595483"/>
              <a:gd name="connsiteY4" fmla="*/ 5295 h 315400"/>
              <a:gd name="connsiteX5" fmla="*/ 793195 w 1595483"/>
              <a:gd name="connsiteY5" fmla="*/ 5298 h 315400"/>
              <a:gd name="connsiteX6" fmla="*/ 22729 w 1595483"/>
              <a:gd name="connsiteY6" fmla="*/ 1062 h 3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483" h="315400">
                <a:moveTo>
                  <a:pt x="22729" y="1062"/>
                </a:moveTo>
                <a:cubicBezTo>
                  <a:pt x="-90159" y="-17283"/>
                  <a:pt x="246390" y="207255"/>
                  <a:pt x="397379" y="259295"/>
                </a:cubicBezTo>
                <a:cubicBezTo>
                  <a:pt x="548368" y="311335"/>
                  <a:pt x="786141" y="320360"/>
                  <a:pt x="928663" y="313305"/>
                </a:cubicBezTo>
                <a:cubicBezTo>
                  <a:pt x="1071185" y="306250"/>
                  <a:pt x="1227818" y="268297"/>
                  <a:pt x="1335062" y="216962"/>
                </a:cubicBezTo>
                <a:cubicBezTo>
                  <a:pt x="1442306" y="165627"/>
                  <a:pt x="1668507" y="-5268"/>
                  <a:pt x="1572128" y="5295"/>
                </a:cubicBezTo>
                <a:cubicBezTo>
                  <a:pt x="1469117" y="16585"/>
                  <a:pt x="1160084" y="-3169"/>
                  <a:pt x="793195" y="5298"/>
                </a:cubicBezTo>
                <a:cubicBezTo>
                  <a:pt x="426306" y="13765"/>
                  <a:pt x="345874" y="13762"/>
                  <a:pt x="22729" y="1062"/>
                </a:cubicBezTo>
                <a:close/>
              </a:path>
            </a:pathLst>
          </a:custGeom>
          <a:solidFill>
            <a:srgbClr val="9D95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6044927" y="4033179"/>
            <a:ext cx="1923303" cy="729431"/>
          </a:xfrm>
          <a:custGeom>
            <a:avLst/>
            <a:gdLst>
              <a:gd name="connsiteX0" fmla="*/ 0 w 2381250"/>
              <a:gd name="connsiteY0" fmla="*/ 0 h 889000"/>
              <a:gd name="connsiteX1" fmla="*/ 203200 w 2381250"/>
              <a:gd name="connsiteY1" fmla="*/ 342900 h 889000"/>
              <a:gd name="connsiteX2" fmla="*/ 419100 w 2381250"/>
              <a:gd name="connsiteY2" fmla="*/ 577850 h 889000"/>
              <a:gd name="connsiteX3" fmla="*/ 749300 w 2381250"/>
              <a:gd name="connsiteY3" fmla="*/ 806450 h 889000"/>
              <a:gd name="connsiteX4" fmla="*/ 1111250 w 2381250"/>
              <a:gd name="connsiteY4" fmla="*/ 889000 h 889000"/>
              <a:gd name="connsiteX5" fmla="*/ 1485900 w 2381250"/>
              <a:gd name="connsiteY5" fmla="*/ 889000 h 889000"/>
              <a:gd name="connsiteX6" fmla="*/ 1790700 w 2381250"/>
              <a:gd name="connsiteY6" fmla="*/ 793750 h 889000"/>
              <a:gd name="connsiteX7" fmla="*/ 2057400 w 2381250"/>
              <a:gd name="connsiteY7" fmla="*/ 558800 h 889000"/>
              <a:gd name="connsiteX8" fmla="*/ 2260600 w 2381250"/>
              <a:gd name="connsiteY8" fmla="*/ 317500 h 889000"/>
              <a:gd name="connsiteX9" fmla="*/ 2368550 w 2381250"/>
              <a:gd name="connsiteY9" fmla="*/ 88900 h 889000"/>
              <a:gd name="connsiteX10" fmla="*/ 2381250 w 2381250"/>
              <a:gd name="connsiteY10" fmla="*/ 6350 h 889000"/>
              <a:gd name="connsiteX11" fmla="*/ 2381250 w 2381250"/>
              <a:gd name="connsiteY11" fmla="*/ 6350 h 889000"/>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3112"/>
              <a:gd name="connsiteX1" fmla="*/ 203200 w 2381250"/>
              <a:gd name="connsiteY1" fmla="*/ 342900 h 903112"/>
              <a:gd name="connsiteX2" fmla="*/ 419100 w 2381250"/>
              <a:gd name="connsiteY2" fmla="*/ 577850 h 903112"/>
              <a:gd name="connsiteX3" fmla="*/ 749300 w 2381250"/>
              <a:gd name="connsiteY3" fmla="*/ 806450 h 903112"/>
              <a:gd name="connsiteX4" fmla="*/ 1111250 w 2381250"/>
              <a:gd name="connsiteY4" fmla="*/ 889000 h 903112"/>
              <a:gd name="connsiteX5" fmla="*/ 1485900 w 2381250"/>
              <a:gd name="connsiteY5" fmla="*/ 889000 h 903112"/>
              <a:gd name="connsiteX6" fmla="*/ 1841500 w 2381250"/>
              <a:gd name="connsiteY6" fmla="*/ 749300 h 903112"/>
              <a:gd name="connsiteX7" fmla="*/ 2057400 w 2381250"/>
              <a:gd name="connsiteY7" fmla="*/ 558800 h 903112"/>
              <a:gd name="connsiteX8" fmla="*/ 2260600 w 2381250"/>
              <a:gd name="connsiteY8" fmla="*/ 317500 h 903112"/>
              <a:gd name="connsiteX9" fmla="*/ 2368550 w 2381250"/>
              <a:gd name="connsiteY9" fmla="*/ 88900 h 903112"/>
              <a:gd name="connsiteX10" fmla="*/ 2381250 w 2381250"/>
              <a:gd name="connsiteY10" fmla="*/ 6350 h 903112"/>
              <a:gd name="connsiteX11" fmla="*/ 2381250 w 2381250"/>
              <a:gd name="connsiteY11" fmla="*/ 6350 h 90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250" h="903112">
                <a:moveTo>
                  <a:pt x="0" y="0"/>
                </a:moveTo>
                <a:cubicBezTo>
                  <a:pt x="67733" y="114300"/>
                  <a:pt x="133350" y="246592"/>
                  <a:pt x="203200" y="342900"/>
                </a:cubicBezTo>
                <a:cubicBezTo>
                  <a:pt x="273050" y="439208"/>
                  <a:pt x="328083" y="500592"/>
                  <a:pt x="419100" y="577850"/>
                </a:cubicBezTo>
                <a:cubicBezTo>
                  <a:pt x="510117" y="655108"/>
                  <a:pt x="633942" y="754592"/>
                  <a:pt x="749300" y="806450"/>
                </a:cubicBezTo>
                <a:cubicBezTo>
                  <a:pt x="864658" y="858308"/>
                  <a:pt x="988483" y="875242"/>
                  <a:pt x="1111250" y="889000"/>
                </a:cubicBezTo>
                <a:cubicBezTo>
                  <a:pt x="1234017" y="902758"/>
                  <a:pt x="1364192" y="912283"/>
                  <a:pt x="1485900" y="889000"/>
                </a:cubicBezTo>
                <a:cubicBezTo>
                  <a:pt x="1607608" y="865717"/>
                  <a:pt x="1752600" y="827617"/>
                  <a:pt x="1841500" y="749300"/>
                </a:cubicBezTo>
                <a:cubicBezTo>
                  <a:pt x="1913467" y="685800"/>
                  <a:pt x="1987550" y="630767"/>
                  <a:pt x="2057400" y="558800"/>
                </a:cubicBezTo>
                <a:cubicBezTo>
                  <a:pt x="2127250" y="486833"/>
                  <a:pt x="2208742" y="395817"/>
                  <a:pt x="2260600" y="317500"/>
                </a:cubicBezTo>
                <a:cubicBezTo>
                  <a:pt x="2312458" y="239183"/>
                  <a:pt x="2348442" y="140758"/>
                  <a:pt x="2368550" y="88900"/>
                </a:cubicBezTo>
                <a:lnTo>
                  <a:pt x="2381250" y="6350"/>
                </a:lnTo>
                <a:lnTo>
                  <a:pt x="2381250" y="6350"/>
                </a:lnTo>
              </a:path>
            </a:pathLst>
          </a:custGeom>
          <a:ln>
            <a:solidFill>
              <a:srgbClr val="8497B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7107074" y="2802628"/>
            <a:ext cx="619137" cy="372880"/>
          </a:xfrm>
          <a:prstGeom prst="rect">
            <a:avLst/>
          </a:prstGeom>
          <a:noFill/>
        </p:spPr>
        <p:txBody>
          <a:bodyPr wrap="none" rtlCol="0">
            <a:spAutoFit/>
          </a:bodyPr>
          <a:lstStyle/>
          <a:p>
            <a:r>
              <a:rPr lang="en-US" sz="2400" dirty="0" smtClean="0"/>
              <a:t>MLD</a:t>
            </a:r>
            <a:endParaRPr lang="en-US" sz="2400" dirty="0"/>
          </a:p>
        </p:txBody>
      </p:sp>
      <p:cxnSp>
        <p:nvCxnSpPr>
          <p:cNvPr id="25" name="Straight Arrow Connector 24"/>
          <p:cNvCxnSpPr/>
          <p:nvPr/>
        </p:nvCxnSpPr>
        <p:spPr>
          <a:xfrm flipV="1">
            <a:off x="7471615" y="2665863"/>
            <a:ext cx="129667" cy="193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029141" y="6171268"/>
            <a:ext cx="844654" cy="523220"/>
          </a:xfrm>
          <a:prstGeom prst="rect">
            <a:avLst/>
          </a:prstGeom>
          <a:noFill/>
        </p:spPr>
        <p:txBody>
          <a:bodyPr wrap="none" rtlCol="0">
            <a:spAutoFit/>
          </a:bodyPr>
          <a:lstStyle/>
          <a:p>
            <a:pPr algn="ctr"/>
            <a:r>
              <a:rPr lang="en-US" sz="1400" dirty="0">
                <a:latin typeface="Arial"/>
                <a:cs typeface="Arial"/>
              </a:rPr>
              <a:t>PAR&gt;40</a:t>
            </a:r>
          </a:p>
          <a:p>
            <a:pPr algn="ctr"/>
            <a:r>
              <a:rPr lang="en-US" sz="1400" dirty="0" smtClean="0">
                <a:latin typeface="Arial"/>
                <a:cs typeface="Arial"/>
              </a:rPr>
              <a:t>10-20m</a:t>
            </a:r>
          </a:p>
        </p:txBody>
      </p:sp>
      <p:cxnSp>
        <p:nvCxnSpPr>
          <p:cNvPr id="27" name="Straight Connector 26"/>
          <p:cNvCxnSpPr/>
          <p:nvPr/>
        </p:nvCxnSpPr>
        <p:spPr>
          <a:xfrm>
            <a:off x="6103971" y="6218051"/>
            <a:ext cx="0" cy="414935"/>
          </a:xfrm>
          <a:prstGeom prst="line">
            <a:avLst/>
          </a:prstGeom>
          <a:ln w="1270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798200" y="6218051"/>
            <a:ext cx="0" cy="579906"/>
          </a:xfrm>
          <a:prstGeom prst="line">
            <a:avLst/>
          </a:prstGeom>
          <a:ln w="1270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480331" y="6218051"/>
            <a:ext cx="0" cy="414935"/>
          </a:xfrm>
          <a:prstGeom prst="line">
            <a:avLst/>
          </a:prstGeom>
          <a:ln w="1270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716401" y="6171268"/>
            <a:ext cx="844654" cy="523220"/>
          </a:xfrm>
          <a:prstGeom prst="rect">
            <a:avLst/>
          </a:prstGeom>
          <a:noFill/>
        </p:spPr>
        <p:txBody>
          <a:bodyPr wrap="none" rtlCol="0">
            <a:spAutoFit/>
          </a:bodyPr>
          <a:lstStyle/>
          <a:p>
            <a:pPr algn="ctr"/>
            <a:r>
              <a:rPr lang="en-US" sz="1400" dirty="0" smtClean="0">
                <a:latin typeface="Arial"/>
                <a:cs typeface="Arial"/>
              </a:rPr>
              <a:t>PAR&gt;40</a:t>
            </a:r>
          </a:p>
          <a:p>
            <a:pPr algn="ctr"/>
            <a:r>
              <a:rPr lang="en-US" sz="1400" dirty="0">
                <a:latin typeface="Arial"/>
                <a:cs typeface="Arial"/>
              </a:rPr>
              <a:t>0-</a:t>
            </a:r>
            <a:r>
              <a:rPr lang="en-US" sz="1400" dirty="0" smtClean="0">
                <a:latin typeface="Arial"/>
                <a:cs typeface="Arial"/>
              </a:rPr>
              <a:t>10m</a:t>
            </a:r>
            <a:endParaRPr lang="en-US" sz="1400" dirty="0">
              <a:latin typeface="Arial"/>
              <a:cs typeface="Arial"/>
            </a:endParaRPr>
          </a:p>
        </p:txBody>
      </p:sp>
      <p:sp>
        <p:nvSpPr>
          <p:cNvPr id="31" name="TextBox 30"/>
          <p:cNvSpPr txBox="1"/>
          <p:nvPr/>
        </p:nvSpPr>
        <p:spPr>
          <a:xfrm>
            <a:off x="7398532" y="6171268"/>
            <a:ext cx="844654" cy="523220"/>
          </a:xfrm>
          <a:prstGeom prst="rect">
            <a:avLst/>
          </a:prstGeom>
          <a:noFill/>
        </p:spPr>
        <p:txBody>
          <a:bodyPr wrap="none" rtlCol="0">
            <a:spAutoFit/>
          </a:bodyPr>
          <a:lstStyle/>
          <a:p>
            <a:pPr algn="ctr"/>
            <a:r>
              <a:rPr lang="en-US" sz="1400" dirty="0" smtClean="0">
                <a:latin typeface="Arial"/>
                <a:cs typeface="Arial"/>
              </a:rPr>
              <a:t>PAR&lt;40</a:t>
            </a:r>
          </a:p>
          <a:p>
            <a:pPr algn="ctr"/>
            <a:r>
              <a:rPr lang="en-US" sz="1400" dirty="0">
                <a:latin typeface="Arial"/>
                <a:cs typeface="Arial"/>
              </a:rPr>
              <a:t>0-</a:t>
            </a:r>
            <a:r>
              <a:rPr lang="en-US" sz="1400" dirty="0" smtClean="0">
                <a:latin typeface="Arial"/>
                <a:cs typeface="Arial"/>
              </a:rPr>
              <a:t>10m</a:t>
            </a:r>
            <a:endParaRPr lang="en-US" sz="1400" dirty="0">
              <a:latin typeface="Arial"/>
              <a:cs typeface="Arial"/>
            </a:endParaRPr>
          </a:p>
        </p:txBody>
      </p:sp>
      <p:sp>
        <p:nvSpPr>
          <p:cNvPr id="32" name="TextBox 31"/>
          <p:cNvSpPr txBox="1"/>
          <p:nvPr/>
        </p:nvSpPr>
        <p:spPr>
          <a:xfrm>
            <a:off x="5341881" y="6171268"/>
            <a:ext cx="844654" cy="523220"/>
          </a:xfrm>
          <a:prstGeom prst="rect">
            <a:avLst/>
          </a:prstGeom>
          <a:noFill/>
        </p:spPr>
        <p:txBody>
          <a:bodyPr wrap="none" rtlCol="0">
            <a:spAutoFit/>
          </a:bodyPr>
          <a:lstStyle/>
          <a:p>
            <a:pPr algn="ctr"/>
            <a:r>
              <a:rPr lang="en-US" sz="1400" dirty="0">
                <a:latin typeface="Arial"/>
                <a:cs typeface="Arial"/>
              </a:rPr>
              <a:t>PAR&lt;40</a:t>
            </a:r>
          </a:p>
          <a:p>
            <a:pPr algn="ctr"/>
            <a:r>
              <a:rPr lang="en-US" sz="1400" dirty="0" smtClean="0">
                <a:latin typeface="Arial"/>
                <a:cs typeface="Arial"/>
              </a:rPr>
              <a:t>10-20m</a:t>
            </a:r>
          </a:p>
        </p:txBody>
      </p:sp>
      <p:sp>
        <p:nvSpPr>
          <p:cNvPr id="33" name="TextBox 32"/>
          <p:cNvSpPr txBox="1"/>
          <p:nvPr/>
        </p:nvSpPr>
        <p:spPr>
          <a:xfrm>
            <a:off x="7091303" y="6550650"/>
            <a:ext cx="771365" cy="307777"/>
          </a:xfrm>
          <a:prstGeom prst="rect">
            <a:avLst/>
          </a:prstGeom>
          <a:noFill/>
        </p:spPr>
        <p:txBody>
          <a:bodyPr wrap="none" rtlCol="0">
            <a:spAutoFit/>
          </a:bodyPr>
          <a:lstStyle/>
          <a:p>
            <a:pPr algn="ctr"/>
            <a:r>
              <a:rPr lang="en-US" sz="1400" dirty="0" smtClean="0">
                <a:latin typeface="Arial"/>
                <a:cs typeface="Arial"/>
              </a:rPr>
              <a:t>surface</a:t>
            </a:r>
            <a:endParaRPr lang="en-US" sz="1400" dirty="0">
              <a:latin typeface="Arial"/>
              <a:cs typeface="Arial"/>
            </a:endParaRPr>
          </a:p>
        </p:txBody>
      </p:sp>
      <p:sp>
        <p:nvSpPr>
          <p:cNvPr id="34" name="TextBox 33"/>
          <p:cNvSpPr txBox="1"/>
          <p:nvPr/>
        </p:nvSpPr>
        <p:spPr>
          <a:xfrm>
            <a:off x="5860008" y="6550650"/>
            <a:ext cx="582211" cy="307777"/>
          </a:xfrm>
          <a:prstGeom prst="rect">
            <a:avLst/>
          </a:prstGeom>
          <a:noFill/>
        </p:spPr>
        <p:txBody>
          <a:bodyPr wrap="none" rtlCol="0">
            <a:spAutoFit/>
          </a:bodyPr>
          <a:lstStyle/>
          <a:p>
            <a:pPr algn="ctr"/>
            <a:r>
              <a:rPr lang="en-US" sz="1400" dirty="0" smtClean="0">
                <a:latin typeface="Arial"/>
                <a:cs typeface="Arial"/>
              </a:rPr>
              <a:t>deep</a:t>
            </a:r>
            <a:endParaRPr lang="en-US" sz="1400" dirty="0">
              <a:latin typeface="Arial"/>
              <a:cs typeface="Arial"/>
            </a:endParaRPr>
          </a:p>
        </p:txBody>
      </p:sp>
      <p:pic>
        <p:nvPicPr>
          <p:cNvPr id="35" name="Picture 34" descr="poster_OSM2016_fire2.png"/>
          <p:cNvPicPr>
            <a:picLocks noChangeAspect="1"/>
          </p:cNvPicPr>
          <p:nvPr/>
        </p:nvPicPr>
        <p:blipFill rotWithShape="1">
          <a:blip r:embed="rId4">
            <a:extLst>
              <a:ext uri="{28A0092B-C50C-407E-A947-70E740481C1C}">
                <a14:useLocalDpi xmlns:a14="http://schemas.microsoft.com/office/drawing/2010/main" val="0"/>
              </a:ext>
            </a:extLst>
          </a:blip>
          <a:srcRect l="20256" r="78035"/>
          <a:stretch/>
        </p:blipFill>
        <p:spPr>
          <a:xfrm>
            <a:off x="4836059" y="1146675"/>
            <a:ext cx="285817" cy="5539112"/>
          </a:xfrm>
          <a:prstGeom prst="rect">
            <a:avLst/>
          </a:prstGeom>
        </p:spPr>
      </p:pic>
      <p:sp>
        <p:nvSpPr>
          <p:cNvPr id="37" name="TextBox 36"/>
          <p:cNvSpPr txBox="1"/>
          <p:nvPr/>
        </p:nvSpPr>
        <p:spPr>
          <a:xfrm>
            <a:off x="5358021" y="1860284"/>
            <a:ext cx="731238" cy="323163"/>
          </a:xfrm>
          <a:prstGeom prst="rect">
            <a:avLst/>
          </a:prstGeom>
          <a:noFill/>
        </p:spPr>
        <p:txBody>
          <a:bodyPr wrap="none" rtlCol="0">
            <a:spAutoFit/>
          </a:bodyPr>
          <a:lstStyle/>
          <a:p>
            <a:r>
              <a:rPr lang="en-US" sz="2000" dirty="0" err="1" smtClean="0">
                <a:solidFill>
                  <a:schemeClr val="bg1"/>
                </a:solidFill>
              </a:rPr>
              <a:t>E</a:t>
            </a:r>
            <a:r>
              <a:rPr lang="en-US" sz="2000" baseline="-25000" dirty="0" err="1" smtClean="0">
                <a:solidFill>
                  <a:schemeClr val="bg1"/>
                </a:solidFill>
              </a:rPr>
              <a:t>k</a:t>
            </a:r>
            <a:r>
              <a:rPr lang="en-US" sz="2000" dirty="0" smtClean="0">
                <a:solidFill>
                  <a:schemeClr val="bg1"/>
                </a:solidFill>
              </a:rPr>
              <a:t>=197</a:t>
            </a:r>
            <a:endParaRPr lang="en-US" sz="2000" dirty="0">
              <a:solidFill>
                <a:schemeClr val="bg1"/>
              </a:solidFill>
            </a:endParaRPr>
          </a:p>
        </p:txBody>
      </p:sp>
      <p:sp>
        <p:nvSpPr>
          <p:cNvPr id="38" name="TextBox 37"/>
          <p:cNvSpPr txBox="1"/>
          <p:nvPr/>
        </p:nvSpPr>
        <p:spPr>
          <a:xfrm>
            <a:off x="6609453" y="1860284"/>
            <a:ext cx="731238" cy="323163"/>
          </a:xfrm>
          <a:prstGeom prst="rect">
            <a:avLst/>
          </a:prstGeom>
          <a:noFill/>
        </p:spPr>
        <p:txBody>
          <a:bodyPr wrap="none" rtlCol="0">
            <a:spAutoFit/>
          </a:bodyPr>
          <a:lstStyle/>
          <a:p>
            <a:r>
              <a:rPr lang="en-US" sz="2000" dirty="0" err="1" smtClean="0">
                <a:solidFill>
                  <a:schemeClr val="bg1"/>
                </a:solidFill>
              </a:rPr>
              <a:t>E</a:t>
            </a:r>
            <a:r>
              <a:rPr lang="en-US" sz="2000" baseline="-25000" dirty="0" err="1" smtClean="0">
                <a:solidFill>
                  <a:schemeClr val="bg1"/>
                </a:solidFill>
              </a:rPr>
              <a:t>k</a:t>
            </a:r>
            <a:r>
              <a:rPr lang="en-US" sz="2000" dirty="0" smtClean="0">
                <a:solidFill>
                  <a:schemeClr val="bg1"/>
                </a:solidFill>
              </a:rPr>
              <a:t>=336</a:t>
            </a:r>
            <a:endParaRPr lang="en-US" sz="2000" dirty="0">
              <a:solidFill>
                <a:schemeClr val="bg1"/>
              </a:solidFill>
            </a:endParaRPr>
          </a:p>
        </p:txBody>
      </p:sp>
      <p:sp>
        <p:nvSpPr>
          <p:cNvPr id="39" name="TextBox 38"/>
          <p:cNvSpPr txBox="1"/>
          <p:nvPr/>
        </p:nvSpPr>
        <p:spPr>
          <a:xfrm>
            <a:off x="6676127" y="2208904"/>
            <a:ext cx="626244" cy="323163"/>
          </a:xfrm>
          <a:prstGeom prst="rect">
            <a:avLst/>
          </a:prstGeom>
          <a:noFill/>
        </p:spPr>
        <p:txBody>
          <a:bodyPr wrap="none" rtlCol="0">
            <a:spAutoFit/>
          </a:bodyPr>
          <a:lstStyle/>
          <a:p>
            <a:r>
              <a:rPr lang="en-US" sz="2000" dirty="0" err="1" smtClean="0">
                <a:solidFill>
                  <a:schemeClr val="bg1"/>
                </a:solidFill>
              </a:rPr>
              <a:t>E</a:t>
            </a:r>
            <a:r>
              <a:rPr lang="en-US" sz="2000" baseline="-25000" dirty="0" err="1" smtClean="0">
                <a:solidFill>
                  <a:schemeClr val="bg1"/>
                </a:solidFill>
              </a:rPr>
              <a:t>k</a:t>
            </a:r>
            <a:r>
              <a:rPr lang="en-US" sz="2000" dirty="0" smtClean="0">
                <a:solidFill>
                  <a:schemeClr val="bg1"/>
                </a:solidFill>
              </a:rPr>
              <a:t>=63</a:t>
            </a:r>
            <a:endParaRPr lang="en-US" sz="2000" dirty="0">
              <a:solidFill>
                <a:schemeClr val="bg1"/>
              </a:solidFill>
            </a:endParaRPr>
          </a:p>
        </p:txBody>
      </p:sp>
      <p:sp>
        <p:nvSpPr>
          <p:cNvPr id="40" name="TextBox 39"/>
          <p:cNvSpPr txBox="1"/>
          <p:nvPr/>
        </p:nvSpPr>
        <p:spPr>
          <a:xfrm>
            <a:off x="5624722" y="2359718"/>
            <a:ext cx="731238" cy="323163"/>
          </a:xfrm>
          <a:prstGeom prst="rect">
            <a:avLst/>
          </a:prstGeom>
          <a:noFill/>
        </p:spPr>
        <p:txBody>
          <a:bodyPr wrap="none" rtlCol="0">
            <a:spAutoFit/>
          </a:bodyPr>
          <a:lstStyle/>
          <a:p>
            <a:r>
              <a:rPr lang="en-US" sz="2000" dirty="0" err="1" smtClean="0">
                <a:solidFill>
                  <a:schemeClr val="bg1"/>
                </a:solidFill>
              </a:rPr>
              <a:t>E</a:t>
            </a:r>
            <a:r>
              <a:rPr lang="en-US" sz="2000" baseline="-25000" dirty="0" err="1" smtClean="0">
                <a:solidFill>
                  <a:schemeClr val="bg1"/>
                </a:solidFill>
              </a:rPr>
              <a:t>k</a:t>
            </a:r>
            <a:r>
              <a:rPr lang="en-US" sz="2000" dirty="0" smtClean="0">
                <a:solidFill>
                  <a:schemeClr val="bg1"/>
                </a:solidFill>
              </a:rPr>
              <a:t>=165</a:t>
            </a:r>
            <a:endParaRPr lang="en-US" sz="2000" dirty="0">
              <a:solidFill>
                <a:schemeClr val="bg1"/>
              </a:solidFill>
            </a:endParaRPr>
          </a:p>
        </p:txBody>
      </p:sp>
      <p:sp>
        <p:nvSpPr>
          <p:cNvPr id="41" name="TextBox 40"/>
          <p:cNvSpPr txBox="1"/>
          <p:nvPr/>
        </p:nvSpPr>
        <p:spPr>
          <a:xfrm>
            <a:off x="5358021" y="4072872"/>
            <a:ext cx="731238" cy="323163"/>
          </a:xfrm>
          <a:prstGeom prst="rect">
            <a:avLst/>
          </a:prstGeom>
          <a:noFill/>
        </p:spPr>
        <p:txBody>
          <a:bodyPr wrap="none" rtlCol="0">
            <a:spAutoFit/>
          </a:bodyPr>
          <a:lstStyle/>
          <a:p>
            <a:r>
              <a:rPr lang="en-US" sz="2000" dirty="0" err="1" smtClean="0">
                <a:solidFill>
                  <a:schemeClr val="bg1"/>
                </a:solidFill>
              </a:rPr>
              <a:t>E</a:t>
            </a:r>
            <a:r>
              <a:rPr lang="en-US" sz="2000" baseline="-25000" dirty="0" err="1" smtClean="0">
                <a:solidFill>
                  <a:schemeClr val="bg1"/>
                </a:solidFill>
              </a:rPr>
              <a:t>k</a:t>
            </a:r>
            <a:r>
              <a:rPr lang="en-US" sz="2000" dirty="0" smtClean="0">
                <a:solidFill>
                  <a:schemeClr val="bg1"/>
                </a:solidFill>
              </a:rPr>
              <a:t>=272</a:t>
            </a:r>
            <a:endParaRPr lang="en-US" sz="2000" dirty="0">
              <a:solidFill>
                <a:schemeClr val="bg1"/>
              </a:solidFill>
            </a:endParaRPr>
          </a:p>
        </p:txBody>
      </p:sp>
      <p:sp>
        <p:nvSpPr>
          <p:cNvPr id="42" name="TextBox 41"/>
          <p:cNvSpPr txBox="1"/>
          <p:nvPr/>
        </p:nvSpPr>
        <p:spPr>
          <a:xfrm>
            <a:off x="6650483" y="4047228"/>
            <a:ext cx="731238" cy="323163"/>
          </a:xfrm>
          <a:prstGeom prst="rect">
            <a:avLst/>
          </a:prstGeom>
          <a:noFill/>
        </p:spPr>
        <p:txBody>
          <a:bodyPr wrap="none" rtlCol="0">
            <a:spAutoFit/>
          </a:bodyPr>
          <a:lstStyle/>
          <a:p>
            <a:r>
              <a:rPr lang="en-US" sz="2000" dirty="0" err="1" smtClean="0">
                <a:solidFill>
                  <a:schemeClr val="bg1"/>
                </a:solidFill>
              </a:rPr>
              <a:t>E</a:t>
            </a:r>
            <a:r>
              <a:rPr lang="en-US" sz="2000" baseline="-25000" dirty="0" err="1" smtClean="0">
                <a:solidFill>
                  <a:schemeClr val="bg1"/>
                </a:solidFill>
              </a:rPr>
              <a:t>k</a:t>
            </a:r>
            <a:r>
              <a:rPr lang="en-US" sz="2000" dirty="0" smtClean="0">
                <a:solidFill>
                  <a:schemeClr val="bg1"/>
                </a:solidFill>
              </a:rPr>
              <a:t>=289</a:t>
            </a:r>
            <a:endParaRPr lang="en-US" sz="2000" dirty="0">
              <a:solidFill>
                <a:schemeClr val="bg1"/>
              </a:solidFill>
            </a:endParaRPr>
          </a:p>
        </p:txBody>
      </p:sp>
      <p:sp>
        <p:nvSpPr>
          <p:cNvPr id="43" name="TextBox 42"/>
          <p:cNvSpPr txBox="1"/>
          <p:nvPr/>
        </p:nvSpPr>
        <p:spPr>
          <a:xfrm>
            <a:off x="6650483" y="4409162"/>
            <a:ext cx="731238" cy="323163"/>
          </a:xfrm>
          <a:prstGeom prst="rect">
            <a:avLst/>
          </a:prstGeom>
          <a:noFill/>
        </p:spPr>
        <p:txBody>
          <a:bodyPr wrap="none" rtlCol="0">
            <a:spAutoFit/>
          </a:bodyPr>
          <a:lstStyle/>
          <a:p>
            <a:r>
              <a:rPr lang="en-US" sz="2000" dirty="0" err="1" smtClean="0">
                <a:solidFill>
                  <a:schemeClr val="bg1"/>
                </a:solidFill>
              </a:rPr>
              <a:t>E</a:t>
            </a:r>
            <a:r>
              <a:rPr lang="en-US" sz="2000" baseline="-25000" dirty="0" err="1" smtClean="0">
                <a:solidFill>
                  <a:schemeClr val="bg1"/>
                </a:solidFill>
              </a:rPr>
              <a:t>k</a:t>
            </a:r>
            <a:r>
              <a:rPr lang="en-US" sz="2000" dirty="0" smtClean="0">
                <a:solidFill>
                  <a:schemeClr val="bg1"/>
                </a:solidFill>
              </a:rPr>
              <a:t>=233</a:t>
            </a:r>
            <a:endParaRPr lang="en-US" sz="2000" dirty="0">
              <a:solidFill>
                <a:schemeClr val="bg1"/>
              </a:solidFill>
            </a:endParaRPr>
          </a:p>
        </p:txBody>
      </p:sp>
      <p:sp>
        <p:nvSpPr>
          <p:cNvPr id="44" name="TextBox 43"/>
          <p:cNvSpPr txBox="1"/>
          <p:nvPr/>
        </p:nvSpPr>
        <p:spPr>
          <a:xfrm>
            <a:off x="5553230" y="4511738"/>
            <a:ext cx="731238" cy="323163"/>
          </a:xfrm>
          <a:prstGeom prst="rect">
            <a:avLst/>
          </a:prstGeom>
          <a:noFill/>
        </p:spPr>
        <p:txBody>
          <a:bodyPr wrap="none" rtlCol="0">
            <a:spAutoFit/>
          </a:bodyPr>
          <a:lstStyle/>
          <a:p>
            <a:r>
              <a:rPr lang="en-US" sz="2000" dirty="0" err="1" smtClean="0">
                <a:solidFill>
                  <a:schemeClr val="bg1"/>
                </a:solidFill>
              </a:rPr>
              <a:t>E</a:t>
            </a:r>
            <a:r>
              <a:rPr lang="en-US" sz="2000" baseline="-25000" dirty="0" err="1" smtClean="0">
                <a:solidFill>
                  <a:schemeClr val="bg1"/>
                </a:solidFill>
              </a:rPr>
              <a:t>k</a:t>
            </a:r>
            <a:r>
              <a:rPr lang="en-US" sz="2000" dirty="0" smtClean="0">
                <a:solidFill>
                  <a:schemeClr val="bg1"/>
                </a:solidFill>
              </a:rPr>
              <a:t>=238</a:t>
            </a:r>
            <a:endParaRPr lang="en-US" sz="2000" dirty="0">
              <a:solidFill>
                <a:schemeClr val="bg1"/>
              </a:solidFill>
            </a:endParaRPr>
          </a:p>
        </p:txBody>
      </p:sp>
      <p:sp>
        <p:nvSpPr>
          <p:cNvPr id="45" name="TextBox 44"/>
          <p:cNvSpPr txBox="1"/>
          <p:nvPr/>
        </p:nvSpPr>
        <p:spPr>
          <a:xfrm>
            <a:off x="1744575" y="1477996"/>
            <a:ext cx="1317124" cy="369332"/>
          </a:xfrm>
          <a:prstGeom prst="rect">
            <a:avLst/>
          </a:prstGeom>
          <a:noFill/>
        </p:spPr>
        <p:txBody>
          <a:bodyPr wrap="square" rtlCol="0">
            <a:spAutoFit/>
          </a:bodyPr>
          <a:lstStyle/>
          <a:p>
            <a:pPr algn="ctr"/>
            <a:r>
              <a:rPr lang="en-US" smtClean="0"/>
              <a:t>Top plot</a:t>
            </a:r>
            <a:endParaRPr lang="en-US" dirty="0"/>
          </a:p>
        </p:txBody>
      </p:sp>
      <p:sp>
        <p:nvSpPr>
          <p:cNvPr id="46" name="TextBox 45"/>
          <p:cNvSpPr txBox="1"/>
          <p:nvPr/>
        </p:nvSpPr>
        <p:spPr>
          <a:xfrm>
            <a:off x="3043984" y="1477996"/>
            <a:ext cx="1474197" cy="369332"/>
          </a:xfrm>
          <a:prstGeom prst="rect">
            <a:avLst/>
          </a:prstGeom>
          <a:noFill/>
        </p:spPr>
        <p:txBody>
          <a:bodyPr wrap="square" rtlCol="0">
            <a:spAutoFit/>
          </a:bodyPr>
          <a:lstStyle/>
          <a:p>
            <a:pPr algn="ctr"/>
            <a:r>
              <a:rPr lang="en-US" dirty="0" smtClean="0"/>
              <a:t>Bottom plot</a:t>
            </a:r>
            <a:endParaRPr lang="en-US" dirty="0"/>
          </a:p>
        </p:txBody>
      </p:sp>
      <p:sp>
        <p:nvSpPr>
          <p:cNvPr id="47" name="Title 1"/>
          <p:cNvSpPr txBox="1">
            <a:spLocks/>
          </p:cNvSpPr>
          <p:nvPr/>
        </p:nvSpPr>
        <p:spPr>
          <a:xfrm>
            <a:off x="-96253" y="38138"/>
            <a:ext cx="9348537"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smtClean="0"/>
              <a:t>Modeling physiological </a:t>
            </a:r>
            <a:r>
              <a:rPr lang="en-US" smtClean="0"/>
              <a:t>response to </a:t>
            </a:r>
            <a:r>
              <a:rPr lang="en-US" dirty="0" smtClean="0"/>
              <a:t>light forcing</a:t>
            </a:r>
            <a:endParaRPr lang="en-US" i="1" dirty="0">
              <a:solidFill>
                <a:schemeClr val="accent5"/>
              </a:solidFill>
            </a:endParaRPr>
          </a:p>
        </p:txBody>
      </p:sp>
    </p:spTree>
    <p:extLst>
      <p:ext uri="{BB962C8B-B14F-4D97-AF65-F5344CB8AC3E}">
        <p14:creationId xmlns:p14="http://schemas.microsoft.com/office/powerpoint/2010/main" val="20345193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pPr algn="ctr"/>
            <a:r>
              <a:rPr lang="en-US" dirty="0" smtClean="0"/>
              <a:t>Fluorescence Quenching Correction</a:t>
            </a:r>
            <a:endParaRPr lang="en-US" dirty="0"/>
          </a:p>
        </p:txBody>
      </p:sp>
      <p:pic>
        <p:nvPicPr>
          <p:cNvPr id="5" name="Content Placeholder 4"/>
          <p:cNvPicPr>
            <a:picLocks noGrp="1" noChangeAspect="1"/>
          </p:cNvPicPr>
          <p:nvPr>
            <p:ph sz="half" idx="1"/>
          </p:nvPr>
        </p:nvPicPr>
        <p:blipFill>
          <a:blip r:embed="rId3"/>
          <a:stretch>
            <a:fillRect/>
          </a:stretch>
        </p:blipFill>
        <p:spPr>
          <a:xfrm>
            <a:off x="274320" y="1417638"/>
            <a:ext cx="3919621" cy="5164678"/>
          </a:xfrm>
          <a:prstGeom prst="rect">
            <a:avLst/>
          </a:prstGeom>
        </p:spPr>
      </p:pic>
      <p:sp>
        <p:nvSpPr>
          <p:cNvPr id="4" name="Content Placeholder 3"/>
          <p:cNvSpPr>
            <a:spLocks noGrp="1"/>
          </p:cNvSpPr>
          <p:nvPr>
            <p:ph sz="half" idx="2"/>
          </p:nvPr>
        </p:nvSpPr>
        <p:spPr>
          <a:xfrm>
            <a:off x="4648200" y="1600200"/>
            <a:ext cx="4286794" cy="4525963"/>
          </a:xfrm>
        </p:spPr>
        <p:txBody>
          <a:bodyPr>
            <a:normAutofit/>
          </a:bodyPr>
          <a:lstStyle/>
          <a:p>
            <a:pPr>
              <a:lnSpc>
                <a:spcPct val="150000"/>
              </a:lnSpc>
            </a:pPr>
            <a:r>
              <a:rPr lang="en-US" sz="2400" dirty="0" smtClean="0"/>
              <a:t>Use backscatter when available (high correlation in Antarctic waters)</a:t>
            </a:r>
          </a:p>
          <a:p>
            <a:pPr>
              <a:lnSpc>
                <a:spcPct val="150000"/>
              </a:lnSpc>
            </a:pPr>
            <a:endParaRPr lang="en-US" sz="2400" dirty="0" smtClean="0"/>
          </a:p>
        </p:txBody>
      </p:sp>
      <p:cxnSp>
        <p:nvCxnSpPr>
          <p:cNvPr id="7" name="Straight Arrow Connector 6"/>
          <p:cNvCxnSpPr/>
          <p:nvPr/>
        </p:nvCxnSpPr>
        <p:spPr>
          <a:xfrm flipH="1">
            <a:off x="1175657" y="2442755"/>
            <a:ext cx="90133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175656" y="4807132"/>
            <a:ext cx="901337" cy="8882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n 7"/>
          <p:cNvSpPr/>
          <p:nvPr/>
        </p:nvSpPr>
        <p:spPr>
          <a:xfrm>
            <a:off x="1247502" y="4807132"/>
            <a:ext cx="757645" cy="666205"/>
          </a:xfrm>
          <a:prstGeom prst="sun">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978329" y="4826726"/>
            <a:ext cx="1123025" cy="8882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Moon 10"/>
          <p:cNvSpPr/>
          <p:nvPr/>
        </p:nvSpPr>
        <p:spPr>
          <a:xfrm>
            <a:off x="3161212" y="4807132"/>
            <a:ext cx="457200" cy="627017"/>
          </a:xfrm>
          <a:prstGeom prst="moon">
            <a:avLst/>
          </a:prstGeom>
          <a:solidFill>
            <a:schemeClr val="tx1">
              <a:lumMod val="50000"/>
              <a:lumOff val="50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408974" y="2097487"/>
            <a:ext cx="607859" cy="369332"/>
          </a:xfrm>
          <a:prstGeom prst="rect">
            <a:avLst/>
          </a:prstGeom>
          <a:noFill/>
        </p:spPr>
        <p:txBody>
          <a:bodyPr wrap="none" rtlCol="0">
            <a:spAutoFit/>
          </a:bodyPr>
          <a:lstStyle/>
          <a:p>
            <a:r>
              <a:rPr lang="en-US" smtClean="0">
                <a:solidFill>
                  <a:srgbClr val="FF0000"/>
                </a:solidFill>
              </a:rPr>
              <a:t>NPQ</a:t>
            </a:r>
            <a:endParaRPr lang="en-US">
              <a:solidFill>
                <a:srgbClr val="FF0000"/>
              </a:solidFill>
            </a:endParaRPr>
          </a:p>
        </p:txBody>
      </p:sp>
    </p:spTree>
    <p:extLst>
      <p:ext uri="{BB962C8B-B14F-4D97-AF65-F5344CB8AC3E}">
        <p14:creationId xmlns:p14="http://schemas.microsoft.com/office/powerpoint/2010/main" val="3597714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947" y="389840"/>
            <a:ext cx="5791948" cy="1325563"/>
          </a:xfrm>
        </p:spPr>
        <p:txBody>
          <a:bodyPr>
            <a:normAutofit/>
          </a:bodyPr>
          <a:lstStyle/>
          <a:p>
            <a:pPr algn="ctr"/>
            <a:r>
              <a:rPr lang="en-US" dirty="0" smtClean="0"/>
              <a:t>NPQ corrections in </a:t>
            </a:r>
            <a:r>
              <a:rPr lang="en-US" dirty="0" smtClean="0"/>
              <a:t>chlorophyll fluorescence (using backscatter</a:t>
            </a:r>
            <a:r>
              <a:rPr lang="en-US" dirty="0" smtClean="0"/>
              <a:t>)</a:t>
            </a:r>
            <a:endParaRPr lang="en-US" dirty="0"/>
          </a:p>
        </p:txBody>
      </p:sp>
      <p:grpSp>
        <p:nvGrpSpPr>
          <p:cNvPr id="28" name="Group 27"/>
          <p:cNvGrpSpPr/>
          <p:nvPr/>
        </p:nvGrpSpPr>
        <p:grpSpPr>
          <a:xfrm>
            <a:off x="0" y="1714312"/>
            <a:ext cx="9144000" cy="5080145"/>
            <a:chOff x="0" y="876300"/>
            <a:chExt cx="9144000" cy="5080145"/>
          </a:xfrm>
        </p:grpSpPr>
        <p:pic>
          <p:nvPicPr>
            <p:cNvPr id="29" name="Picture 28"/>
            <p:cNvPicPr>
              <a:picLocks noChangeAspect="1"/>
            </p:cNvPicPr>
            <p:nvPr/>
          </p:nvPicPr>
          <p:blipFill rotWithShape="1">
            <a:blip r:embed="rId2">
              <a:extLst>
                <a:ext uri="{28A0092B-C50C-407E-A947-70E740481C1C}">
                  <a14:useLocalDpi xmlns:a14="http://schemas.microsoft.com/office/drawing/2010/main" val="0"/>
                </a:ext>
              </a:extLst>
            </a:blip>
            <a:srcRect t="37286"/>
            <a:stretch/>
          </p:blipFill>
          <p:spPr>
            <a:xfrm>
              <a:off x="0" y="2770478"/>
              <a:ext cx="9144000" cy="3185967"/>
            </a:xfrm>
            <a:prstGeom prst="rect">
              <a:avLst/>
            </a:prstGeom>
          </p:spPr>
        </p:pic>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b="66263"/>
            <a:stretch/>
          </p:blipFill>
          <p:spPr>
            <a:xfrm>
              <a:off x="0" y="876300"/>
              <a:ext cx="9144000" cy="1713869"/>
            </a:xfrm>
            <a:prstGeom prst="rect">
              <a:avLst/>
            </a:prstGeom>
          </p:spPr>
        </p:pic>
      </p:grpSp>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l="18552" t="59207" r="11316" b="35389"/>
          <a:stretch/>
        </p:blipFill>
        <p:spPr>
          <a:xfrm>
            <a:off x="1696453" y="3221065"/>
            <a:ext cx="6412832" cy="274525"/>
          </a:xfrm>
          <a:prstGeom prst="rect">
            <a:avLst/>
          </a:prstGeom>
        </p:spPr>
      </p:pic>
      <p:pic>
        <p:nvPicPr>
          <p:cNvPr id="34" name="Picture 33"/>
          <p:cNvPicPr>
            <a:picLocks noChangeAspect="1"/>
          </p:cNvPicPr>
          <p:nvPr/>
        </p:nvPicPr>
        <p:blipFill rotWithShape="1">
          <a:blip r:embed="rId4">
            <a:extLst>
              <a:ext uri="{28A0092B-C50C-407E-A947-70E740481C1C}">
                <a14:useLocalDpi xmlns:a14="http://schemas.microsoft.com/office/drawing/2010/main" val="0"/>
              </a:ext>
            </a:extLst>
          </a:blip>
          <a:srcRect l="9736" t="36772" r="87221" b="35391"/>
          <a:stretch/>
        </p:blipFill>
        <p:spPr>
          <a:xfrm>
            <a:off x="890338" y="2069147"/>
            <a:ext cx="278251" cy="1414127"/>
          </a:xfrm>
          <a:prstGeom prst="rect">
            <a:avLst/>
          </a:prstGeom>
        </p:spPr>
      </p:pic>
      <p:sp>
        <p:nvSpPr>
          <p:cNvPr id="35" name="Rectangle 34"/>
          <p:cNvSpPr/>
          <p:nvPr/>
        </p:nvSpPr>
        <p:spPr>
          <a:xfrm>
            <a:off x="2105526" y="1817373"/>
            <a:ext cx="4841816" cy="336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696453" y="5001252"/>
            <a:ext cx="5701315" cy="196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696453" y="3485273"/>
            <a:ext cx="5701315" cy="196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4177245" y="1845025"/>
            <a:ext cx="1258421" cy="369332"/>
          </a:xfrm>
          <a:prstGeom prst="rect">
            <a:avLst/>
          </a:prstGeom>
          <a:noFill/>
        </p:spPr>
        <p:txBody>
          <a:bodyPr wrap="none" rtlCol="0">
            <a:spAutoFit/>
          </a:bodyPr>
          <a:lstStyle/>
          <a:p>
            <a:r>
              <a:rPr lang="en-US" smtClean="0"/>
              <a:t>Backscatter</a:t>
            </a:r>
            <a:endParaRPr lang="en-US"/>
          </a:p>
        </p:txBody>
      </p:sp>
      <p:sp>
        <p:nvSpPr>
          <p:cNvPr id="44" name="TextBox 43"/>
          <p:cNvSpPr txBox="1"/>
          <p:nvPr/>
        </p:nvSpPr>
        <p:spPr>
          <a:xfrm>
            <a:off x="3888479" y="3348973"/>
            <a:ext cx="1835952" cy="369332"/>
          </a:xfrm>
          <a:prstGeom prst="rect">
            <a:avLst/>
          </a:prstGeom>
          <a:noFill/>
        </p:spPr>
        <p:txBody>
          <a:bodyPr wrap="none" rtlCol="0">
            <a:spAutoFit/>
          </a:bodyPr>
          <a:lstStyle/>
          <a:p>
            <a:r>
              <a:rPr lang="en-US" smtClean="0"/>
              <a:t>CHL Fluorescence</a:t>
            </a:r>
            <a:endParaRPr lang="en-US" dirty="0"/>
          </a:p>
        </p:txBody>
      </p:sp>
      <p:sp>
        <p:nvSpPr>
          <p:cNvPr id="45" name="TextBox 44"/>
          <p:cNvSpPr txBox="1"/>
          <p:nvPr/>
        </p:nvSpPr>
        <p:spPr>
          <a:xfrm>
            <a:off x="3398216" y="4889013"/>
            <a:ext cx="2816477" cy="369332"/>
          </a:xfrm>
          <a:prstGeom prst="rect">
            <a:avLst/>
          </a:prstGeom>
          <a:noFill/>
        </p:spPr>
        <p:txBody>
          <a:bodyPr wrap="none" rtlCol="0">
            <a:spAutoFit/>
          </a:bodyPr>
          <a:lstStyle/>
          <a:p>
            <a:r>
              <a:rPr lang="en-US" smtClean="0"/>
              <a:t>Corrected </a:t>
            </a:r>
            <a:r>
              <a:rPr lang="en-US" dirty="0" smtClean="0"/>
              <a:t>CHL Fluorescence</a:t>
            </a:r>
            <a:endParaRPr lang="en-US" dirty="0"/>
          </a:p>
        </p:txBody>
      </p:sp>
      <p:sp>
        <p:nvSpPr>
          <p:cNvPr id="8" name="TextBox 7"/>
          <p:cNvSpPr txBox="1"/>
          <p:nvPr/>
        </p:nvSpPr>
        <p:spPr>
          <a:xfrm>
            <a:off x="0" y="6511144"/>
            <a:ext cx="2584174" cy="369332"/>
          </a:xfrm>
          <a:prstGeom prst="rect">
            <a:avLst/>
          </a:prstGeom>
          <a:noFill/>
        </p:spPr>
        <p:txBody>
          <a:bodyPr wrap="none" rtlCol="0">
            <a:spAutoFit/>
          </a:bodyPr>
          <a:lstStyle/>
          <a:p>
            <a:r>
              <a:rPr lang="en-US" dirty="0" smtClean="0"/>
              <a:t>Carvalho et al, 2016 (JGR)</a:t>
            </a:r>
            <a:endParaRPr lang="en-US" dirty="0"/>
          </a:p>
        </p:txBody>
      </p:sp>
      <p:pic>
        <p:nvPicPr>
          <p:cNvPr id="5" name="Content Placeholder 4"/>
          <p:cNvPicPr>
            <a:picLocks noChangeAspect="1"/>
          </p:cNvPicPr>
          <p:nvPr/>
        </p:nvPicPr>
        <p:blipFill rotWithShape="1">
          <a:blip r:embed="rId5">
            <a:extLst>
              <a:ext uri="{28A0092B-C50C-407E-A947-70E740481C1C}">
                <a14:useLocalDpi xmlns:a14="http://schemas.microsoft.com/office/drawing/2010/main" val="0"/>
              </a:ext>
            </a:extLst>
          </a:blip>
          <a:srcRect l="8185" r="51262" b="50515"/>
          <a:stretch/>
        </p:blipFill>
        <p:spPr>
          <a:xfrm>
            <a:off x="6152895" y="0"/>
            <a:ext cx="2892253" cy="1961071"/>
          </a:xfrm>
          <a:prstGeom prst="rect">
            <a:avLst/>
          </a:prstGeom>
        </p:spPr>
      </p:pic>
      <p:sp>
        <p:nvSpPr>
          <p:cNvPr id="11" name="TextBox 10"/>
          <p:cNvSpPr txBox="1"/>
          <p:nvPr/>
        </p:nvSpPr>
        <p:spPr>
          <a:xfrm>
            <a:off x="6487558" y="294547"/>
            <a:ext cx="1067921" cy="369332"/>
          </a:xfrm>
          <a:prstGeom prst="rect">
            <a:avLst/>
          </a:prstGeom>
          <a:noFill/>
        </p:spPr>
        <p:txBody>
          <a:bodyPr wrap="none" rtlCol="0">
            <a:spAutoFit/>
          </a:bodyPr>
          <a:lstStyle/>
          <a:p>
            <a:r>
              <a:rPr lang="en-US" dirty="0" smtClean="0"/>
              <a:t>R</a:t>
            </a:r>
            <a:r>
              <a:rPr lang="en-US" baseline="30000" dirty="0" smtClean="0"/>
              <a:t>2</a:t>
            </a:r>
            <a:r>
              <a:rPr lang="en-US" dirty="0" smtClean="0"/>
              <a:t>=0.885</a:t>
            </a:r>
          </a:p>
        </p:txBody>
      </p:sp>
      <p:sp>
        <p:nvSpPr>
          <p:cNvPr id="14" name="Rectangle 13"/>
          <p:cNvSpPr/>
          <p:nvPr/>
        </p:nvSpPr>
        <p:spPr>
          <a:xfrm>
            <a:off x="6531100" y="96714"/>
            <a:ext cx="2223828" cy="196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745958" y="5001252"/>
            <a:ext cx="7772399" cy="1509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5745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1714312"/>
            <a:ext cx="9144000" cy="5080145"/>
            <a:chOff x="0" y="876300"/>
            <a:chExt cx="9144000" cy="5080145"/>
          </a:xfrm>
        </p:grpSpPr>
        <p:pic>
          <p:nvPicPr>
            <p:cNvPr id="29" name="Picture 28"/>
            <p:cNvPicPr>
              <a:picLocks noChangeAspect="1"/>
            </p:cNvPicPr>
            <p:nvPr/>
          </p:nvPicPr>
          <p:blipFill rotWithShape="1">
            <a:blip r:embed="rId2">
              <a:extLst>
                <a:ext uri="{28A0092B-C50C-407E-A947-70E740481C1C}">
                  <a14:useLocalDpi xmlns:a14="http://schemas.microsoft.com/office/drawing/2010/main" val="0"/>
                </a:ext>
              </a:extLst>
            </a:blip>
            <a:srcRect t="37286"/>
            <a:stretch/>
          </p:blipFill>
          <p:spPr>
            <a:xfrm>
              <a:off x="0" y="2770478"/>
              <a:ext cx="9144000" cy="3185967"/>
            </a:xfrm>
            <a:prstGeom prst="rect">
              <a:avLst/>
            </a:prstGeom>
          </p:spPr>
        </p:pic>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b="66263"/>
            <a:stretch/>
          </p:blipFill>
          <p:spPr>
            <a:xfrm>
              <a:off x="0" y="876300"/>
              <a:ext cx="9144000" cy="1713869"/>
            </a:xfrm>
            <a:prstGeom prst="rect">
              <a:avLst/>
            </a:prstGeom>
          </p:spPr>
        </p:pic>
      </p:grpSp>
      <p:sp>
        <p:nvSpPr>
          <p:cNvPr id="2" name="Title 1"/>
          <p:cNvSpPr>
            <a:spLocks noGrp="1"/>
          </p:cNvSpPr>
          <p:nvPr>
            <p:ph type="title"/>
          </p:nvPr>
        </p:nvSpPr>
        <p:spPr>
          <a:xfrm>
            <a:off x="360947" y="389840"/>
            <a:ext cx="5791948" cy="1325563"/>
          </a:xfrm>
        </p:spPr>
        <p:txBody>
          <a:bodyPr>
            <a:normAutofit/>
          </a:bodyPr>
          <a:lstStyle/>
          <a:p>
            <a:pPr algn="ctr"/>
            <a:r>
              <a:rPr lang="en-US" dirty="0" smtClean="0"/>
              <a:t>NPQ corrections in </a:t>
            </a:r>
            <a:r>
              <a:rPr lang="en-US" dirty="0" smtClean="0"/>
              <a:t>chlorophyll fluorescence (using backscatter</a:t>
            </a:r>
            <a:r>
              <a:rPr lang="en-US" dirty="0" smtClean="0"/>
              <a:t>)</a:t>
            </a:r>
            <a:endParaRPr lang="en-US" dirty="0"/>
          </a:p>
        </p:txBody>
      </p:sp>
      <p:pic>
        <p:nvPicPr>
          <p:cNvPr id="5"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8185" r="51262" b="50515"/>
          <a:stretch/>
        </p:blipFill>
        <p:spPr>
          <a:xfrm>
            <a:off x="6152895" y="0"/>
            <a:ext cx="2892253" cy="1961071"/>
          </a:xfrm>
          <a:prstGeom prst="rect">
            <a:avLst/>
          </a:prstGeom>
        </p:spPr>
      </p:pic>
      <p:sp>
        <p:nvSpPr>
          <p:cNvPr id="11" name="TextBox 10"/>
          <p:cNvSpPr txBox="1"/>
          <p:nvPr/>
        </p:nvSpPr>
        <p:spPr>
          <a:xfrm>
            <a:off x="6487558" y="294547"/>
            <a:ext cx="1067921" cy="369332"/>
          </a:xfrm>
          <a:prstGeom prst="rect">
            <a:avLst/>
          </a:prstGeom>
          <a:noFill/>
        </p:spPr>
        <p:txBody>
          <a:bodyPr wrap="none" rtlCol="0">
            <a:spAutoFit/>
          </a:bodyPr>
          <a:lstStyle/>
          <a:p>
            <a:r>
              <a:rPr lang="en-US" dirty="0" smtClean="0"/>
              <a:t>R</a:t>
            </a:r>
            <a:r>
              <a:rPr lang="en-US" baseline="30000" dirty="0" smtClean="0"/>
              <a:t>2</a:t>
            </a:r>
            <a:r>
              <a:rPr lang="en-US" dirty="0" smtClean="0"/>
              <a:t>=0.885</a:t>
            </a:r>
          </a:p>
        </p:txBody>
      </p:sp>
      <p:sp>
        <p:nvSpPr>
          <p:cNvPr id="14" name="Rectangle 13"/>
          <p:cNvSpPr/>
          <p:nvPr/>
        </p:nvSpPr>
        <p:spPr>
          <a:xfrm>
            <a:off x="6531100" y="96714"/>
            <a:ext cx="2223828" cy="196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19123658">
            <a:off x="6782862" y="1330893"/>
            <a:ext cx="778009" cy="276217"/>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397768" y="1224662"/>
            <a:ext cx="607859" cy="369332"/>
          </a:xfrm>
          <a:prstGeom prst="rect">
            <a:avLst/>
          </a:prstGeom>
          <a:noFill/>
        </p:spPr>
        <p:txBody>
          <a:bodyPr wrap="none" rtlCol="0">
            <a:spAutoFit/>
          </a:bodyPr>
          <a:lstStyle/>
          <a:p>
            <a:r>
              <a:rPr lang="en-US" smtClean="0">
                <a:solidFill>
                  <a:schemeClr val="accent6"/>
                </a:solidFill>
              </a:rPr>
              <a:t>NPQ</a:t>
            </a:r>
            <a:endParaRPr lang="en-US">
              <a:solidFill>
                <a:schemeClr val="accent6"/>
              </a:solidFill>
            </a:endParaRPr>
          </a:p>
        </p:txBody>
      </p:sp>
      <p:pic>
        <p:nvPicPr>
          <p:cNvPr id="33" name="Picture 32"/>
          <p:cNvPicPr>
            <a:picLocks noChangeAspect="1"/>
          </p:cNvPicPr>
          <p:nvPr/>
        </p:nvPicPr>
        <p:blipFill rotWithShape="1">
          <a:blip r:embed="rId5">
            <a:extLst>
              <a:ext uri="{28A0092B-C50C-407E-A947-70E740481C1C}">
                <a14:useLocalDpi xmlns:a14="http://schemas.microsoft.com/office/drawing/2010/main" val="0"/>
              </a:ext>
            </a:extLst>
          </a:blip>
          <a:srcRect l="18552" t="59207" r="11316" b="35389"/>
          <a:stretch/>
        </p:blipFill>
        <p:spPr>
          <a:xfrm>
            <a:off x="1696453" y="3221065"/>
            <a:ext cx="6412832" cy="274525"/>
          </a:xfrm>
          <a:prstGeom prst="rect">
            <a:avLst/>
          </a:prstGeom>
        </p:spPr>
      </p:pic>
      <p:pic>
        <p:nvPicPr>
          <p:cNvPr id="34" name="Picture 33"/>
          <p:cNvPicPr>
            <a:picLocks noChangeAspect="1"/>
          </p:cNvPicPr>
          <p:nvPr/>
        </p:nvPicPr>
        <p:blipFill rotWithShape="1">
          <a:blip r:embed="rId5">
            <a:extLst>
              <a:ext uri="{28A0092B-C50C-407E-A947-70E740481C1C}">
                <a14:useLocalDpi xmlns:a14="http://schemas.microsoft.com/office/drawing/2010/main" val="0"/>
              </a:ext>
            </a:extLst>
          </a:blip>
          <a:srcRect l="9736" t="36772" r="87221" b="35391"/>
          <a:stretch/>
        </p:blipFill>
        <p:spPr>
          <a:xfrm>
            <a:off x="890338" y="2069147"/>
            <a:ext cx="278251" cy="1414127"/>
          </a:xfrm>
          <a:prstGeom prst="rect">
            <a:avLst/>
          </a:prstGeom>
        </p:spPr>
      </p:pic>
      <p:sp>
        <p:nvSpPr>
          <p:cNvPr id="35" name="Rectangle 34"/>
          <p:cNvSpPr/>
          <p:nvPr/>
        </p:nvSpPr>
        <p:spPr>
          <a:xfrm>
            <a:off x="2105526" y="1817373"/>
            <a:ext cx="4841816" cy="336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45958" y="5001252"/>
            <a:ext cx="7772399" cy="1509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696453" y="3485273"/>
            <a:ext cx="5701315" cy="196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670616"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959454"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236100"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104971"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816374"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4177245" y="1845025"/>
            <a:ext cx="1258421" cy="369332"/>
          </a:xfrm>
          <a:prstGeom prst="rect">
            <a:avLst/>
          </a:prstGeom>
          <a:noFill/>
        </p:spPr>
        <p:txBody>
          <a:bodyPr wrap="none" rtlCol="0">
            <a:spAutoFit/>
          </a:bodyPr>
          <a:lstStyle/>
          <a:p>
            <a:r>
              <a:rPr lang="en-US" smtClean="0"/>
              <a:t>Backscatter</a:t>
            </a:r>
            <a:endParaRPr lang="en-US"/>
          </a:p>
        </p:txBody>
      </p:sp>
      <p:sp>
        <p:nvSpPr>
          <p:cNvPr id="44" name="TextBox 43"/>
          <p:cNvSpPr txBox="1"/>
          <p:nvPr/>
        </p:nvSpPr>
        <p:spPr>
          <a:xfrm>
            <a:off x="3888479" y="3348973"/>
            <a:ext cx="1835952" cy="369332"/>
          </a:xfrm>
          <a:prstGeom prst="rect">
            <a:avLst/>
          </a:prstGeom>
          <a:noFill/>
        </p:spPr>
        <p:txBody>
          <a:bodyPr wrap="none" rtlCol="0">
            <a:spAutoFit/>
          </a:bodyPr>
          <a:lstStyle/>
          <a:p>
            <a:r>
              <a:rPr lang="en-US" smtClean="0"/>
              <a:t>CHL Fluorescence</a:t>
            </a:r>
            <a:endParaRPr lang="en-US" dirty="0"/>
          </a:p>
        </p:txBody>
      </p:sp>
      <p:sp>
        <p:nvSpPr>
          <p:cNvPr id="8" name="TextBox 7"/>
          <p:cNvSpPr txBox="1"/>
          <p:nvPr/>
        </p:nvSpPr>
        <p:spPr>
          <a:xfrm>
            <a:off x="0" y="6511144"/>
            <a:ext cx="2584174" cy="369332"/>
          </a:xfrm>
          <a:prstGeom prst="rect">
            <a:avLst/>
          </a:prstGeom>
          <a:noFill/>
        </p:spPr>
        <p:txBody>
          <a:bodyPr wrap="none" rtlCol="0">
            <a:spAutoFit/>
          </a:bodyPr>
          <a:lstStyle/>
          <a:p>
            <a:r>
              <a:rPr lang="en-US" dirty="0" smtClean="0"/>
              <a:t>Carvalho et al, 2016 (JGR)</a:t>
            </a:r>
            <a:endParaRPr lang="en-US" dirty="0"/>
          </a:p>
        </p:txBody>
      </p:sp>
      <p:sp>
        <p:nvSpPr>
          <p:cNvPr id="46" name="Oval 45"/>
          <p:cNvSpPr/>
          <p:nvPr/>
        </p:nvSpPr>
        <p:spPr>
          <a:xfrm>
            <a:off x="3846223"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118726"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403340"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712177"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541799"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257184"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3258826"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114312"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829698"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551139"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984680"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389586"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521990"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2392869"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2671428"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2949989"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3555552"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266524" y="3617000"/>
            <a:ext cx="235557" cy="3334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7941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1714312"/>
            <a:ext cx="9144000" cy="5080145"/>
            <a:chOff x="0" y="876300"/>
            <a:chExt cx="9144000" cy="5080145"/>
          </a:xfrm>
        </p:grpSpPr>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t="37286"/>
            <a:stretch/>
          </p:blipFill>
          <p:spPr>
            <a:xfrm>
              <a:off x="0" y="2770478"/>
              <a:ext cx="9144000" cy="3185967"/>
            </a:xfrm>
            <a:prstGeom prst="rect">
              <a:avLst/>
            </a:prstGeom>
          </p:spPr>
        </p:pic>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b="66263"/>
            <a:stretch/>
          </p:blipFill>
          <p:spPr>
            <a:xfrm>
              <a:off x="0" y="876300"/>
              <a:ext cx="9144000" cy="1713869"/>
            </a:xfrm>
            <a:prstGeom prst="rect">
              <a:avLst/>
            </a:prstGeom>
          </p:spPr>
        </p:pic>
      </p:grpSp>
      <p:pic>
        <p:nvPicPr>
          <p:cNvPr id="5"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8185" r="51262" b="50515"/>
          <a:stretch/>
        </p:blipFill>
        <p:spPr>
          <a:xfrm>
            <a:off x="6152895" y="0"/>
            <a:ext cx="2892253" cy="1961071"/>
          </a:xfrm>
          <a:prstGeom prst="rect">
            <a:avLst/>
          </a:prstGeom>
        </p:spPr>
      </p:pic>
      <p:sp>
        <p:nvSpPr>
          <p:cNvPr id="12" name="Oval 11"/>
          <p:cNvSpPr/>
          <p:nvPr/>
        </p:nvSpPr>
        <p:spPr>
          <a:xfrm rot="19123658">
            <a:off x="6782862" y="1330893"/>
            <a:ext cx="778009" cy="276217"/>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397768" y="1224662"/>
            <a:ext cx="607859" cy="369332"/>
          </a:xfrm>
          <a:prstGeom prst="rect">
            <a:avLst/>
          </a:prstGeom>
          <a:noFill/>
        </p:spPr>
        <p:txBody>
          <a:bodyPr wrap="none" rtlCol="0">
            <a:spAutoFit/>
          </a:bodyPr>
          <a:lstStyle/>
          <a:p>
            <a:r>
              <a:rPr lang="en-US" smtClean="0">
                <a:solidFill>
                  <a:schemeClr val="accent6"/>
                </a:solidFill>
              </a:rPr>
              <a:t>NPQ</a:t>
            </a:r>
            <a:endParaRPr lang="en-US">
              <a:solidFill>
                <a:schemeClr val="accent6"/>
              </a:solidFill>
            </a:endParaRPr>
          </a:p>
        </p:txBody>
      </p:sp>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18552" t="59207" r="11316" b="35389"/>
          <a:stretch/>
        </p:blipFill>
        <p:spPr>
          <a:xfrm>
            <a:off x="1696453" y="3221065"/>
            <a:ext cx="6412832" cy="274525"/>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9736" t="36772" r="87221" b="35391"/>
          <a:stretch/>
        </p:blipFill>
        <p:spPr>
          <a:xfrm>
            <a:off x="890338" y="2069147"/>
            <a:ext cx="278251" cy="1414127"/>
          </a:xfrm>
          <a:prstGeom prst="rect">
            <a:avLst/>
          </a:prstGeom>
        </p:spPr>
      </p:pic>
      <p:sp>
        <p:nvSpPr>
          <p:cNvPr id="3" name="Rectangle 2"/>
          <p:cNvSpPr/>
          <p:nvPr/>
        </p:nvSpPr>
        <p:spPr>
          <a:xfrm>
            <a:off x="2105526" y="1817373"/>
            <a:ext cx="4841816" cy="336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696453" y="5001252"/>
            <a:ext cx="5701315" cy="196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96453" y="3485273"/>
            <a:ext cx="5701315" cy="196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177245" y="1845025"/>
            <a:ext cx="1258421" cy="369332"/>
          </a:xfrm>
          <a:prstGeom prst="rect">
            <a:avLst/>
          </a:prstGeom>
          <a:noFill/>
        </p:spPr>
        <p:txBody>
          <a:bodyPr wrap="none" rtlCol="0">
            <a:spAutoFit/>
          </a:bodyPr>
          <a:lstStyle/>
          <a:p>
            <a:r>
              <a:rPr lang="en-US" smtClean="0"/>
              <a:t>Backscatter</a:t>
            </a:r>
            <a:endParaRPr lang="en-US"/>
          </a:p>
        </p:txBody>
      </p:sp>
      <p:sp>
        <p:nvSpPr>
          <p:cNvPr id="21" name="TextBox 20"/>
          <p:cNvSpPr txBox="1"/>
          <p:nvPr/>
        </p:nvSpPr>
        <p:spPr>
          <a:xfrm>
            <a:off x="3888479" y="3348973"/>
            <a:ext cx="1835952" cy="369332"/>
          </a:xfrm>
          <a:prstGeom prst="rect">
            <a:avLst/>
          </a:prstGeom>
          <a:noFill/>
        </p:spPr>
        <p:txBody>
          <a:bodyPr wrap="none" rtlCol="0">
            <a:spAutoFit/>
          </a:bodyPr>
          <a:lstStyle/>
          <a:p>
            <a:r>
              <a:rPr lang="en-US" smtClean="0"/>
              <a:t>CHL Fluorescence</a:t>
            </a:r>
            <a:endParaRPr lang="en-US" dirty="0"/>
          </a:p>
        </p:txBody>
      </p:sp>
      <p:sp>
        <p:nvSpPr>
          <p:cNvPr id="22" name="TextBox 21"/>
          <p:cNvSpPr txBox="1"/>
          <p:nvPr/>
        </p:nvSpPr>
        <p:spPr>
          <a:xfrm>
            <a:off x="3398216" y="4889013"/>
            <a:ext cx="2816477" cy="369332"/>
          </a:xfrm>
          <a:prstGeom prst="rect">
            <a:avLst/>
          </a:prstGeom>
          <a:noFill/>
        </p:spPr>
        <p:txBody>
          <a:bodyPr wrap="none" rtlCol="0">
            <a:spAutoFit/>
          </a:bodyPr>
          <a:lstStyle/>
          <a:p>
            <a:r>
              <a:rPr lang="en-US" smtClean="0"/>
              <a:t>Corrected </a:t>
            </a:r>
            <a:r>
              <a:rPr lang="en-US" dirty="0" smtClean="0"/>
              <a:t>CHL Fluorescence</a:t>
            </a:r>
            <a:endParaRPr lang="en-US" dirty="0"/>
          </a:p>
        </p:txBody>
      </p:sp>
      <p:sp>
        <p:nvSpPr>
          <p:cNvPr id="7" name="TextBox 6"/>
          <p:cNvSpPr txBox="1"/>
          <p:nvPr/>
        </p:nvSpPr>
        <p:spPr>
          <a:xfrm>
            <a:off x="6487558" y="294547"/>
            <a:ext cx="1067921" cy="369332"/>
          </a:xfrm>
          <a:prstGeom prst="rect">
            <a:avLst/>
          </a:prstGeom>
          <a:noFill/>
        </p:spPr>
        <p:txBody>
          <a:bodyPr wrap="none" rtlCol="0">
            <a:spAutoFit/>
          </a:bodyPr>
          <a:lstStyle/>
          <a:p>
            <a:r>
              <a:rPr lang="en-US" dirty="0" smtClean="0"/>
              <a:t>R</a:t>
            </a:r>
            <a:r>
              <a:rPr lang="en-US" baseline="30000" dirty="0" smtClean="0"/>
              <a:t>2</a:t>
            </a:r>
            <a:r>
              <a:rPr lang="en-US" dirty="0" smtClean="0"/>
              <a:t>=0.885</a:t>
            </a:r>
          </a:p>
        </p:txBody>
      </p:sp>
      <p:sp>
        <p:nvSpPr>
          <p:cNvPr id="23" name="Rectangle 22"/>
          <p:cNvSpPr/>
          <p:nvPr/>
        </p:nvSpPr>
        <p:spPr>
          <a:xfrm>
            <a:off x="6531100" y="96714"/>
            <a:ext cx="2223828" cy="196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0" y="6511144"/>
            <a:ext cx="2584174" cy="369332"/>
          </a:xfrm>
          <a:prstGeom prst="rect">
            <a:avLst/>
          </a:prstGeom>
          <a:noFill/>
        </p:spPr>
        <p:txBody>
          <a:bodyPr wrap="none" rtlCol="0">
            <a:spAutoFit/>
          </a:bodyPr>
          <a:lstStyle/>
          <a:p>
            <a:r>
              <a:rPr lang="en-US" dirty="0" smtClean="0"/>
              <a:t>Carvalho et al, 2016 (JGR)</a:t>
            </a:r>
            <a:endParaRPr lang="en-US" dirty="0"/>
          </a:p>
        </p:txBody>
      </p:sp>
      <p:sp>
        <p:nvSpPr>
          <p:cNvPr id="26" name="Title 1"/>
          <p:cNvSpPr>
            <a:spLocks noGrp="1"/>
          </p:cNvSpPr>
          <p:nvPr>
            <p:ph type="title"/>
          </p:nvPr>
        </p:nvSpPr>
        <p:spPr>
          <a:xfrm>
            <a:off x="360947" y="389840"/>
            <a:ext cx="5791948" cy="1325563"/>
          </a:xfrm>
        </p:spPr>
        <p:txBody>
          <a:bodyPr>
            <a:normAutofit/>
          </a:bodyPr>
          <a:lstStyle/>
          <a:p>
            <a:pPr algn="ctr"/>
            <a:r>
              <a:rPr lang="en-US" dirty="0" smtClean="0"/>
              <a:t>NPQ corrections in </a:t>
            </a:r>
            <a:r>
              <a:rPr lang="en-US" dirty="0" smtClean="0"/>
              <a:t>chlorophyll fluorescence (using backscatter</a:t>
            </a:r>
            <a:r>
              <a:rPr lang="en-US" dirty="0" smtClean="0"/>
              <a:t>)</a:t>
            </a:r>
            <a:endParaRPr lang="en-US" dirty="0"/>
          </a:p>
        </p:txBody>
      </p:sp>
    </p:spTree>
    <p:extLst>
      <p:ext uri="{BB962C8B-B14F-4D97-AF65-F5344CB8AC3E}">
        <p14:creationId xmlns:p14="http://schemas.microsoft.com/office/powerpoint/2010/main" val="8855934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pPr algn="ctr"/>
            <a:r>
              <a:rPr lang="en-US" dirty="0" smtClean="0"/>
              <a:t>Future work: Fluorescence Quenching Correction</a:t>
            </a:r>
            <a:endParaRPr lang="en-US" dirty="0"/>
          </a:p>
        </p:txBody>
      </p:sp>
      <p:pic>
        <p:nvPicPr>
          <p:cNvPr id="5" name="Content Placeholder 4"/>
          <p:cNvPicPr>
            <a:picLocks noGrp="1" noChangeAspect="1"/>
          </p:cNvPicPr>
          <p:nvPr>
            <p:ph sz="half" idx="1"/>
          </p:nvPr>
        </p:nvPicPr>
        <p:blipFill>
          <a:blip r:embed="rId3"/>
          <a:stretch>
            <a:fillRect/>
          </a:stretch>
        </p:blipFill>
        <p:spPr>
          <a:xfrm>
            <a:off x="274320" y="1417638"/>
            <a:ext cx="3919621" cy="5164678"/>
          </a:xfrm>
          <a:prstGeom prst="rect">
            <a:avLst/>
          </a:prstGeom>
        </p:spPr>
      </p:pic>
      <p:sp>
        <p:nvSpPr>
          <p:cNvPr id="4" name="Content Placeholder 3"/>
          <p:cNvSpPr>
            <a:spLocks noGrp="1"/>
          </p:cNvSpPr>
          <p:nvPr>
            <p:ph sz="half" idx="2"/>
          </p:nvPr>
        </p:nvSpPr>
        <p:spPr>
          <a:xfrm>
            <a:off x="4648200" y="1455816"/>
            <a:ext cx="4286794" cy="4525963"/>
          </a:xfrm>
        </p:spPr>
        <p:txBody>
          <a:bodyPr>
            <a:normAutofit/>
          </a:bodyPr>
          <a:lstStyle/>
          <a:p>
            <a:pPr>
              <a:lnSpc>
                <a:spcPct val="150000"/>
              </a:lnSpc>
            </a:pPr>
            <a:r>
              <a:rPr lang="en-US" sz="2400" dirty="0" smtClean="0"/>
              <a:t>Use night profiles to correct daytime profiles (assuming same water mass)</a:t>
            </a:r>
          </a:p>
          <a:p>
            <a:pPr>
              <a:lnSpc>
                <a:spcPct val="150000"/>
              </a:lnSpc>
            </a:pPr>
            <a:r>
              <a:rPr lang="en-US" sz="2400" dirty="0" smtClean="0"/>
              <a:t>FIRe glider with Fluorescence and Backscatter puck</a:t>
            </a:r>
          </a:p>
          <a:p>
            <a:pPr>
              <a:lnSpc>
                <a:spcPct val="150000"/>
              </a:lnSpc>
            </a:pPr>
            <a:endParaRPr lang="en-US" sz="2400" dirty="0"/>
          </a:p>
        </p:txBody>
      </p:sp>
      <p:cxnSp>
        <p:nvCxnSpPr>
          <p:cNvPr id="7" name="Straight Arrow Connector 6"/>
          <p:cNvCxnSpPr/>
          <p:nvPr/>
        </p:nvCxnSpPr>
        <p:spPr>
          <a:xfrm flipH="1">
            <a:off x="1175657" y="2442755"/>
            <a:ext cx="90133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175656" y="4807132"/>
            <a:ext cx="901337" cy="8882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n 7"/>
          <p:cNvSpPr/>
          <p:nvPr/>
        </p:nvSpPr>
        <p:spPr>
          <a:xfrm>
            <a:off x="1247502" y="4807132"/>
            <a:ext cx="757645" cy="666205"/>
          </a:xfrm>
          <a:prstGeom prst="sun">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978329" y="4826726"/>
            <a:ext cx="1123025" cy="8882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Moon 10"/>
          <p:cNvSpPr/>
          <p:nvPr/>
        </p:nvSpPr>
        <p:spPr>
          <a:xfrm>
            <a:off x="3161212" y="4807132"/>
            <a:ext cx="457200" cy="627017"/>
          </a:xfrm>
          <a:prstGeom prst="moon">
            <a:avLst/>
          </a:prstGeom>
          <a:solidFill>
            <a:schemeClr val="tx1">
              <a:lumMod val="50000"/>
              <a:lumOff val="50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Content Placeholder 5" descr="IMG_3976.JPG"/>
          <p:cNvPicPr>
            <a:picLocks noChangeAspect="1"/>
          </p:cNvPicPr>
          <p:nvPr/>
        </p:nvPicPr>
        <p:blipFill rotWithShape="1">
          <a:blip r:embed="rId4" cstate="print">
            <a:extLst>
              <a:ext uri="{28A0092B-C50C-407E-A947-70E740481C1C}">
                <a14:useLocalDpi xmlns:a14="http://schemas.microsoft.com/office/drawing/2010/main" val="0"/>
              </a:ext>
            </a:extLst>
          </a:blip>
          <a:srcRect t="10308" b="14286"/>
          <a:stretch/>
        </p:blipFill>
        <p:spPr>
          <a:xfrm>
            <a:off x="4699957" y="4485206"/>
            <a:ext cx="3938026" cy="2227889"/>
          </a:xfrm>
          <a:prstGeom prst="roundRect">
            <a:avLst>
              <a:gd name="adj" fmla="val 8594"/>
            </a:avLst>
          </a:prstGeom>
          <a:solidFill>
            <a:srgbClr val="FFFFFF">
              <a:shade val="85000"/>
            </a:srgbClr>
          </a:solidFill>
          <a:ln w="19050">
            <a:solidFill>
              <a:schemeClr val="tx1"/>
            </a:solidFill>
          </a:ln>
          <a:effectLst/>
        </p:spPr>
      </p:pic>
    </p:spTree>
    <p:extLst>
      <p:ext uri="{BB962C8B-B14F-4D97-AF65-F5344CB8AC3E}">
        <p14:creationId xmlns:p14="http://schemas.microsoft.com/office/powerpoint/2010/main" val="9034835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387139" cy="1325563"/>
          </a:xfrm>
        </p:spPr>
        <p:txBody>
          <a:bodyPr/>
          <a:lstStyle/>
          <a:p>
            <a:r>
              <a:rPr lang="en-US" dirty="0" smtClean="0"/>
              <a:t>WAP deployments: focusing on the Palmer Deep Canyon</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992" y="1705305"/>
            <a:ext cx="9058016" cy="5032375"/>
          </a:xfrm>
        </p:spPr>
      </p:pic>
      <p:sp>
        <p:nvSpPr>
          <p:cNvPr id="8" name="TextBox 7"/>
          <p:cNvSpPr txBox="1"/>
          <p:nvPr/>
        </p:nvSpPr>
        <p:spPr>
          <a:xfrm>
            <a:off x="6083920" y="6211669"/>
            <a:ext cx="2709781" cy="646331"/>
          </a:xfrm>
          <a:prstGeom prst="rect">
            <a:avLst/>
          </a:prstGeom>
          <a:noFill/>
        </p:spPr>
        <p:txBody>
          <a:bodyPr wrap="none" rtlCol="0">
            <a:spAutoFit/>
          </a:bodyPr>
          <a:lstStyle/>
          <a:p>
            <a:r>
              <a:rPr lang="en-US" dirty="0" smtClean="0">
                <a:solidFill>
                  <a:srgbClr val="00B0F0"/>
                </a:solidFill>
              </a:rPr>
              <a:t>~30 000 CTD glider profiles</a:t>
            </a:r>
          </a:p>
          <a:p>
            <a:r>
              <a:rPr lang="en-US" dirty="0" smtClean="0">
                <a:solidFill>
                  <a:schemeClr val="bg1"/>
                </a:solidFill>
              </a:rPr>
              <a:t>~6 000 FIRe glider profiles</a:t>
            </a:r>
            <a:endParaRPr lang="en-US" dirty="0">
              <a:solidFill>
                <a:schemeClr val="bg1"/>
              </a:solidFill>
            </a:endParaRPr>
          </a:p>
        </p:txBody>
      </p:sp>
      <p:sp>
        <p:nvSpPr>
          <p:cNvPr id="9" name="TextBox 8"/>
          <p:cNvSpPr txBox="1"/>
          <p:nvPr/>
        </p:nvSpPr>
        <p:spPr>
          <a:xfrm>
            <a:off x="4053783" y="6197053"/>
            <a:ext cx="2114361" cy="646331"/>
          </a:xfrm>
          <a:prstGeom prst="rect">
            <a:avLst/>
          </a:prstGeom>
          <a:noFill/>
        </p:spPr>
        <p:txBody>
          <a:bodyPr wrap="none" rtlCol="0">
            <a:spAutoFit/>
          </a:bodyPr>
          <a:lstStyle/>
          <a:p>
            <a:r>
              <a:rPr lang="en-US" dirty="0" smtClean="0"/>
              <a:t>In the Canyon alone,</a:t>
            </a:r>
          </a:p>
          <a:p>
            <a:pPr algn="r"/>
            <a:r>
              <a:rPr lang="en-US" dirty="0"/>
              <a:t> (</a:t>
            </a:r>
            <a:r>
              <a:rPr lang="en-US" dirty="0" smtClean="0"/>
              <a:t>2010-2015)</a:t>
            </a:r>
            <a:endParaRPr lang="en-US" dirty="0"/>
          </a:p>
        </p:txBody>
      </p:sp>
      <p:pic>
        <p:nvPicPr>
          <p:cNvPr id="10" name="Picture 9" descr="未标题-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331693">
            <a:off x="5469343" y="335775"/>
            <a:ext cx="3332122" cy="2408413"/>
          </a:xfrm>
          <a:prstGeom prst="rect">
            <a:avLst/>
          </a:prstGeom>
        </p:spPr>
      </p:pic>
      <p:sp>
        <p:nvSpPr>
          <p:cNvPr id="4" name="TextBox 3"/>
          <p:cNvSpPr txBox="1"/>
          <p:nvPr/>
        </p:nvSpPr>
        <p:spPr>
          <a:xfrm>
            <a:off x="688810" y="1465203"/>
            <a:ext cx="4799611" cy="492443"/>
          </a:xfrm>
          <a:prstGeom prst="rect">
            <a:avLst/>
          </a:prstGeom>
          <a:noFill/>
        </p:spPr>
        <p:txBody>
          <a:bodyPr wrap="square" rtlCol="0">
            <a:spAutoFit/>
          </a:bodyPr>
          <a:lstStyle/>
          <a:p>
            <a:r>
              <a:rPr lang="en-US" sz="2600" b="1" dirty="0" smtClean="0">
                <a:solidFill>
                  <a:srgbClr val="00B0F0"/>
                </a:solidFill>
              </a:rPr>
              <a:t>PHYSICAL DIVERS OF THE BLOOM</a:t>
            </a:r>
            <a:endParaRPr lang="en-US" sz="2600" b="1" dirty="0">
              <a:solidFill>
                <a:srgbClr val="00B0F0"/>
              </a:solidFill>
            </a:endParaRPr>
          </a:p>
        </p:txBody>
      </p:sp>
    </p:spTree>
    <p:extLst>
      <p:ext uri="{BB962C8B-B14F-4D97-AF65-F5344CB8AC3E}">
        <p14:creationId xmlns:p14="http://schemas.microsoft.com/office/powerpoint/2010/main" val="11680106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unset_LTER_Cruise.jp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8293" t="8753" r="8536" b="8753"/>
          <a:stretch/>
        </p:blipFill>
        <p:spPr>
          <a:xfrm>
            <a:off x="0" y="-1"/>
            <a:ext cx="9144000" cy="6872759"/>
          </a:xfrm>
        </p:spPr>
      </p:pic>
      <p:sp>
        <p:nvSpPr>
          <p:cNvPr id="6" name="Rounded Rectangle 5"/>
          <p:cNvSpPr/>
          <p:nvPr/>
        </p:nvSpPr>
        <p:spPr>
          <a:xfrm>
            <a:off x="117523" y="1295400"/>
            <a:ext cx="8726439" cy="4038600"/>
          </a:xfrm>
          <a:prstGeom prst="roundRect">
            <a:avLst/>
          </a:prstGeom>
          <a:solidFill>
            <a:schemeClr val="tx1">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457200" indent="-457200" algn="just">
              <a:spcBef>
                <a:spcPts val="1000"/>
              </a:spcBef>
              <a:buFont typeface="Arial"/>
              <a:buChar char="•"/>
              <a:defRPr/>
            </a:pPr>
            <a:r>
              <a:rPr lang="en-US" sz="2800" dirty="0" smtClean="0">
                <a:cs typeface="Calibri"/>
              </a:rPr>
              <a:t>Gliders provide high-res water column biophysics</a:t>
            </a:r>
          </a:p>
          <a:p>
            <a:pPr marL="457200" indent="-457200" algn="just">
              <a:spcBef>
                <a:spcPts val="1000"/>
              </a:spcBef>
              <a:buFont typeface="Arial"/>
              <a:buChar char="•"/>
              <a:defRPr/>
            </a:pPr>
            <a:r>
              <a:rPr lang="en-US" sz="2800" dirty="0" smtClean="0">
                <a:cs typeface="Calibri"/>
              </a:rPr>
              <a:t>Integration </a:t>
            </a:r>
            <a:r>
              <a:rPr lang="en-US" sz="2800" dirty="0">
                <a:cs typeface="Calibri"/>
              </a:rPr>
              <a:t>of a FIRe sensor into a glider allows us to map, with high temporal and spatial resolution, phytoplankton physiological responses to physical forcing</a:t>
            </a:r>
            <a:endParaRPr lang="en-US" sz="2800" dirty="0" smtClean="0">
              <a:cs typeface="Calibri"/>
            </a:endParaRPr>
          </a:p>
          <a:p>
            <a:pPr marL="457200" indent="-457200" algn="just">
              <a:spcBef>
                <a:spcPts val="1000"/>
              </a:spcBef>
              <a:buFont typeface="Arial"/>
              <a:buChar char="•"/>
              <a:defRPr/>
            </a:pPr>
            <a:r>
              <a:rPr lang="en-US" sz="2800" dirty="0" smtClean="0">
                <a:cs typeface="Calibri"/>
              </a:rPr>
              <a:t>Glider data allow modeling of phytoplankton light response at the right scales</a:t>
            </a:r>
          </a:p>
          <a:p>
            <a:pPr marL="457200" indent="-457200" algn="just">
              <a:spcBef>
                <a:spcPts val="1000"/>
              </a:spcBef>
              <a:buFont typeface="Arial"/>
              <a:buChar char="•"/>
              <a:defRPr/>
            </a:pPr>
            <a:r>
              <a:rPr lang="en-US" sz="2800" dirty="0" smtClean="0">
                <a:cs typeface="Calibri"/>
              </a:rPr>
              <a:t>Future work: NPQ correction using night profiles</a:t>
            </a:r>
          </a:p>
        </p:txBody>
      </p:sp>
      <p:sp>
        <p:nvSpPr>
          <p:cNvPr id="7" name="Title 1"/>
          <p:cNvSpPr>
            <a:spLocks noGrp="1"/>
          </p:cNvSpPr>
          <p:nvPr>
            <p:ph type="title"/>
          </p:nvPr>
        </p:nvSpPr>
        <p:spPr>
          <a:xfrm>
            <a:off x="457200" y="248075"/>
            <a:ext cx="8229600" cy="1143000"/>
          </a:xfrm>
        </p:spPr>
        <p:txBody>
          <a:bodyPr/>
          <a:lstStyle/>
          <a:p>
            <a:pPr algn="ctr"/>
            <a:r>
              <a:rPr lang="en-US" b="1" dirty="0" smtClean="0">
                <a:solidFill>
                  <a:schemeClr val="bg1"/>
                </a:solidFill>
                <a:latin typeface="Calibri" charset="0"/>
                <a:ea typeface="Calibri" charset="0"/>
                <a:cs typeface="Calibri" charset="0"/>
              </a:rPr>
              <a:t>Conclusions</a:t>
            </a:r>
            <a:endParaRPr lang="en-US" b="1" dirty="0">
              <a:solidFill>
                <a:schemeClr val="bg1"/>
              </a:solidFill>
              <a:latin typeface="Calibri" charset="0"/>
              <a:ea typeface="Calibri" charset="0"/>
              <a:cs typeface="Calibri" charset="0"/>
            </a:endParaRPr>
          </a:p>
        </p:txBody>
      </p:sp>
      <p:pic>
        <p:nvPicPr>
          <p:cNvPr id="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 b="100000" l="1595" r="100000">
                        <a14:foregroundMark x1="30463" y1="35088" x2="30463" y2="35088"/>
                        <a14:foregroundMark x1="27432" y1="37799" x2="27432" y2="37799"/>
                        <a14:foregroundMark x1="36364" y1="30463" x2="36364" y2="30463"/>
                        <a14:foregroundMark x1="62041" y1="25040" x2="62041" y2="25040"/>
                        <a14:foregroundMark x1="63158" y1="29346" x2="63158" y2="29346"/>
                        <a14:foregroundMark x1="60447" y1="72089" x2="60447" y2="72089"/>
                        <a14:foregroundMark x1="46411" y1="44817" x2="46411" y2="44817"/>
                        <a14:foregroundMark x1="62839" y1="65072" x2="62839" y2="65072"/>
                        <a14:foregroundMark x1="62839" y1="65072" x2="62839" y2="65072"/>
                        <a14:foregroundMark x1="59809" y1="67145" x2="59809" y2="67145"/>
                        <a14:foregroundMark x1="56938" y1="65072" x2="56938" y2="65072"/>
                        <a14:foregroundMark x1="44498" y1="52313" x2="44498" y2="52313"/>
                        <a14:foregroundMark x1="43062" y1="46890" x2="43062" y2="46890"/>
                        <a14:foregroundMark x1="42584" y1="42903" x2="42584" y2="42903"/>
                        <a14:foregroundMark x1="73684" y1="40670" x2="73684" y2="40670"/>
                        <a14:foregroundMark x1="79426" y1="47368" x2="79426" y2="47368"/>
                        <a14:foregroundMark x1="45774" y1="21212" x2="45774" y2="21212"/>
                        <a14:foregroundMark x1="63477" y1="78469" x2="63477" y2="78469"/>
                        <a14:foregroundMark x1="66029" y1="80223" x2="66029" y2="80223"/>
                        <a14:foregroundMark x1="74003" y1="72568" x2="74003" y2="72568"/>
                        <a14:foregroundMark x1="83892" y1="61722" x2="83892" y2="61722"/>
                        <a14:foregroundMark x1="55343" y1="81659" x2="55343" y2="81659"/>
                        <a14:foregroundMark x1="43541" y1="82456" x2="43541" y2="82456"/>
                        <a14:foregroundMark x1="7337" y1="53907" x2="7337" y2="53907"/>
                        <a14:foregroundMark x1="77990" y1="17225" x2="77990" y2="17225"/>
                        <a14:foregroundMark x1="34450" y1="34609" x2="34450" y2="34609"/>
                        <a14:backgroundMark x1="43381" y1="23923" x2="43381" y2="23923"/>
                        <a14:backgroundMark x1="79745" y1="45614" x2="79745" y2="45614"/>
                        <a14:backgroundMark x1="79745" y1="45614" x2="79745" y2="45614"/>
                      </a14:backgroundRemoval>
                    </a14:imgEffect>
                  </a14:imgLayer>
                </a14:imgProps>
              </a:ext>
              <a:ext uri="{28A0092B-C50C-407E-A947-70E740481C1C}">
                <a14:useLocalDpi xmlns:a14="http://schemas.microsoft.com/office/drawing/2010/main" val="0"/>
              </a:ext>
            </a:extLst>
          </a:blip>
          <a:srcRect/>
          <a:stretch>
            <a:fillRect/>
          </a:stretch>
        </p:blipFill>
        <p:spPr bwMode="auto">
          <a:xfrm>
            <a:off x="117524" y="5620603"/>
            <a:ext cx="1143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FCT_V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5715000"/>
            <a:ext cx="2135879" cy="867572"/>
          </a:xfrm>
          <a:prstGeom prst="rect">
            <a:avLst/>
          </a:prstGeom>
        </p:spPr>
      </p:pic>
      <p:grpSp>
        <p:nvGrpSpPr>
          <p:cNvPr id="11" name="Group 10"/>
          <p:cNvGrpSpPr/>
          <p:nvPr/>
        </p:nvGrpSpPr>
        <p:grpSpPr>
          <a:xfrm>
            <a:off x="3777827" y="5486400"/>
            <a:ext cx="1327573" cy="1333500"/>
            <a:chOff x="2133600" y="3733800"/>
            <a:chExt cx="2844800" cy="2857500"/>
          </a:xfrm>
        </p:grpSpPr>
        <p:sp>
          <p:nvSpPr>
            <p:cNvPr id="10" name="Oval 9"/>
            <p:cNvSpPr/>
            <p:nvPr/>
          </p:nvSpPr>
          <p:spPr>
            <a:xfrm>
              <a:off x="2602780" y="4214964"/>
              <a:ext cx="1905000" cy="19050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1778" b="100000" l="893" r="100000"/>
                      </a14:imgEffect>
                    </a14:imgLayer>
                  </a14:imgProps>
                </a:ext>
              </a:extLst>
            </a:blip>
            <a:stretch>
              <a:fillRect/>
            </a:stretch>
          </p:blipFill>
          <p:spPr>
            <a:xfrm>
              <a:off x="2133600" y="3733800"/>
              <a:ext cx="2844800" cy="2857500"/>
            </a:xfrm>
            <a:prstGeom prst="rect">
              <a:avLst/>
            </a:prstGeom>
          </p:spPr>
        </p:pic>
      </p:grpSp>
    </p:spTree>
    <p:extLst>
      <p:ext uri="{BB962C8B-B14F-4D97-AF65-F5344CB8AC3E}">
        <p14:creationId xmlns:p14="http://schemas.microsoft.com/office/powerpoint/2010/main" val="3801151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_20110122010935.jpg"/>
          <p:cNvPicPr>
            <a:picLocks noChangeAspect="1"/>
          </p:cNvPicPr>
          <p:nvPr/>
        </p:nvPicPr>
        <p:blipFill rotWithShape="1">
          <a:blip r:embed="rId3">
            <a:extLst>
              <a:ext uri="{28A0092B-C50C-407E-A947-70E740481C1C}">
                <a14:useLocalDpi xmlns:a14="http://schemas.microsoft.com/office/drawing/2010/main" val="0"/>
              </a:ext>
            </a:extLst>
          </a:blip>
          <a:srcRect l="1710" r="10754"/>
          <a:stretch/>
        </p:blipFill>
        <p:spPr>
          <a:xfrm>
            <a:off x="1" y="0"/>
            <a:ext cx="9144000" cy="6936828"/>
          </a:xfrm>
          <a:prstGeom prst="rect">
            <a:avLst/>
          </a:prstGeom>
        </p:spPr>
      </p:pic>
      <p:sp>
        <p:nvSpPr>
          <p:cNvPr id="4" name="TextBox 3"/>
          <p:cNvSpPr txBox="1"/>
          <p:nvPr/>
        </p:nvSpPr>
        <p:spPr>
          <a:xfrm>
            <a:off x="6364014" y="5996226"/>
            <a:ext cx="2660344" cy="861774"/>
          </a:xfrm>
          <a:prstGeom prst="rect">
            <a:avLst/>
          </a:prstGeom>
          <a:noFill/>
        </p:spPr>
        <p:txBody>
          <a:bodyPr wrap="none" rtlCol="0">
            <a:spAutoFit/>
          </a:bodyPr>
          <a:lstStyle/>
          <a:p>
            <a:r>
              <a:rPr lang="en-US" sz="3200" dirty="0" smtClean="0">
                <a:solidFill>
                  <a:schemeClr val="bg1"/>
                </a:solidFill>
                <a:latin typeface="Calibri" charset="0"/>
                <a:ea typeface="Calibri" charset="0"/>
                <a:cs typeface="Calibri" charset="0"/>
              </a:rPr>
              <a:t>Filipa Carvalho</a:t>
            </a:r>
          </a:p>
          <a:p>
            <a:r>
              <a:rPr lang="en-US" dirty="0" err="1" smtClean="0">
                <a:solidFill>
                  <a:schemeClr val="bg1"/>
                </a:solidFill>
                <a:latin typeface="Calibri" charset="0"/>
                <a:ea typeface="Calibri" charset="0"/>
                <a:cs typeface="Calibri" charset="0"/>
              </a:rPr>
              <a:t>filipa@marine.rutgers.edu</a:t>
            </a:r>
            <a:endParaRPr lang="en-US" dirty="0">
              <a:solidFill>
                <a:schemeClr val="bg1"/>
              </a:solidFill>
              <a:latin typeface="Calibri" charset="0"/>
              <a:ea typeface="Calibri" charset="0"/>
              <a:cs typeface="Calibri" charset="0"/>
            </a:endParaRPr>
          </a:p>
        </p:txBody>
      </p:sp>
      <p:sp>
        <p:nvSpPr>
          <p:cNvPr id="9" name="Title 8"/>
          <p:cNvSpPr>
            <a:spLocks noGrp="1"/>
          </p:cNvSpPr>
          <p:nvPr>
            <p:ph type="title"/>
          </p:nvPr>
        </p:nvSpPr>
        <p:spPr>
          <a:xfrm>
            <a:off x="2438400" y="76200"/>
            <a:ext cx="2743200" cy="1143000"/>
          </a:xfrm>
        </p:spPr>
        <p:txBody>
          <a:bodyPr/>
          <a:lstStyle/>
          <a:p>
            <a:r>
              <a:rPr lang="en-US"/>
              <a:t>Thank You</a:t>
            </a:r>
            <a:r>
              <a:rPr lang="en-US" smtClean="0"/>
              <a:t>!</a:t>
            </a:r>
            <a:endParaRPr lang="en-US"/>
          </a:p>
        </p:txBody>
      </p:sp>
    </p:spTree>
    <p:extLst>
      <p:ext uri="{BB962C8B-B14F-4D97-AF65-F5344CB8AC3E}">
        <p14:creationId xmlns:p14="http://schemas.microsoft.com/office/powerpoint/2010/main" val="727500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Phytoplankton in the WAP</a:t>
            </a:r>
            <a:endParaRPr lang="en-US" b="1"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8557" y="1825625"/>
            <a:ext cx="6906885" cy="4351338"/>
          </a:xfrm>
        </p:spPr>
      </p:pic>
      <p:sp>
        <p:nvSpPr>
          <p:cNvPr id="11" name="Rectangle 10"/>
          <p:cNvSpPr/>
          <p:nvPr/>
        </p:nvSpPr>
        <p:spPr>
          <a:xfrm>
            <a:off x="6000705" y="6400800"/>
            <a:ext cx="2762295" cy="307777"/>
          </a:xfrm>
          <a:prstGeom prst="rect">
            <a:avLst/>
          </a:prstGeom>
        </p:spPr>
        <p:txBody>
          <a:bodyPr wrap="none">
            <a:spAutoFit/>
          </a:bodyPr>
          <a:lstStyle/>
          <a:p>
            <a:r>
              <a:rPr lang="en-US" sz="1400" i="1">
                <a:solidFill>
                  <a:schemeClr val="bg1"/>
                </a:solidFill>
                <a:latin typeface="ArialMT" charset="0"/>
              </a:rPr>
              <a:t>Courtesy of </a:t>
            </a:r>
            <a:r>
              <a:rPr lang="en-US" sz="1400" i="1" dirty="0" err="1">
                <a:solidFill>
                  <a:schemeClr val="bg1"/>
                </a:solidFill>
                <a:latin typeface="ArialMT" charset="0"/>
              </a:rPr>
              <a:t>Zina</a:t>
            </a:r>
            <a:r>
              <a:rPr lang="en-US" sz="1400" i="1" dirty="0">
                <a:solidFill>
                  <a:schemeClr val="bg1"/>
                </a:solidFill>
                <a:latin typeface="ArialMT" charset="0"/>
              </a:rPr>
              <a:t> </a:t>
            </a:r>
            <a:r>
              <a:rPr lang="en-US" sz="1400" i="1" dirty="0" err="1">
                <a:solidFill>
                  <a:schemeClr val="bg1"/>
                </a:solidFill>
                <a:latin typeface="ArialMT" charset="0"/>
              </a:rPr>
              <a:t>Deretsky</a:t>
            </a:r>
            <a:r>
              <a:rPr lang="en-US" sz="1400" i="1" dirty="0">
                <a:solidFill>
                  <a:schemeClr val="bg1"/>
                </a:solidFill>
                <a:latin typeface="ArialMT" charset="0"/>
              </a:rPr>
              <a:t> / NSF</a:t>
            </a:r>
            <a:endParaRPr lang="en-US" sz="1400" dirty="0">
              <a:solidFill>
                <a:schemeClr val="bg1"/>
              </a:solidFill>
            </a:endParaRPr>
          </a:p>
        </p:txBody>
      </p:sp>
    </p:spTree>
    <p:extLst>
      <p:ext uri="{BB962C8B-B14F-4D97-AF65-F5344CB8AC3E}">
        <p14:creationId xmlns:p14="http://schemas.microsoft.com/office/powerpoint/2010/main" val="1034804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post processing</a:t>
            </a:r>
            <a:endParaRPr lang="en-US" dirty="0"/>
          </a:p>
        </p:txBody>
      </p:sp>
      <p:sp>
        <p:nvSpPr>
          <p:cNvPr id="3" name="Content Placeholder 2"/>
          <p:cNvSpPr>
            <a:spLocks noGrp="1"/>
          </p:cNvSpPr>
          <p:nvPr>
            <p:ph sz="half" idx="1"/>
          </p:nvPr>
        </p:nvSpPr>
        <p:spPr>
          <a:xfrm>
            <a:off x="5160456" y="227938"/>
            <a:ext cx="3886200" cy="1651104"/>
          </a:xfrm>
        </p:spPr>
        <p:txBody>
          <a:bodyPr/>
          <a:lstStyle/>
          <a:p>
            <a:r>
              <a:rPr lang="en-US" dirty="0" smtClean="0"/>
              <a:t>Gain correction</a:t>
            </a:r>
          </a:p>
          <a:p>
            <a:r>
              <a:rPr lang="en-US" dirty="0" smtClean="0"/>
              <a:t>Blank correction</a:t>
            </a:r>
          </a:p>
          <a:p>
            <a:r>
              <a:rPr lang="en-US" dirty="0" smtClean="0"/>
              <a:t>Convert FIRe Fm into chlorophyll-a concentration</a:t>
            </a:r>
          </a:p>
          <a:p>
            <a:endParaRPr lang="en-US" dirty="0"/>
          </a:p>
        </p:txBody>
      </p:sp>
      <p:pic>
        <p:nvPicPr>
          <p:cNvPr id="5" name="Content Placeholder 4" descr="../Desktop/Screen%20Shot%202016-08-01%20at%201.46.11%20PM.png"/>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753248" y="1827877"/>
            <a:ext cx="5315578" cy="3876839"/>
          </a:xfrm>
          <a:prstGeom prst="rect">
            <a:avLst/>
          </a:prstGeom>
          <a:noFill/>
          <a:ln>
            <a:noFill/>
          </a:ln>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20721" b="92793" l="10400" r="96800"/>
                    </a14:imgEffect>
                  </a14:imgLayer>
                </a14:imgProps>
              </a:ext>
            </a:extLst>
          </a:blip>
          <a:stretch>
            <a:fillRect/>
          </a:stretch>
        </p:blipFill>
        <p:spPr>
          <a:xfrm>
            <a:off x="2524" y="1976689"/>
            <a:ext cx="2459322" cy="1637908"/>
          </a:xfrm>
          <a:prstGeom prst="rect">
            <a:avLst/>
          </a:prstGeom>
        </p:spPr>
      </p:pic>
      <p:pic>
        <p:nvPicPr>
          <p:cNvPr id="8" name="Picture 7" descr="未标题-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378886">
            <a:off x="4397583" y="5561045"/>
            <a:ext cx="2430680" cy="1756863"/>
          </a:xfrm>
          <a:prstGeom prst="rect">
            <a:avLst/>
          </a:prstGeom>
        </p:spPr>
      </p:pic>
      <p:pic>
        <p:nvPicPr>
          <p:cNvPr id="9" name="Picture 8"/>
          <p:cNvPicPr>
            <a:picLocks noChangeAspect="1"/>
          </p:cNvPicPr>
          <p:nvPr/>
        </p:nvPicPr>
        <p:blipFill rotWithShape="1">
          <a:blip r:embed="rId7"/>
          <a:srcRect l="36154" r="23517"/>
          <a:stretch/>
        </p:blipFill>
        <p:spPr>
          <a:xfrm>
            <a:off x="625920" y="3614597"/>
            <a:ext cx="1321085" cy="1228394"/>
          </a:xfrm>
          <a:prstGeom prst="rect">
            <a:avLst/>
          </a:prstGeom>
        </p:spPr>
      </p:pic>
    </p:spTree>
    <p:extLst>
      <p:ext uri="{BB962C8B-B14F-4D97-AF65-F5344CB8AC3E}">
        <p14:creationId xmlns:p14="http://schemas.microsoft.com/office/powerpoint/2010/main" val="7291707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19426" y="114880"/>
            <a:ext cx="7957017" cy="1143000"/>
          </a:xfrm>
        </p:spPr>
        <p:txBody>
          <a:bodyPr/>
          <a:lstStyle/>
          <a:p>
            <a:pPr algn="ctr"/>
            <a:r>
              <a:rPr lang="en-US" b="1" smtClean="0"/>
              <a:t>Slocum </a:t>
            </a:r>
            <a:r>
              <a:rPr lang="en-US" b="1" dirty="0" smtClean="0"/>
              <a:t>Gliders</a:t>
            </a:r>
            <a:endParaRPr lang="en-US" b="1" dirty="0"/>
          </a:p>
        </p:txBody>
      </p:sp>
      <p:sp>
        <p:nvSpPr>
          <p:cNvPr id="4" name="Content Placeholder 3"/>
          <p:cNvSpPr>
            <a:spLocks noGrp="1"/>
          </p:cNvSpPr>
          <p:nvPr>
            <p:ph sz="half" idx="2"/>
          </p:nvPr>
        </p:nvSpPr>
        <p:spPr>
          <a:xfrm>
            <a:off x="4554294" y="1025912"/>
            <a:ext cx="4467042" cy="2932770"/>
          </a:xfrm>
        </p:spPr>
        <p:txBody>
          <a:bodyPr>
            <a:normAutofit/>
          </a:bodyPr>
          <a:lstStyle/>
          <a:p>
            <a:r>
              <a:rPr lang="en-US" dirty="0" smtClean="0"/>
              <a:t>AUV; 1.5 meter; ~ 60 kg</a:t>
            </a:r>
          </a:p>
          <a:p>
            <a:r>
              <a:rPr lang="en-US" dirty="0" smtClean="0"/>
              <a:t>Buoyancy driven (saw-tooth pattern)</a:t>
            </a:r>
          </a:p>
          <a:p>
            <a:r>
              <a:rPr lang="en-US" dirty="0">
                <a:cs typeface="Calibri"/>
              </a:rPr>
              <a:t>Sensors: CTD (Temperature, Salinity, Depth), </a:t>
            </a:r>
            <a:r>
              <a:rPr lang="en-US" dirty="0" smtClean="0">
                <a:cs typeface="Calibri"/>
              </a:rPr>
              <a:t>Fluorescence, Backscatter, </a:t>
            </a:r>
            <a:r>
              <a:rPr lang="en-US" dirty="0">
                <a:cs typeface="Calibri"/>
              </a:rPr>
              <a:t>Oxygen, ADCP, FIRe &amp; </a:t>
            </a:r>
            <a:r>
              <a:rPr lang="en-US" dirty="0" smtClean="0">
                <a:cs typeface="Calibri"/>
              </a:rPr>
              <a:t>PAR</a:t>
            </a:r>
            <a:endParaRPr lang="en-US" dirty="0">
              <a:cs typeface="Calibri"/>
            </a:endParaRPr>
          </a:p>
          <a:p>
            <a:endParaRPr lang="en-US" dirty="0" smtClean="0">
              <a:cs typeface="Calibri"/>
            </a:endParaRPr>
          </a:p>
          <a:p>
            <a:r>
              <a:rPr lang="en-US" b="1" dirty="0" smtClean="0">
                <a:cs typeface="Calibri"/>
              </a:rPr>
              <a:t>But why use gliders??</a:t>
            </a:r>
          </a:p>
        </p:txBody>
      </p:sp>
      <p:pic>
        <p:nvPicPr>
          <p:cNvPr id="8" name="Content Placeholder 8" descr="gliderdiagram.gif"/>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9096" b="-19096"/>
          <a:stretch>
            <a:fillRect/>
          </a:stretch>
        </p:blipFill>
        <p:spPr bwMode="auto">
          <a:xfrm>
            <a:off x="274596" y="619843"/>
            <a:ext cx="4168188" cy="346038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Content Placeholder 4"/>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030509" y="3797300"/>
            <a:ext cx="6933758" cy="2633663"/>
          </a:xfrm>
        </p:spPr>
      </p:pic>
    </p:spTree>
    <p:extLst>
      <p:ext uri="{BB962C8B-B14F-4D97-AF65-F5344CB8AC3E}">
        <p14:creationId xmlns:p14="http://schemas.microsoft.com/office/powerpoint/2010/main" val="8203608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poster_OSM2016_fire2.png"/>
          <p:cNvPicPr>
            <a:picLocks noChangeAspect="1"/>
          </p:cNvPicPr>
          <p:nvPr/>
        </p:nvPicPr>
        <p:blipFill rotWithShape="1">
          <a:blip r:embed="rId3">
            <a:extLst>
              <a:ext uri="{28A0092B-C50C-407E-A947-70E740481C1C}">
                <a14:useLocalDpi xmlns:a14="http://schemas.microsoft.com/office/drawing/2010/main" val="0"/>
              </a:ext>
            </a:extLst>
          </a:blip>
          <a:srcRect l="40620" r="38671"/>
          <a:stretch/>
        </p:blipFill>
        <p:spPr>
          <a:xfrm>
            <a:off x="5056887" y="1146675"/>
            <a:ext cx="3462639" cy="5539112"/>
          </a:xfrm>
          <a:prstGeom prst="rect">
            <a:avLst/>
          </a:prstGeom>
        </p:spPr>
      </p:pic>
      <p:cxnSp>
        <p:nvCxnSpPr>
          <p:cNvPr id="39" name="Straight Connector 38"/>
          <p:cNvCxnSpPr/>
          <p:nvPr/>
        </p:nvCxnSpPr>
        <p:spPr>
          <a:xfrm>
            <a:off x="5346267" y="2280147"/>
            <a:ext cx="2835813" cy="0"/>
          </a:xfrm>
          <a:prstGeom prst="line">
            <a:avLst/>
          </a:prstGeom>
          <a:ln w="381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346267" y="4496163"/>
            <a:ext cx="2835813" cy="0"/>
          </a:xfrm>
          <a:prstGeom prst="line">
            <a:avLst/>
          </a:prstGeom>
          <a:ln w="381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5988794" y="4039542"/>
            <a:ext cx="1983740" cy="737753"/>
          </a:xfrm>
          <a:custGeom>
            <a:avLst/>
            <a:gdLst>
              <a:gd name="connsiteX0" fmla="*/ 0 w 2381250"/>
              <a:gd name="connsiteY0" fmla="*/ 0 h 889000"/>
              <a:gd name="connsiteX1" fmla="*/ 203200 w 2381250"/>
              <a:gd name="connsiteY1" fmla="*/ 342900 h 889000"/>
              <a:gd name="connsiteX2" fmla="*/ 419100 w 2381250"/>
              <a:gd name="connsiteY2" fmla="*/ 577850 h 889000"/>
              <a:gd name="connsiteX3" fmla="*/ 749300 w 2381250"/>
              <a:gd name="connsiteY3" fmla="*/ 806450 h 889000"/>
              <a:gd name="connsiteX4" fmla="*/ 1111250 w 2381250"/>
              <a:gd name="connsiteY4" fmla="*/ 889000 h 889000"/>
              <a:gd name="connsiteX5" fmla="*/ 1485900 w 2381250"/>
              <a:gd name="connsiteY5" fmla="*/ 889000 h 889000"/>
              <a:gd name="connsiteX6" fmla="*/ 1790700 w 2381250"/>
              <a:gd name="connsiteY6" fmla="*/ 793750 h 889000"/>
              <a:gd name="connsiteX7" fmla="*/ 2057400 w 2381250"/>
              <a:gd name="connsiteY7" fmla="*/ 558800 h 889000"/>
              <a:gd name="connsiteX8" fmla="*/ 2260600 w 2381250"/>
              <a:gd name="connsiteY8" fmla="*/ 317500 h 889000"/>
              <a:gd name="connsiteX9" fmla="*/ 2368550 w 2381250"/>
              <a:gd name="connsiteY9" fmla="*/ 88900 h 889000"/>
              <a:gd name="connsiteX10" fmla="*/ 2381250 w 2381250"/>
              <a:gd name="connsiteY10" fmla="*/ 6350 h 889000"/>
              <a:gd name="connsiteX11" fmla="*/ 2381250 w 2381250"/>
              <a:gd name="connsiteY11" fmla="*/ 6350 h 889000"/>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3112"/>
              <a:gd name="connsiteX1" fmla="*/ 203200 w 2381250"/>
              <a:gd name="connsiteY1" fmla="*/ 342900 h 903112"/>
              <a:gd name="connsiteX2" fmla="*/ 419100 w 2381250"/>
              <a:gd name="connsiteY2" fmla="*/ 577850 h 903112"/>
              <a:gd name="connsiteX3" fmla="*/ 749300 w 2381250"/>
              <a:gd name="connsiteY3" fmla="*/ 806450 h 903112"/>
              <a:gd name="connsiteX4" fmla="*/ 1111250 w 2381250"/>
              <a:gd name="connsiteY4" fmla="*/ 889000 h 903112"/>
              <a:gd name="connsiteX5" fmla="*/ 1485900 w 2381250"/>
              <a:gd name="connsiteY5" fmla="*/ 889000 h 903112"/>
              <a:gd name="connsiteX6" fmla="*/ 1841500 w 2381250"/>
              <a:gd name="connsiteY6" fmla="*/ 749300 h 903112"/>
              <a:gd name="connsiteX7" fmla="*/ 2057400 w 2381250"/>
              <a:gd name="connsiteY7" fmla="*/ 558800 h 903112"/>
              <a:gd name="connsiteX8" fmla="*/ 2260600 w 2381250"/>
              <a:gd name="connsiteY8" fmla="*/ 317500 h 903112"/>
              <a:gd name="connsiteX9" fmla="*/ 2368550 w 2381250"/>
              <a:gd name="connsiteY9" fmla="*/ 88900 h 903112"/>
              <a:gd name="connsiteX10" fmla="*/ 2381250 w 2381250"/>
              <a:gd name="connsiteY10" fmla="*/ 6350 h 903112"/>
              <a:gd name="connsiteX11" fmla="*/ 2381250 w 2381250"/>
              <a:gd name="connsiteY11" fmla="*/ 6350 h 90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250" h="903112">
                <a:moveTo>
                  <a:pt x="0" y="0"/>
                </a:moveTo>
                <a:cubicBezTo>
                  <a:pt x="67733" y="114300"/>
                  <a:pt x="133350" y="246592"/>
                  <a:pt x="203200" y="342900"/>
                </a:cubicBezTo>
                <a:cubicBezTo>
                  <a:pt x="273050" y="439208"/>
                  <a:pt x="328083" y="500592"/>
                  <a:pt x="419100" y="577850"/>
                </a:cubicBezTo>
                <a:cubicBezTo>
                  <a:pt x="510117" y="655108"/>
                  <a:pt x="633942" y="754592"/>
                  <a:pt x="749300" y="806450"/>
                </a:cubicBezTo>
                <a:cubicBezTo>
                  <a:pt x="864658" y="858308"/>
                  <a:pt x="988483" y="875242"/>
                  <a:pt x="1111250" y="889000"/>
                </a:cubicBezTo>
                <a:cubicBezTo>
                  <a:pt x="1234017" y="902758"/>
                  <a:pt x="1364192" y="912283"/>
                  <a:pt x="1485900" y="889000"/>
                </a:cubicBezTo>
                <a:cubicBezTo>
                  <a:pt x="1607608" y="865717"/>
                  <a:pt x="1752600" y="827617"/>
                  <a:pt x="1841500" y="749300"/>
                </a:cubicBezTo>
                <a:cubicBezTo>
                  <a:pt x="1913467" y="685800"/>
                  <a:pt x="1987550" y="630767"/>
                  <a:pt x="2057400" y="558800"/>
                </a:cubicBezTo>
                <a:cubicBezTo>
                  <a:pt x="2127250" y="486833"/>
                  <a:pt x="2208742" y="395817"/>
                  <a:pt x="2260600" y="317500"/>
                </a:cubicBezTo>
                <a:cubicBezTo>
                  <a:pt x="2312458" y="239183"/>
                  <a:pt x="2348442" y="140758"/>
                  <a:pt x="2368550" y="88900"/>
                </a:cubicBezTo>
                <a:lnTo>
                  <a:pt x="2381250" y="6350"/>
                </a:lnTo>
                <a:lnTo>
                  <a:pt x="2381250" y="6350"/>
                </a:lnTo>
              </a:path>
            </a:pathLst>
          </a:custGeom>
          <a:ln>
            <a:no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TextBox 44"/>
          <p:cNvSpPr txBox="1"/>
          <p:nvPr/>
        </p:nvSpPr>
        <p:spPr>
          <a:xfrm>
            <a:off x="7087209" y="2794951"/>
            <a:ext cx="638592" cy="377135"/>
          </a:xfrm>
          <a:prstGeom prst="rect">
            <a:avLst/>
          </a:prstGeom>
          <a:noFill/>
        </p:spPr>
        <p:txBody>
          <a:bodyPr wrap="none" rtlCol="0">
            <a:spAutoFit/>
          </a:bodyPr>
          <a:lstStyle/>
          <a:p>
            <a:r>
              <a:rPr lang="en-US" sz="2400" dirty="0" smtClean="0">
                <a:solidFill>
                  <a:schemeClr val="bg1"/>
                </a:solidFill>
              </a:rPr>
              <a:t>MLD</a:t>
            </a:r>
            <a:endParaRPr lang="en-US" sz="2400" dirty="0">
              <a:solidFill>
                <a:schemeClr val="bg1"/>
              </a:solidFill>
            </a:endParaRPr>
          </a:p>
        </p:txBody>
      </p:sp>
      <p:cxnSp>
        <p:nvCxnSpPr>
          <p:cNvPr id="50" name="Straight Arrow Connector 49"/>
          <p:cNvCxnSpPr/>
          <p:nvPr/>
        </p:nvCxnSpPr>
        <p:spPr>
          <a:xfrm flipV="1">
            <a:off x="7463204" y="2656626"/>
            <a:ext cx="133741" cy="19601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55" name="Freeform 54"/>
          <p:cNvSpPr/>
          <p:nvPr/>
        </p:nvSpPr>
        <p:spPr>
          <a:xfrm>
            <a:off x="6041945" y="1832038"/>
            <a:ext cx="1917533" cy="729714"/>
          </a:xfrm>
          <a:custGeom>
            <a:avLst/>
            <a:gdLst>
              <a:gd name="connsiteX0" fmla="*/ 0 w 2381250"/>
              <a:gd name="connsiteY0" fmla="*/ 0 h 889000"/>
              <a:gd name="connsiteX1" fmla="*/ 203200 w 2381250"/>
              <a:gd name="connsiteY1" fmla="*/ 342900 h 889000"/>
              <a:gd name="connsiteX2" fmla="*/ 419100 w 2381250"/>
              <a:gd name="connsiteY2" fmla="*/ 577850 h 889000"/>
              <a:gd name="connsiteX3" fmla="*/ 749300 w 2381250"/>
              <a:gd name="connsiteY3" fmla="*/ 806450 h 889000"/>
              <a:gd name="connsiteX4" fmla="*/ 1111250 w 2381250"/>
              <a:gd name="connsiteY4" fmla="*/ 889000 h 889000"/>
              <a:gd name="connsiteX5" fmla="*/ 1485900 w 2381250"/>
              <a:gd name="connsiteY5" fmla="*/ 889000 h 889000"/>
              <a:gd name="connsiteX6" fmla="*/ 1790700 w 2381250"/>
              <a:gd name="connsiteY6" fmla="*/ 793750 h 889000"/>
              <a:gd name="connsiteX7" fmla="*/ 2057400 w 2381250"/>
              <a:gd name="connsiteY7" fmla="*/ 558800 h 889000"/>
              <a:gd name="connsiteX8" fmla="*/ 2260600 w 2381250"/>
              <a:gd name="connsiteY8" fmla="*/ 317500 h 889000"/>
              <a:gd name="connsiteX9" fmla="*/ 2368550 w 2381250"/>
              <a:gd name="connsiteY9" fmla="*/ 88900 h 889000"/>
              <a:gd name="connsiteX10" fmla="*/ 2381250 w 2381250"/>
              <a:gd name="connsiteY10" fmla="*/ 6350 h 889000"/>
              <a:gd name="connsiteX11" fmla="*/ 2381250 w 2381250"/>
              <a:gd name="connsiteY11" fmla="*/ 6350 h 889000"/>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3112"/>
              <a:gd name="connsiteX1" fmla="*/ 203200 w 2381250"/>
              <a:gd name="connsiteY1" fmla="*/ 342900 h 903112"/>
              <a:gd name="connsiteX2" fmla="*/ 419100 w 2381250"/>
              <a:gd name="connsiteY2" fmla="*/ 577850 h 903112"/>
              <a:gd name="connsiteX3" fmla="*/ 749300 w 2381250"/>
              <a:gd name="connsiteY3" fmla="*/ 806450 h 903112"/>
              <a:gd name="connsiteX4" fmla="*/ 1111250 w 2381250"/>
              <a:gd name="connsiteY4" fmla="*/ 889000 h 903112"/>
              <a:gd name="connsiteX5" fmla="*/ 1485900 w 2381250"/>
              <a:gd name="connsiteY5" fmla="*/ 889000 h 903112"/>
              <a:gd name="connsiteX6" fmla="*/ 1841500 w 2381250"/>
              <a:gd name="connsiteY6" fmla="*/ 749300 h 903112"/>
              <a:gd name="connsiteX7" fmla="*/ 2057400 w 2381250"/>
              <a:gd name="connsiteY7" fmla="*/ 558800 h 903112"/>
              <a:gd name="connsiteX8" fmla="*/ 2260600 w 2381250"/>
              <a:gd name="connsiteY8" fmla="*/ 317500 h 903112"/>
              <a:gd name="connsiteX9" fmla="*/ 2368550 w 2381250"/>
              <a:gd name="connsiteY9" fmla="*/ 88900 h 903112"/>
              <a:gd name="connsiteX10" fmla="*/ 2381250 w 2381250"/>
              <a:gd name="connsiteY10" fmla="*/ 6350 h 903112"/>
              <a:gd name="connsiteX11" fmla="*/ 2381250 w 2381250"/>
              <a:gd name="connsiteY11" fmla="*/ 6350 h 90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250" h="903112">
                <a:moveTo>
                  <a:pt x="0" y="0"/>
                </a:moveTo>
                <a:cubicBezTo>
                  <a:pt x="67733" y="114300"/>
                  <a:pt x="133350" y="246592"/>
                  <a:pt x="203200" y="342900"/>
                </a:cubicBezTo>
                <a:cubicBezTo>
                  <a:pt x="273050" y="439208"/>
                  <a:pt x="328083" y="500592"/>
                  <a:pt x="419100" y="577850"/>
                </a:cubicBezTo>
                <a:cubicBezTo>
                  <a:pt x="510117" y="655108"/>
                  <a:pt x="633942" y="754592"/>
                  <a:pt x="749300" y="806450"/>
                </a:cubicBezTo>
                <a:cubicBezTo>
                  <a:pt x="864658" y="858308"/>
                  <a:pt x="988483" y="875242"/>
                  <a:pt x="1111250" y="889000"/>
                </a:cubicBezTo>
                <a:cubicBezTo>
                  <a:pt x="1234017" y="902758"/>
                  <a:pt x="1364192" y="912283"/>
                  <a:pt x="1485900" y="889000"/>
                </a:cubicBezTo>
                <a:cubicBezTo>
                  <a:pt x="1607608" y="865717"/>
                  <a:pt x="1752600" y="827617"/>
                  <a:pt x="1841500" y="749300"/>
                </a:cubicBezTo>
                <a:cubicBezTo>
                  <a:pt x="1913467" y="685800"/>
                  <a:pt x="1987550" y="630767"/>
                  <a:pt x="2057400" y="558800"/>
                </a:cubicBezTo>
                <a:cubicBezTo>
                  <a:pt x="2127250" y="486833"/>
                  <a:pt x="2208742" y="395817"/>
                  <a:pt x="2260600" y="317500"/>
                </a:cubicBezTo>
                <a:cubicBezTo>
                  <a:pt x="2312458" y="239183"/>
                  <a:pt x="2348442" y="140758"/>
                  <a:pt x="2368550" y="88900"/>
                </a:cubicBezTo>
                <a:lnTo>
                  <a:pt x="2381250" y="6350"/>
                </a:lnTo>
                <a:lnTo>
                  <a:pt x="2381250" y="6350"/>
                </a:lnTo>
              </a:path>
            </a:pathLst>
          </a:cu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Freeform 55"/>
          <p:cNvSpPr/>
          <p:nvPr/>
        </p:nvSpPr>
        <p:spPr>
          <a:xfrm>
            <a:off x="6041945" y="4027469"/>
            <a:ext cx="1917533" cy="729714"/>
          </a:xfrm>
          <a:custGeom>
            <a:avLst/>
            <a:gdLst>
              <a:gd name="connsiteX0" fmla="*/ 0 w 2381250"/>
              <a:gd name="connsiteY0" fmla="*/ 0 h 889000"/>
              <a:gd name="connsiteX1" fmla="*/ 203200 w 2381250"/>
              <a:gd name="connsiteY1" fmla="*/ 342900 h 889000"/>
              <a:gd name="connsiteX2" fmla="*/ 419100 w 2381250"/>
              <a:gd name="connsiteY2" fmla="*/ 577850 h 889000"/>
              <a:gd name="connsiteX3" fmla="*/ 749300 w 2381250"/>
              <a:gd name="connsiteY3" fmla="*/ 806450 h 889000"/>
              <a:gd name="connsiteX4" fmla="*/ 1111250 w 2381250"/>
              <a:gd name="connsiteY4" fmla="*/ 889000 h 889000"/>
              <a:gd name="connsiteX5" fmla="*/ 1485900 w 2381250"/>
              <a:gd name="connsiteY5" fmla="*/ 889000 h 889000"/>
              <a:gd name="connsiteX6" fmla="*/ 1790700 w 2381250"/>
              <a:gd name="connsiteY6" fmla="*/ 793750 h 889000"/>
              <a:gd name="connsiteX7" fmla="*/ 2057400 w 2381250"/>
              <a:gd name="connsiteY7" fmla="*/ 558800 h 889000"/>
              <a:gd name="connsiteX8" fmla="*/ 2260600 w 2381250"/>
              <a:gd name="connsiteY8" fmla="*/ 317500 h 889000"/>
              <a:gd name="connsiteX9" fmla="*/ 2368550 w 2381250"/>
              <a:gd name="connsiteY9" fmla="*/ 88900 h 889000"/>
              <a:gd name="connsiteX10" fmla="*/ 2381250 w 2381250"/>
              <a:gd name="connsiteY10" fmla="*/ 6350 h 889000"/>
              <a:gd name="connsiteX11" fmla="*/ 2381250 w 2381250"/>
              <a:gd name="connsiteY11" fmla="*/ 6350 h 889000"/>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3112"/>
              <a:gd name="connsiteX1" fmla="*/ 203200 w 2381250"/>
              <a:gd name="connsiteY1" fmla="*/ 342900 h 903112"/>
              <a:gd name="connsiteX2" fmla="*/ 419100 w 2381250"/>
              <a:gd name="connsiteY2" fmla="*/ 577850 h 903112"/>
              <a:gd name="connsiteX3" fmla="*/ 749300 w 2381250"/>
              <a:gd name="connsiteY3" fmla="*/ 806450 h 903112"/>
              <a:gd name="connsiteX4" fmla="*/ 1111250 w 2381250"/>
              <a:gd name="connsiteY4" fmla="*/ 889000 h 903112"/>
              <a:gd name="connsiteX5" fmla="*/ 1485900 w 2381250"/>
              <a:gd name="connsiteY5" fmla="*/ 889000 h 903112"/>
              <a:gd name="connsiteX6" fmla="*/ 1841500 w 2381250"/>
              <a:gd name="connsiteY6" fmla="*/ 749300 h 903112"/>
              <a:gd name="connsiteX7" fmla="*/ 2057400 w 2381250"/>
              <a:gd name="connsiteY7" fmla="*/ 558800 h 903112"/>
              <a:gd name="connsiteX8" fmla="*/ 2260600 w 2381250"/>
              <a:gd name="connsiteY8" fmla="*/ 317500 h 903112"/>
              <a:gd name="connsiteX9" fmla="*/ 2368550 w 2381250"/>
              <a:gd name="connsiteY9" fmla="*/ 88900 h 903112"/>
              <a:gd name="connsiteX10" fmla="*/ 2381250 w 2381250"/>
              <a:gd name="connsiteY10" fmla="*/ 6350 h 903112"/>
              <a:gd name="connsiteX11" fmla="*/ 2381250 w 2381250"/>
              <a:gd name="connsiteY11" fmla="*/ 6350 h 90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250" h="903112">
                <a:moveTo>
                  <a:pt x="0" y="0"/>
                </a:moveTo>
                <a:cubicBezTo>
                  <a:pt x="67733" y="114300"/>
                  <a:pt x="133350" y="246592"/>
                  <a:pt x="203200" y="342900"/>
                </a:cubicBezTo>
                <a:cubicBezTo>
                  <a:pt x="273050" y="439208"/>
                  <a:pt x="328083" y="500592"/>
                  <a:pt x="419100" y="577850"/>
                </a:cubicBezTo>
                <a:cubicBezTo>
                  <a:pt x="510117" y="655108"/>
                  <a:pt x="633942" y="754592"/>
                  <a:pt x="749300" y="806450"/>
                </a:cubicBezTo>
                <a:cubicBezTo>
                  <a:pt x="864658" y="858308"/>
                  <a:pt x="988483" y="875242"/>
                  <a:pt x="1111250" y="889000"/>
                </a:cubicBezTo>
                <a:cubicBezTo>
                  <a:pt x="1234017" y="902758"/>
                  <a:pt x="1364192" y="912283"/>
                  <a:pt x="1485900" y="889000"/>
                </a:cubicBezTo>
                <a:cubicBezTo>
                  <a:pt x="1607608" y="865717"/>
                  <a:pt x="1752600" y="827617"/>
                  <a:pt x="1841500" y="749300"/>
                </a:cubicBezTo>
                <a:cubicBezTo>
                  <a:pt x="1913467" y="685800"/>
                  <a:pt x="1987550" y="630767"/>
                  <a:pt x="2057400" y="558800"/>
                </a:cubicBezTo>
                <a:cubicBezTo>
                  <a:pt x="2127250" y="486833"/>
                  <a:pt x="2208742" y="395817"/>
                  <a:pt x="2260600" y="317500"/>
                </a:cubicBezTo>
                <a:cubicBezTo>
                  <a:pt x="2312458" y="239183"/>
                  <a:pt x="2348442" y="140758"/>
                  <a:pt x="2368550" y="88900"/>
                </a:cubicBezTo>
                <a:lnTo>
                  <a:pt x="2381250" y="6350"/>
                </a:lnTo>
                <a:lnTo>
                  <a:pt x="2381250" y="6350"/>
                </a:lnTo>
              </a:path>
            </a:pathLst>
          </a:cu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itle 1"/>
          <p:cNvSpPr txBox="1">
            <a:spLocks/>
          </p:cNvSpPr>
          <p:nvPr/>
        </p:nvSpPr>
        <p:spPr>
          <a:xfrm>
            <a:off x="628650" y="38138"/>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smtClean="0"/>
              <a:t>MLD vs. photoacclimation regimes</a:t>
            </a:r>
            <a:br>
              <a:rPr lang="en-US" dirty="0" smtClean="0"/>
            </a:br>
            <a:endParaRPr lang="en-US" i="1" dirty="0">
              <a:solidFill>
                <a:schemeClr val="accent5"/>
              </a:solidFill>
            </a:endParaRPr>
          </a:p>
        </p:txBody>
      </p:sp>
      <p:pic>
        <p:nvPicPr>
          <p:cNvPr id="13" name="Content Placeholder 3" descr="../Desktop/Screen%20Shot%202016-08-01%20at%202.14.45%20PM.png"/>
          <p:cNvPicPr>
            <a:picLocks/>
          </p:cNvPicPr>
          <p:nvPr/>
        </p:nvPicPr>
        <p:blipFill rotWithShape="1">
          <a:blip r:embed="rId4">
            <a:extLst>
              <a:ext uri="{28A0092B-C50C-407E-A947-70E740481C1C}">
                <a14:useLocalDpi xmlns:a14="http://schemas.microsoft.com/office/drawing/2010/main" val="0"/>
              </a:ext>
            </a:extLst>
          </a:blip>
          <a:srcRect r="47087" b="8867"/>
          <a:stretch/>
        </p:blipFill>
        <p:spPr bwMode="auto">
          <a:xfrm>
            <a:off x="702081" y="1025432"/>
            <a:ext cx="3146294" cy="4689568"/>
          </a:xfrm>
          <a:prstGeom prst="rect">
            <a:avLst/>
          </a:prstGeom>
          <a:noFill/>
          <a:ln>
            <a:noFill/>
          </a:ln>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4605" t="10077" r="76116" b="13354"/>
          <a:stretch/>
        </p:blipFill>
        <p:spPr>
          <a:xfrm>
            <a:off x="1118047" y="1412235"/>
            <a:ext cx="2919169" cy="3922776"/>
          </a:xfrm>
          <a:prstGeom prst="rect">
            <a:avLst/>
          </a:prstGeom>
        </p:spPr>
      </p:pic>
      <p:sp>
        <p:nvSpPr>
          <p:cNvPr id="15" name="Rounded Rectangle 14"/>
          <p:cNvSpPr/>
          <p:nvPr/>
        </p:nvSpPr>
        <p:spPr>
          <a:xfrm>
            <a:off x="1369283" y="5871409"/>
            <a:ext cx="1893463" cy="758695"/>
          </a:xfrm>
          <a:prstGeom prst="roundRect">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Rectangle 15"/>
              <p:cNvSpPr/>
              <p:nvPr/>
            </p:nvSpPr>
            <p:spPr>
              <a:xfrm>
                <a:off x="1488958" y="5913744"/>
                <a:ext cx="1726435" cy="636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charset="0"/>
                            </a:rPr>
                          </m:ctrlPr>
                        </m:fPr>
                        <m:num>
                          <m:sSup>
                            <m:sSupPr>
                              <m:ctrlPr>
                                <a:rPr lang="en-US" i="1">
                                  <a:latin typeface="Cambria Math" charset="0"/>
                                </a:rPr>
                              </m:ctrlPr>
                            </m:sSupPr>
                            <m:e>
                              <m:r>
                                <a:rPr lang="en-US" i="1">
                                  <a:latin typeface="Cambria Math" charset="0"/>
                                </a:rPr>
                                <m:t>𝐹𝑣</m:t>
                              </m:r>
                            </m:e>
                            <m:sup>
                              <m:r>
                                <a:rPr lang="en-US" i="0">
                                  <a:latin typeface="Cambria Math" charset="0"/>
                                </a:rPr>
                                <m:t>′</m:t>
                              </m:r>
                            </m:sup>
                          </m:sSup>
                        </m:num>
                        <m:den>
                          <m:sSup>
                            <m:sSupPr>
                              <m:ctrlPr>
                                <a:rPr lang="en-US" i="1">
                                  <a:latin typeface="Cambria Math" charset="0"/>
                                </a:rPr>
                              </m:ctrlPr>
                            </m:sSupPr>
                            <m:e>
                              <m:r>
                                <a:rPr lang="en-US" i="1">
                                  <a:latin typeface="Cambria Math" charset="0"/>
                                </a:rPr>
                                <m:t>𝐹𝑚</m:t>
                              </m:r>
                            </m:e>
                            <m:sup>
                              <m:r>
                                <a:rPr lang="en-US" i="0">
                                  <a:latin typeface="Cambria Math" charset="0"/>
                                </a:rPr>
                                <m:t>′</m:t>
                              </m:r>
                            </m:sup>
                          </m:sSup>
                        </m:den>
                      </m:f>
                      <m:r>
                        <a:rPr lang="en-US" i="0">
                          <a:latin typeface="Cambria Math" charset="0"/>
                        </a:rPr>
                        <m:t>=</m:t>
                      </m:r>
                      <m:r>
                        <a:rPr lang="en-US" i="1">
                          <a:latin typeface="Cambria Math" charset="0"/>
                        </a:rPr>
                        <m:t>𝑎</m:t>
                      </m:r>
                      <m:r>
                        <a:rPr lang="en-US" i="0">
                          <a:latin typeface="Cambria Math" charset="0"/>
                        </a:rPr>
                        <m:t> </m:t>
                      </m:r>
                      <m:sSup>
                        <m:sSupPr>
                          <m:ctrlPr>
                            <a:rPr lang="en-US" i="1">
                              <a:latin typeface="Cambria Math" charset="0"/>
                            </a:rPr>
                          </m:ctrlPr>
                        </m:sSupPr>
                        <m:e>
                          <m:r>
                            <a:rPr lang="en-US" i="1">
                              <a:latin typeface="Cambria Math" charset="0"/>
                            </a:rPr>
                            <m:t>𝑒</m:t>
                          </m:r>
                        </m:e>
                        <m:sup>
                          <m:r>
                            <a:rPr lang="en-US" i="0">
                              <a:latin typeface="Cambria Math" charset="0"/>
                            </a:rPr>
                            <m:t>−</m:t>
                          </m:r>
                          <m:f>
                            <m:fPr>
                              <m:ctrlPr>
                                <a:rPr lang="en-US" i="1" smtClean="0">
                                  <a:latin typeface="Cambria Math" charset="0"/>
                                </a:rPr>
                              </m:ctrlPr>
                            </m:fPr>
                            <m:num>
                              <m:r>
                                <a:rPr lang="en-US" i="1">
                                  <a:latin typeface="Cambria Math" charset="0"/>
                                </a:rPr>
                                <m:t>𝑃𝐴𝑅</m:t>
                              </m:r>
                            </m:num>
                            <m:den>
                              <m:sSub>
                                <m:sSubPr>
                                  <m:ctrlPr>
                                    <a:rPr lang="en-US" i="1" smtClean="0">
                                      <a:solidFill>
                                        <a:schemeClr val="accent5"/>
                                      </a:solidFill>
                                      <a:latin typeface="Cambria Math" charset="0"/>
                                    </a:rPr>
                                  </m:ctrlPr>
                                </m:sSubPr>
                                <m:e>
                                  <m:r>
                                    <a:rPr lang="en-US" i="1">
                                      <a:solidFill>
                                        <a:schemeClr val="accent5"/>
                                      </a:solidFill>
                                      <a:latin typeface="Cambria Math" charset="0"/>
                                    </a:rPr>
                                    <m:t>𝐸</m:t>
                                  </m:r>
                                </m:e>
                                <m:sub>
                                  <m:r>
                                    <a:rPr lang="en-US" i="1">
                                      <a:solidFill>
                                        <a:schemeClr val="accent5"/>
                                      </a:solidFill>
                                      <a:latin typeface="Cambria Math" charset="0"/>
                                    </a:rPr>
                                    <m:t>𝑘</m:t>
                                  </m:r>
                                </m:sub>
                              </m:sSub>
                            </m:den>
                          </m:f>
                        </m:sup>
                      </m:sSup>
                    </m:oMath>
                  </m:oMathPara>
                </a14:m>
                <a:endParaRPr lang="en-US" dirty="0"/>
              </a:p>
            </p:txBody>
          </p:sp>
        </mc:Choice>
        <mc:Fallback xmlns="">
          <p:sp>
            <p:nvSpPr>
              <p:cNvPr id="16" name="Rectangle 15"/>
              <p:cNvSpPr>
                <a:spLocks noRot="1" noChangeAspect="1" noMove="1" noResize="1" noEditPoints="1" noAdjustHandles="1" noChangeArrowheads="1" noChangeShapeType="1" noTextEdit="1"/>
              </p:cNvSpPr>
              <p:nvPr/>
            </p:nvSpPr>
            <p:spPr>
              <a:xfrm>
                <a:off x="1488958" y="5913744"/>
                <a:ext cx="1726435" cy="636906"/>
              </a:xfrm>
              <a:prstGeom prst="rect">
                <a:avLst/>
              </a:prstGeom>
              <a:blipFill rotWithShape="0">
                <a:blip r:embed="rId6"/>
                <a:stretch>
                  <a:fillRect/>
                </a:stretch>
              </a:blipFill>
            </p:spPr>
            <p:txBody>
              <a:bodyPr/>
              <a:lstStyle/>
              <a:p>
                <a:r>
                  <a:rPr lang="en-US">
                    <a:noFill/>
                  </a:rPr>
                  <a:t> </a:t>
                </a:r>
              </a:p>
            </p:txBody>
          </p:sp>
        </mc:Fallback>
      </mc:AlternateContent>
      <p:sp>
        <p:nvSpPr>
          <p:cNvPr id="17" name="Freeform 16"/>
          <p:cNvSpPr/>
          <p:nvPr/>
        </p:nvSpPr>
        <p:spPr>
          <a:xfrm>
            <a:off x="1165978" y="1750233"/>
            <a:ext cx="2428732" cy="1123977"/>
          </a:xfrm>
          <a:custGeom>
            <a:avLst/>
            <a:gdLst>
              <a:gd name="connsiteX0" fmla="*/ 0 w 2418347"/>
              <a:gd name="connsiteY0" fmla="*/ 0 h 1058779"/>
              <a:gd name="connsiteX1" fmla="*/ 2418347 w 2418347"/>
              <a:gd name="connsiteY1" fmla="*/ 1058779 h 1058779"/>
              <a:gd name="connsiteX2" fmla="*/ 2418347 w 2418347"/>
              <a:gd name="connsiteY2" fmla="*/ 1058779 h 1058779"/>
              <a:gd name="connsiteX0" fmla="*/ 0 w 2418347"/>
              <a:gd name="connsiteY0" fmla="*/ 0 h 1058779"/>
              <a:gd name="connsiteX1" fmla="*/ 649705 w 2418347"/>
              <a:gd name="connsiteY1" fmla="*/ 733926 h 1058779"/>
              <a:gd name="connsiteX2" fmla="*/ 2418347 w 2418347"/>
              <a:gd name="connsiteY2" fmla="*/ 1058779 h 1058779"/>
              <a:gd name="connsiteX3" fmla="*/ 2418347 w 2418347"/>
              <a:gd name="connsiteY3" fmla="*/ 1058779 h 1058779"/>
              <a:gd name="connsiteX0" fmla="*/ 0 w 2418347"/>
              <a:gd name="connsiteY0" fmla="*/ 0 h 1058779"/>
              <a:gd name="connsiteX1" fmla="*/ 180473 w 2418347"/>
              <a:gd name="connsiteY1" fmla="*/ 336884 h 1058779"/>
              <a:gd name="connsiteX2" fmla="*/ 649705 w 2418347"/>
              <a:gd name="connsiteY2" fmla="*/ 733926 h 1058779"/>
              <a:gd name="connsiteX3" fmla="*/ 2418347 w 2418347"/>
              <a:gd name="connsiteY3" fmla="*/ 1058779 h 1058779"/>
              <a:gd name="connsiteX4" fmla="*/ 2418347 w 2418347"/>
              <a:gd name="connsiteY4"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2418347 w 2418347"/>
              <a:gd name="connsiteY3" fmla="*/ 1058779 h 1058779"/>
              <a:gd name="connsiteX4" fmla="*/ 2418347 w 2418347"/>
              <a:gd name="connsiteY4"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1395663 w 2418347"/>
              <a:gd name="connsiteY3" fmla="*/ 986589 h 1058779"/>
              <a:gd name="connsiteX4" fmla="*/ 2418347 w 2418347"/>
              <a:gd name="connsiteY4" fmla="*/ 1058779 h 1058779"/>
              <a:gd name="connsiteX5" fmla="*/ 2418347 w 2418347"/>
              <a:gd name="connsiteY5"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48656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48656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368968 w 2418347"/>
              <a:gd name="connsiteY2" fmla="*/ 594393 h 1058779"/>
              <a:gd name="connsiteX3" fmla="*/ 685800 w 2418347"/>
              <a:gd name="connsiteY3" fmla="*/ 854242 h 1058779"/>
              <a:gd name="connsiteX4" fmla="*/ 938463 w 2418347"/>
              <a:gd name="connsiteY4" fmla="*/ 948656 h 1058779"/>
              <a:gd name="connsiteX5" fmla="*/ 1395663 w 2418347"/>
              <a:gd name="connsiteY5" fmla="*/ 986589 h 1058779"/>
              <a:gd name="connsiteX6" fmla="*/ 2418347 w 2418347"/>
              <a:gd name="connsiteY6" fmla="*/ 1058779 h 1058779"/>
              <a:gd name="connsiteX7" fmla="*/ 2418347 w 2418347"/>
              <a:gd name="connsiteY7" fmla="*/ 1058779 h 1058779"/>
              <a:gd name="connsiteX0" fmla="*/ 0 w 2497474"/>
              <a:gd name="connsiteY0" fmla="*/ 0 h 1068791"/>
              <a:gd name="connsiteX1" fmla="*/ 180473 w 2497474"/>
              <a:gd name="connsiteY1" fmla="*/ 336884 h 1068791"/>
              <a:gd name="connsiteX2" fmla="*/ 368968 w 2497474"/>
              <a:gd name="connsiteY2" fmla="*/ 594393 h 1068791"/>
              <a:gd name="connsiteX3" fmla="*/ 685800 w 2497474"/>
              <a:gd name="connsiteY3" fmla="*/ 854242 h 1068791"/>
              <a:gd name="connsiteX4" fmla="*/ 938463 w 2497474"/>
              <a:gd name="connsiteY4" fmla="*/ 948656 h 1068791"/>
              <a:gd name="connsiteX5" fmla="*/ 1395663 w 2497474"/>
              <a:gd name="connsiteY5" fmla="*/ 986589 h 1068791"/>
              <a:gd name="connsiteX6" fmla="*/ 2418347 w 2497474"/>
              <a:gd name="connsiteY6" fmla="*/ 1058779 h 1068791"/>
              <a:gd name="connsiteX7" fmla="*/ 2431047 w 2497474"/>
              <a:gd name="connsiteY7" fmla="*/ 750804 h 1068791"/>
              <a:gd name="connsiteX0" fmla="*/ 0 w 2492919"/>
              <a:gd name="connsiteY0" fmla="*/ 0 h 1036455"/>
              <a:gd name="connsiteX1" fmla="*/ 180473 w 2492919"/>
              <a:gd name="connsiteY1" fmla="*/ 336884 h 1036455"/>
              <a:gd name="connsiteX2" fmla="*/ 368968 w 2492919"/>
              <a:gd name="connsiteY2" fmla="*/ 594393 h 1036455"/>
              <a:gd name="connsiteX3" fmla="*/ 685800 w 2492919"/>
              <a:gd name="connsiteY3" fmla="*/ 854242 h 1036455"/>
              <a:gd name="connsiteX4" fmla="*/ 938463 w 2492919"/>
              <a:gd name="connsiteY4" fmla="*/ 948656 h 1036455"/>
              <a:gd name="connsiteX5" fmla="*/ 1395663 w 2492919"/>
              <a:gd name="connsiteY5" fmla="*/ 986589 h 1036455"/>
              <a:gd name="connsiteX6" fmla="*/ 2411997 w 2492919"/>
              <a:gd name="connsiteY6" fmla="*/ 1023854 h 1036455"/>
              <a:gd name="connsiteX7" fmla="*/ 2431047 w 2492919"/>
              <a:gd name="connsiteY7" fmla="*/ 750804 h 1036455"/>
              <a:gd name="connsiteX0" fmla="*/ 0 w 2411997"/>
              <a:gd name="connsiteY0" fmla="*/ 0 h 1036455"/>
              <a:gd name="connsiteX1" fmla="*/ 180473 w 2411997"/>
              <a:gd name="connsiteY1" fmla="*/ 336884 h 1036455"/>
              <a:gd name="connsiteX2" fmla="*/ 368968 w 2411997"/>
              <a:gd name="connsiteY2" fmla="*/ 594393 h 1036455"/>
              <a:gd name="connsiteX3" fmla="*/ 685800 w 2411997"/>
              <a:gd name="connsiteY3" fmla="*/ 854242 h 1036455"/>
              <a:gd name="connsiteX4" fmla="*/ 938463 w 2411997"/>
              <a:gd name="connsiteY4" fmla="*/ 948656 h 1036455"/>
              <a:gd name="connsiteX5" fmla="*/ 1395663 w 2411997"/>
              <a:gd name="connsiteY5" fmla="*/ 986589 h 1036455"/>
              <a:gd name="connsiteX6" fmla="*/ 2411997 w 2411997"/>
              <a:gd name="connsiteY6" fmla="*/ 1023854 h 1036455"/>
              <a:gd name="connsiteX0" fmla="*/ 0 w 2415172"/>
              <a:gd name="connsiteY0" fmla="*/ 0 h 1044982"/>
              <a:gd name="connsiteX1" fmla="*/ 180473 w 2415172"/>
              <a:gd name="connsiteY1" fmla="*/ 336884 h 1044982"/>
              <a:gd name="connsiteX2" fmla="*/ 368968 w 2415172"/>
              <a:gd name="connsiteY2" fmla="*/ 594393 h 1044982"/>
              <a:gd name="connsiteX3" fmla="*/ 685800 w 2415172"/>
              <a:gd name="connsiteY3" fmla="*/ 854242 h 1044982"/>
              <a:gd name="connsiteX4" fmla="*/ 938463 w 2415172"/>
              <a:gd name="connsiteY4" fmla="*/ 948656 h 1044982"/>
              <a:gd name="connsiteX5" fmla="*/ 1395663 w 2415172"/>
              <a:gd name="connsiteY5" fmla="*/ 986589 h 1044982"/>
              <a:gd name="connsiteX6" fmla="*/ 2415172 w 2415172"/>
              <a:gd name="connsiteY6" fmla="*/ 1033379 h 1044982"/>
              <a:gd name="connsiteX0" fmla="*/ 0 w 2439677"/>
              <a:gd name="connsiteY0" fmla="*/ 0 h 1033379"/>
              <a:gd name="connsiteX1" fmla="*/ 180473 w 2439677"/>
              <a:gd name="connsiteY1" fmla="*/ 336884 h 1033379"/>
              <a:gd name="connsiteX2" fmla="*/ 368968 w 2439677"/>
              <a:gd name="connsiteY2" fmla="*/ 594393 h 1033379"/>
              <a:gd name="connsiteX3" fmla="*/ 685800 w 2439677"/>
              <a:gd name="connsiteY3" fmla="*/ 854242 h 1033379"/>
              <a:gd name="connsiteX4" fmla="*/ 938463 w 2439677"/>
              <a:gd name="connsiteY4" fmla="*/ 948656 h 1033379"/>
              <a:gd name="connsiteX5" fmla="*/ 1395663 w 2439677"/>
              <a:gd name="connsiteY5" fmla="*/ 986589 h 1033379"/>
              <a:gd name="connsiteX6" fmla="*/ 2415172 w 2439677"/>
              <a:gd name="connsiteY6" fmla="*/ 1033379 h 1033379"/>
              <a:gd name="connsiteX0" fmla="*/ 0 w 2455552"/>
              <a:gd name="connsiteY0" fmla="*/ 0 h 1157204"/>
              <a:gd name="connsiteX1" fmla="*/ 196348 w 2455552"/>
              <a:gd name="connsiteY1" fmla="*/ 460709 h 1157204"/>
              <a:gd name="connsiteX2" fmla="*/ 384843 w 2455552"/>
              <a:gd name="connsiteY2" fmla="*/ 718218 h 1157204"/>
              <a:gd name="connsiteX3" fmla="*/ 701675 w 2455552"/>
              <a:gd name="connsiteY3" fmla="*/ 978067 h 1157204"/>
              <a:gd name="connsiteX4" fmla="*/ 954338 w 2455552"/>
              <a:gd name="connsiteY4" fmla="*/ 1072481 h 1157204"/>
              <a:gd name="connsiteX5" fmla="*/ 1411538 w 2455552"/>
              <a:gd name="connsiteY5" fmla="*/ 1110414 h 1157204"/>
              <a:gd name="connsiteX6" fmla="*/ 2431047 w 2455552"/>
              <a:gd name="connsiteY6" fmla="*/ 1157204 h 1157204"/>
              <a:gd name="connsiteX0" fmla="*/ 1518 w 2457070"/>
              <a:gd name="connsiteY0" fmla="*/ 13093 h 1170297"/>
              <a:gd name="connsiteX1" fmla="*/ 197866 w 2457070"/>
              <a:gd name="connsiteY1" fmla="*/ 473802 h 1170297"/>
              <a:gd name="connsiteX2" fmla="*/ 386361 w 2457070"/>
              <a:gd name="connsiteY2" fmla="*/ 731311 h 1170297"/>
              <a:gd name="connsiteX3" fmla="*/ 703193 w 2457070"/>
              <a:gd name="connsiteY3" fmla="*/ 991160 h 1170297"/>
              <a:gd name="connsiteX4" fmla="*/ 955856 w 2457070"/>
              <a:gd name="connsiteY4" fmla="*/ 1085574 h 1170297"/>
              <a:gd name="connsiteX5" fmla="*/ 1413056 w 2457070"/>
              <a:gd name="connsiteY5" fmla="*/ 1123507 h 1170297"/>
              <a:gd name="connsiteX6" fmla="*/ 2432565 w 2457070"/>
              <a:gd name="connsiteY6" fmla="*/ 1170297 h 1170297"/>
              <a:gd name="connsiteX0" fmla="*/ 1775 w 2428752"/>
              <a:gd name="connsiteY0" fmla="*/ 14215 h 1123794"/>
              <a:gd name="connsiteX1" fmla="*/ 169548 w 2428752"/>
              <a:gd name="connsiteY1" fmla="*/ 427299 h 1123794"/>
              <a:gd name="connsiteX2" fmla="*/ 358043 w 2428752"/>
              <a:gd name="connsiteY2" fmla="*/ 684808 h 1123794"/>
              <a:gd name="connsiteX3" fmla="*/ 674875 w 2428752"/>
              <a:gd name="connsiteY3" fmla="*/ 944657 h 1123794"/>
              <a:gd name="connsiteX4" fmla="*/ 927538 w 2428752"/>
              <a:gd name="connsiteY4" fmla="*/ 1039071 h 1123794"/>
              <a:gd name="connsiteX5" fmla="*/ 1384738 w 2428752"/>
              <a:gd name="connsiteY5" fmla="*/ 1077004 h 1123794"/>
              <a:gd name="connsiteX6" fmla="*/ 2404247 w 2428752"/>
              <a:gd name="connsiteY6" fmla="*/ 1123794 h 1123794"/>
              <a:gd name="connsiteX0" fmla="*/ 1775 w 2428752"/>
              <a:gd name="connsiteY0" fmla="*/ 14215 h 1123794"/>
              <a:gd name="connsiteX1" fmla="*/ 169548 w 2428752"/>
              <a:gd name="connsiteY1" fmla="*/ 427299 h 1123794"/>
              <a:gd name="connsiteX2" fmla="*/ 358043 w 2428752"/>
              <a:gd name="connsiteY2" fmla="*/ 684808 h 1123794"/>
              <a:gd name="connsiteX3" fmla="*/ 674875 w 2428752"/>
              <a:gd name="connsiteY3" fmla="*/ 944657 h 1123794"/>
              <a:gd name="connsiteX4" fmla="*/ 927538 w 2428752"/>
              <a:gd name="connsiteY4" fmla="*/ 1039071 h 1123794"/>
              <a:gd name="connsiteX5" fmla="*/ 1384738 w 2428752"/>
              <a:gd name="connsiteY5" fmla="*/ 1077004 h 1123794"/>
              <a:gd name="connsiteX6" fmla="*/ 2404247 w 2428752"/>
              <a:gd name="connsiteY6" fmla="*/ 1123794 h 1123794"/>
              <a:gd name="connsiteX0" fmla="*/ 1755 w 2428732"/>
              <a:gd name="connsiteY0" fmla="*/ 14398 h 1123977"/>
              <a:gd name="connsiteX1" fmla="*/ 169528 w 2428732"/>
              <a:gd name="connsiteY1" fmla="*/ 427482 h 1123977"/>
              <a:gd name="connsiteX2" fmla="*/ 347863 w 2428732"/>
              <a:gd name="connsiteY2" fmla="*/ 722244 h 1123977"/>
              <a:gd name="connsiteX3" fmla="*/ 674855 w 2428732"/>
              <a:gd name="connsiteY3" fmla="*/ 944840 h 1123977"/>
              <a:gd name="connsiteX4" fmla="*/ 927518 w 2428732"/>
              <a:gd name="connsiteY4" fmla="*/ 1039254 h 1123977"/>
              <a:gd name="connsiteX5" fmla="*/ 1384718 w 2428732"/>
              <a:gd name="connsiteY5" fmla="*/ 1077187 h 1123977"/>
              <a:gd name="connsiteX6" fmla="*/ 2404227 w 2428732"/>
              <a:gd name="connsiteY6" fmla="*/ 1123977 h 1123977"/>
              <a:gd name="connsiteX0" fmla="*/ 1755 w 2428732"/>
              <a:gd name="connsiteY0" fmla="*/ 14398 h 1123977"/>
              <a:gd name="connsiteX1" fmla="*/ 169528 w 2428732"/>
              <a:gd name="connsiteY1" fmla="*/ 427482 h 1123977"/>
              <a:gd name="connsiteX2" fmla="*/ 347863 w 2428732"/>
              <a:gd name="connsiteY2" fmla="*/ 722244 h 1123977"/>
              <a:gd name="connsiteX3" fmla="*/ 600348 w 2428732"/>
              <a:gd name="connsiteY3" fmla="*/ 924520 h 1123977"/>
              <a:gd name="connsiteX4" fmla="*/ 927518 w 2428732"/>
              <a:gd name="connsiteY4" fmla="*/ 1039254 h 1123977"/>
              <a:gd name="connsiteX5" fmla="*/ 1384718 w 2428732"/>
              <a:gd name="connsiteY5" fmla="*/ 1077187 h 1123977"/>
              <a:gd name="connsiteX6" fmla="*/ 2404227 w 2428732"/>
              <a:gd name="connsiteY6" fmla="*/ 1123977 h 112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8732" h="1123977">
                <a:moveTo>
                  <a:pt x="1755" y="14398"/>
                </a:moveTo>
                <a:cubicBezTo>
                  <a:pt x="-16459" y="-79181"/>
                  <a:pt x="111843" y="309508"/>
                  <a:pt x="169528" y="427482"/>
                </a:cubicBezTo>
                <a:cubicBezTo>
                  <a:pt x="227213" y="545456"/>
                  <a:pt x="253482" y="615698"/>
                  <a:pt x="347863" y="722244"/>
                </a:cubicBezTo>
                <a:cubicBezTo>
                  <a:pt x="432084" y="808470"/>
                  <a:pt x="503739" y="871685"/>
                  <a:pt x="600348" y="924520"/>
                </a:cubicBezTo>
                <a:cubicBezTo>
                  <a:pt x="696957" y="977355"/>
                  <a:pt x="796790" y="1013810"/>
                  <a:pt x="927518" y="1039254"/>
                </a:cubicBezTo>
                <a:cubicBezTo>
                  <a:pt x="1058246" y="1064698"/>
                  <a:pt x="1138600" y="1063067"/>
                  <a:pt x="1384718" y="1077187"/>
                </a:cubicBezTo>
                <a:cubicBezTo>
                  <a:pt x="1630836" y="1091308"/>
                  <a:pt x="2593613" y="1118825"/>
                  <a:pt x="2404227" y="1123977"/>
                </a:cubicBezTo>
              </a:path>
            </a:pathLst>
          </a:custGeom>
          <a:noFill/>
          <a:ln w="28575">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167733" y="3571877"/>
            <a:ext cx="2426977" cy="1275513"/>
          </a:xfrm>
          <a:custGeom>
            <a:avLst/>
            <a:gdLst>
              <a:gd name="connsiteX0" fmla="*/ 0 w 2418347"/>
              <a:gd name="connsiteY0" fmla="*/ 0 h 1058779"/>
              <a:gd name="connsiteX1" fmla="*/ 2418347 w 2418347"/>
              <a:gd name="connsiteY1" fmla="*/ 1058779 h 1058779"/>
              <a:gd name="connsiteX2" fmla="*/ 2418347 w 2418347"/>
              <a:gd name="connsiteY2" fmla="*/ 1058779 h 1058779"/>
              <a:gd name="connsiteX0" fmla="*/ 0 w 2418347"/>
              <a:gd name="connsiteY0" fmla="*/ 0 h 1058779"/>
              <a:gd name="connsiteX1" fmla="*/ 649705 w 2418347"/>
              <a:gd name="connsiteY1" fmla="*/ 733926 h 1058779"/>
              <a:gd name="connsiteX2" fmla="*/ 2418347 w 2418347"/>
              <a:gd name="connsiteY2" fmla="*/ 1058779 h 1058779"/>
              <a:gd name="connsiteX3" fmla="*/ 2418347 w 2418347"/>
              <a:gd name="connsiteY3" fmla="*/ 1058779 h 1058779"/>
              <a:gd name="connsiteX0" fmla="*/ 0 w 2418347"/>
              <a:gd name="connsiteY0" fmla="*/ 0 h 1058779"/>
              <a:gd name="connsiteX1" fmla="*/ 180473 w 2418347"/>
              <a:gd name="connsiteY1" fmla="*/ 336884 h 1058779"/>
              <a:gd name="connsiteX2" fmla="*/ 649705 w 2418347"/>
              <a:gd name="connsiteY2" fmla="*/ 733926 h 1058779"/>
              <a:gd name="connsiteX3" fmla="*/ 2418347 w 2418347"/>
              <a:gd name="connsiteY3" fmla="*/ 1058779 h 1058779"/>
              <a:gd name="connsiteX4" fmla="*/ 2418347 w 2418347"/>
              <a:gd name="connsiteY4"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2418347 w 2418347"/>
              <a:gd name="connsiteY3" fmla="*/ 1058779 h 1058779"/>
              <a:gd name="connsiteX4" fmla="*/ 2418347 w 2418347"/>
              <a:gd name="connsiteY4"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1395663 w 2418347"/>
              <a:gd name="connsiteY3" fmla="*/ 986589 h 1058779"/>
              <a:gd name="connsiteX4" fmla="*/ 2418347 w 2418347"/>
              <a:gd name="connsiteY4" fmla="*/ 1058779 h 1058779"/>
              <a:gd name="connsiteX5" fmla="*/ 2418347 w 2418347"/>
              <a:gd name="connsiteY5"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48656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48656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368968 w 2418347"/>
              <a:gd name="connsiteY2" fmla="*/ 594393 h 1058779"/>
              <a:gd name="connsiteX3" fmla="*/ 685800 w 2418347"/>
              <a:gd name="connsiteY3" fmla="*/ 854242 h 1058779"/>
              <a:gd name="connsiteX4" fmla="*/ 938463 w 2418347"/>
              <a:gd name="connsiteY4" fmla="*/ 948656 h 1058779"/>
              <a:gd name="connsiteX5" fmla="*/ 1395663 w 2418347"/>
              <a:gd name="connsiteY5" fmla="*/ 986589 h 1058779"/>
              <a:gd name="connsiteX6" fmla="*/ 2418347 w 2418347"/>
              <a:gd name="connsiteY6" fmla="*/ 1058779 h 1058779"/>
              <a:gd name="connsiteX7" fmla="*/ 2418347 w 2418347"/>
              <a:gd name="connsiteY7" fmla="*/ 1058779 h 1058779"/>
              <a:gd name="connsiteX0" fmla="*/ 0 w 2497474"/>
              <a:gd name="connsiteY0" fmla="*/ 0 h 1068791"/>
              <a:gd name="connsiteX1" fmla="*/ 180473 w 2497474"/>
              <a:gd name="connsiteY1" fmla="*/ 336884 h 1068791"/>
              <a:gd name="connsiteX2" fmla="*/ 368968 w 2497474"/>
              <a:gd name="connsiteY2" fmla="*/ 594393 h 1068791"/>
              <a:gd name="connsiteX3" fmla="*/ 685800 w 2497474"/>
              <a:gd name="connsiteY3" fmla="*/ 854242 h 1068791"/>
              <a:gd name="connsiteX4" fmla="*/ 938463 w 2497474"/>
              <a:gd name="connsiteY4" fmla="*/ 948656 h 1068791"/>
              <a:gd name="connsiteX5" fmla="*/ 1395663 w 2497474"/>
              <a:gd name="connsiteY5" fmla="*/ 986589 h 1068791"/>
              <a:gd name="connsiteX6" fmla="*/ 2418347 w 2497474"/>
              <a:gd name="connsiteY6" fmla="*/ 1058779 h 1068791"/>
              <a:gd name="connsiteX7" fmla="*/ 2431047 w 2497474"/>
              <a:gd name="connsiteY7" fmla="*/ 750804 h 1068791"/>
              <a:gd name="connsiteX0" fmla="*/ 0 w 2492919"/>
              <a:gd name="connsiteY0" fmla="*/ 0 h 1036455"/>
              <a:gd name="connsiteX1" fmla="*/ 180473 w 2492919"/>
              <a:gd name="connsiteY1" fmla="*/ 336884 h 1036455"/>
              <a:gd name="connsiteX2" fmla="*/ 368968 w 2492919"/>
              <a:gd name="connsiteY2" fmla="*/ 594393 h 1036455"/>
              <a:gd name="connsiteX3" fmla="*/ 685800 w 2492919"/>
              <a:gd name="connsiteY3" fmla="*/ 854242 h 1036455"/>
              <a:gd name="connsiteX4" fmla="*/ 938463 w 2492919"/>
              <a:gd name="connsiteY4" fmla="*/ 948656 h 1036455"/>
              <a:gd name="connsiteX5" fmla="*/ 1395663 w 2492919"/>
              <a:gd name="connsiteY5" fmla="*/ 986589 h 1036455"/>
              <a:gd name="connsiteX6" fmla="*/ 2411997 w 2492919"/>
              <a:gd name="connsiteY6" fmla="*/ 1023854 h 1036455"/>
              <a:gd name="connsiteX7" fmla="*/ 2431047 w 2492919"/>
              <a:gd name="connsiteY7" fmla="*/ 750804 h 1036455"/>
              <a:gd name="connsiteX0" fmla="*/ 0 w 2411997"/>
              <a:gd name="connsiteY0" fmla="*/ 0 h 1036455"/>
              <a:gd name="connsiteX1" fmla="*/ 180473 w 2411997"/>
              <a:gd name="connsiteY1" fmla="*/ 336884 h 1036455"/>
              <a:gd name="connsiteX2" fmla="*/ 368968 w 2411997"/>
              <a:gd name="connsiteY2" fmla="*/ 594393 h 1036455"/>
              <a:gd name="connsiteX3" fmla="*/ 685800 w 2411997"/>
              <a:gd name="connsiteY3" fmla="*/ 854242 h 1036455"/>
              <a:gd name="connsiteX4" fmla="*/ 938463 w 2411997"/>
              <a:gd name="connsiteY4" fmla="*/ 948656 h 1036455"/>
              <a:gd name="connsiteX5" fmla="*/ 1395663 w 2411997"/>
              <a:gd name="connsiteY5" fmla="*/ 986589 h 1036455"/>
              <a:gd name="connsiteX6" fmla="*/ 2411997 w 2411997"/>
              <a:gd name="connsiteY6" fmla="*/ 1023854 h 1036455"/>
              <a:gd name="connsiteX0" fmla="*/ 0 w 2415172"/>
              <a:gd name="connsiteY0" fmla="*/ 0 h 1044982"/>
              <a:gd name="connsiteX1" fmla="*/ 180473 w 2415172"/>
              <a:gd name="connsiteY1" fmla="*/ 336884 h 1044982"/>
              <a:gd name="connsiteX2" fmla="*/ 368968 w 2415172"/>
              <a:gd name="connsiteY2" fmla="*/ 594393 h 1044982"/>
              <a:gd name="connsiteX3" fmla="*/ 685800 w 2415172"/>
              <a:gd name="connsiteY3" fmla="*/ 854242 h 1044982"/>
              <a:gd name="connsiteX4" fmla="*/ 938463 w 2415172"/>
              <a:gd name="connsiteY4" fmla="*/ 948656 h 1044982"/>
              <a:gd name="connsiteX5" fmla="*/ 1395663 w 2415172"/>
              <a:gd name="connsiteY5" fmla="*/ 986589 h 1044982"/>
              <a:gd name="connsiteX6" fmla="*/ 2415172 w 2415172"/>
              <a:gd name="connsiteY6" fmla="*/ 1033379 h 1044982"/>
              <a:gd name="connsiteX0" fmla="*/ 0 w 2439677"/>
              <a:gd name="connsiteY0" fmla="*/ 0 h 1033379"/>
              <a:gd name="connsiteX1" fmla="*/ 180473 w 2439677"/>
              <a:gd name="connsiteY1" fmla="*/ 336884 h 1033379"/>
              <a:gd name="connsiteX2" fmla="*/ 368968 w 2439677"/>
              <a:gd name="connsiteY2" fmla="*/ 594393 h 1033379"/>
              <a:gd name="connsiteX3" fmla="*/ 685800 w 2439677"/>
              <a:gd name="connsiteY3" fmla="*/ 854242 h 1033379"/>
              <a:gd name="connsiteX4" fmla="*/ 938463 w 2439677"/>
              <a:gd name="connsiteY4" fmla="*/ 948656 h 1033379"/>
              <a:gd name="connsiteX5" fmla="*/ 1395663 w 2439677"/>
              <a:gd name="connsiteY5" fmla="*/ 986589 h 1033379"/>
              <a:gd name="connsiteX6" fmla="*/ 2415172 w 2439677"/>
              <a:gd name="connsiteY6" fmla="*/ 1033379 h 1033379"/>
              <a:gd name="connsiteX0" fmla="*/ 0 w 2455552"/>
              <a:gd name="connsiteY0" fmla="*/ 0 h 1157204"/>
              <a:gd name="connsiteX1" fmla="*/ 196348 w 2455552"/>
              <a:gd name="connsiteY1" fmla="*/ 460709 h 1157204"/>
              <a:gd name="connsiteX2" fmla="*/ 384843 w 2455552"/>
              <a:gd name="connsiteY2" fmla="*/ 718218 h 1157204"/>
              <a:gd name="connsiteX3" fmla="*/ 701675 w 2455552"/>
              <a:gd name="connsiteY3" fmla="*/ 978067 h 1157204"/>
              <a:gd name="connsiteX4" fmla="*/ 954338 w 2455552"/>
              <a:gd name="connsiteY4" fmla="*/ 1072481 h 1157204"/>
              <a:gd name="connsiteX5" fmla="*/ 1411538 w 2455552"/>
              <a:gd name="connsiteY5" fmla="*/ 1110414 h 1157204"/>
              <a:gd name="connsiteX6" fmla="*/ 2431047 w 2455552"/>
              <a:gd name="connsiteY6" fmla="*/ 1157204 h 1157204"/>
              <a:gd name="connsiteX0" fmla="*/ 1518 w 2457070"/>
              <a:gd name="connsiteY0" fmla="*/ 13093 h 1170297"/>
              <a:gd name="connsiteX1" fmla="*/ 197866 w 2457070"/>
              <a:gd name="connsiteY1" fmla="*/ 473802 h 1170297"/>
              <a:gd name="connsiteX2" fmla="*/ 386361 w 2457070"/>
              <a:gd name="connsiteY2" fmla="*/ 731311 h 1170297"/>
              <a:gd name="connsiteX3" fmla="*/ 703193 w 2457070"/>
              <a:gd name="connsiteY3" fmla="*/ 991160 h 1170297"/>
              <a:gd name="connsiteX4" fmla="*/ 955856 w 2457070"/>
              <a:gd name="connsiteY4" fmla="*/ 1085574 h 1170297"/>
              <a:gd name="connsiteX5" fmla="*/ 1413056 w 2457070"/>
              <a:gd name="connsiteY5" fmla="*/ 1123507 h 1170297"/>
              <a:gd name="connsiteX6" fmla="*/ 2432565 w 2457070"/>
              <a:gd name="connsiteY6" fmla="*/ 1170297 h 1170297"/>
              <a:gd name="connsiteX0" fmla="*/ 1775 w 2428752"/>
              <a:gd name="connsiteY0" fmla="*/ 14215 h 1123794"/>
              <a:gd name="connsiteX1" fmla="*/ 169548 w 2428752"/>
              <a:gd name="connsiteY1" fmla="*/ 427299 h 1123794"/>
              <a:gd name="connsiteX2" fmla="*/ 358043 w 2428752"/>
              <a:gd name="connsiteY2" fmla="*/ 684808 h 1123794"/>
              <a:gd name="connsiteX3" fmla="*/ 674875 w 2428752"/>
              <a:gd name="connsiteY3" fmla="*/ 944657 h 1123794"/>
              <a:gd name="connsiteX4" fmla="*/ 927538 w 2428752"/>
              <a:gd name="connsiteY4" fmla="*/ 1039071 h 1123794"/>
              <a:gd name="connsiteX5" fmla="*/ 1384738 w 2428752"/>
              <a:gd name="connsiteY5" fmla="*/ 1077004 h 1123794"/>
              <a:gd name="connsiteX6" fmla="*/ 2404247 w 2428752"/>
              <a:gd name="connsiteY6" fmla="*/ 1123794 h 1123794"/>
              <a:gd name="connsiteX0" fmla="*/ 1775 w 2428752"/>
              <a:gd name="connsiteY0" fmla="*/ 10947 h 1286460"/>
              <a:gd name="connsiteX1" fmla="*/ 169548 w 2428752"/>
              <a:gd name="connsiteY1" fmla="*/ 589965 h 1286460"/>
              <a:gd name="connsiteX2" fmla="*/ 358043 w 2428752"/>
              <a:gd name="connsiteY2" fmla="*/ 847474 h 1286460"/>
              <a:gd name="connsiteX3" fmla="*/ 674875 w 2428752"/>
              <a:gd name="connsiteY3" fmla="*/ 1107323 h 1286460"/>
              <a:gd name="connsiteX4" fmla="*/ 927538 w 2428752"/>
              <a:gd name="connsiteY4" fmla="*/ 1201737 h 1286460"/>
              <a:gd name="connsiteX5" fmla="*/ 1384738 w 2428752"/>
              <a:gd name="connsiteY5" fmla="*/ 1239670 h 1286460"/>
              <a:gd name="connsiteX6" fmla="*/ 2404247 w 2428752"/>
              <a:gd name="connsiteY6" fmla="*/ 1286460 h 1286460"/>
              <a:gd name="connsiteX0" fmla="*/ 0 w 2426977"/>
              <a:gd name="connsiteY0" fmla="*/ 0 h 1275513"/>
              <a:gd name="connsiteX1" fmla="*/ 64412 w 2426977"/>
              <a:gd name="connsiteY1" fmla="*/ 325797 h 1275513"/>
              <a:gd name="connsiteX2" fmla="*/ 167773 w 2426977"/>
              <a:gd name="connsiteY2" fmla="*/ 579018 h 1275513"/>
              <a:gd name="connsiteX3" fmla="*/ 356268 w 2426977"/>
              <a:gd name="connsiteY3" fmla="*/ 836527 h 1275513"/>
              <a:gd name="connsiteX4" fmla="*/ 673100 w 2426977"/>
              <a:gd name="connsiteY4" fmla="*/ 1096376 h 1275513"/>
              <a:gd name="connsiteX5" fmla="*/ 925763 w 2426977"/>
              <a:gd name="connsiteY5" fmla="*/ 1190790 h 1275513"/>
              <a:gd name="connsiteX6" fmla="*/ 1382963 w 2426977"/>
              <a:gd name="connsiteY6" fmla="*/ 1228723 h 1275513"/>
              <a:gd name="connsiteX7" fmla="*/ 2402472 w 2426977"/>
              <a:gd name="connsiteY7" fmla="*/ 1275513 h 1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6977" h="1275513">
                <a:moveTo>
                  <a:pt x="0" y="0"/>
                </a:moveTo>
                <a:cubicBezTo>
                  <a:pt x="13677" y="52534"/>
                  <a:pt x="36450" y="229294"/>
                  <a:pt x="64412" y="325797"/>
                </a:cubicBezTo>
                <a:cubicBezTo>
                  <a:pt x="92374" y="422300"/>
                  <a:pt x="119130" y="493896"/>
                  <a:pt x="167773" y="579018"/>
                </a:cubicBezTo>
                <a:cubicBezTo>
                  <a:pt x="216416" y="664140"/>
                  <a:pt x="272047" y="750301"/>
                  <a:pt x="356268" y="836527"/>
                </a:cubicBezTo>
                <a:cubicBezTo>
                  <a:pt x="440489" y="922753"/>
                  <a:pt x="578184" y="1037332"/>
                  <a:pt x="673100" y="1096376"/>
                </a:cubicBezTo>
                <a:cubicBezTo>
                  <a:pt x="768016" y="1155420"/>
                  <a:pt x="858253" y="1184607"/>
                  <a:pt x="925763" y="1190790"/>
                </a:cubicBezTo>
                <a:cubicBezTo>
                  <a:pt x="993273" y="1196973"/>
                  <a:pt x="1136845" y="1214603"/>
                  <a:pt x="1382963" y="1228723"/>
                </a:cubicBezTo>
                <a:cubicBezTo>
                  <a:pt x="1629081" y="1242844"/>
                  <a:pt x="2591858" y="1270361"/>
                  <a:pt x="2402472" y="1275513"/>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20901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poster_OSM2016_fire2.png"/>
          <p:cNvPicPr>
            <a:picLocks noChangeAspect="1"/>
          </p:cNvPicPr>
          <p:nvPr/>
        </p:nvPicPr>
        <p:blipFill rotWithShape="1">
          <a:blip r:embed="rId3">
            <a:extLst>
              <a:ext uri="{28A0092B-C50C-407E-A947-70E740481C1C}">
                <a14:useLocalDpi xmlns:a14="http://schemas.microsoft.com/office/drawing/2010/main" val="0"/>
              </a:ext>
            </a:extLst>
          </a:blip>
          <a:srcRect l="40620" r="38671"/>
          <a:stretch/>
        </p:blipFill>
        <p:spPr>
          <a:xfrm>
            <a:off x="5056887" y="1146675"/>
            <a:ext cx="3462639" cy="5539112"/>
          </a:xfrm>
          <a:prstGeom prst="rect">
            <a:avLst/>
          </a:prstGeom>
        </p:spPr>
      </p:pic>
      <p:sp>
        <p:nvSpPr>
          <p:cNvPr id="37" name="Freeform 36"/>
          <p:cNvSpPr/>
          <p:nvPr/>
        </p:nvSpPr>
        <p:spPr>
          <a:xfrm>
            <a:off x="5987156" y="1823525"/>
            <a:ext cx="1981511" cy="711226"/>
          </a:xfrm>
          <a:custGeom>
            <a:avLst/>
            <a:gdLst>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22880 w 2477191"/>
              <a:gd name="connsiteY0" fmla="*/ 85215 h 983739"/>
              <a:gd name="connsiteX1" fmla="*/ 343013 w 2477191"/>
              <a:gd name="connsiteY1" fmla="*/ 576282 h 983739"/>
              <a:gd name="connsiteX2" fmla="*/ 867947 w 2477191"/>
              <a:gd name="connsiteY2" fmla="*/ 948815 h 983739"/>
              <a:gd name="connsiteX3" fmla="*/ 1723080 w 2477191"/>
              <a:gd name="connsiteY3" fmla="*/ 906482 h 983739"/>
              <a:gd name="connsiteX4" fmla="*/ 2222613 w 2477191"/>
              <a:gd name="connsiteY4" fmla="*/ 406949 h 983739"/>
              <a:gd name="connsiteX5" fmla="*/ 2324213 w 2477191"/>
              <a:gd name="connsiteY5" fmla="*/ 34415 h 983739"/>
              <a:gd name="connsiteX6" fmla="*/ 122880 w 2477191"/>
              <a:gd name="connsiteY6" fmla="*/ 85215 h 98373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67050"/>
              <a:gd name="connsiteY0" fmla="*/ 13142 h 911243"/>
              <a:gd name="connsiteX1" fmla="*/ 343013 w 2467050"/>
              <a:gd name="connsiteY1" fmla="*/ 504209 h 911243"/>
              <a:gd name="connsiteX2" fmla="*/ 867947 w 2467050"/>
              <a:gd name="connsiteY2" fmla="*/ 876742 h 911243"/>
              <a:gd name="connsiteX3" fmla="*/ 1723080 w 2467050"/>
              <a:gd name="connsiteY3" fmla="*/ 834409 h 911243"/>
              <a:gd name="connsiteX4" fmla="*/ 2256479 w 2467050"/>
              <a:gd name="connsiteY4" fmla="*/ 343342 h 911243"/>
              <a:gd name="connsiteX5" fmla="*/ 2349613 w 2467050"/>
              <a:gd name="connsiteY5" fmla="*/ 4676 h 911243"/>
              <a:gd name="connsiteX6" fmla="*/ 1308213 w 2467050"/>
              <a:gd name="connsiteY6" fmla="*/ 4677 h 911243"/>
              <a:gd name="connsiteX7" fmla="*/ 122880 w 2467050"/>
              <a:gd name="connsiteY7" fmla="*/ 13142 h 911243"/>
              <a:gd name="connsiteX0" fmla="*/ 127014 w 2471184"/>
              <a:gd name="connsiteY0" fmla="*/ 13142 h 911243"/>
              <a:gd name="connsiteX1" fmla="*/ 347147 w 2471184"/>
              <a:gd name="connsiteY1" fmla="*/ 504209 h 911243"/>
              <a:gd name="connsiteX2" fmla="*/ 872081 w 2471184"/>
              <a:gd name="connsiteY2" fmla="*/ 876742 h 911243"/>
              <a:gd name="connsiteX3" fmla="*/ 1727214 w 2471184"/>
              <a:gd name="connsiteY3" fmla="*/ 834409 h 911243"/>
              <a:gd name="connsiteX4" fmla="*/ 2260613 w 2471184"/>
              <a:gd name="connsiteY4" fmla="*/ 343342 h 911243"/>
              <a:gd name="connsiteX5" fmla="*/ 2353747 w 2471184"/>
              <a:gd name="connsiteY5" fmla="*/ 4676 h 911243"/>
              <a:gd name="connsiteX6" fmla="*/ 1312347 w 2471184"/>
              <a:gd name="connsiteY6" fmla="*/ 4677 h 911243"/>
              <a:gd name="connsiteX7" fmla="*/ 127014 w 2471184"/>
              <a:gd name="connsiteY7" fmla="*/ 13142 h 911243"/>
              <a:gd name="connsiteX0" fmla="*/ 130283 w 2474453"/>
              <a:gd name="connsiteY0" fmla="*/ 13142 h 910037"/>
              <a:gd name="connsiteX1" fmla="*/ 333482 w 2474453"/>
              <a:gd name="connsiteY1" fmla="*/ 521143 h 910037"/>
              <a:gd name="connsiteX2" fmla="*/ 875350 w 2474453"/>
              <a:gd name="connsiteY2" fmla="*/ 876742 h 910037"/>
              <a:gd name="connsiteX3" fmla="*/ 1730483 w 2474453"/>
              <a:gd name="connsiteY3" fmla="*/ 834409 h 910037"/>
              <a:gd name="connsiteX4" fmla="*/ 2263882 w 2474453"/>
              <a:gd name="connsiteY4" fmla="*/ 343342 h 910037"/>
              <a:gd name="connsiteX5" fmla="*/ 2357016 w 2474453"/>
              <a:gd name="connsiteY5" fmla="*/ 4676 h 910037"/>
              <a:gd name="connsiteX6" fmla="*/ 1315616 w 2474453"/>
              <a:gd name="connsiteY6" fmla="*/ 4677 h 910037"/>
              <a:gd name="connsiteX7" fmla="*/ 130283 w 2474453"/>
              <a:gd name="connsiteY7" fmla="*/ 13142 h 910037"/>
              <a:gd name="connsiteX0" fmla="*/ 195346 w 2539516"/>
              <a:gd name="connsiteY0" fmla="*/ 13142 h 910037"/>
              <a:gd name="connsiteX1" fmla="*/ 398545 w 2539516"/>
              <a:gd name="connsiteY1" fmla="*/ 521143 h 910037"/>
              <a:gd name="connsiteX2" fmla="*/ 940413 w 2539516"/>
              <a:gd name="connsiteY2" fmla="*/ 876742 h 910037"/>
              <a:gd name="connsiteX3" fmla="*/ 1795546 w 2539516"/>
              <a:gd name="connsiteY3" fmla="*/ 834409 h 910037"/>
              <a:gd name="connsiteX4" fmla="*/ 2328945 w 2539516"/>
              <a:gd name="connsiteY4" fmla="*/ 343342 h 910037"/>
              <a:gd name="connsiteX5" fmla="*/ 2422079 w 2539516"/>
              <a:gd name="connsiteY5" fmla="*/ 4676 h 910037"/>
              <a:gd name="connsiteX6" fmla="*/ 1380679 w 2539516"/>
              <a:gd name="connsiteY6" fmla="*/ 4677 h 910037"/>
              <a:gd name="connsiteX7" fmla="*/ 195346 w 2539516"/>
              <a:gd name="connsiteY7" fmla="*/ 13142 h 910037"/>
              <a:gd name="connsiteX0" fmla="*/ 193482 w 2537652"/>
              <a:gd name="connsiteY0" fmla="*/ 13142 h 910037"/>
              <a:gd name="connsiteX1" fmla="*/ 396681 w 2537652"/>
              <a:gd name="connsiteY1" fmla="*/ 521143 h 910037"/>
              <a:gd name="connsiteX2" fmla="*/ 938549 w 2537652"/>
              <a:gd name="connsiteY2" fmla="*/ 876742 h 910037"/>
              <a:gd name="connsiteX3" fmla="*/ 1793682 w 2537652"/>
              <a:gd name="connsiteY3" fmla="*/ 834409 h 910037"/>
              <a:gd name="connsiteX4" fmla="*/ 2327081 w 2537652"/>
              <a:gd name="connsiteY4" fmla="*/ 343342 h 910037"/>
              <a:gd name="connsiteX5" fmla="*/ 2420215 w 2537652"/>
              <a:gd name="connsiteY5" fmla="*/ 4676 h 910037"/>
              <a:gd name="connsiteX6" fmla="*/ 1378815 w 2537652"/>
              <a:gd name="connsiteY6" fmla="*/ 4677 h 910037"/>
              <a:gd name="connsiteX7" fmla="*/ 193482 w 2537652"/>
              <a:gd name="connsiteY7" fmla="*/ 13142 h 910037"/>
              <a:gd name="connsiteX0" fmla="*/ 193482 w 2524950"/>
              <a:gd name="connsiteY0" fmla="*/ 9404 h 906299"/>
              <a:gd name="connsiteX1" fmla="*/ 396681 w 2524950"/>
              <a:gd name="connsiteY1" fmla="*/ 517405 h 906299"/>
              <a:gd name="connsiteX2" fmla="*/ 938549 w 2524950"/>
              <a:gd name="connsiteY2" fmla="*/ 873004 h 906299"/>
              <a:gd name="connsiteX3" fmla="*/ 1793682 w 2524950"/>
              <a:gd name="connsiteY3" fmla="*/ 830671 h 906299"/>
              <a:gd name="connsiteX4" fmla="*/ 2327081 w 2524950"/>
              <a:gd name="connsiteY4" fmla="*/ 339604 h 906299"/>
              <a:gd name="connsiteX5" fmla="*/ 2403282 w 2524950"/>
              <a:gd name="connsiteY5" fmla="*/ 47505 h 906299"/>
              <a:gd name="connsiteX6" fmla="*/ 1378815 w 2524950"/>
              <a:gd name="connsiteY6" fmla="*/ 939 h 906299"/>
              <a:gd name="connsiteX7" fmla="*/ 193482 w 2524950"/>
              <a:gd name="connsiteY7" fmla="*/ 9404 h 906299"/>
              <a:gd name="connsiteX0" fmla="*/ 193482 w 2476033"/>
              <a:gd name="connsiteY0" fmla="*/ 4640 h 901535"/>
              <a:gd name="connsiteX1" fmla="*/ 396681 w 2476033"/>
              <a:gd name="connsiteY1" fmla="*/ 512641 h 901535"/>
              <a:gd name="connsiteX2" fmla="*/ 938549 w 2476033"/>
              <a:gd name="connsiteY2" fmla="*/ 868240 h 901535"/>
              <a:gd name="connsiteX3" fmla="*/ 1793682 w 2476033"/>
              <a:gd name="connsiteY3" fmla="*/ 825907 h 901535"/>
              <a:gd name="connsiteX4" fmla="*/ 2327081 w 2476033"/>
              <a:gd name="connsiteY4" fmla="*/ 334840 h 901535"/>
              <a:gd name="connsiteX5" fmla="*/ 2403282 w 2476033"/>
              <a:gd name="connsiteY5" fmla="*/ 42741 h 901535"/>
              <a:gd name="connsiteX6" fmla="*/ 1378815 w 2476033"/>
              <a:gd name="connsiteY6" fmla="*/ 68142 h 901535"/>
              <a:gd name="connsiteX7" fmla="*/ 193482 w 2476033"/>
              <a:gd name="connsiteY7" fmla="*/ 4640 h 901535"/>
              <a:gd name="connsiteX0" fmla="*/ 193482 w 2475405"/>
              <a:gd name="connsiteY0" fmla="*/ 4640 h 901535"/>
              <a:gd name="connsiteX1" fmla="*/ 396681 w 2475405"/>
              <a:gd name="connsiteY1" fmla="*/ 512641 h 901535"/>
              <a:gd name="connsiteX2" fmla="*/ 938549 w 2475405"/>
              <a:gd name="connsiteY2" fmla="*/ 868240 h 901535"/>
              <a:gd name="connsiteX3" fmla="*/ 1793682 w 2475405"/>
              <a:gd name="connsiteY3" fmla="*/ 825907 h 901535"/>
              <a:gd name="connsiteX4" fmla="*/ 2327081 w 2475405"/>
              <a:gd name="connsiteY4" fmla="*/ 334840 h 901535"/>
              <a:gd name="connsiteX5" fmla="*/ 2403282 w 2475405"/>
              <a:gd name="connsiteY5" fmla="*/ 42741 h 901535"/>
              <a:gd name="connsiteX6" fmla="*/ 1387281 w 2475405"/>
              <a:gd name="connsiteY6" fmla="*/ 55442 h 901535"/>
              <a:gd name="connsiteX7" fmla="*/ 193482 w 2475405"/>
              <a:gd name="connsiteY7" fmla="*/ 4640 h 901535"/>
              <a:gd name="connsiteX0" fmla="*/ 185920 w 2484777"/>
              <a:gd name="connsiteY0" fmla="*/ 27866 h 878194"/>
              <a:gd name="connsiteX1" fmla="*/ 406053 w 2484777"/>
              <a:gd name="connsiteY1" fmla="*/ 489300 h 878194"/>
              <a:gd name="connsiteX2" fmla="*/ 947921 w 2484777"/>
              <a:gd name="connsiteY2" fmla="*/ 844899 h 878194"/>
              <a:gd name="connsiteX3" fmla="*/ 1803054 w 2484777"/>
              <a:gd name="connsiteY3" fmla="*/ 802566 h 878194"/>
              <a:gd name="connsiteX4" fmla="*/ 2336453 w 2484777"/>
              <a:gd name="connsiteY4" fmla="*/ 311499 h 878194"/>
              <a:gd name="connsiteX5" fmla="*/ 2412654 w 2484777"/>
              <a:gd name="connsiteY5" fmla="*/ 19400 h 878194"/>
              <a:gd name="connsiteX6" fmla="*/ 1396653 w 2484777"/>
              <a:gd name="connsiteY6" fmla="*/ 32101 h 878194"/>
              <a:gd name="connsiteX7" fmla="*/ 185920 w 2484777"/>
              <a:gd name="connsiteY7" fmla="*/ 27866 h 878194"/>
              <a:gd name="connsiteX0" fmla="*/ 185920 w 2484777"/>
              <a:gd name="connsiteY0" fmla="*/ 27866 h 878194"/>
              <a:gd name="connsiteX1" fmla="*/ 406053 w 2484777"/>
              <a:gd name="connsiteY1" fmla="*/ 489300 h 878194"/>
              <a:gd name="connsiteX2" fmla="*/ 947921 w 2484777"/>
              <a:gd name="connsiteY2" fmla="*/ 844899 h 878194"/>
              <a:gd name="connsiteX3" fmla="*/ 1803054 w 2484777"/>
              <a:gd name="connsiteY3" fmla="*/ 802566 h 878194"/>
              <a:gd name="connsiteX4" fmla="*/ 2336453 w 2484777"/>
              <a:gd name="connsiteY4" fmla="*/ 311499 h 878194"/>
              <a:gd name="connsiteX5" fmla="*/ 2412654 w 2484777"/>
              <a:gd name="connsiteY5" fmla="*/ 19400 h 878194"/>
              <a:gd name="connsiteX6" fmla="*/ 1396653 w 2484777"/>
              <a:gd name="connsiteY6" fmla="*/ 32101 h 878194"/>
              <a:gd name="connsiteX7" fmla="*/ 185920 w 2484777"/>
              <a:gd name="connsiteY7" fmla="*/ 27866 h 878194"/>
              <a:gd name="connsiteX0" fmla="*/ 6701 w 2305558"/>
              <a:gd name="connsiteY0" fmla="*/ 27866 h 878194"/>
              <a:gd name="connsiteX1" fmla="*/ 226834 w 2305558"/>
              <a:gd name="connsiteY1" fmla="*/ 489300 h 878194"/>
              <a:gd name="connsiteX2" fmla="*/ 768702 w 2305558"/>
              <a:gd name="connsiteY2" fmla="*/ 844899 h 878194"/>
              <a:gd name="connsiteX3" fmla="*/ 1623835 w 2305558"/>
              <a:gd name="connsiteY3" fmla="*/ 802566 h 878194"/>
              <a:gd name="connsiteX4" fmla="*/ 2157234 w 2305558"/>
              <a:gd name="connsiteY4" fmla="*/ 311499 h 878194"/>
              <a:gd name="connsiteX5" fmla="*/ 2233435 w 2305558"/>
              <a:gd name="connsiteY5" fmla="*/ 19400 h 878194"/>
              <a:gd name="connsiteX6" fmla="*/ 1217434 w 2305558"/>
              <a:gd name="connsiteY6" fmla="*/ 32101 h 878194"/>
              <a:gd name="connsiteX7" fmla="*/ 6701 w 2305558"/>
              <a:gd name="connsiteY7" fmla="*/ 27866 h 878194"/>
              <a:gd name="connsiteX0" fmla="*/ 4434 w 2404891"/>
              <a:gd name="connsiteY0" fmla="*/ 23633 h 878194"/>
              <a:gd name="connsiteX1" fmla="*/ 326167 w 2404891"/>
              <a:gd name="connsiteY1" fmla="*/ 489300 h 878194"/>
              <a:gd name="connsiteX2" fmla="*/ 868035 w 2404891"/>
              <a:gd name="connsiteY2" fmla="*/ 844899 h 878194"/>
              <a:gd name="connsiteX3" fmla="*/ 1723168 w 2404891"/>
              <a:gd name="connsiteY3" fmla="*/ 802566 h 878194"/>
              <a:gd name="connsiteX4" fmla="*/ 2256567 w 2404891"/>
              <a:gd name="connsiteY4" fmla="*/ 311499 h 878194"/>
              <a:gd name="connsiteX5" fmla="*/ 2332768 w 2404891"/>
              <a:gd name="connsiteY5" fmla="*/ 19400 h 878194"/>
              <a:gd name="connsiteX6" fmla="*/ 1316767 w 2404891"/>
              <a:gd name="connsiteY6" fmla="*/ 32101 h 878194"/>
              <a:gd name="connsiteX7" fmla="*/ 4434 w 2404891"/>
              <a:gd name="connsiteY7" fmla="*/ 23633 h 878194"/>
              <a:gd name="connsiteX0" fmla="*/ 10430 w 2410887"/>
              <a:gd name="connsiteY0" fmla="*/ 23633 h 878194"/>
              <a:gd name="connsiteX1" fmla="*/ 332163 w 2410887"/>
              <a:gd name="connsiteY1" fmla="*/ 489300 h 878194"/>
              <a:gd name="connsiteX2" fmla="*/ 874031 w 2410887"/>
              <a:gd name="connsiteY2" fmla="*/ 844899 h 878194"/>
              <a:gd name="connsiteX3" fmla="*/ 1729164 w 2410887"/>
              <a:gd name="connsiteY3" fmla="*/ 802566 h 878194"/>
              <a:gd name="connsiteX4" fmla="*/ 2262563 w 2410887"/>
              <a:gd name="connsiteY4" fmla="*/ 311499 h 878194"/>
              <a:gd name="connsiteX5" fmla="*/ 2338764 w 2410887"/>
              <a:gd name="connsiteY5" fmla="*/ 19400 h 878194"/>
              <a:gd name="connsiteX6" fmla="*/ 1322763 w 2410887"/>
              <a:gd name="connsiteY6" fmla="*/ 32101 h 878194"/>
              <a:gd name="connsiteX7" fmla="*/ 10430 w 2410887"/>
              <a:gd name="connsiteY7" fmla="*/ 23633 h 878194"/>
              <a:gd name="connsiteX0" fmla="*/ 10430 w 2413899"/>
              <a:gd name="connsiteY0" fmla="*/ 16078 h 870639"/>
              <a:gd name="connsiteX1" fmla="*/ 332163 w 2413899"/>
              <a:gd name="connsiteY1" fmla="*/ 481745 h 870639"/>
              <a:gd name="connsiteX2" fmla="*/ 874031 w 2413899"/>
              <a:gd name="connsiteY2" fmla="*/ 837344 h 870639"/>
              <a:gd name="connsiteX3" fmla="*/ 1729164 w 2413899"/>
              <a:gd name="connsiteY3" fmla="*/ 795011 h 870639"/>
              <a:gd name="connsiteX4" fmla="*/ 2262563 w 2413899"/>
              <a:gd name="connsiteY4" fmla="*/ 303944 h 870639"/>
              <a:gd name="connsiteX5" fmla="*/ 2338764 w 2413899"/>
              <a:gd name="connsiteY5" fmla="*/ 11845 h 870639"/>
              <a:gd name="connsiteX6" fmla="*/ 1322763 w 2413899"/>
              <a:gd name="connsiteY6" fmla="*/ 24546 h 870639"/>
              <a:gd name="connsiteX7" fmla="*/ 10430 w 2413899"/>
              <a:gd name="connsiteY7" fmla="*/ 16078 h 870639"/>
              <a:gd name="connsiteX0" fmla="*/ 10430 w 2425187"/>
              <a:gd name="connsiteY0" fmla="*/ 16078 h 870639"/>
              <a:gd name="connsiteX1" fmla="*/ 332163 w 2425187"/>
              <a:gd name="connsiteY1" fmla="*/ 481745 h 870639"/>
              <a:gd name="connsiteX2" fmla="*/ 874031 w 2425187"/>
              <a:gd name="connsiteY2" fmla="*/ 837344 h 870639"/>
              <a:gd name="connsiteX3" fmla="*/ 1729164 w 2425187"/>
              <a:gd name="connsiteY3" fmla="*/ 795011 h 870639"/>
              <a:gd name="connsiteX4" fmla="*/ 2262563 w 2425187"/>
              <a:gd name="connsiteY4" fmla="*/ 303944 h 870639"/>
              <a:gd name="connsiteX5" fmla="*/ 2338764 w 2425187"/>
              <a:gd name="connsiteY5" fmla="*/ 11845 h 870639"/>
              <a:gd name="connsiteX6" fmla="*/ 1322763 w 2425187"/>
              <a:gd name="connsiteY6" fmla="*/ 24546 h 870639"/>
              <a:gd name="connsiteX7" fmla="*/ 10430 w 2425187"/>
              <a:gd name="connsiteY7" fmla="*/ 16078 h 870639"/>
              <a:gd name="connsiteX0" fmla="*/ 10430 w 2425187"/>
              <a:gd name="connsiteY0" fmla="*/ 18957 h 873518"/>
              <a:gd name="connsiteX1" fmla="*/ 332163 w 2425187"/>
              <a:gd name="connsiteY1" fmla="*/ 484624 h 873518"/>
              <a:gd name="connsiteX2" fmla="*/ 874031 w 2425187"/>
              <a:gd name="connsiteY2" fmla="*/ 840223 h 873518"/>
              <a:gd name="connsiteX3" fmla="*/ 1729164 w 2425187"/>
              <a:gd name="connsiteY3" fmla="*/ 797890 h 873518"/>
              <a:gd name="connsiteX4" fmla="*/ 2262563 w 2425187"/>
              <a:gd name="connsiteY4" fmla="*/ 306823 h 873518"/>
              <a:gd name="connsiteX5" fmla="*/ 2338764 w 2425187"/>
              <a:gd name="connsiteY5" fmla="*/ 14724 h 873518"/>
              <a:gd name="connsiteX6" fmla="*/ 1322763 w 2425187"/>
              <a:gd name="connsiteY6" fmla="*/ 27425 h 873518"/>
              <a:gd name="connsiteX7" fmla="*/ 10430 w 2425187"/>
              <a:gd name="connsiteY7" fmla="*/ 18957 h 873518"/>
              <a:gd name="connsiteX0" fmla="*/ 10430 w 2490866"/>
              <a:gd name="connsiteY0" fmla="*/ 18957 h 873518"/>
              <a:gd name="connsiteX1" fmla="*/ 332163 w 2490866"/>
              <a:gd name="connsiteY1" fmla="*/ 484624 h 873518"/>
              <a:gd name="connsiteX2" fmla="*/ 874031 w 2490866"/>
              <a:gd name="connsiteY2" fmla="*/ 840223 h 873518"/>
              <a:gd name="connsiteX3" fmla="*/ 1729164 w 2490866"/>
              <a:gd name="connsiteY3" fmla="*/ 797890 h 873518"/>
              <a:gd name="connsiteX4" fmla="*/ 2262563 w 2490866"/>
              <a:gd name="connsiteY4" fmla="*/ 306823 h 873518"/>
              <a:gd name="connsiteX5" fmla="*/ 2338764 w 2490866"/>
              <a:gd name="connsiteY5" fmla="*/ 14724 h 873518"/>
              <a:gd name="connsiteX6" fmla="*/ 1322763 w 2490866"/>
              <a:gd name="connsiteY6" fmla="*/ 27425 h 873518"/>
              <a:gd name="connsiteX7" fmla="*/ 10430 w 2490866"/>
              <a:gd name="connsiteY7" fmla="*/ 18957 h 873518"/>
              <a:gd name="connsiteX0" fmla="*/ 10430 w 2359164"/>
              <a:gd name="connsiteY0" fmla="*/ 16078 h 870639"/>
              <a:gd name="connsiteX1" fmla="*/ 332163 w 2359164"/>
              <a:gd name="connsiteY1" fmla="*/ 481745 h 870639"/>
              <a:gd name="connsiteX2" fmla="*/ 874031 w 2359164"/>
              <a:gd name="connsiteY2" fmla="*/ 837344 h 870639"/>
              <a:gd name="connsiteX3" fmla="*/ 1729164 w 2359164"/>
              <a:gd name="connsiteY3" fmla="*/ 795011 h 870639"/>
              <a:gd name="connsiteX4" fmla="*/ 2262563 w 2359164"/>
              <a:gd name="connsiteY4" fmla="*/ 303944 h 870639"/>
              <a:gd name="connsiteX5" fmla="*/ 2338764 w 2359164"/>
              <a:gd name="connsiteY5" fmla="*/ 11845 h 870639"/>
              <a:gd name="connsiteX6" fmla="*/ 1322763 w 2359164"/>
              <a:gd name="connsiteY6" fmla="*/ 24546 h 870639"/>
              <a:gd name="connsiteX7" fmla="*/ 10430 w 2359164"/>
              <a:gd name="connsiteY7" fmla="*/ 16078 h 870639"/>
              <a:gd name="connsiteX0" fmla="*/ 10430 w 2270718"/>
              <a:gd name="connsiteY0" fmla="*/ 16078 h 870639"/>
              <a:gd name="connsiteX1" fmla="*/ 332163 w 2270718"/>
              <a:gd name="connsiteY1" fmla="*/ 481745 h 870639"/>
              <a:gd name="connsiteX2" fmla="*/ 874031 w 2270718"/>
              <a:gd name="connsiteY2" fmla="*/ 837344 h 870639"/>
              <a:gd name="connsiteX3" fmla="*/ 1729164 w 2270718"/>
              <a:gd name="connsiteY3" fmla="*/ 795011 h 870639"/>
              <a:gd name="connsiteX4" fmla="*/ 2262563 w 2270718"/>
              <a:gd name="connsiteY4" fmla="*/ 303944 h 870639"/>
              <a:gd name="connsiteX5" fmla="*/ 1322763 w 2270718"/>
              <a:gd name="connsiteY5" fmla="*/ 24546 h 870639"/>
              <a:gd name="connsiteX6" fmla="*/ 10430 w 2270718"/>
              <a:gd name="connsiteY6" fmla="*/ 16078 h 870639"/>
              <a:gd name="connsiteX0" fmla="*/ 10430 w 2434689"/>
              <a:gd name="connsiteY0" fmla="*/ 16078 h 870639"/>
              <a:gd name="connsiteX1" fmla="*/ 332163 w 2434689"/>
              <a:gd name="connsiteY1" fmla="*/ 481745 h 870639"/>
              <a:gd name="connsiteX2" fmla="*/ 874031 w 2434689"/>
              <a:gd name="connsiteY2" fmla="*/ 837344 h 870639"/>
              <a:gd name="connsiteX3" fmla="*/ 1729164 w 2434689"/>
              <a:gd name="connsiteY3" fmla="*/ 795011 h 870639"/>
              <a:gd name="connsiteX4" fmla="*/ 2262563 w 2434689"/>
              <a:gd name="connsiteY4" fmla="*/ 303944 h 870639"/>
              <a:gd name="connsiteX5" fmla="*/ 2376865 w 2434689"/>
              <a:gd name="connsiteY5" fmla="*/ 20310 h 870639"/>
              <a:gd name="connsiteX6" fmla="*/ 1322763 w 2434689"/>
              <a:gd name="connsiteY6" fmla="*/ 24546 h 870639"/>
              <a:gd name="connsiteX7" fmla="*/ 10430 w 2434689"/>
              <a:gd name="connsiteY7" fmla="*/ 16078 h 870639"/>
              <a:gd name="connsiteX0" fmla="*/ 10430 w 2404334"/>
              <a:gd name="connsiteY0" fmla="*/ 42393 h 896954"/>
              <a:gd name="connsiteX1" fmla="*/ 332163 w 2404334"/>
              <a:gd name="connsiteY1" fmla="*/ 508060 h 896954"/>
              <a:gd name="connsiteX2" fmla="*/ 874031 w 2404334"/>
              <a:gd name="connsiteY2" fmla="*/ 863659 h 896954"/>
              <a:gd name="connsiteX3" fmla="*/ 1729164 w 2404334"/>
              <a:gd name="connsiteY3" fmla="*/ 821326 h 896954"/>
              <a:gd name="connsiteX4" fmla="*/ 2262563 w 2404334"/>
              <a:gd name="connsiteY4" fmla="*/ 330259 h 896954"/>
              <a:gd name="connsiteX5" fmla="*/ 2376865 w 2404334"/>
              <a:gd name="connsiteY5" fmla="*/ 46625 h 896954"/>
              <a:gd name="connsiteX6" fmla="*/ 1322763 w 2404334"/>
              <a:gd name="connsiteY6" fmla="*/ 50861 h 896954"/>
              <a:gd name="connsiteX7" fmla="*/ 10430 w 2404334"/>
              <a:gd name="connsiteY7" fmla="*/ 42393 h 896954"/>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8575" h="870639">
                <a:moveTo>
                  <a:pt x="10430" y="16078"/>
                </a:moveTo>
                <a:cubicBezTo>
                  <a:pt x="-53069" y="-88345"/>
                  <a:pt x="188230" y="344868"/>
                  <a:pt x="332163" y="481745"/>
                </a:cubicBezTo>
                <a:cubicBezTo>
                  <a:pt x="476096" y="618622"/>
                  <a:pt x="641198" y="785133"/>
                  <a:pt x="874031" y="837344"/>
                </a:cubicBezTo>
                <a:cubicBezTo>
                  <a:pt x="1106864" y="889555"/>
                  <a:pt x="1497742" y="883911"/>
                  <a:pt x="1729164" y="795011"/>
                </a:cubicBezTo>
                <a:cubicBezTo>
                  <a:pt x="1960586" y="706111"/>
                  <a:pt x="2195535" y="401311"/>
                  <a:pt x="2262563" y="303944"/>
                </a:cubicBezTo>
                <a:cubicBezTo>
                  <a:pt x="2329591" y="206577"/>
                  <a:pt x="2389564" y="-9324"/>
                  <a:pt x="2376865" y="20310"/>
                </a:cubicBezTo>
                <a:cubicBezTo>
                  <a:pt x="2224465" y="16077"/>
                  <a:pt x="1688947" y="31601"/>
                  <a:pt x="1322763" y="24546"/>
                </a:cubicBezTo>
                <a:cubicBezTo>
                  <a:pt x="955874" y="33013"/>
                  <a:pt x="325108" y="20311"/>
                  <a:pt x="10430" y="16078"/>
                </a:cubicBezTo>
                <a:close/>
              </a:path>
            </a:pathLst>
          </a:custGeom>
          <a:solidFill>
            <a:srgbClr val="E06808">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p:cNvSpPr/>
          <p:nvPr/>
        </p:nvSpPr>
        <p:spPr>
          <a:xfrm>
            <a:off x="6347209" y="2289653"/>
            <a:ext cx="1329144" cy="257651"/>
          </a:xfrm>
          <a:custGeom>
            <a:avLst/>
            <a:gdLst>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22880 w 2477191"/>
              <a:gd name="connsiteY0" fmla="*/ 85215 h 983739"/>
              <a:gd name="connsiteX1" fmla="*/ 343013 w 2477191"/>
              <a:gd name="connsiteY1" fmla="*/ 576282 h 983739"/>
              <a:gd name="connsiteX2" fmla="*/ 867947 w 2477191"/>
              <a:gd name="connsiteY2" fmla="*/ 948815 h 983739"/>
              <a:gd name="connsiteX3" fmla="*/ 1723080 w 2477191"/>
              <a:gd name="connsiteY3" fmla="*/ 906482 h 983739"/>
              <a:gd name="connsiteX4" fmla="*/ 2222613 w 2477191"/>
              <a:gd name="connsiteY4" fmla="*/ 406949 h 983739"/>
              <a:gd name="connsiteX5" fmla="*/ 2324213 w 2477191"/>
              <a:gd name="connsiteY5" fmla="*/ 34415 h 983739"/>
              <a:gd name="connsiteX6" fmla="*/ 122880 w 2477191"/>
              <a:gd name="connsiteY6" fmla="*/ 85215 h 98373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67050"/>
              <a:gd name="connsiteY0" fmla="*/ 13142 h 911243"/>
              <a:gd name="connsiteX1" fmla="*/ 343013 w 2467050"/>
              <a:gd name="connsiteY1" fmla="*/ 504209 h 911243"/>
              <a:gd name="connsiteX2" fmla="*/ 867947 w 2467050"/>
              <a:gd name="connsiteY2" fmla="*/ 876742 h 911243"/>
              <a:gd name="connsiteX3" fmla="*/ 1723080 w 2467050"/>
              <a:gd name="connsiteY3" fmla="*/ 834409 h 911243"/>
              <a:gd name="connsiteX4" fmla="*/ 2256479 w 2467050"/>
              <a:gd name="connsiteY4" fmla="*/ 343342 h 911243"/>
              <a:gd name="connsiteX5" fmla="*/ 2349613 w 2467050"/>
              <a:gd name="connsiteY5" fmla="*/ 4676 h 911243"/>
              <a:gd name="connsiteX6" fmla="*/ 1308213 w 2467050"/>
              <a:gd name="connsiteY6" fmla="*/ 4677 h 911243"/>
              <a:gd name="connsiteX7" fmla="*/ 122880 w 2467050"/>
              <a:gd name="connsiteY7" fmla="*/ 13142 h 911243"/>
              <a:gd name="connsiteX0" fmla="*/ 127014 w 2471184"/>
              <a:gd name="connsiteY0" fmla="*/ 13142 h 911243"/>
              <a:gd name="connsiteX1" fmla="*/ 347147 w 2471184"/>
              <a:gd name="connsiteY1" fmla="*/ 504209 h 911243"/>
              <a:gd name="connsiteX2" fmla="*/ 872081 w 2471184"/>
              <a:gd name="connsiteY2" fmla="*/ 876742 h 911243"/>
              <a:gd name="connsiteX3" fmla="*/ 1727214 w 2471184"/>
              <a:gd name="connsiteY3" fmla="*/ 834409 h 911243"/>
              <a:gd name="connsiteX4" fmla="*/ 2260613 w 2471184"/>
              <a:gd name="connsiteY4" fmla="*/ 343342 h 911243"/>
              <a:gd name="connsiteX5" fmla="*/ 2353747 w 2471184"/>
              <a:gd name="connsiteY5" fmla="*/ 4676 h 911243"/>
              <a:gd name="connsiteX6" fmla="*/ 1312347 w 2471184"/>
              <a:gd name="connsiteY6" fmla="*/ 4677 h 911243"/>
              <a:gd name="connsiteX7" fmla="*/ 127014 w 2471184"/>
              <a:gd name="connsiteY7" fmla="*/ 13142 h 911243"/>
              <a:gd name="connsiteX0" fmla="*/ 130283 w 2474453"/>
              <a:gd name="connsiteY0" fmla="*/ 13142 h 910037"/>
              <a:gd name="connsiteX1" fmla="*/ 333482 w 2474453"/>
              <a:gd name="connsiteY1" fmla="*/ 521143 h 910037"/>
              <a:gd name="connsiteX2" fmla="*/ 875350 w 2474453"/>
              <a:gd name="connsiteY2" fmla="*/ 876742 h 910037"/>
              <a:gd name="connsiteX3" fmla="*/ 1730483 w 2474453"/>
              <a:gd name="connsiteY3" fmla="*/ 834409 h 910037"/>
              <a:gd name="connsiteX4" fmla="*/ 2263882 w 2474453"/>
              <a:gd name="connsiteY4" fmla="*/ 343342 h 910037"/>
              <a:gd name="connsiteX5" fmla="*/ 2357016 w 2474453"/>
              <a:gd name="connsiteY5" fmla="*/ 4676 h 910037"/>
              <a:gd name="connsiteX6" fmla="*/ 1315616 w 2474453"/>
              <a:gd name="connsiteY6" fmla="*/ 4677 h 910037"/>
              <a:gd name="connsiteX7" fmla="*/ 130283 w 2474453"/>
              <a:gd name="connsiteY7" fmla="*/ 13142 h 910037"/>
              <a:gd name="connsiteX0" fmla="*/ 130283 w 2432506"/>
              <a:gd name="connsiteY0" fmla="*/ 13768 h 910663"/>
              <a:gd name="connsiteX1" fmla="*/ 333482 w 2432506"/>
              <a:gd name="connsiteY1" fmla="*/ 521769 h 910663"/>
              <a:gd name="connsiteX2" fmla="*/ 875350 w 2432506"/>
              <a:gd name="connsiteY2" fmla="*/ 877368 h 910663"/>
              <a:gd name="connsiteX3" fmla="*/ 1730483 w 2432506"/>
              <a:gd name="connsiteY3" fmla="*/ 835035 h 910663"/>
              <a:gd name="connsiteX4" fmla="*/ 2263882 w 2432506"/>
              <a:gd name="connsiteY4" fmla="*/ 343968 h 910663"/>
              <a:gd name="connsiteX5" fmla="*/ 2357016 w 2432506"/>
              <a:gd name="connsiteY5" fmla="*/ 5302 h 910663"/>
              <a:gd name="connsiteX6" fmla="*/ 1222482 w 2432506"/>
              <a:gd name="connsiteY6" fmla="*/ 606437 h 910663"/>
              <a:gd name="connsiteX7" fmla="*/ 130283 w 2432506"/>
              <a:gd name="connsiteY7" fmla="*/ 13768 h 910663"/>
              <a:gd name="connsiteX0" fmla="*/ 130283 w 2367193"/>
              <a:gd name="connsiteY0" fmla="*/ 10125 h 926675"/>
              <a:gd name="connsiteX1" fmla="*/ 333482 w 2367193"/>
              <a:gd name="connsiteY1" fmla="*/ 518126 h 926675"/>
              <a:gd name="connsiteX2" fmla="*/ 875350 w 2367193"/>
              <a:gd name="connsiteY2" fmla="*/ 873725 h 926675"/>
              <a:gd name="connsiteX3" fmla="*/ 1730483 w 2367193"/>
              <a:gd name="connsiteY3" fmla="*/ 831392 h 926675"/>
              <a:gd name="connsiteX4" fmla="*/ 2357016 w 2367193"/>
              <a:gd name="connsiteY4" fmla="*/ 1659 h 926675"/>
              <a:gd name="connsiteX5" fmla="*/ 1222482 w 2367193"/>
              <a:gd name="connsiteY5" fmla="*/ 602794 h 926675"/>
              <a:gd name="connsiteX6" fmla="*/ 130283 w 2367193"/>
              <a:gd name="connsiteY6" fmla="*/ 10125 h 926675"/>
              <a:gd name="connsiteX0" fmla="*/ 130283 w 2008347"/>
              <a:gd name="connsiteY0" fmla="*/ 195 h 886217"/>
              <a:gd name="connsiteX1" fmla="*/ 333482 w 2008347"/>
              <a:gd name="connsiteY1" fmla="*/ 508196 h 886217"/>
              <a:gd name="connsiteX2" fmla="*/ 875350 w 2008347"/>
              <a:gd name="connsiteY2" fmla="*/ 863795 h 886217"/>
              <a:gd name="connsiteX3" fmla="*/ 1730483 w 2008347"/>
              <a:gd name="connsiteY3" fmla="*/ 821462 h 886217"/>
              <a:gd name="connsiteX4" fmla="*/ 1984483 w 2008347"/>
              <a:gd name="connsiteY4" fmla="*/ 592862 h 886217"/>
              <a:gd name="connsiteX5" fmla="*/ 1222482 w 2008347"/>
              <a:gd name="connsiteY5" fmla="*/ 592864 h 886217"/>
              <a:gd name="connsiteX6" fmla="*/ 130283 w 2008347"/>
              <a:gd name="connsiteY6" fmla="*/ 195 h 886217"/>
              <a:gd name="connsiteX0" fmla="*/ 130283 w 2011454"/>
              <a:gd name="connsiteY0" fmla="*/ 195 h 886217"/>
              <a:gd name="connsiteX1" fmla="*/ 333482 w 2011454"/>
              <a:gd name="connsiteY1" fmla="*/ 508196 h 886217"/>
              <a:gd name="connsiteX2" fmla="*/ 875350 w 2011454"/>
              <a:gd name="connsiteY2" fmla="*/ 863795 h 886217"/>
              <a:gd name="connsiteX3" fmla="*/ 1730483 w 2011454"/>
              <a:gd name="connsiteY3" fmla="*/ 821462 h 886217"/>
              <a:gd name="connsiteX4" fmla="*/ 1984483 w 2011454"/>
              <a:gd name="connsiteY4" fmla="*/ 592862 h 886217"/>
              <a:gd name="connsiteX5" fmla="*/ 1222482 w 2011454"/>
              <a:gd name="connsiteY5" fmla="*/ 592864 h 886217"/>
              <a:gd name="connsiteX6" fmla="*/ 130283 w 2011454"/>
              <a:gd name="connsiteY6" fmla="*/ 195 h 886217"/>
              <a:gd name="connsiteX0" fmla="*/ 130283 w 2045710"/>
              <a:gd name="connsiteY0" fmla="*/ 195 h 886217"/>
              <a:gd name="connsiteX1" fmla="*/ 333482 w 2045710"/>
              <a:gd name="connsiteY1" fmla="*/ 508196 h 886217"/>
              <a:gd name="connsiteX2" fmla="*/ 875350 w 2045710"/>
              <a:gd name="connsiteY2" fmla="*/ 863795 h 886217"/>
              <a:gd name="connsiteX3" fmla="*/ 1730483 w 2045710"/>
              <a:gd name="connsiteY3" fmla="*/ 821462 h 886217"/>
              <a:gd name="connsiteX4" fmla="*/ 1984483 w 2045710"/>
              <a:gd name="connsiteY4" fmla="*/ 592862 h 886217"/>
              <a:gd name="connsiteX5" fmla="*/ 1222482 w 2045710"/>
              <a:gd name="connsiteY5" fmla="*/ 592864 h 886217"/>
              <a:gd name="connsiteX6" fmla="*/ 130283 w 2045710"/>
              <a:gd name="connsiteY6" fmla="*/ 195 h 886217"/>
              <a:gd name="connsiteX0" fmla="*/ 4332 w 1919759"/>
              <a:gd name="connsiteY0" fmla="*/ 195 h 923758"/>
              <a:gd name="connsiteX1" fmla="*/ 749399 w 1919759"/>
              <a:gd name="connsiteY1" fmla="*/ 863795 h 923758"/>
              <a:gd name="connsiteX2" fmla="*/ 1604532 w 1919759"/>
              <a:gd name="connsiteY2" fmla="*/ 821462 h 923758"/>
              <a:gd name="connsiteX3" fmla="*/ 1858532 w 1919759"/>
              <a:gd name="connsiteY3" fmla="*/ 592862 h 923758"/>
              <a:gd name="connsiteX4" fmla="*/ 1096531 w 1919759"/>
              <a:gd name="connsiteY4" fmla="*/ 592864 h 923758"/>
              <a:gd name="connsiteX5" fmla="*/ 4332 w 1919759"/>
              <a:gd name="connsiteY5" fmla="*/ 195 h 923758"/>
              <a:gd name="connsiteX0" fmla="*/ 7819 w 1609979"/>
              <a:gd name="connsiteY0" fmla="*/ 2617 h 307921"/>
              <a:gd name="connsiteX1" fmla="*/ 439619 w 1609979"/>
              <a:gd name="connsiteY1" fmla="*/ 290484 h 307921"/>
              <a:gd name="connsiteX2" fmla="*/ 1294752 w 1609979"/>
              <a:gd name="connsiteY2" fmla="*/ 248151 h 307921"/>
              <a:gd name="connsiteX3" fmla="*/ 1548752 w 1609979"/>
              <a:gd name="connsiteY3" fmla="*/ 19551 h 307921"/>
              <a:gd name="connsiteX4" fmla="*/ 786751 w 1609979"/>
              <a:gd name="connsiteY4" fmla="*/ 19553 h 307921"/>
              <a:gd name="connsiteX5" fmla="*/ 7819 w 1609979"/>
              <a:gd name="connsiteY5" fmla="*/ 2617 h 307921"/>
              <a:gd name="connsiteX0" fmla="*/ 7819 w 1609979"/>
              <a:gd name="connsiteY0" fmla="*/ 0 h 305304"/>
              <a:gd name="connsiteX1" fmla="*/ 439619 w 1609979"/>
              <a:gd name="connsiteY1" fmla="*/ 287867 h 305304"/>
              <a:gd name="connsiteX2" fmla="*/ 1294752 w 1609979"/>
              <a:gd name="connsiteY2" fmla="*/ 245534 h 305304"/>
              <a:gd name="connsiteX3" fmla="*/ 1548752 w 1609979"/>
              <a:gd name="connsiteY3" fmla="*/ 16934 h 305304"/>
              <a:gd name="connsiteX4" fmla="*/ 786751 w 1609979"/>
              <a:gd name="connsiteY4" fmla="*/ 16936 h 305304"/>
              <a:gd name="connsiteX5" fmla="*/ 7819 w 1609979"/>
              <a:gd name="connsiteY5" fmla="*/ 0 h 305304"/>
              <a:gd name="connsiteX0" fmla="*/ 6561 w 1599555"/>
              <a:gd name="connsiteY0" fmla="*/ 0 h 329069"/>
              <a:gd name="connsiteX1" fmla="*/ 438361 w 1599555"/>
              <a:gd name="connsiteY1" fmla="*/ 287867 h 329069"/>
              <a:gd name="connsiteX2" fmla="*/ 906145 w 1599555"/>
              <a:gd name="connsiteY2" fmla="*/ 322827 h 329069"/>
              <a:gd name="connsiteX3" fmla="*/ 1293494 w 1599555"/>
              <a:gd name="connsiteY3" fmla="*/ 245534 h 329069"/>
              <a:gd name="connsiteX4" fmla="*/ 1547494 w 1599555"/>
              <a:gd name="connsiteY4" fmla="*/ 16934 h 329069"/>
              <a:gd name="connsiteX5" fmla="*/ 785493 w 1599555"/>
              <a:gd name="connsiteY5" fmla="*/ 16936 h 329069"/>
              <a:gd name="connsiteX6" fmla="*/ 6561 w 1599555"/>
              <a:gd name="connsiteY6" fmla="*/ 0 h 329069"/>
              <a:gd name="connsiteX0" fmla="*/ 6613 w 1599283"/>
              <a:gd name="connsiteY0" fmla="*/ 0 h 344471"/>
              <a:gd name="connsiteX1" fmla="*/ 438413 w 1599283"/>
              <a:gd name="connsiteY1" fmla="*/ 287867 h 344471"/>
              <a:gd name="connsiteX2" fmla="*/ 925247 w 1599283"/>
              <a:gd name="connsiteY2" fmla="*/ 341877 h 344471"/>
              <a:gd name="connsiteX3" fmla="*/ 1293546 w 1599283"/>
              <a:gd name="connsiteY3" fmla="*/ 245534 h 344471"/>
              <a:gd name="connsiteX4" fmla="*/ 1547546 w 1599283"/>
              <a:gd name="connsiteY4" fmla="*/ 16934 h 344471"/>
              <a:gd name="connsiteX5" fmla="*/ 785545 w 1599283"/>
              <a:gd name="connsiteY5" fmla="*/ 16936 h 344471"/>
              <a:gd name="connsiteX6" fmla="*/ 6613 w 1599283"/>
              <a:gd name="connsiteY6" fmla="*/ 0 h 344471"/>
              <a:gd name="connsiteX0" fmla="*/ 6613 w 1570408"/>
              <a:gd name="connsiteY0" fmla="*/ 2041 h 346512"/>
              <a:gd name="connsiteX1" fmla="*/ 438413 w 1570408"/>
              <a:gd name="connsiteY1" fmla="*/ 289908 h 346512"/>
              <a:gd name="connsiteX2" fmla="*/ 925247 w 1570408"/>
              <a:gd name="connsiteY2" fmla="*/ 343918 h 346512"/>
              <a:gd name="connsiteX3" fmla="*/ 1331646 w 1570408"/>
              <a:gd name="connsiteY3" fmla="*/ 247575 h 346512"/>
              <a:gd name="connsiteX4" fmla="*/ 1547546 w 1570408"/>
              <a:gd name="connsiteY4" fmla="*/ 18975 h 346512"/>
              <a:gd name="connsiteX5" fmla="*/ 785545 w 1570408"/>
              <a:gd name="connsiteY5" fmla="*/ 18977 h 346512"/>
              <a:gd name="connsiteX6" fmla="*/ 6613 w 1570408"/>
              <a:gd name="connsiteY6" fmla="*/ 2041 h 346512"/>
              <a:gd name="connsiteX0" fmla="*/ 6613 w 1604826"/>
              <a:gd name="connsiteY0" fmla="*/ 0 h 344471"/>
              <a:gd name="connsiteX1" fmla="*/ 438413 w 1604826"/>
              <a:gd name="connsiteY1" fmla="*/ 287867 h 344471"/>
              <a:gd name="connsiteX2" fmla="*/ 925247 w 1604826"/>
              <a:gd name="connsiteY2" fmla="*/ 341877 h 344471"/>
              <a:gd name="connsiteX3" fmla="*/ 1331646 w 1604826"/>
              <a:gd name="connsiteY3" fmla="*/ 245534 h 344471"/>
              <a:gd name="connsiteX4" fmla="*/ 1547546 w 1604826"/>
              <a:gd name="connsiteY4" fmla="*/ 16934 h 344471"/>
              <a:gd name="connsiteX5" fmla="*/ 785545 w 1604826"/>
              <a:gd name="connsiteY5" fmla="*/ 16936 h 344471"/>
              <a:gd name="connsiteX6" fmla="*/ 6613 w 1604826"/>
              <a:gd name="connsiteY6" fmla="*/ 0 h 344471"/>
              <a:gd name="connsiteX0" fmla="*/ 7476 w 1605689"/>
              <a:gd name="connsiteY0" fmla="*/ 0 h 344471"/>
              <a:gd name="connsiteX1" fmla="*/ 394826 w 1605689"/>
              <a:gd name="connsiteY1" fmla="*/ 287867 h 344471"/>
              <a:gd name="connsiteX2" fmla="*/ 926110 w 1605689"/>
              <a:gd name="connsiteY2" fmla="*/ 341877 h 344471"/>
              <a:gd name="connsiteX3" fmla="*/ 1332509 w 1605689"/>
              <a:gd name="connsiteY3" fmla="*/ 245534 h 344471"/>
              <a:gd name="connsiteX4" fmla="*/ 1548409 w 1605689"/>
              <a:gd name="connsiteY4" fmla="*/ 16934 h 344471"/>
              <a:gd name="connsiteX5" fmla="*/ 786408 w 1605689"/>
              <a:gd name="connsiteY5" fmla="*/ 16936 h 344471"/>
              <a:gd name="connsiteX6" fmla="*/ 7476 w 1605689"/>
              <a:gd name="connsiteY6" fmla="*/ 0 h 344471"/>
              <a:gd name="connsiteX0" fmla="*/ 7718 w 1593231"/>
              <a:gd name="connsiteY0" fmla="*/ 0 h 331540"/>
              <a:gd name="connsiteX1" fmla="*/ 382368 w 1593231"/>
              <a:gd name="connsiteY1" fmla="*/ 275167 h 331540"/>
              <a:gd name="connsiteX2" fmla="*/ 913652 w 1593231"/>
              <a:gd name="connsiteY2" fmla="*/ 329177 h 331540"/>
              <a:gd name="connsiteX3" fmla="*/ 1320051 w 1593231"/>
              <a:gd name="connsiteY3" fmla="*/ 232834 h 331540"/>
              <a:gd name="connsiteX4" fmla="*/ 1535951 w 1593231"/>
              <a:gd name="connsiteY4" fmla="*/ 4234 h 331540"/>
              <a:gd name="connsiteX5" fmla="*/ 773950 w 1593231"/>
              <a:gd name="connsiteY5" fmla="*/ 4236 h 331540"/>
              <a:gd name="connsiteX6" fmla="*/ 7718 w 1593231"/>
              <a:gd name="connsiteY6" fmla="*/ 0 h 331540"/>
              <a:gd name="connsiteX0" fmla="*/ 21428 w 1606941"/>
              <a:gd name="connsiteY0" fmla="*/ 0 h 331540"/>
              <a:gd name="connsiteX1" fmla="*/ 396078 w 1606941"/>
              <a:gd name="connsiteY1" fmla="*/ 275167 h 331540"/>
              <a:gd name="connsiteX2" fmla="*/ 927362 w 1606941"/>
              <a:gd name="connsiteY2" fmla="*/ 329177 h 331540"/>
              <a:gd name="connsiteX3" fmla="*/ 1333761 w 1606941"/>
              <a:gd name="connsiteY3" fmla="*/ 232834 h 331540"/>
              <a:gd name="connsiteX4" fmla="*/ 1549661 w 1606941"/>
              <a:gd name="connsiteY4" fmla="*/ 4234 h 331540"/>
              <a:gd name="connsiteX5" fmla="*/ 787660 w 1606941"/>
              <a:gd name="connsiteY5" fmla="*/ 4236 h 331540"/>
              <a:gd name="connsiteX6" fmla="*/ 21428 w 1606941"/>
              <a:gd name="connsiteY6" fmla="*/ 0 h 331540"/>
              <a:gd name="connsiteX0" fmla="*/ 21611 w 1602891"/>
              <a:gd name="connsiteY0" fmla="*/ 15798 h 330136"/>
              <a:gd name="connsiteX1" fmla="*/ 392028 w 1602891"/>
              <a:gd name="connsiteY1" fmla="*/ 274031 h 330136"/>
              <a:gd name="connsiteX2" fmla="*/ 923312 w 1602891"/>
              <a:gd name="connsiteY2" fmla="*/ 328041 h 330136"/>
              <a:gd name="connsiteX3" fmla="*/ 1329711 w 1602891"/>
              <a:gd name="connsiteY3" fmla="*/ 231698 h 330136"/>
              <a:gd name="connsiteX4" fmla="*/ 1545611 w 1602891"/>
              <a:gd name="connsiteY4" fmla="*/ 3098 h 330136"/>
              <a:gd name="connsiteX5" fmla="*/ 783610 w 1602891"/>
              <a:gd name="connsiteY5" fmla="*/ 3100 h 330136"/>
              <a:gd name="connsiteX6" fmla="*/ 21611 w 1602891"/>
              <a:gd name="connsiteY6" fmla="*/ 15798 h 330136"/>
              <a:gd name="connsiteX0" fmla="*/ 22569 w 1582682"/>
              <a:gd name="connsiteY0" fmla="*/ 15798 h 330136"/>
              <a:gd name="connsiteX1" fmla="*/ 371819 w 1582682"/>
              <a:gd name="connsiteY1" fmla="*/ 274031 h 330136"/>
              <a:gd name="connsiteX2" fmla="*/ 903103 w 1582682"/>
              <a:gd name="connsiteY2" fmla="*/ 328041 h 330136"/>
              <a:gd name="connsiteX3" fmla="*/ 1309502 w 1582682"/>
              <a:gd name="connsiteY3" fmla="*/ 231698 h 330136"/>
              <a:gd name="connsiteX4" fmla="*/ 1525402 w 1582682"/>
              <a:gd name="connsiteY4" fmla="*/ 3098 h 330136"/>
              <a:gd name="connsiteX5" fmla="*/ 763401 w 1582682"/>
              <a:gd name="connsiteY5" fmla="*/ 3100 h 330136"/>
              <a:gd name="connsiteX6" fmla="*/ 22569 w 1582682"/>
              <a:gd name="connsiteY6" fmla="*/ 15798 h 330136"/>
              <a:gd name="connsiteX0" fmla="*/ 22569 w 1548012"/>
              <a:gd name="connsiteY0" fmla="*/ 26255 h 340593"/>
              <a:gd name="connsiteX1" fmla="*/ 371819 w 1548012"/>
              <a:gd name="connsiteY1" fmla="*/ 284488 h 340593"/>
              <a:gd name="connsiteX2" fmla="*/ 903103 w 1548012"/>
              <a:gd name="connsiteY2" fmla="*/ 338498 h 340593"/>
              <a:gd name="connsiteX3" fmla="*/ 1309502 w 1548012"/>
              <a:gd name="connsiteY3" fmla="*/ 242155 h 340593"/>
              <a:gd name="connsiteX4" fmla="*/ 1525402 w 1548012"/>
              <a:gd name="connsiteY4" fmla="*/ 13555 h 340593"/>
              <a:gd name="connsiteX5" fmla="*/ 767635 w 1548012"/>
              <a:gd name="connsiteY5" fmla="*/ 30491 h 340593"/>
              <a:gd name="connsiteX6" fmla="*/ 22569 w 1548012"/>
              <a:gd name="connsiteY6" fmla="*/ 26255 h 340593"/>
              <a:gd name="connsiteX0" fmla="*/ 22569 w 1563845"/>
              <a:gd name="connsiteY0" fmla="*/ 22881 h 337219"/>
              <a:gd name="connsiteX1" fmla="*/ 371819 w 1563845"/>
              <a:gd name="connsiteY1" fmla="*/ 281114 h 337219"/>
              <a:gd name="connsiteX2" fmla="*/ 903103 w 1563845"/>
              <a:gd name="connsiteY2" fmla="*/ 335124 h 337219"/>
              <a:gd name="connsiteX3" fmla="*/ 1309502 w 1563845"/>
              <a:gd name="connsiteY3" fmla="*/ 238781 h 337219"/>
              <a:gd name="connsiteX4" fmla="*/ 1542335 w 1563845"/>
              <a:gd name="connsiteY4" fmla="*/ 14414 h 337219"/>
              <a:gd name="connsiteX5" fmla="*/ 767635 w 1563845"/>
              <a:gd name="connsiteY5" fmla="*/ 27117 h 337219"/>
              <a:gd name="connsiteX6" fmla="*/ 22569 w 1563845"/>
              <a:gd name="connsiteY6" fmla="*/ 22881 h 337219"/>
              <a:gd name="connsiteX0" fmla="*/ 22569 w 1565965"/>
              <a:gd name="connsiteY0" fmla="*/ 8910 h 323248"/>
              <a:gd name="connsiteX1" fmla="*/ 371819 w 1565965"/>
              <a:gd name="connsiteY1" fmla="*/ 267143 h 323248"/>
              <a:gd name="connsiteX2" fmla="*/ 903103 w 1565965"/>
              <a:gd name="connsiteY2" fmla="*/ 321153 h 323248"/>
              <a:gd name="connsiteX3" fmla="*/ 1309502 w 1565965"/>
              <a:gd name="connsiteY3" fmla="*/ 224810 h 323248"/>
              <a:gd name="connsiteX4" fmla="*/ 1542335 w 1565965"/>
              <a:gd name="connsiteY4" fmla="*/ 443 h 323248"/>
              <a:gd name="connsiteX5" fmla="*/ 767635 w 1565965"/>
              <a:gd name="connsiteY5" fmla="*/ 13146 h 323248"/>
              <a:gd name="connsiteX6" fmla="*/ 22569 w 1565965"/>
              <a:gd name="connsiteY6" fmla="*/ 8910 h 323248"/>
              <a:gd name="connsiteX0" fmla="*/ 22569 w 1569923"/>
              <a:gd name="connsiteY0" fmla="*/ 0 h 314338"/>
              <a:gd name="connsiteX1" fmla="*/ 371819 w 1569923"/>
              <a:gd name="connsiteY1" fmla="*/ 258233 h 314338"/>
              <a:gd name="connsiteX2" fmla="*/ 903103 w 1569923"/>
              <a:gd name="connsiteY2" fmla="*/ 312243 h 314338"/>
              <a:gd name="connsiteX3" fmla="*/ 1309502 w 1569923"/>
              <a:gd name="connsiteY3" fmla="*/ 215900 h 314338"/>
              <a:gd name="connsiteX4" fmla="*/ 1546568 w 1569923"/>
              <a:gd name="connsiteY4" fmla="*/ 4233 h 314338"/>
              <a:gd name="connsiteX5" fmla="*/ 767635 w 1569923"/>
              <a:gd name="connsiteY5" fmla="*/ 4236 h 314338"/>
              <a:gd name="connsiteX6" fmla="*/ 22569 w 1569923"/>
              <a:gd name="connsiteY6" fmla="*/ 0 h 314338"/>
              <a:gd name="connsiteX0" fmla="*/ 22569 w 1569923"/>
              <a:gd name="connsiteY0" fmla="*/ 0 h 314338"/>
              <a:gd name="connsiteX1" fmla="*/ 371819 w 1569923"/>
              <a:gd name="connsiteY1" fmla="*/ 258233 h 314338"/>
              <a:gd name="connsiteX2" fmla="*/ 903103 w 1569923"/>
              <a:gd name="connsiteY2" fmla="*/ 312243 h 314338"/>
              <a:gd name="connsiteX3" fmla="*/ 1309502 w 1569923"/>
              <a:gd name="connsiteY3" fmla="*/ 215900 h 314338"/>
              <a:gd name="connsiteX4" fmla="*/ 1546568 w 1569923"/>
              <a:gd name="connsiteY4" fmla="*/ 4233 h 314338"/>
              <a:gd name="connsiteX5" fmla="*/ 767635 w 1569923"/>
              <a:gd name="connsiteY5" fmla="*/ 4236 h 314338"/>
              <a:gd name="connsiteX6" fmla="*/ 22569 w 1569923"/>
              <a:gd name="connsiteY6" fmla="*/ 0 h 314338"/>
              <a:gd name="connsiteX0" fmla="*/ 23916 w 1571270"/>
              <a:gd name="connsiteY0" fmla="*/ 1062 h 315400"/>
              <a:gd name="connsiteX1" fmla="*/ 373166 w 1571270"/>
              <a:gd name="connsiteY1" fmla="*/ 259295 h 315400"/>
              <a:gd name="connsiteX2" fmla="*/ 904450 w 1571270"/>
              <a:gd name="connsiteY2" fmla="*/ 313305 h 315400"/>
              <a:gd name="connsiteX3" fmla="*/ 1310849 w 1571270"/>
              <a:gd name="connsiteY3" fmla="*/ 216962 h 315400"/>
              <a:gd name="connsiteX4" fmla="*/ 1547915 w 1571270"/>
              <a:gd name="connsiteY4" fmla="*/ 5295 h 315400"/>
              <a:gd name="connsiteX5" fmla="*/ 768982 w 1571270"/>
              <a:gd name="connsiteY5" fmla="*/ 5298 h 315400"/>
              <a:gd name="connsiteX6" fmla="*/ 23916 w 1571270"/>
              <a:gd name="connsiteY6" fmla="*/ 1062 h 315400"/>
              <a:gd name="connsiteX0" fmla="*/ 22729 w 1595483"/>
              <a:gd name="connsiteY0" fmla="*/ 1062 h 315400"/>
              <a:gd name="connsiteX1" fmla="*/ 397379 w 1595483"/>
              <a:gd name="connsiteY1" fmla="*/ 259295 h 315400"/>
              <a:gd name="connsiteX2" fmla="*/ 928663 w 1595483"/>
              <a:gd name="connsiteY2" fmla="*/ 313305 h 315400"/>
              <a:gd name="connsiteX3" fmla="*/ 1335062 w 1595483"/>
              <a:gd name="connsiteY3" fmla="*/ 216962 h 315400"/>
              <a:gd name="connsiteX4" fmla="*/ 1572128 w 1595483"/>
              <a:gd name="connsiteY4" fmla="*/ 5295 h 315400"/>
              <a:gd name="connsiteX5" fmla="*/ 793195 w 1595483"/>
              <a:gd name="connsiteY5" fmla="*/ 5298 h 315400"/>
              <a:gd name="connsiteX6" fmla="*/ 22729 w 1595483"/>
              <a:gd name="connsiteY6" fmla="*/ 1062 h 3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483" h="315400">
                <a:moveTo>
                  <a:pt x="22729" y="1062"/>
                </a:moveTo>
                <a:cubicBezTo>
                  <a:pt x="-90159" y="-17283"/>
                  <a:pt x="246390" y="207255"/>
                  <a:pt x="397379" y="259295"/>
                </a:cubicBezTo>
                <a:cubicBezTo>
                  <a:pt x="548368" y="311335"/>
                  <a:pt x="786141" y="320360"/>
                  <a:pt x="928663" y="313305"/>
                </a:cubicBezTo>
                <a:cubicBezTo>
                  <a:pt x="1071185" y="306250"/>
                  <a:pt x="1227818" y="268297"/>
                  <a:pt x="1335062" y="216962"/>
                </a:cubicBezTo>
                <a:cubicBezTo>
                  <a:pt x="1442306" y="165627"/>
                  <a:pt x="1668507" y="-5268"/>
                  <a:pt x="1572128" y="5295"/>
                </a:cubicBezTo>
                <a:cubicBezTo>
                  <a:pt x="1469117" y="16585"/>
                  <a:pt x="1160084" y="-3169"/>
                  <a:pt x="793195" y="5298"/>
                </a:cubicBezTo>
                <a:cubicBezTo>
                  <a:pt x="426306" y="13765"/>
                  <a:pt x="345874" y="13762"/>
                  <a:pt x="22729" y="1062"/>
                </a:cubicBezTo>
                <a:close/>
              </a:path>
            </a:pathLst>
          </a:custGeom>
          <a:solidFill>
            <a:srgbClr val="141CA2">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Connector 38"/>
          <p:cNvCxnSpPr/>
          <p:nvPr/>
        </p:nvCxnSpPr>
        <p:spPr>
          <a:xfrm>
            <a:off x="5346267" y="2280147"/>
            <a:ext cx="2835813" cy="0"/>
          </a:xfrm>
          <a:prstGeom prst="line">
            <a:avLst/>
          </a:prstGeom>
          <a:ln w="381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0" name="Freeform 39"/>
          <p:cNvSpPr/>
          <p:nvPr/>
        </p:nvSpPr>
        <p:spPr>
          <a:xfrm>
            <a:off x="5987156" y="4039542"/>
            <a:ext cx="1981511" cy="711226"/>
          </a:xfrm>
          <a:custGeom>
            <a:avLst/>
            <a:gdLst>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22880 w 2477191"/>
              <a:gd name="connsiteY0" fmla="*/ 85215 h 983739"/>
              <a:gd name="connsiteX1" fmla="*/ 343013 w 2477191"/>
              <a:gd name="connsiteY1" fmla="*/ 576282 h 983739"/>
              <a:gd name="connsiteX2" fmla="*/ 867947 w 2477191"/>
              <a:gd name="connsiteY2" fmla="*/ 948815 h 983739"/>
              <a:gd name="connsiteX3" fmla="*/ 1723080 w 2477191"/>
              <a:gd name="connsiteY3" fmla="*/ 906482 h 983739"/>
              <a:gd name="connsiteX4" fmla="*/ 2222613 w 2477191"/>
              <a:gd name="connsiteY4" fmla="*/ 406949 h 983739"/>
              <a:gd name="connsiteX5" fmla="*/ 2324213 w 2477191"/>
              <a:gd name="connsiteY5" fmla="*/ 34415 h 983739"/>
              <a:gd name="connsiteX6" fmla="*/ 122880 w 2477191"/>
              <a:gd name="connsiteY6" fmla="*/ 85215 h 98373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67050"/>
              <a:gd name="connsiteY0" fmla="*/ 13142 h 911243"/>
              <a:gd name="connsiteX1" fmla="*/ 343013 w 2467050"/>
              <a:gd name="connsiteY1" fmla="*/ 504209 h 911243"/>
              <a:gd name="connsiteX2" fmla="*/ 867947 w 2467050"/>
              <a:gd name="connsiteY2" fmla="*/ 876742 h 911243"/>
              <a:gd name="connsiteX3" fmla="*/ 1723080 w 2467050"/>
              <a:gd name="connsiteY3" fmla="*/ 834409 h 911243"/>
              <a:gd name="connsiteX4" fmla="*/ 2256479 w 2467050"/>
              <a:gd name="connsiteY4" fmla="*/ 343342 h 911243"/>
              <a:gd name="connsiteX5" fmla="*/ 2349613 w 2467050"/>
              <a:gd name="connsiteY5" fmla="*/ 4676 h 911243"/>
              <a:gd name="connsiteX6" fmla="*/ 1308213 w 2467050"/>
              <a:gd name="connsiteY6" fmla="*/ 4677 h 911243"/>
              <a:gd name="connsiteX7" fmla="*/ 122880 w 2467050"/>
              <a:gd name="connsiteY7" fmla="*/ 13142 h 911243"/>
              <a:gd name="connsiteX0" fmla="*/ 127014 w 2471184"/>
              <a:gd name="connsiteY0" fmla="*/ 13142 h 911243"/>
              <a:gd name="connsiteX1" fmla="*/ 347147 w 2471184"/>
              <a:gd name="connsiteY1" fmla="*/ 504209 h 911243"/>
              <a:gd name="connsiteX2" fmla="*/ 872081 w 2471184"/>
              <a:gd name="connsiteY2" fmla="*/ 876742 h 911243"/>
              <a:gd name="connsiteX3" fmla="*/ 1727214 w 2471184"/>
              <a:gd name="connsiteY3" fmla="*/ 834409 h 911243"/>
              <a:gd name="connsiteX4" fmla="*/ 2260613 w 2471184"/>
              <a:gd name="connsiteY4" fmla="*/ 343342 h 911243"/>
              <a:gd name="connsiteX5" fmla="*/ 2353747 w 2471184"/>
              <a:gd name="connsiteY5" fmla="*/ 4676 h 911243"/>
              <a:gd name="connsiteX6" fmla="*/ 1312347 w 2471184"/>
              <a:gd name="connsiteY6" fmla="*/ 4677 h 911243"/>
              <a:gd name="connsiteX7" fmla="*/ 127014 w 2471184"/>
              <a:gd name="connsiteY7" fmla="*/ 13142 h 911243"/>
              <a:gd name="connsiteX0" fmla="*/ 130283 w 2474453"/>
              <a:gd name="connsiteY0" fmla="*/ 13142 h 910037"/>
              <a:gd name="connsiteX1" fmla="*/ 333482 w 2474453"/>
              <a:gd name="connsiteY1" fmla="*/ 521143 h 910037"/>
              <a:gd name="connsiteX2" fmla="*/ 875350 w 2474453"/>
              <a:gd name="connsiteY2" fmla="*/ 876742 h 910037"/>
              <a:gd name="connsiteX3" fmla="*/ 1730483 w 2474453"/>
              <a:gd name="connsiteY3" fmla="*/ 834409 h 910037"/>
              <a:gd name="connsiteX4" fmla="*/ 2263882 w 2474453"/>
              <a:gd name="connsiteY4" fmla="*/ 343342 h 910037"/>
              <a:gd name="connsiteX5" fmla="*/ 2357016 w 2474453"/>
              <a:gd name="connsiteY5" fmla="*/ 4676 h 910037"/>
              <a:gd name="connsiteX6" fmla="*/ 1315616 w 2474453"/>
              <a:gd name="connsiteY6" fmla="*/ 4677 h 910037"/>
              <a:gd name="connsiteX7" fmla="*/ 130283 w 2474453"/>
              <a:gd name="connsiteY7" fmla="*/ 13142 h 910037"/>
              <a:gd name="connsiteX0" fmla="*/ 195346 w 2539516"/>
              <a:gd name="connsiteY0" fmla="*/ 13142 h 910037"/>
              <a:gd name="connsiteX1" fmla="*/ 398545 w 2539516"/>
              <a:gd name="connsiteY1" fmla="*/ 521143 h 910037"/>
              <a:gd name="connsiteX2" fmla="*/ 940413 w 2539516"/>
              <a:gd name="connsiteY2" fmla="*/ 876742 h 910037"/>
              <a:gd name="connsiteX3" fmla="*/ 1795546 w 2539516"/>
              <a:gd name="connsiteY3" fmla="*/ 834409 h 910037"/>
              <a:gd name="connsiteX4" fmla="*/ 2328945 w 2539516"/>
              <a:gd name="connsiteY4" fmla="*/ 343342 h 910037"/>
              <a:gd name="connsiteX5" fmla="*/ 2422079 w 2539516"/>
              <a:gd name="connsiteY5" fmla="*/ 4676 h 910037"/>
              <a:gd name="connsiteX6" fmla="*/ 1380679 w 2539516"/>
              <a:gd name="connsiteY6" fmla="*/ 4677 h 910037"/>
              <a:gd name="connsiteX7" fmla="*/ 195346 w 2539516"/>
              <a:gd name="connsiteY7" fmla="*/ 13142 h 910037"/>
              <a:gd name="connsiteX0" fmla="*/ 193482 w 2537652"/>
              <a:gd name="connsiteY0" fmla="*/ 13142 h 910037"/>
              <a:gd name="connsiteX1" fmla="*/ 396681 w 2537652"/>
              <a:gd name="connsiteY1" fmla="*/ 521143 h 910037"/>
              <a:gd name="connsiteX2" fmla="*/ 938549 w 2537652"/>
              <a:gd name="connsiteY2" fmla="*/ 876742 h 910037"/>
              <a:gd name="connsiteX3" fmla="*/ 1793682 w 2537652"/>
              <a:gd name="connsiteY3" fmla="*/ 834409 h 910037"/>
              <a:gd name="connsiteX4" fmla="*/ 2327081 w 2537652"/>
              <a:gd name="connsiteY4" fmla="*/ 343342 h 910037"/>
              <a:gd name="connsiteX5" fmla="*/ 2420215 w 2537652"/>
              <a:gd name="connsiteY5" fmla="*/ 4676 h 910037"/>
              <a:gd name="connsiteX6" fmla="*/ 1378815 w 2537652"/>
              <a:gd name="connsiteY6" fmla="*/ 4677 h 910037"/>
              <a:gd name="connsiteX7" fmla="*/ 193482 w 2537652"/>
              <a:gd name="connsiteY7" fmla="*/ 13142 h 910037"/>
              <a:gd name="connsiteX0" fmla="*/ 193482 w 2524950"/>
              <a:gd name="connsiteY0" fmla="*/ 9404 h 906299"/>
              <a:gd name="connsiteX1" fmla="*/ 396681 w 2524950"/>
              <a:gd name="connsiteY1" fmla="*/ 517405 h 906299"/>
              <a:gd name="connsiteX2" fmla="*/ 938549 w 2524950"/>
              <a:gd name="connsiteY2" fmla="*/ 873004 h 906299"/>
              <a:gd name="connsiteX3" fmla="*/ 1793682 w 2524950"/>
              <a:gd name="connsiteY3" fmla="*/ 830671 h 906299"/>
              <a:gd name="connsiteX4" fmla="*/ 2327081 w 2524950"/>
              <a:gd name="connsiteY4" fmla="*/ 339604 h 906299"/>
              <a:gd name="connsiteX5" fmla="*/ 2403282 w 2524950"/>
              <a:gd name="connsiteY5" fmla="*/ 47505 h 906299"/>
              <a:gd name="connsiteX6" fmla="*/ 1378815 w 2524950"/>
              <a:gd name="connsiteY6" fmla="*/ 939 h 906299"/>
              <a:gd name="connsiteX7" fmla="*/ 193482 w 2524950"/>
              <a:gd name="connsiteY7" fmla="*/ 9404 h 906299"/>
              <a:gd name="connsiteX0" fmla="*/ 193482 w 2476033"/>
              <a:gd name="connsiteY0" fmla="*/ 4640 h 901535"/>
              <a:gd name="connsiteX1" fmla="*/ 396681 w 2476033"/>
              <a:gd name="connsiteY1" fmla="*/ 512641 h 901535"/>
              <a:gd name="connsiteX2" fmla="*/ 938549 w 2476033"/>
              <a:gd name="connsiteY2" fmla="*/ 868240 h 901535"/>
              <a:gd name="connsiteX3" fmla="*/ 1793682 w 2476033"/>
              <a:gd name="connsiteY3" fmla="*/ 825907 h 901535"/>
              <a:gd name="connsiteX4" fmla="*/ 2327081 w 2476033"/>
              <a:gd name="connsiteY4" fmla="*/ 334840 h 901535"/>
              <a:gd name="connsiteX5" fmla="*/ 2403282 w 2476033"/>
              <a:gd name="connsiteY5" fmla="*/ 42741 h 901535"/>
              <a:gd name="connsiteX6" fmla="*/ 1378815 w 2476033"/>
              <a:gd name="connsiteY6" fmla="*/ 68142 h 901535"/>
              <a:gd name="connsiteX7" fmla="*/ 193482 w 2476033"/>
              <a:gd name="connsiteY7" fmla="*/ 4640 h 901535"/>
              <a:gd name="connsiteX0" fmla="*/ 193482 w 2475405"/>
              <a:gd name="connsiteY0" fmla="*/ 4640 h 901535"/>
              <a:gd name="connsiteX1" fmla="*/ 396681 w 2475405"/>
              <a:gd name="connsiteY1" fmla="*/ 512641 h 901535"/>
              <a:gd name="connsiteX2" fmla="*/ 938549 w 2475405"/>
              <a:gd name="connsiteY2" fmla="*/ 868240 h 901535"/>
              <a:gd name="connsiteX3" fmla="*/ 1793682 w 2475405"/>
              <a:gd name="connsiteY3" fmla="*/ 825907 h 901535"/>
              <a:gd name="connsiteX4" fmla="*/ 2327081 w 2475405"/>
              <a:gd name="connsiteY4" fmla="*/ 334840 h 901535"/>
              <a:gd name="connsiteX5" fmla="*/ 2403282 w 2475405"/>
              <a:gd name="connsiteY5" fmla="*/ 42741 h 901535"/>
              <a:gd name="connsiteX6" fmla="*/ 1387281 w 2475405"/>
              <a:gd name="connsiteY6" fmla="*/ 55442 h 901535"/>
              <a:gd name="connsiteX7" fmla="*/ 193482 w 2475405"/>
              <a:gd name="connsiteY7" fmla="*/ 4640 h 901535"/>
              <a:gd name="connsiteX0" fmla="*/ 185920 w 2484777"/>
              <a:gd name="connsiteY0" fmla="*/ 27866 h 878194"/>
              <a:gd name="connsiteX1" fmla="*/ 406053 w 2484777"/>
              <a:gd name="connsiteY1" fmla="*/ 489300 h 878194"/>
              <a:gd name="connsiteX2" fmla="*/ 947921 w 2484777"/>
              <a:gd name="connsiteY2" fmla="*/ 844899 h 878194"/>
              <a:gd name="connsiteX3" fmla="*/ 1803054 w 2484777"/>
              <a:gd name="connsiteY3" fmla="*/ 802566 h 878194"/>
              <a:gd name="connsiteX4" fmla="*/ 2336453 w 2484777"/>
              <a:gd name="connsiteY4" fmla="*/ 311499 h 878194"/>
              <a:gd name="connsiteX5" fmla="*/ 2412654 w 2484777"/>
              <a:gd name="connsiteY5" fmla="*/ 19400 h 878194"/>
              <a:gd name="connsiteX6" fmla="*/ 1396653 w 2484777"/>
              <a:gd name="connsiteY6" fmla="*/ 32101 h 878194"/>
              <a:gd name="connsiteX7" fmla="*/ 185920 w 2484777"/>
              <a:gd name="connsiteY7" fmla="*/ 27866 h 878194"/>
              <a:gd name="connsiteX0" fmla="*/ 185920 w 2484777"/>
              <a:gd name="connsiteY0" fmla="*/ 27866 h 878194"/>
              <a:gd name="connsiteX1" fmla="*/ 406053 w 2484777"/>
              <a:gd name="connsiteY1" fmla="*/ 489300 h 878194"/>
              <a:gd name="connsiteX2" fmla="*/ 947921 w 2484777"/>
              <a:gd name="connsiteY2" fmla="*/ 844899 h 878194"/>
              <a:gd name="connsiteX3" fmla="*/ 1803054 w 2484777"/>
              <a:gd name="connsiteY3" fmla="*/ 802566 h 878194"/>
              <a:gd name="connsiteX4" fmla="*/ 2336453 w 2484777"/>
              <a:gd name="connsiteY4" fmla="*/ 311499 h 878194"/>
              <a:gd name="connsiteX5" fmla="*/ 2412654 w 2484777"/>
              <a:gd name="connsiteY5" fmla="*/ 19400 h 878194"/>
              <a:gd name="connsiteX6" fmla="*/ 1396653 w 2484777"/>
              <a:gd name="connsiteY6" fmla="*/ 32101 h 878194"/>
              <a:gd name="connsiteX7" fmla="*/ 185920 w 2484777"/>
              <a:gd name="connsiteY7" fmla="*/ 27866 h 878194"/>
              <a:gd name="connsiteX0" fmla="*/ 6701 w 2305558"/>
              <a:gd name="connsiteY0" fmla="*/ 27866 h 878194"/>
              <a:gd name="connsiteX1" fmla="*/ 226834 w 2305558"/>
              <a:gd name="connsiteY1" fmla="*/ 489300 h 878194"/>
              <a:gd name="connsiteX2" fmla="*/ 768702 w 2305558"/>
              <a:gd name="connsiteY2" fmla="*/ 844899 h 878194"/>
              <a:gd name="connsiteX3" fmla="*/ 1623835 w 2305558"/>
              <a:gd name="connsiteY3" fmla="*/ 802566 h 878194"/>
              <a:gd name="connsiteX4" fmla="*/ 2157234 w 2305558"/>
              <a:gd name="connsiteY4" fmla="*/ 311499 h 878194"/>
              <a:gd name="connsiteX5" fmla="*/ 2233435 w 2305558"/>
              <a:gd name="connsiteY5" fmla="*/ 19400 h 878194"/>
              <a:gd name="connsiteX6" fmla="*/ 1217434 w 2305558"/>
              <a:gd name="connsiteY6" fmla="*/ 32101 h 878194"/>
              <a:gd name="connsiteX7" fmla="*/ 6701 w 2305558"/>
              <a:gd name="connsiteY7" fmla="*/ 27866 h 878194"/>
              <a:gd name="connsiteX0" fmla="*/ 4434 w 2404891"/>
              <a:gd name="connsiteY0" fmla="*/ 23633 h 878194"/>
              <a:gd name="connsiteX1" fmla="*/ 326167 w 2404891"/>
              <a:gd name="connsiteY1" fmla="*/ 489300 h 878194"/>
              <a:gd name="connsiteX2" fmla="*/ 868035 w 2404891"/>
              <a:gd name="connsiteY2" fmla="*/ 844899 h 878194"/>
              <a:gd name="connsiteX3" fmla="*/ 1723168 w 2404891"/>
              <a:gd name="connsiteY3" fmla="*/ 802566 h 878194"/>
              <a:gd name="connsiteX4" fmla="*/ 2256567 w 2404891"/>
              <a:gd name="connsiteY4" fmla="*/ 311499 h 878194"/>
              <a:gd name="connsiteX5" fmla="*/ 2332768 w 2404891"/>
              <a:gd name="connsiteY5" fmla="*/ 19400 h 878194"/>
              <a:gd name="connsiteX6" fmla="*/ 1316767 w 2404891"/>
              <a:gd name="connsiteY6" fmla="*/ 32101 h 878194"/>
              <a:gd name="connsiteX7" fmla="*/ 4434 w 2404891"/>
              <a:gd name="connsiteY7" fmla="*/ 23633 h 878194"/>
              <a:gd name="connsiteX0" fmla="*/ 10430 w 2410887"/>
              <a:gd name="connsiteY0" fmla="*/ 23633 h 878194"/>
              <a:gd name="connsiteX1" fmla="*/ 332163 w 2410887"/>
              <a:gd name="connsiteY1" fmla="*/ 489300 h 878194"/>
              <a:gd name="connsiteX2" fmla="*/ 874031 w 2410887"/>
              <a:gd name="connsiteY2" fmla="*/ 844899 h 878194"/>
              <a:gd name="connsiteX3" fmla="*/ 1729164 w 2410887"/>
              <a:gd name="connsiteY3" fmla="*/ 802566 h 878194"/>
              <a:gd name="connsiteX4" fmla="*/ 2262563 w 2410887"/>
              <a:gd name="connsiteY4" fmla="*/ 311499 h 878194"/>
              <a:gd name="connsiteX5" fmla="*/ 2338764 w 2410887"/>
              <a:gd name="connsiteY5" fmla="*/ 19400 h 878194"/>
              <a:gd name="connsiteX6" fmla="*/ 1322763 w 2410887"/>
              <a:gd name="connsiteY6" fmla="*/ 32101 h 878194"/>
              <a:gd name="connsiteX7" fmla="*/ 10430 w 2410887"/>
              <a:gd name="connsiteY7" fmla="*/ 23633 h 878194"/>
              <a:gd name="connsiteX0" fmla="*/ 10430 w 2413899"/>
              <a:gd name="connsiteY0" fmla="*/ 16078 h 870639"/>
              <a:gd name="connsiteX1" fmla="*/ 332163 w 2413899"/>
              <a:gd name="connsiteY1" fmla="*/ 481745 h 870639"/>
              <a:gd name="connsiteX2" fmla="*/ 874031 w 2413899"/>
              <a:gd name="connsiteY2" fmla="*/ 837344 h 870639"/>
              <a:gd name="connsiteX3" fmla="*/ 1729164 w 2413899"/>
              <a:gd name="connsiteY3" fmla="*/ 795011 h 870639"/>
              <a:gd name="connsiteX4" fmla="*/ 2262563 w 2413899"/>
              <a:gd name="connsiteY4" fmla="*/ 303944 h 870639"/>
              <a:gd name="connsiteX5" fmla="*/ 2338764 w 2413899"/>
              <a:gd name="connsiteY5" fmla="*/ 11845 h 870639"/>
              <a:gd name="connsiteX6" fmla="*/ 1322763 w 2413899"/>
              <a:gd name="connsiteY6" fmla="*/ 24546 h 870639"/>
              <a:gd name="connsiteX7" fmla="*/ 10430 w 2413899"/>
              <a:gd name="connsiteY7" fmla="*/ 16078 h 870639"/>
              <a:gd name="connsiteX0" fmla="*/ 10430 w 2425187"/>
              <a:gd name="connsiteY0" fmla="*/ 16078 h 870639"/>
              <a:gd name="connsiteX1" fmla="*/ 332163 w 2425187"/>
              <a:gd name="connsiteY1" fmla="*/ 481745 h 870639"/>
              <a:gd name="connsiteX2" fmla="*/ 874031 w 2425187"/>
              <a:gd name="connsiteY2" fmla="*/ 837344 h 870639"/>
              <a:gd name="connsiteX3" fmla="*/ 1729164 w 2425187"/>
              <a:gd name="connsiteY3" fmla="*/ 795011 h 870639"/>
              <a:gd name="connsiteX4" fmla="*/ 2262563 w 2425187"/>
              <a:gd name="connsiteY4" fmla="*/ 303944 h 870639"/>
              <a:gd name="connsiteX5" fmla="*/ 2338764 w 2425187"/>
              <a:gd name="connsiteY5" fmla="*/ 11845 h 870639"/>
              <a:gd name="connsiteX6" fmla="*/ 1322763 w 2425187"/>
              <a:gd name="connsiteY6" fmla="*/ 24546 h 870639"/>
              <a:gd name="connsiteX7" fmla="*/ 10430 w 2425187"/>
              <a:gd name="connsiteY7" fmla="*/ 16078 h 870639"/>
              <a:gd name="connsiteX0" fmla="*/ 10430 w 2425187"/>
              <a:gd name="connsiteY0" fmla="*/ 18957 h 873518"/>
              <a:gd name="connsiteX1" fmla="*/ 332163 w 2425187"/>
              <a:gd name="connsiteY1" fmla="*/ 484624 h 873518"/>
              <a:gd name="connsiteX2" fmla="*/ 874031 w 2425187"/>
              <a:gd name="connsiteY2" fmla="*/ 840223 h 873518"/>
              <a:gd name="connsiteX3" fmla="*/ 1729164 w 2425187"/>
              <a:gd name="connsiteY3" fmla="*/ 797890 h 873518"/>
              <a:gd name="connsiteX4" fmla="*/ 2262563 w 2425187"/>
              <a:gd name="connsiteY4" fmla="*/ 306823 h 873518"/>
              <a:gd name="connsiteX5" fmla="*/ 2338764 w 2425187"/>
              <a:gd name="connsiteY5" fmla="*/ 14724 h 873518"/>
              <a:gd name="connsiteX6" fmla="*/ 1322763 w 2425187"/>
              <a:gd name="connsiteY6" fmla="*/ 27425 h 873518"/>
              <a:gd name="connsiteX7" fmla="*/ 10430 w 2425187"/>
              <a:gd name="connsiteY7" fmla="*/ 18957 h 873518"/>
              <a:gd name="connsiteX0" fmla="*/ 10430 w 2490866"/>
              <a:gd name="connsiteY0" fmla="*/ 18957 h 873518"/>
              <a:gd name="connsiteX1" fmla="*/ 332163 w 2490866"/>
              <a:gd name="connsiteY1" fmla="*/ 484624 h 873518"/>
              <a:gd name="connsiteX2" fmla="*/ 874031 w 2490866"/>
              <a:gd name="connsiteY2" fmla="*/ 840223 h 873518"/>
              <a:gd name="connsiteX3" fmla="*/ 1729164 w 2490866"/>
              <a:gd name="connsiteY3" fmla="*/ 797890 h 873518"/>
              <a:gd name="connsiteX4" fmla="*/ 2262563 w 2490866"/>
              <a:gd name="connsiteY4" fmla="*/ 306823 h 873518"/>
              <a:gd name="connsiteX5" fmla="*/ 2338764 w 2490866"/>
              <a:gd name="connsiteY5" fmla="*/ 14724 h 873518"/>
              <a:gd name="connsiteX6" fmla="*/ 1322763 w 2490866"/>
              <a:gd name="connsiteY6" fmla="*/ 27425 h 873518"/>
              <a:gd name="connsiteX7" fmla="*/ 10430 w 2490866"/>
              <a:gd name="connsiteY7" fmla="*/ 18957 h 873518"/>
              <a:gd name="connsiteX0" fmla="*/ 10430 w 2359164"/>
              <a:gd name="connsiteY0" fmla="*/ 16078 h 870639"/>
              <a:gd name="connsiteX1" fmla="*/ 332163 w 2359164"/>
              <a:gd name="connsiteY1" fmla="*/ 481745 h 870639"/>
              <a:gd name="connsiteX2" fmla="*/ 874031 w 2359164"/>
              <a:gd name="connsiteY2" fmla="*/ 837344 h 870639"/>
              <a:gd name="connsiteX3" fmla="*/ 1729164 w 2359164"/>
              <a:gd name="connsiteY3" fmla="*/ 795011 h 870639"/>
              <a:gd name="connsiteX4" fmla="*/ 2262563 w 2359164"/>
              <a:gd name="connsiteY4" fmla="*/ 303944 h 870639"/>
              <a:gd name="connsiteX5" fmla="*/ 2338764 w 2359164"/>
              <a:gd name="connsiteY5" fmla="*/ 11845 h 870639"/>
              <a:gd name="connsiteX6" fmla="*/ 1322763 w 2359164"/>
              <a:gd name="connsiteY6" fmla="*/ 24546 h 870639"/>
              <a:gd name="connsiteX7" fmla="*/ 10430 w 2359164"/>
              <a:gd name="connsiteY7" fmla="*/ 16078 h 870639"/>
              <a:gd name="connsiteX0" fmla="*/ 10430 w 2270718"/>
              <a:gd name="connsiteY0" fmla="*/ 16078 h 870639"/>
              <a:gd name="connsiteX1" fmla="*/ 332163 w 2270718"/>
              <a:gd name="connsiteY1" fmla="*/ 481745 h 870639"/>
              <a:gd name="connsiteX2" fmla="*/ 874031 w 2270718"/>
              <a:gd name="connsiteY2" fmla="*/ 837344 h 870639"/>
              <a:gd name="connsiteX3" fmla="*/ 1729164 w 2270718"/>
              <a:gd name="connsiteY3" fmla="*/ 795011 h 870639"/>
              <a:gd name="connsiteX4" fmla="*/ 2262563 w 2270718"/>
              <a:gd name="connsiteY4" fmla="*/ 303944 h 870639"/>
              <a:gd name="connsiteX5" fmla="*/ 1322763 w 2270718"/>
              <a:gd name="connsiteY5" fmla="*/ 24546 h 870639"/>
              <a:gd name="connsiteX6" fmla="*/ 10430 w 2270718"/>
              <a:gd name="connsiteY6" fmla="*/ 16078 h 870639"/>
              <a:gd name="connsiteX0" fmla="*/ 10430 w 2434689"/>
              <a:gd name="connsiteY0" fmla="*/ 16078 h 870639"/>
              <a:gd name="connsiteX1" fmla="*/ 332163 w 2434689"/>
              <a:gd name="connsiteY1" fmla="*/ 481745 h 870639"/>
              <a:gd name="connsiteX2" fmla="*/ 874031 w 2434689"/>
              <a:gd name="connsiteY2" fmla="*/ 837344 h 870639"/>
              <a:gd name="connsiteX3" fmla="*/ 1729164 w 2434689"/>
              <a:gd name="connsiteY3" fmla="*/ 795011 h 870639"/>
              <a:gd name="connsiteX4" fmla="*/ 2262563 w 2434689"/>
              <a:gd name="connsiteY4" fmla="*/ 303944 h 870639"/>
              <a:gd name="connsiteX5" fmla="*/ 2376865 w 2434689"/>
              <a:gd name="connsiteY5" fmla="*/ 20310 h 870639"/>
              <a:gd name="connsiteX6" fmla="*/ 1322763 w 2434689"/>
              <a:gd name="connsiteY6" fmla="*/ 24546 h 870639"/>
              <a:gd name="connsiteX7" fmla="*/ 10430 w 2434689"/>
              <a:gd name="connsiteY7" fmla="*/ 16078 h 870639"/>
              <a:gd name="connsiteX0" fmla="*/ 10430 w 2404334"/>
              <a:gd name="connsiteY0" fmla="*/ 42393 h 896954"/>
              <a:gd name="connsiteX1" fmla="*/ 332163 w 2404334"/>
              <a:gd name="connsiteY1" fmla="*/ 508060 h 896954"/>
              <a:gd name="connsiteX2" fmla="*/ 874031 w 2404334"/>
              <a:gd name="connsiteY2" fmla="*/ 863659 h 896954"/>
              <a:gd name="connsiteX3" fmla="*/ 1729164 w 2404334"/>
              <a:gd name="connsiteY3" fmla="*/ 821326 h 896954"/>
              <a:gd name="connsiteX4" fmla="*/ 2262563 w 2404334"/>
              <a:gd name="connsiteY4" fmla="*/ 330259 h 896954"/>
              <a:gd name="connsiteX5" fmla="*/ 2376865 w 2404334"/>
              <a:gd name="connsiteY5" fmla="*/ 46625 h 896954"/>
              <a:gd name="connsiteX6" fmla="*/ 1322763 w 2404334"/>
              <a:gd name="connsiteY6" fmla="*/ 50861 h 896954"/>
              <a:gd name="connsiteX7" fmla="*/ 10430 w 2404334"/>
              <a:gd name="connsiteY7" fmla="*/ 42393 h 896954"/>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8575" h="870639">
                <a:moveTo>
                  <a:pt x="10430" y="16078"/>
                </a:moveTo>
                <a:cubicBezTo>
                  <a:pt x="-53069" y="-88345"/>
                  <a:pt x="188230" y="344868"/>
                  <a:pt x="332163" y="481745"/>
                </a:cubicBezTo>
                <a:cubicBezTo>
                  <a:pt x="476096" y="618622"/>
                  <a:pt x="641198" y="785133"/>
                  <a:pt x="874031" y="837344"/>
                </a:cubicBezTo>
                <a:cubicBezTo>
                  <a:pt x="1106864" y="889555"/>
                  <a:pt x="1497742" y="883911"/>
                  <a:pt x="1729164" y="795011"/>
                </a:cubicBezTo>
                <a:cubicBezTo>
                  <a:pt x="1960586" y="706111"/>
                  <a:pt x="2195535" y="401311"/>
                  <a:pt x="2262563" y="303944"/>
                </a:cubicBezTo>
                <a:cubicBezTo>
                  <a:pt x="2329591" y="206577"/>
                  <a:pt x="2389564" y="-9324"/>
                  <a:pt x="2376865" y="20310"/>
                </a:cubicBezTo>
                <a:cubicBezTo>
                  <a:pt x="2224465" y="16077"/>
                  <a:pt x="1688947" y="31601"/>
                  <a:pt x="1322763" y="24546"/>
                </a:cubicBezTo>
                <a:cubicBezTo>
                  <a:pt x="955874" y="33013"/>
                  <a:pt x="325108" y="20311"/>
                  <a:pt x="10430" y="16078"/>
                </a:cubicBezTo>
                <a:close/>
              </a:path>
            </a:pathLst>
          </a:custGeom>
          <a:solidFill>
            <a:srgbClr val="E06808">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40"/>
          <p:cNvSpPr/>
          <p:nvPr/>
        </p:nvSpPr>
        <p:spPr>
          <a:xfrm>
            <a:off x="6347209" y="4505670"/>
            <a:ext cx="1329144" cy="257651"/>
          </a:xfrm>
          <a:custGeom>
            <a:avLst/>
            <a:gdLst>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22880 w 2477191"/>
              <a:gd name="connsiteY0" fmla="*/ 85215 h 983739"/>
              <a:gd name="connsiteX1" fmla="*/ 343013 w 2477191"/>
              <a:gd name="connsiteY1" fmla="*/ 576282 h 983739"/>
              <a:gd name="connsiteX2" fmla="*/ 867947 w 2477191"/>
              <a:gd name="connsiteY2" fmla="*/ 948815 h 983739"/>
              <a:gd name="connsiteX3" fmla="*/ 1723080 w 2477191"/>
              <a:gd name="connsiteY3" fmla="*/ 906482 h 983739"/>
              <a:gd name="connsiteX4" fmla="*/ 2222613 w 2477191"/>
              <a:gd name="connsiteY4" fmla="*/ 406949 h 983739"/>
              <a:gd name="connsiteX5" fmla="*/ 2324213 w 2477191"/>
              <a:gd name="connsiteY5" fmla="*/ 34415 h 983739"/>
              <a:gd name="connsiteX6" fmla="*/ 122880 w 2477191"/>
              <a:gd name="connsiteY6" fmla="*/ 85215 h 98373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67050"/>
              <a:gd name="connsiteY0" fmla="*/ 13142 h 911243"/>
              <a:gd name="connsiteX1" fmla="*/ 343013 w 2467050"/>
              <a:gd name="connsiteY1" fmla="*/ 504209 h 911243"/>
              <a:gd name="connsiteX2" fmla="*/ 867947 w 2467050"/>
              <a:gd name="connsiteY2" fmla="*/ 876742 h 911243"/>
              <a:gd name="connsiteX3" fmla="*/ 1723080 w 2467050"/>
              <a:gd name="connsiteY3" fmla="*/ 834409 h 911243"/>
              <a:gd name="connsiteX4" fmla="*/ 2256479 w 2467050"/>
              <a:gd name="connsiteY4" fmla="*/ 343342 h 911243"/>
              <a:gd name="connsiteX5" fmla="*/ 2349613 w 2467050"/>
              <a:gd name="connsiteY5" fmla="*/ 4676 h 911243"/>
              <a:gd name="connsiteX6" fmla="*/ 1308213 w 2467050"/>
              <a:gd name="connsiteY6" fmla="*/ 4677 h 911243"/>
              <a:gd name="connsiteX7" fmla="*/ 122880 w 2467050"/>
              <a:gd name="connsiteY7" fmla="*/ 13142 h 911243"/>
              <a:gd name="connsiteX0" fmla="*/ 127014 w 2471184"/>
              <a:gd name="connsiteY0" fmla="*/ 13142 h 911243"/>
              <a:gd name="connsiteX1" fmla="*/ 347147 w 2471184"/>
              <a:gd name="connsiteY1" fmla="*/ 504209 h 911243"/>
              <a:gd name="connsiteX2" fmla="*/ 872081 w 2471184"/>
              <a:gd name="connsiteY2" fmla="*/ 876742 h 911243"/>
              <a:gd name="connsiteX3" fmla="*/ 1727214 w 2471184"/>
              <a:gd name="connsiteY3" fmla="*/ 834409 h 911243"/>
              <a:gd name="connsiteX4" fmla="*/ 2260613 w 2471184"/>
              <a:gd name="connsiteY4" fmla="*/ 343342 h 911243"/>
              <a:gd name="connsiteX5" fmla="*/ 2353747 w 2471184"/>
              <a:gd name="connsiteY5" fmla="*/ 4676 h 911243"/>
              <a:gd name="connsiteX6" fmla="*/ 1312347 w 2471184"/>
              <a:gd name="connsiteY6" fmla="*/ 4677 h 911243"/>
              <a:gd name="connsiteX7" fmla="*/ 127014 w 2471184"/>
              <a:gd name="connsiteY7" fmla="*/ 13142 h 911243"/>
              <a:gd name="connsiteX0" fmla="*/ 130283 w 2474453"/>
              <a:gd name="connsiteY0" fmla="*/ 13142 h 910037"/>
              <a:gd name="connsiteX1" fmla="*/ 333482 w 2474453"/>
              <a:gd name="connsiteY1" fmla="*/ 521143 h 910037"/>
              <a:gd name="connsiteX2" fmla="*/ 875350 w 2474453"/>
              <a:gd name="connsiteY2" fmla="*/ 876742 h 910037"/>
              <a:gd name="connsiteX3" fmla="*/ 1730483 w 2474453"/>
              <a:gd name="connsiteY3" fmla="*/ 834409 h 910037"/>
              <a:gd name="connsiteX4" fmla="*/ 2263882 w 2474453"/>
              <a:gd name="connsiteY4" fmla="*/ 343342 h 910037"/>
              <a:gd name="connsiteX5" fmla="*/ 2357016 w 2474453"/>
              <a:gd name="connsiteY5" fmla="*/ 4676 h 910037"/>
              <a:gd name="connsiteX6" fmla="*/ 1315616 w 2474453"/>
              <a:gd name="connsiteY6" fmla="*/ 4677 h 910037"/>
              <a:gd name="connsiteX7" fmla="*/ 130283 w 2474453"/>
              <a:gd name="connsiteY7" fmla="*/ 13142 h 910037"/>
              <a:gd name="connsiteX0" fmla="*/ 130283 w 2432506"/>
              <a:gd name="connsiteY0" fmla="*/ 13768 h 910663"/>
              <a:gd name="connsiteX1" fmla="*/ 333482 w 2432506"/>
              <a:gd name="connsiteY1" fmla="*/ 521769 h 910663"/>
              <a:gd name="connsiteX2" fmla="*/ 875350 w 2432506"/>
              <a:gd name="connsiteY2" fmla="*/ 877368 h 910663"/>
              <a:gd name="connsiteX3" fmla="*/ 1730483 w 2432506"/>
              <a:gd name="connsiteY3" fmla="*/ 835035 h 910663"/>
              <a:gd name="connsiteX4" fmla="*/ 2263882 w 2432506"/>
              <a:gd name="connsiteY4" fmla="*/ 343968 h 910663"/>
              <a:gd name="connsiteX5" fmla="*/ 2357016 w 2432506"/>
              <a:gd name="connsiteY5" fmla="*/ 5302 h 910663"/>
              <a:gd name="connsiteX6" fmla="*/ 1222482 w 2432506"/>
              <a:gd name="connsiteY6" fmla="*/ 606437 h 910663"/>
              <a:gd name="connsiteX7" fmla="*/ 130283 w 2432506"/>
              <a:gd name="connsiteY7" fmla="*/ 13768 h 910663"/>
              <a:gd name="connsiteX0" fmla="*/ 130283 w 2367193"/>
              <a:gd name="connsiteY0" fmla="*/ 10125 h 926675"/>
              <a:gd name="connsiteX1" fmla="*/ 333482 w 2367193"/>
              <a:gd name="connsiteY1" fmla="*/ 518126 h 926675"/>
              <a:gd name="connsiteX2" fmla="*/ 875350 w 2367193"/>
              <a:gd name="connsiteY2" fmla="*/ 873725 h 926675"/>
              <a:gd name="connsiteX3" fmla="*/ 1730483 w 2367193"/>
              <a:gd name="connsiteY3" fmla="*/ 831392 h 926675"/>
              <a:gd name="connsiteX4" fmla="*/ 2357016 w 2367193"/>
              <a:gd name="connsiteY4" fmla="*/ 1659 h 926675"/>
              <a:gd name="connsiteX5" fmla="*/ 1222482 w 2367193"/>
              <a:gd name="connsiteY5" fmla="*/ 602794 h 926675"/>
              <a:gd name="connsiteX6" fmla="*/ 130283 w 2367193"/>
              <a:gd name="connsiteY6" fmla="*/ 10125 h 926675"/>
              <a:gd name="connsiteX0" fmla="*/ 130283 w 2008347"/>
              <a:gd name="connsiteY0" fmla="*/ 195 h 886217"/>
              <a:gd name="connsiteX1" fmla="*/ 333482 w 2008347"/>
              <a:gd name="connsiteY1" fmla="*/ 508196 h 886217"/>
              <a:gd name="connsiteX2" fmla="*/ 875350 w 2008347"/>
              <a:gd name="connsiteY2" fmla="*/ 863795 h 886217"/>
              <a:gd name="connsiteX3" fmla="*/ 1730483 w 2008347"/>
              <a:gd name="connsiteY3" fmla="*/ 821462 h 886217"/>
              <a:gd name="connsiteX4" fmla="*/ 1984483 w 2008347"/>
              <a:gd name="connsiteY4" fmla="*/ 592862 h 886217"/>
              <a:gd name="connsiteX5" fmla="*/ 1222482 w 2008347"/>
              <a:gd name="connsiteY5" fmla="*/ 592864 h 886217"/>
              <a:gd name="connsiteX6" fmla="*/ 130283 w 2008347"/>
              <a:gd name="connsiteY6" fmla="*/ 195 h 886217"/>
              <a:gd name="connsiteX0" fmla="*/ 130283 w 2011454"/>
              <a:gd name="connsiteY0" fmla="*/ 195 h 886217"/>
              <a:gd name="connsiteX1" fmla="*/ 333482 w 2011454"/>
              <a:gd name="connsiteY1" fmla="*/ 508196 h 886217"/>
              <a:gd name="connsiteX2" fmla="*/ 875350 w 2011454"/>
              <a:gd name="connsiteY2" fmla="*/ 863795 h 886217"/>
              <a:gd name="connsiteX3" fmla="*/ 1730483 w 2011454"/>
              <a:gd name="connsiteY3" fmla="*/ 821462 h 886217"/>
              <a:gd name="connsiteX4" fmla="*/ 1984483 w 2011454"/>
              <a:gd name="connsiteY4" fmla="*/ 592862 h 886217"/>
              <a:gd name="connsiteX5" fmla="*/ 1222482 w 2011454"/>
              <a:gd name="connsiteY5" fmla="*/ 592864 h 886217"/>
              <a:gd name="connsiteX6" fmla="*/ 130283 w 2011454"/>
              <a:gd name="connsiteY6" fmla="*/ 195 h 886217"/>
              <a:gd name="connsiteX0" fmla="*/ 130283 w 2045710"/>
              <a:gd name="connsiteY0" fmla="*/ 195 h 886217"/>
              <a:gd name="connsiteX1" fmla="*/ 333482 w 2045710"/>
              <a:gd name="connsiteY1" fmla="*/ 508196 h 886217"/>
              <a:gd name="connsiteX2" fmla="*/ 875350 w 2045710"/>
              <a:gd name="connsiteY2" fmla="*/ 863795 h 886217"/>
              <a:gd name="connsiteX3" fmla="*/ 1730483 w 2045710"/>
              <a:gd name="connsiteY3" fmla="*/ 821462 h 886217"/>
              <a:gd name="connsiteX4" fmla="*/ 1984483 w 2045710"/>
              <a:gd name="connsiteY4" fmla="*/ 592862 h 886217"/>
              <a:gd name="connsiteX5" fmla="*/ 1222482 w 2045710"/>
              <a:gd name="connsiteY5" fmla="*/ 592864 h 886217"/>
              <a:gd name="connsiteX6" fmla="*/ 130283 w 2045710"/>
              <a:gd name="connsiteY6" fmla="*/ 195 h 886217"/>
              <a:gd name="connsiteX0" fmla="*/ 4332 w 1919759"/>
              <a:gd name="connsiteY0" fmla="*/ 195 h 923758"/>
              <a:gd name="connsiteX1" fmla="*/ 749399 w 1919759"/>
              <a:gd name="connsiteY1" fmla="*/ 863795 h 923758"/>
              <a:gd name="connsiteX2" fmla="*/ 1604532 w 1919759"/>
              <a:gd name="connsiteY2" fmla="*/ 821462 h 923758"/>
              <a:gd name="connsiteX3" fmla="*/ 1858532 w 1919759"/>
              <a:gd name="connsiteY3" fmla="*/ 592862 h 923758"/>
              <a:gd name="connsiteX4" fmla="*/ 1096531 w 1919759"/>
              <a:gd name="connsiteY4" fmla="*/ 592864 h 923758"/>
              <a:gd name="connsiteX5" fmla="*/ 4332 w 1919759"/>
              <a:gd name="connsiteY5" fmla="*/ 195 h 923758"/>
              <a:gd name="connsiteX0" fmla="*/ 7819 w 1609979"/>
              <a:gd name="connsiteY0" fmla="*/ 2617 h 307921"/>
              <a:gd name="connsiteX1" fmla="*/ 439619 w 1609979"/>
              <a:gd name="connsiteY1" fmla="*/ 290484 h 307921"/>
              <a:gd name="connsiteX2" fmla="*/ 1294752 w 1609979"/>
              <a:gd name="connsiteY2" fmla="*/ 248151 h 307921"/>
              <a:gd name="connsiteX3" fmla="*/ 1548752 w 1609979"/>
              <a:gd name="connsiteY3" fmla="*/ 19551 h 307921"/>
              <a:gd name="connsiteX4" fmla="*/ 786751 w 1609979"/>
              <a:gd name="connsiteY4" fmla="*/ 19553 h 307921"/>
              <a:gd name="connsiteX5" fmla="*/ 7819 w 1609979"/>
              <a:gd name="connsiteY5" fmla="*/ 2617 h 307921"/>
              <a:gd name="connsiteX0" fmla="*/ 7819 w 1609979"/>
              <a:gd name="connsiteY0" fmla="*/ 0 h 305304"/>
              <a:gd name="connsiteX1" fmla="*/ 439619 w 1609979"/>
              <a:gd name="connsiteY1" fmla="*/ 287867 h 305304"/>
              <a:gd name="connsiteX2" fmla="*/ 1294752 w 1609979"/>
              <a:gd name="connsiteY2" fmla="*/ 245534 h 305304"/>
              <a:gd name="connsiteX3" fmla="*/ 1548752 w 1609979"/>
              <a:gd name="connsiteY3" fmla="*/ 16934 h 305304"/>
              <a:gd name="connsiteX4" fmla="*/ 786751 w 1609979"/>
              <a:gd name="connsiteY4" fmla="*/ 16936 h 305304"/>
              <a:gd name="connsiteX5" fmla="*/ 7819 w 1609979"/>
              <a:gd name="connsiteY5" fmla="*/ 0 h 305304"/>
              <a:gd name="connsiteX0" fmla="*/ 6561 w 1599555"/>
              <a:gd name="connsiteY0" fmla="*/ 0 h 329069"/>
              <a:gd name="connsiteX1" fmla="*/ 438361 w 1599555"/>
              <a:gd name="connsiteY1" fmla="*/ 287867 h 329069"/>
              <a:gd name="connsiteX2" fmla="*/ 906145 w 1599555"/>
              <a:gd name="connsiteY2" fmla="*/ 322827 h 329069"/>
              <a:gd name="connsiteX3" fmla="*/ 1293494 w 1599555"/>
              <a:gd name="connsiteY3" fmla="*/ 245534 h 329069"/>
              <a:gd name="connsiteX4" fmla="*/ 1547494 w 1599555"/>
              <a:gd name="connsiteY4" fmla="*/ 16934 h 329069"/>
              <a:gd name="connsiteX5" fmla="*/ 785493 w 1599555"/>
              <a:gd name="connsiteY5" fmla="*/ 16936 h 329069"/>
              <a:gd name="connsiteX6" fmla="*/ 6561 w 1599555"/>
              <a:gd name="connsiteY6" fmla="*/ 0 h 329069"/>
              <a:gd name="connsiteX0" fmla="*/ 6613 w 1599283"/>
              <a:gd name="connsiteY0" fmla="*/ 0 h 344471"/>
              <a:gd name="connsiteX1" fmla="*/ 438413 w 1599283"/>
              <a:gd name="connsiteY1" fmla="*/ 287867 h 344471"/>
              <a:gd name="connsiteX2" fmla="*/ 925247 w 1599283"/>
              <a:gd name="connsiteY2" fmla="*/ 341877 h 344471"/>
              <a:gd name="connsiteX3" fmla="*/ 1293546 w 1599283"/>
              <a:gd name="connsiteY3" fmla="*/ 245534 h 344471"/>
              <a:gd name="connsiteX4" fmla="*/ 1547546 w 1599283"/>
              <a:gd name="connsiteY4" fmla="*/ 16934 h 344471"/>
              <a:gd name="connsiteX5" fmla="*/ 785545 w 1599283"/>
              <a:gd name="connsiteY5" fmla="*/ 16936 h 344471"/>
              <a:gd name="connsiteX6" fmla="*/ 6613 w 1599283"/>
              <a:gd name="connsiteY6" fmla="*/ 0 h 344471"/>
              <a:gd name="connsiteX0" fmla="*/ 6613 w 1570408"/>
              <a:gd name="connsiteY0" fmla="*/ 2041 h 346512"/>
              <a:gd name="connsiteX1" fmla="*/ 438413 w 1570408"/>
              <a:gd name="connsiteY1" fmla="*/ 289908 h 346512"/>
              <a:gd name="connsiteX2" fmla="*/ 925247 w 1570408"/>
              <a:gd name="connsiteY2" fmla="*/ 343918 h 346512"/>
              <a:gd name="connsiteX3" fmla="*/ 1331646 w 1570408"/>
              <a:gd name="connsiteY3" fmla="*/ 247575 h 346512"/>
              <a:gd name="connsiteX4" fmla="*/ 1547546 w 1570408"/>
              <a:gd name="connsiteY4" fmla="*/ 18975 h 346512"/>
              <a:gd name="connsiteX5" fmla="*/ 785545 w 1570408"/>
              <a:gd name="connsiteY5" fmla="*/ 18977 h 346512"/>
              <a:gd name="connsiteX6" fmla="*/ 6613 w 1570408"/>
              <a:gd name="connsiteY6" fmla="*/ 2041 h 346512"/>
              <a:gd name="connsiteX0" fmla="*/ 6613 w 1604826"/>
              <a:gd name="connsiteY0" fmla="*/ 0 h 344471"/>
              <a:gd name="connsiteX1" fmla="*/ 438413 w 1604826"/>
              <a:gd name="connsiteY1" fmla="*/ 287867 h 344471"/>
              <a:gd name="connsiteX2" fmla="*/ 925247 w 1604826"/>
              <a:gd name="connsiteY2" fmla="*/ 341877 h 344471"/>
              <a:gd name="connsiteX3" fmla="*/ 1331646 w 1604826"/>
              <a:gd name="connsiteY3" fmla="*/ 245534 h 344471"/>
              <a:gd name="connsiteX4" fmla="*/ 1547546 w 1604826"/>
              <a:gd name="connsiteY4" fmla="*/ 16934 h 344471"/>
              <a:gd name="connsiteX5" fmla="*/ 785545 w 1604826"/>
              <a:gd name="connsiteY5" fmla="*/ 16936 h 344471"/>
              <a:gd name="connsiteX6" fmla="*/ 6613 w 1604826"/>
              <a:gd name="connsiteY6" fmla="*/ 0 h 344471"/>
              <a:gd name="connsiteX0" fmla="*/ 7476 w 1605689"/>
              <a:gd name="connsiteY0" fmla="*/ 0 h 344471"/>
              <a:gd name="connsiteX1" fmla="*/ 394826 w 1605689"/>
              <a:gd name="connsiteY1" fmla="*/ 287867 h 344471"/>
              <a:gd name="connsiteX2" fmla="*/ 926110 w 1605689"/>
              <a:gd name="connsiteY2" fmla="*/ 341877 h 344471"/>
              <a:gd name="connsiteX3" fmla="*/ 1332509 w 1605689"/>
              <a:gd name="connsiteY3" fmla="*/ 245534 h 344471"/>
              <a:gd name="connsiteX4" fmla="*/ 1548409 w 1605689"/>
              <a:gd name="connsiteY4" fmla="*/ 16934 h 344471"/>
              <a:gd name="connsiteX5" fmla="*/ 786408 w 1605689"/>
              <a:gd name="connsiteY5" fmla="*/ 16936 h 344471"/>
              <a:gd name="connsiteX6" fmla="*/ 7476 w 1605689"/>
              <a:gd name="connsiteY6" fmla="*/ 0 h 344471"/>
              <a:gd name="connsiteX0" fmla="*/ 7718 w 1593231"/>
              <a:gd name="connsiteY0" fmla="*/ 0 h 331540"/>
              <a:gd name="connsiteX1" fmla="*/ 382368 w 1593231"/>
              <a:gd name="connsiteY1" fmla="*/ 275167 h 331540"/>
              <a:gd name="connsiteX2" fmla="*/ 913652 w 1593231"/>
              <a:gd name="connsiteY2" fmla="*/ 329177 h 331540"/>
              <a:gd name="connsiteX3" fmla="*/ 1320051 w 1593231"/>
              <a:gd name="connsiteY3" fmla="*/ 232834 h 331540"/>
              <a:gd name="connsiteX4" fmla="*/ 1535951 w 1593231"/>
              <a:gd name="connsiteY4" fmla="*/ 4234 h 331540"/>
              <a:gd name="connsiteX5" fmla="*/ 773950 w 1593231"/>
              <a:gd name="connsiteY5" fmla="*/ 4236 h 331540"/>
              <a:gd name="connsiteX6" fmla="*/ 7718 w 1593231"/>
              <a:gd name="connsiteY6" fmla="*/ 0 h 331540"/>
              <a:gd name="connsiteX0" fmla="*/ 21428 w 1606941"/>
              <a:gd name="connsiteY0" fmla="*/ 0 h 331540"/>
              <a:gd name="connsiteX1" fmla="*/ 396078 w 1606941"/>
              <a:gd name="connsiteY1" fmla="*/ 275167 h 331540"/>
              <a:gd name="connsiteX2" fmla="*/ 927362 w 1606941"/>
              <a:gd name="connsiteY2" fmla="*/ 329177 h 331540"/>
              <a:gd name="connsiteX3" fmla="*/ 1333761 w 1606941"/>
              <a:gd name="connsiteY3" fmla="*/ 232834 h 331540"/>
              <a:gd name="connsiteX4" fmla="*/ 1549661 w 1606941"/>
              <a:gd name="connsiteY4" fmla="*/ 4234 h 331540"/>
              <a:gd name="connsiteX5" fmla="*/ 787660 w 1606941"/>
              <a:gd name="connsiteY5" fmla="*/ 4236 h 331540"/>
              <a:gd name="connsiteX6" fmla="*/ 21428 w 1606941"/>
              <a:gd name="connsiteY6" fmla="*/ 0 h 331540"/>
              <a:gd name="connsiteX0" fmla="*/ 21611 w 1602891"/>
              <a:gd name="connsiteY0" fmla="*/ 15798 h 330136"/>
              <a:gd name="connsiteX1" fmla="*/ 392028 w 1602891"/>
              <a:gd name="connsiteY1" fmla="*/ 274031 h 330136"/>
              <a:gd name="connsiteX2" fmla="*/ 923312 w 1602891"/>
              <a:gd name="connsiteY2" fmla="*/ 328041 h 330136"/>
              <a:gd name="connsiteX3" fmla="*/ 1329711 w 1602891"/>
              <a:gd name="connsiteY3" fmla="*/ 231698 h 330136"/>
              <a:gd name="connsiteX4" fmla="*/ 1545611 w 1602891"/>
              <a:gd name="connsiteY4" fmla="*/ 3098 h 330136"/>
              <a:gd name="connsiteX5" fmla="*/ 783610 w 1602891"/>
              <a:gd name="connsiteY5" fmla="*/ 3100 h 330136"/>
              <a:gd name="connsiteX6" fmla="*/ 21611 w 1602891"/>
              <a:gd name="connsiteY6" fmla="*/ 15798 h 330136"/>
              <a:gd name="connsiteX0" fmla="*/ 22569 w 1582682"/>
              <a:gd name="connsiteY0" fmla="*/ 15798 h 330136"/>
              <a:gd name="connsiteX1" fmla="*/ 371819 w 1582682"/>
              <a:gd name="connsiteY1" fmla="*/ 274031 h 330136"/>
              <a:gd name="connsiteX2" fmla="*/ 903103 w 1582682"/>
              <a:gd name="connsiteY2" fmla="*/ 328041 h 330136"/>
              <a:gd name="connsiteX3" fmla="*/ 1309502 w 1582682"/>
              <a:gd name="connsiteY3" fmla="*/ 231698 h 330136"/>
              <a:gd name="connsiteX4" fmla="*/ 1525402 w 1582682"/>
              <a:gd name="connsiteY4" fmla="*/ 3098 h 330136"/>
              <a:gd name="connsiteX5" fmla="*/ 763401 w 1582682"/>
              <a:gd name="connsiteY5" fmla="*/ 3100 h 330136"/>
              <a:gd name="connsiteX6" fmla="*/ 22569 w 1582682"/>
              <a:gd name="connsiteY6" fmla="*/ 15798 h 330136"/>
              <a:gd name="connsiteX0" fmla="*/ 22569 w 1548012"/>
              <a:gd name="connsiteY0" fmla="*/ 26255 h 340593"/>
              <a:gd name="connsiteX1" fmla="*/ 371819 w 1548012"/>
              <a:gd name="connsiteY1" fmla="*/ 284488 h 340593"/>
              <a:gd name="connsiteX2" fmla="*/ 903103 w 1548012"/>
              <a:gd name="connsiteY2" fmla="*/ 338498 h 340593"/>
              <a:gd name="connsiteX3" fmla="*/ 1309502 w 1548012"/>
              <a:gd name="connsiteY3" fmla="*/ 242155 h 340593"/>
              <a:gd name="connsiteX4" fmla="*/ 1525402 w 1548012"/>
              <a:gd name="connsiteY4" fmla="*/ 13555 h 340593"/>
              <a:gd name="connsiteX5" fmla="*/ 767635 w 1548012"/>
              <a:gd name="connsiteY5" fmla="*/ 30491 h 340593"/>
              <a:gd name="connsiteX6" fmla="*/ 22569 w 1548012"/>
              <a:gd name="connsiteY6" fmla="*/ 26255 h 340593"/>
              <a:gd name="connsiteX0" fmla="*/ 22569 w 1563845"/>
              <a:gd name="connsiteY0" fmla="*/ 22881 h 337219"/>
              <a:gd name="connsiteX1" fmla="*/ 371819 w 1563845"/>
              <a:gd name="connsiteY1" fmla="*/ 281114 h 337219"/>
              <a:gd name="connsiteX2" fmla="*/ 903103 w 1563845"/>
              <a:gd name="connsiteY2" fmla="*/ 335124 h 337219"/>
              <a:gd name="connsiteX3" fmla="*/ 1309502 w 1563845"/>
              <a:gd name="connsiteY3" fmla="*/ 238781 h 337219"/>
              <a:gd name="connsiteX4" fmla="*/ 1542335 w 1563845"/>
              <a:gd name="connsiteY4" fmla="*/ 14414 h 337219"/>
              <a:gd name="connsiteX5" fmla="*/ 767635 w 1563845"/>
              <a:gd name="connsiteY5" fmla="*/ 27117 h 337219"/>
              <a:gd name="connsiteX6" fmla="*/ 22569 w 1563845"/>
              <a:gd name="connsiteY6" fmla="*/ 22881 h 337219"/>
              <a:gd name="connsiteX0" fmla="*/ 22569 w 1565965"/>
              <a:gd name="connsiteY0" fmla="*/ 8910 h 323248"/>
              <a:gd name="connsiteX1" fmla="*/ 371819 w 1565965"/>
              <a:gd name="connsiteY1" fmla="*/ 267143 h 323248"/>
              <a:gd name="connsiteX2" fmla="*/ 903103 w 1565965"/>
              <a:gd name="connsiteY2" fmla="*/ 321153 h 323248"/>
              <a:gd name="connsiteX3" fmla="*/ 1309502 w 1565965"/>
              <a:gd name="connsiteY3" fmla="*/ 224810 h 323248"/>
              <a:gd name="connsiteX4" fmla="*/ 1542335 w 1565965"/>
              <a:gd name="connsiteY4" fmla="*/ 443 h 323248"/>
              <a:gd name="connsiteX5" fmla="*/ 767635 w 1565965"/>
              <a:gd name="connsiteY5" fmla="*/ 13146 h 323248"/>
              <a:gd name="connsiteX6" fmla="*/ 22569 w 1565965"/>
              <a:gd name="connsiteY6" fmla="*/ 8910 h 323248"/>
              <a:gd name="connsiteX0" fmla="*/ 22569 w 1569923"/>
              <a:gd name="connsiteY0" fmla="*/ 0 h 314338"/>
              <a:gd name="connsiteX1" fmla="*/ 371819 w 1569923"/>
              <a:gd name="connsiteY1" fmla="*/ 258233 h 314338"/>
              <a:gd name="connsiteX2" fmla="*/ 903103 w 1569923"/>
              <a:gd name="connsiteY2" fmla="*/ 312243 h 314338"/>
              <a:gd name="connsiteX3" fmla="*/ 1309502 w 1569923"/>
              <a:gd name="connsiteY3" fmla="*/ 215900 h 314338"/>
              <a:gd name="connsiteX4" fmla="*/ 1546568 w 1569923"/>
              <a:gd name="connsiteY4" fmla="*/ 4233 h 314338"/>
              <a:gd name="connsiteX5" fmla="*/ 767635 w 1569923"/>
              <a:gd name="connsiteY5" fmla="*/ 4236 h 314338"/>
              <a:gd name="connsiteX6" fmla="*/ 22569 w 1569923"/>
              <a:gd name="connsiteY6" fmla="*/ 0 h 314338"/>
              <a:gd name="connsiteX0" fmla="*/ 22569 w 1569923"/>
              <a:gd name="connsiteY0" fmla="*/ 0 h 314338"/>
              <a:gd name="connsiteX1" fmla="*/ 371819 w 1569923"/>
              <a:gd name="connsiteY1" fmla="*/ 258233 h 314338"/>
              <a:gd name="connsiteX2" fmla="*/ 903103 w 1569923"/>
              <a:gd name="connsiteY2" fmla="*/ 312243 h 314338"/>
              <a:gd name="connsiteX3" fmla="*/ 1309502 w 1569923"/>
              <a:gd name="connsiteY3" fmla="*/ 215900 h 314338"/>
              <a:gd name="connsiteX4" fmla="*/ 1546568 w 1569923"/>
              <a:gd name="connsiteY4" fmla="*/ 4233 h 314338"/>
              <a:gd name="connsiteX5" fmla="*/ 767635 w 1569923"/>
              <a:gd name="connsiteY5" fmla="*/ 4236 h 314338"/>
              <a:gd name="connsiteX6" fmla="*/ 22569 w 1569923"/>
              <a:gd name="connsiteY6" fmla="*/ 0 h 314338"/>
              <a:gd name="connsiteX0" fmla="*/ 23916 w 1571270"/>
              <a:gd name="connsiteY0" fmla="*/ 1062 h 315400"/>
              <a:gd name="connsiteX1" fmla="*/ 373166 w 1571270"/>
              <a:gd name="connsiteY1" fmla="*/ 259295 h 315400"/>
              <a:gd name="connsiteX2" fmla="*/ 904450 w 1571270"/>
              <a:gd name="connsiteY2" fmla="*/ 313305 h 315400"/>
              <a:gd name="connsiteX3" fmla="*/ 1310849 w 1571270"/>
              <a:gd name="connsiteY3" fmla="*/ 216962 h 315400"/>
              <a:gd name="connsiteX4" fmla="*/ 1547915 w 1571270"/>
              <a:gd name="connsiteY4" fmla="*/ 5295 h 315400"/>
              <a:gd name="connsiteX5" fmla="*/ 768982 w 1571270"/>
              <a:gd name="connsiteY5" fmla="*/ 5298 h 315400"/>
              <a:gd name="connsiteX6" fmla="*/ 23916 w 1571270"/>
              <a:gd name="connsiteY6" fmla="*/ 1062 h 315400"/>
              <a:gd name="connsiteX0" fmla="*/ 22729 w 1595483"/>
              <a:gd name="connsiteY0" fmla="*/ 1062 h 315400"/>
              <a:gd name="connsiteX1" fmla="*/ 397379 w 1595483"/>
              <a:gd name="connsiteY1" fmla="*/ 259295 h 315400"/>
              <a:gd name="connsiteX2" fmla="*/ 928663 w 1595483"/>
              <a:gd name="connsiteY2" fmla="*/ 313305 h 315400"/>
              <a:gd name="connsiteX3" fmla="*/ 1335062 w 1595483"/>
              <a:gd name="connsiteY3" fmla="*/ 216962 h 315400"/>
              <a:gd name="connsiteX4" fmla="*/ 1572128 w 1595483"/>
              <a:gd name="connsiteY4" fmla="*/ 5295 h 315400"/>
              <a:gd name="connsiteX5" fmla="*/ 793195 w 1595483"/>
              <a:gd name="connsiteY5" fmla="*/ 5298 h 315400"/>
              <a:gd name="connsiteX6" fmla="*/ 22729 w 1595483"/>
              <a:gd name="connsiteY6" fmla="*/ 1062 h 3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483" h="315400">
                <a:moveTo>
                  <a:pt x="22729" y="1062"/>
                </a:moveTo>
                <a:cubicBezTo>
                  <a:pt x="-90159" y="-17283"/>
                  <a:pt x="246390" y="207255"/>
                  <a:pt x="397379" y="259295"/>
                </a:cubicBezTo>
                <a:cubicBezTo>
                  <a:pt x="548368" y="311335"/>
                  <a:pt x="786141" y="320360"/>
                  <a:pt x="928663" y="313305"/>
                </a:cubicBezTo>
                <a:cubicBezTo>
                  <a:pt x="1071185" y="306250"/>
                  <a:pt x="1227818" y="268297"/>
                  <a:pt x="1335062" y="216962"/>
                </a:cubicBezTo>
                <a:cubicBezTo>
                  <a:pt x="1442306" y="165627"/>
                  <a:pt x="1668507" y="-5268"/>
                  <a:pt x="1572128" y="5295"/>
                </a:cubicBezTo>
                <a:cubicBezTo>
                  <a:pt x="1469117" y="16585"/>
                  <a:pt x="1160084" y="-3169"/>
                  <a:pt x="793195" y="5298"/>
                </a:cubicBezTo>
                <a:cubicBezTo>
                  <a:pt x="426306" y="13765"/>
                  <a:pt x="345874" y="13762"/>
                  <a:pt x="22729" y="1062"/>
                </a:cubicBezTo>
                <a:close/>
              </a:path>
            </a:pathLst>
          </a:custGeom>
          <a:solidFill>
            <a:srgbClr val="141CA2">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5346267" y="4496163"/>
            <a:ext cx="2835813" cy="0"/>
          </a:xfrm>
          <a:prstGeom prst="line">
            <a:avLst/>
          </a:prstGeom>
          <a:ln w="381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5988794" y="4039542"/>
            <a:ext cx="1983740" cy="737753"/>
          </a:xfrm>
          <a:custGeom>
            <a:avLst/>
            <a:gdLst>
              <a:gd name="connsiteX0" fmla="*/ 0 w 2381250"/>
              <a:gd name="connsiteY0" fmla="*/ 0 h 889000"/>
              <a:gd name="connsiteX1" fmla="*/ 203200 w 2381250"/>
              <a:gd name="connsiteY1" fmla="*/ 342900 h 889000"/>
              <a:gd name="connsiteX2" fmla="*/ 419100 w 2381250"/>
              <a:gd name="connsiteY2" fmla="*/ 577850 h 889000"/>
              <a:gd name="connsiteX3" fmla="*/ 749300 w 2381250"/>
              <a:gd name="connsiteY3" fmla="*/ 806450 h 889000"/>
              <a:gd name="connsiteX4" fmla="*/ 1111250 w 2381250"/>
              <a:gd name="connsiteY4" fmla="*/ 889000 h 889000"/>
              <a:gd name="connsiteX5" fmla="*/ 1485900 w 2381250"/>
              <a:gd name="connsiteY5" fmla="*/ 889000 h 889000"/>
              <a:gd name="connsiteX6" fmla="*/ 1790700 w 2381250"/>
              <a:gd name="connsiteY6" fmla="*/ 793750 h 889000"/>
              <a:gd name="connsiteX7" fmla="*/ 2057400 w 2381250"/>
              <a:gd name="connsiteY7" fmla="*/ 558800 h 889000"/>
              <a:gd name="connsiteX8" fmla="*/ 2260600 w 2381250"/>
              <a:gd name="connsiteY8" fmla="*/ 317500 h 889000"/>
              <a:gd name="connsiteX9" fmla="*/ 2368550 w 2381250"/>
              <a:gd name="connsiteY9" fmla="*/ 88900 h 889000"/>
              <a:gd name="connsiteX10" fmla="*/ 2381250 w 2381250"/>
              <a:gd name="connsiteY10" fmla="*/ 6350 h 889000"/>
              <a:gd name="connsiteX11" fmla="*/ 2381250 w 2381250"/>
              <a:gd name="connsiteY11" fmla="*/ 6350 h 889000"/>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3112"/>
              <a:gd name="connsiteX1" fmla="*/ 203200 w 2381250"/>
              <a:gd name="connsiteY1" fmla="*/ 342900 h 903112"/>
              <a:gd name="connsiteX2" fmla="*/ 419100 w 2381250"/>
              <a:gd name="connsiteY2" fmla="*/ 577850 h 903112"/>
              <a:gd name="connsiteX3" fmla="*/ 749300 w 2381250"/>
              <a:gd name="connsiteY3" fmla="*/ 806450 h 903112"/>
              <a:gd name="connsiteX4" fmla="*/ 1111250 w 2381250"/>
              <a:gd name="connsiteY4" fmla="*/ 889000 h 903112"/>
              <a:gd name="connsiteX5" fmla="*/ 1485900 w 2381250"/>
              <a:gd name="connsiteY5" fmla="*/ 889000 h 903112"/>
              <a:gd name="connsiteX6" fmla="*/ 1841500 w 2381250"/>
              <a:gd name="connsiteY6" fmla="*/ 749300 h 903112"/>
              <a:gd name="connsiteX7" fmla="*/ 2057400 w 2381250"/>
              <a:gd name="connsiteY7" fmla="*/ 558800 h 903112"/>
              <a:gd name="connsiteX8" fmla="*/ 2260600 w 2381250"/>
              <a:gd name="connsiteY8" fmla="*/ 317500 h 903112"/>
              <a:gd name="connsiteX9" fmla="*/ 2368550 w 2381250"/>
              <a:gd name="connsiteY9" fmla="*/ 88900 h 903112"/>
              <a:gd name="connsiteX10" fmla="*/ 2381250 w 2381250"/>
              <a:gd name="connsiteY10" fmla="*/ 6350 h 903112"/>
              <a:gd name="connsiteX11" fmla="*/ 2381250 w 2381250"/>
              <a:gd name="connsiteY11" fmla="*/ 6350 h 90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250" h="903112">
                <a:moveTo>
                  <a:pt x="0" y="0"/>
                </a:moveTo>
                <a:cubicBezTo>
                  <a:pt x="67733" y="114300"/>
                  <a:pt x="133350" y="246592"/>
                  <a:pt x="203200" y="342900"/>
                </a:cubicBezTo>
                <a:cubicBezTo>
                  <a:pt x="273050" y="439208"/>
                  <a:pt x="328083" y="500592"/>
                  <a:pt x="419100" y="577850"/>
                </a:cubicBezTo>
                <a:cubicBezTo>
                  <a:pt x="510117" y="655108"/>
                  <a:pt x="633942" y="754592"/>
                  <a:pt x="749300" y="806450"/>
                </a:cubicBezTo>
                <a:cubicBezTo>
                  <a:pt x="864658" y="858308"/>
                  <a:pt x="988483" y="875242"/>
                  <a:pt x="1111250" y="889000"/>
                </a:cubicBezTo>
                <a:cubicBezTo>
                  <a:pt x="1234017" y="902758"/>
                  <a:pt x="1364192" y="912283"/>
                  <a:pt x="1485900" y="889000"/>
                </a:cubicBezTo>
                <a:cubicBezTo>
                  <a:pt x="1607608" y="865717"/>
                  <a:pt x="1752600" y="827617"/>
                  <a:pt x="1841500" y="749300"/>
                </a:cubicBezTo>
                <a:cubicBezTo>
                  <a:pt x="1913467" y="685800"/>
                  <a:pt x="1987550" y="630767"/>
                  <a:pt x="2057400" y="558800"/>
                </a:cubicBezTo>
                <a:cubicBezTo>
                  <a:pt x="2127250" y="486833"/>
                  <a:pt x="2208742" y="395817"/>
                  <a:pt x="2260600" y="317500"/>
                </a:cubicBezTo>
                <a:cubicBezTo>
                  <a:pt x="2312458" y="239183"/>
                  <a:pt x="2348442" y="140758"/>
                  <a:pt x="2368550" y="88900"/>
                </a:cubicBezTo>
                <a:lnTo>
                  <a:pt x="2381250" y="6350"/>
                </a:lnTo>
                <a:lnTo>
                  <a:pt x="2381250" y="6350"/>
                </a:lnTo>
              </a:path>
            </a:pathLst>
          </a:custGeom>
          <a:ln>
            <a:no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TextBox 44"/>
          <p:cNvSpPr txBox="1"/>
          <p:nvPr/>
        </p:nvSpPr>
        <p:spPr>
          <a:xfrm>
            <a:off x="7087209" y="2794951"/>
            <a:ext cx="638592" cy="377135"/>
          </a:xfrm>
          <a:prstGeom prst="rect">
            <a:avLst/>
          </a:prstGeom>
          <a:noFill/>
        </p:spPr>
        <p:txBody>
          <a:bodyPr wrap="none" rtlCol="0">
            <a:spAutoFit/>
          </a:bodyPr>
          <a:lstStyle/>
          <a:p>
            <a:r>
              <a:rPr lang="en-US" sz="2400" dirty="0" smtClean="0">
                <a:solidFill>
                  <a:schemeClr val="bg1"/>
                </a:solidFill>
              </a:rPr>
              <a:t>MLD</a:t>
            </a:r>
            <a:endParaRPr lang="en-US" sz="2400" dirty="0">
              <a:solidFill>
                <a:schemeClr val="bg1"/>
              </a:solidFill>
            </a:endParaRPr>
          </a:p>
        </p:txBody>
      </p:sp>
      <p:cxnSp>
        <p:nvCxnSpPr>
          <p:cNvPr id="46" name="Straight Connector 45"/>
          <p:cNvCxnSpPr/>
          <p:nvPr/>
        </p:nvCxnSpPr>
        <p:spPr>
          <a:xfrm>
            <a:off x="5346267" y="4928885"/>
            <a:ext cx="2811241" cy="0"/>
          </a:xfrm>
          <a:prstGeom prst="line">
            <a:avLst/>
          </a:prstGeom>
          <a:ln w="38100" cmpd="sng">
            <a:solidFill>
              <a:srgbClr val="523276"/>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5346267" y="4049383"/>
            <a:ext cx="2829620" cy="4761"/>
          </a:xfrm>
          <a:prstGeom prst="line">
            <a:avLst/>
          </a:prstGeom>
          <a:ln w="38100" cmpd="sng">
            <a:solidFill>
              <a:srgbClr val="7F3B08"/>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346267" y="2718032"/>
            <a:ext cx="2811241" cy="0"/>
          </a:xfrm>
          <a:prstGeom prst="line">
            <a:avLst/>
          </a:prstGeom>
          <a:ln w="38100" cmpd="sng">
            <a:solidFill>
              <a:srgbClr val="523276"/>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346267" y="1850676"/>
            <a:ext cx="2811241" cy="0"/>
          </a:xfrm>
          <a:prstGeom prst="line">
            <a:avLst/>
          </a:prstGeom>
          <a:ln w="38100" cmpd="sng">
            <a:solidFill>
              <a:srgbClr val="7F3B08"/>
            </a:solidFill>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7463204" y="2656626"/>
            <a:ext cx="133741" cy="19601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55" name="Freeform 54"/>
          <p:cNvSpPr/>
          <p:nvPr/>
        </p:nvSpPr>
        <p:spPr>
          <a:xfrm>
            <a:off x="6041945" y="1832038"/>
            <a:ext cx="1917533" cy="729714"/>
          </a:xfrm>
          <a:custGeom>
            <a:avLst/>
            <a:gdLst>
              <a:gd name="connsiteX0" fmla="*/ 0 w 2381250"/>
              <a:gd name="connsiteY0" fmla="*/ 0 h 889000"/>
              <a:gd name="connsiteX1" fmla="*/ 203200 w 2381250"/>
              <a:gd name="connsiteY1" fmla="*/ 342900 h 889000"/>
              <a:gd name="connsiteX2" fmla="*/ 419100 w 2381250"/>
              <a:gd name="connsiteY2" fmla="*/ 577850 h 889000"/>
              <a:gd name="connsiteX3" fmla="*/ 749300 w 2381250"/>
              <a:gd name="connsiteY3" fmla="*/ 806450 h 889000"/>
              <a:gd name="connsiteX4" fmla="*/ 1111250 w 2381250"/>
              <a:gd name="connsiteY4" fmla="*/ 889000 h 889000"/>
              <a:gd name="connsiteX5" fmla="*/ 1485900 w 2381250"/>
              <a:gd name="connsiteY5" fmla="*/ 889000 h 889000"/>
              <a:gd name="connsiteX6" fmla="*/ 1790700 w 2381250"/>
              <a:gd name="connsiteY6" fmla="*/ 793750 h 889000"/>
              <a:gd name="connsiteX7" fmla="*/ 2057400 w 2381250"/>
              <a:gd name="connsiteY7" fmla="*/ 558800 h 889000"/>
              <a:gd name="connsiteX8" fmla="*/ 2260600 w 2381250"/>
              <a:gd name="connsiteY8" fmla="*/ 317500 h 889000"/>
              <a:gd name="connsiteX9" fmla="*/ 2368550 w 2381250"/>
              <a:gd name="connsiteY9" fmla="*/ 88900 h 889000"/>
              <a:gd name="connsiteX10" fmla="*/ 2381250 w 2381250"/>
              <a:gd name="connsiteY10" fmla="*/ 6350 h 889000"/>
              <a:gd name="connsiteX11" fmla="*/ 2381250 w 2381250"/>
              <a:gd name="connsiteY11" fmla="*/ 6350 h 889000"/>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3112"/>
              <a:gd name="connsiteX1" fmla="*/ 203200 w 2381250"/>
              <a:gd name="connsiteY1" fmla="*/ 342900 h 903112"/>
              <a:gd name="connsiteX2" fmla="*/ 419100 w 2381250"/>
              <a:gd name="connsiteY2" fmla="*/ 577850 h 903112"/>
              <a:gd name="connsiteX3" fmla="*/ 749300 w 2381250"/>
              <a:gd name="connsiteY3" fmla="*/ 806450 h 903112"/>
              <a:gd name="connsiteX4" fmla="*/ 1111250 w 2381250"/>
              <a:gd name="connsiteY4" fmla="*/ 889000 h 903112"/>
              <a:gd name="connsiteX5" fmla="*/ 1485900 w 2381250"/>
              <a:gd name="connsiteY5" fmla="*/ 889000 h 903112"/>
              <a:gd name="connsiteX6" fmla="*/ 1841500 w 2381250"/>
              <a:gd name="connsiteY6" fmla="*/ 749300 h 903112"/>
              <a:gd name="connsiteX7" fmla="*/ 2057400 w 2381250"/>
              <a:gd name="connsiteY7" fmla="*/ 558800 h 903112"/>
              <a:gd name="connsiteX8" fmla="*/ 2260600 w 2381250"/>
              <a:gd name="connsiteY8" fmla="*/ 317500 h 903112"/>
              <a:gd name="connsiteX9" fmla="*/ 2368550 w 2381250"/>
              <a:gd name="connsiteY9" fmla="*/ 88900 h 903112"/>
              <a:gd name="connsiteX10" fmla="*/ 2381250 w 2381250"/>
              <a:gd name="connsiteY10" fmla="*/ 6350 h 903112"/>
              <a:gd name="connsiteX11" fmla="*/ 2381250 w 2381250"/>
              <a:gd name="connsiteY11" fmla="*/ 6350 h 90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250" h="903112">
                <a:moveTo>
                  <a:pt x="0" y="0"/>
                </a:moveTo>
                <a:cubicBezTo>
                  <a:pt x="67733" y="114300"/>
                  <a:pt x="133350" y="246592"/>
                  <a:pt x="203200" y="342900"/>
                </a:cubicBezTo>
                <a:cubicBezTo>
                  <a:pt x="273050" y="439208"/>
                  <a:pt x="328083" y="500592"/>
                  <a:pt x="419100" y="577850"/>
                </a:cubicBezTo>
                <a:cubicBezTo>
                  <a:pt x="510117" y="655108"/>
                  <a:pt x="633942" y="754592"/>
                  <a:pt x="749300" y="806450"/>
                </a:cubicBezTo>
                <a:cubicBezTo>
                  <a:pt x="864658" y="858308"/>
                  <a:pt x="988483" y="875242"/>
                  <a:pt x="1111250" y="889000"/>
                </a:cubicBezTo>
                <a:cubicBezTo>
                  <a:pt x="1234017" y="902758"/>
                  <a:pt x="1364192" y="912283"/>
                  <a:pt x="1485900" y="889000"/>
                </a:cubicBezTo>
                <a:cubicBezTo>
                  <a:pt x="1607608" y="865717"/>
                  <a:pt x="1752600" y="827617"/>
                  <a:pt x="1841500" y="749300"/>
                </a:cubicBezTo>
                <a:cubicBezTo>
                  <a:pt x="1913467" y="685800"/>
                  <a:pt x="1987550" y="630767"/>
                  <a:pt x="2057400" y="558800"/>
                </a:cubicBezTo>
                <a:cubicBezTo>
                  <a:pt x="2127250" y="486833"/>
                  <a:pt x="2208742" y="395817"/>
                  <a:pt x="2260600" y="317500"/>
                </a:cubicBezTo>
                <a:cubicBezTo>
                  <a:pt x="2312458" y="239183"/>
                  <a:pt x="2348442" y="140758"/>
                  <a:pt x="2368550" y="88900"/>
                </a:cubicBezTo>
                <a:lnTo>
                  <a:pt x="2381250" y="6350"/>
                </a:lnTo>
                <a:lnTo>
                  <a:pt x="2381250" y="6350"/>
                </a:lnTo>
              </a:path>
            </a:pathLst>
          </a:custGeom>
          <a:ln>
            <a:solidFill>
              <a:srgbClr val="8497B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Freeform 55"/>
          <p:cNvSpPr/>
          <p:nvPr/>
        </p:nvSpPr>
        <p:spPr>
          <a:xfrm>
            <a:off x="6041945" y="4027469"/>
            <a:ext cx="1917533" cy="729714"/>
          </a:xfrm>
          <a:custGeom>
            <a:avLst/>
            <a:gdLst>
              <a:gd name="connsiteX0" fmla="*/ 0 w 2381250"/>
              <a:gd name="connsiteY0" fmla="*/ 0 h 889000"/>
              <a:gd name="connsiteX1" fmla="*/ 203200 w 2381250"/>
              <a:gd name="connsiteY1" fmla="*/ 342900 h 889000"/>
              <a:gd name="connsiteX2" fmla="*/ 419100 w 2381250"/>
              <a:gd name="connsiteY2" fmla="*/ 577850 h 889000"/>
              <a:gd name="connsiteX3" fmla="*/ 749300 w 2381250"/>
              <a:gd name="connsiteY3" fmla="*/ 806450 h 889000"/>
              <a:gd name="connsiteX4" fmla="*/ 1111250 w 2381250"/>
              <a:gd name="connsiteY4" fmla="*/ 889000 h 889000"/>
              <a:gd name="connsiteX5" fmla="*/ 1485900 w 2381250"/>
              <a:gd name="connsiteY5" fmla="*/ 889000 h 889000"/>
              <a:gd name="connsiteX6" fmla="*/ 1790700 w 2381250"/>
              <a:gd name="connsiteY6" fmla="*/ 793750 h 889000"/>
              <a:gd name="connsiteX7" fmla="*/ 2057400 w 2381250"/>
              <a:gd name="connsiteY7" fmla="*/ 558800 h 889000"/>
              <a:gd name="connsiteX8" fmla="*/ 2260600 w 2381250"/>
              <a:gd name="connsiteY8" fmla="*/ 317500 h 889000"/>
              <a:gd name="connsiteX9" fmla="*/ 2368550 w 2381250"/>
              <a:gd name="connsiteY9" fmla="*/ 88900 h 889000"/>
              <a:gd name="connsiteX10" fmla="*/ 2381250 w 2381250"/>
              <a:gd name="connsiteY10" fmla="*/ 6350 h 889000"/>
              <a:gd name="connsiteX11" fmla="*/ 2381250 w 2381250"/>
              <a:gd name="connsiteY11" fmla="*/ 6350 h 889000"/>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3112"/>
              <a:gd name="connsiteX1" fmla="*/ 203200 w 2381250"/>
              <a:gd name="connsiteY1" fmla="*/ 342900 h 903112"/>
              <a:gd name="connsiteX2" fmla="*/ 419100 w 2381250"/>
              <a:gd name="connsiteY2" fmla="*/ 577850 h 903112"/>
              <a:gd name="connsiteX3" fmla="*/ 749300 w 2381250"/>
              <a:gd name="connsiteY3" fmla="*/ 806450 h 903112"/>
              <a:gd name="connsiteX4" fmla="*/ 1111250 w 2381250"/>
              <a:gd name="connsiteY4" fmla="*/ 889000 h 903112"/>
              <a:gd name="connsiteX5" fmla="*/ 1485900 w 2381250"/>
              <a:gd name="connsiteY5" fmla="*/ 889000 h 903112"/>
              <a:gd name="connsiteX6" fmla="*/ 1841500 w 2381250"/>
              <a:gd name="connsiteY6" fmla="*/ 749300 h 903112"/>
              <a:gd name="connsiteX7" fmla="*/ 2057400 w 2381250"/>
              <a:gd name="connsiteY7" fmla="*/ 558800 h 903112"/>
              <a:gd name="connsiteX8" fmla="*/ 2260600 w 2381250"/>
              <a:gd name="connsiteY8" fmla="*/ 317500 h 903112"/>
              <a:gd name="connsiteX9" fmla="*/ 2368550 w 2381250"/>
              <a:gd name="connsiteY9" fmla="*/ 88900 h 903112"/>
              <a:gd name="connsiteX10" fmla="*/ 2381250 w 2381250"/>
              <a:gd name="connsiteY10" fmla="*/ 6350 h 903112"/>
              <a:gd name="connsiteX11" fmla="*/ 2381250 w 2381250"/>
              <a:gd name="connsiteY11" fmla="*/ 6350 h 90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250" h="903112">
                <a:moveTo>
                  <a:pt x="0" y="0"/>
                </a:moveTo>
                <a:cubicBezTo>
                  <a:pt x="67733" y="114300"/>
                  <a:pt x="133350" y="246592"/>
                  <a:pt x="203200" y="342900"/>
                </a:cubicBezTo>
                <a:cubicBezTo>
                  <a:pt x="273050" y="439208"/>
                  <a:pt x="328083" y="500592"/>
                  <a:pt x="419100" y="577850"/>
                </a:cubicBezTo>
                <a:cubicBezTo>
                  <a:pt x="510117" y="655108"/>
                  <a:pt x="633942" y="754592"/>
                  <a:pt x="749300" y="806450"/>
                </a:cubicBezTo>
                <a:cubicBezTo>
                  <a:pt x="864658" y="858308"/>
                  <a:pt x="988483" y="875242"/>
                  <a:pt x="1111250" y="889000"/>
                </a:cubicBezTo>
                <a:cubicBezTo>
                  <a:pt x="1234017" y="902758"/>
                  <a:pt x="1364192" y="912283"/>
                  <a:pt x="1485900" y="889000"/>
                </a:cubicBezTo>
                <a:cubicBezTo>
                  <a:pt x="1607608" y="865717"/>
                  <a:pt x="1752600" y="827617"/>
                  <a:pt x="1841500" y="749300"/>
                </a:cubicBezTo>
                <a:cubicBezTo>
                  <a:pt x="1913467" y="685800"/>
                  <a:pt x="1987550" y="630767"/>
                  <a:pt x="2057400" y="558800"/>
                </a:cubicBezTo>
                <a:cubicBezTo>
                  <a:pt x="2127250" y="486833"/>
                  <a:pt x="2208742" y="395817"/>
                  <a:pt x="2260600" y="317500"/>
                </a:cubicBezTo>
                <a:cubicBezTo>
                  <a:pt x="2312458" y="239183"/>
                  <a:pt x="2348442" y="140758"/>
                  <a:pt x="2368550" y="88900"/>
                </a:cubicBezTo>
                <a:lnTo>
                  <a:pt x="2381250" y="6350"/>
                </a:lnTo>
                <a:lnTo>
                  <a:pt x="2381250" y="6350"/>
                </a:lnTo>
              </a:path>
            </a:pathLst>
          </a:custGeom>
          <a:ln>
            <a:solidFill>
              <a:srgbClr val="8497B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itle 1"/>
          <p:cNvSpPr txBox="1">
            <a:spLocks/>
          </p:cNvSpPr>
          <p:nvPr/>
        </p:nvSpPr>
        <p:spPr>
          <a:xfrm>
            <a:off x="628650" y="38138"/>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smtClean="0"/>
              <a:t>MLD vs. photoacclimation regimes</a:t>
            </a:r>
            <a:br>
              <a:rPr lang="en-US" dirty="0" smtClean="0"/>
            </a:br>
            <a:endParaRPr lang="en-US" i="1" dirty="0">
              <a:solidFill>
                <a:schemeClr val="accent5"/>
              </a:solidFill>
            </a:endParaRPr>
          </a:p>
        </p:txBody>
      </p:sp>
      <p:pic>
        <p:nvPicPr>
          <p:cNvPr id="22" name="Content Placeholder 3" descr="../Desktop/Screen%20Shot%202016-08-01%20at%202.14.45%20PM.png"/>
          <p:cNvPicPr>
            <a:picLocks/>
          </p:cNvPicPr>
          <p:nvPr/>
        </p:nvPicPr>
        <p:blipFill rotWithShape="1">
          <a:blip r:embed="rId4">
            <a:extLst>
              <a:ext uri="{28A0092B-C50C-407E-A947-70E740481C1C}">
                <a14:useLocalDpi xmlns:a14="http://schemas.microsoft.com/office/drawing/2010/main" val="0"/>
              </a:ext>
            </a:extLst>
          </a:blip>
          <a:srcRect r="47087" b="8867"/>
          <a:stretch/>
        </p:blipFill>
        <p:spPr bwMode="auto">
          <a:xfrm>
            <a:off x="702081" y="1025432"/>
            <a:ext cx="3146294" cy="4689568"/>
          </a:xfrm>
          <a:prstGeom prst="rect">
            <a:avLst/>
          </a:prstGeom>
          <a:noFill/>
          <a:ln>
            <a:noFill/>
          </a:ln>
        </p:spPr>
      </p:pic>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4605" t="10077" r="76116" b="13354"/>
          <a:stretch/>
        </p:blipFill>
        <p:spPr>
          <a:xfrm>
            <a:off x="1118047" y="1412235"/>
            <a:ext cx="2919169" cy="3922776"/>
          </a:xfrm>
          <a:prstGeom prst="rect">
            <a:avLst/>
          </a:prstGeom>
        </p:spPr>
      </p:pic>
      <p:sp>
        <p:nvSpPr>
          <p:cNvPr id="24" name="Rounded Rectangle 23"/>
          <p:cNvSpPr/>
          <p:nvPr/>
        </p:nvSpPr>
        <p:spPr>
          <a:xfrm>
            <a:off x="1369283" y="5871409"/>
            <a:ext cx="1893463" cy="758695"/>
          </a:xfrm>
          <a:prstGeom prst="roundRect">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Rectangle 24"/>
              <p:cNvSpPr/>
              <p:nvPr/>
            </p:nvSpPr>
            <p:spPr>
              <a:xfrm>
                <a:off x="1488958" y="5913744"/>
                <a:ext cx="1726435" cy="636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charset="0"/>
                            </a:rPr>
                          </m:ctrlPr>
                        </m:fPr>
                        <m:num>
                          <m:sSup>
                            <m:sSupPr>
                              <m:ctrlPr>
                                <a:rPr lang="en-US" i="1">
                                  <a:latin typeface="Cambria Math" charset="0"/>
                                </a:rPr>
                              </m:ctrlPr>
                            </m:sSupPr>
                            <m:e>
                              <m:r>
                                <a:rPr lang="en-US" i="1">
                                  <a:latin typeface="Cambria Math" charset="0"/>
                                </a:rPr>
                                <m:t>𝐹𝑣</m:t>
                              </m:r>
                            </m:e>
                            <m:sup>
                              <m:r>
                                <a:rPr lang="en-US" i="0">
                                  <a:latin typeface="Cambria Math" charset="0"/>
                                </a:rPr>
                                <m:t>′</m:t>
                              </m:r>
                            </m:sup>
                          </m:sSup>
                        </m:num>
                        <m:den>
                          <m:sSup>
                            <m:sSupPr>
                              <m:ctrlPr>
                                <a:rPr lang="en-US" i="1">
                                  <a:latin typeface="Cambria Math" charset="0"/>
                                </a:rPr>
                              </m:ctrlPr>
                            </m:sSupPr>
                            <m:e>
                              <m:r>
                                <a:rPr lang="en-US" i="1">
                                  <a:latin typeface="Cambria Math" charset="0"/>
                                </a:rPr>
                                <m:t>𝐹𝑚</m:t>
                              </m:r>
                            </m:e>
                            <m:sup>
                              <m:r>
                                <a:rPr lang="en-US" i="0">
                                  <a:latin typeface="Cambria Math" charset="0"/>
                                </a:rPr>
                                <m:t>′</m:t>
                              </m:r>
                            </m:sup>
                          </m:sSup>
                        </m:den>
                      </m:f>
                      <m:r>
                        <a:rPr lang="en-US" i="0">
                          <a:latin typeface="Cambria Math" charset="0"/>
                        </a:rPr>
                        <m:t>=</m:t>
                      </m:r>
                      <m:r>
                        <a:rPr lang="en-US" i="1">
                          <a:latin typeface="Cambria Math" charset="0"/>
                        </a:rPr>
                        <m:t>𝑎</m:t>
                      </m:r>
                      <m:r>
                        <a:rPr lang="en-US" i="0">
                          <a:latin typeface="Cambria Math" charset="0"/>
                        </a:rPr>
                        <m:t> </m:t>
                      </m:r>
                      <m:sSup>
                        <m:sSupPr>
                          <m:ctrlPr>
                            <a:rPr lang="en-US" i="1">
                              <a:latin typeface="Cambria Math" charset="0"/>
                            </a:rPr>
                          </m:ctrlPr>
                        </m:sSupPr>
                        <m:e>
                          <m:r>
                            <a:rPr lang="en-US" i="1">
                              <a:latin typeface="Cambria Math" charset="0"/>
                            </a:rPr>
                            <m:t>𝑒</m:t>
                          </m:r>
                        </m:e>
                        <m:sup>
                          <m:r>
                            <a:rPr lang="en-US" i="0">
                              <a:latin typeface="Cambria Math" charset="0"/>
                            </a:rPr>
                            <m:t>−</m:t>
                          </m:r>
                          <m:f>
                            <m:fPr>
                              <m:ctrlPr>
                                <a:rPr lang="en-US" i="1" smtClean="0">
                                  <a:latin typeface="Cambria Math" charset="0"/>
                                </a:rPr>
                              </m:ctrlPr>
                            </m:fPr>
                            <m:num>
                              <m:r>
                                <a:rPr lang="en-US" i="1">
                                  <a:latin typeface="Cambria Math" charset="0"/>
                                </a:rPr>
                                <m:t>𝑃𝐴𝑅</m:t>
                              </m:r>
                            </m:num>
                            <m:den>
                              <m:sSub>
                                <m:sSubPr>
                                  <m:ctrlPr>
                                    <a:rPr lang="en-US" i="1" smtClean="0">
                                      <a:solidFill>
                                        <a:schemeClr val="accent5"/>
                                      </a:solidFill>
                                      <a:latin typeface="Cambria Math" charset="0"/>
                                    </a:rPr>
                                  </m:ctrlPr>
                                </m:sSubPr>
                                <m:e>
                                  <m:r>
                                    <a:rPr lang="en-US" i="1">
                                      <a:solidFill>
                                        <a:schemeClr val="accent5"/>
                                      </a:solidFill>
                                      <a:latin typeface="Cambria Math" charset="0"/>
                                    </a:rPr>
                                    <m:t>𝐸</m:t>
                                  </m:r>
                                </m:e>
                                <m:sub>
                                  <m:r>
                                    <a:rPr lang="en-US" i="1">
                                      <a:solidFill>
                                        <a:schemeClr val="accent5"/>
                                      </a:solidFill>
                                      <a:latin typeface="Cambria Math" charset="0"/>
                                    </a:rPr>
                                    <m:t>𝑘</m:t>
                                  </m:r>
                                </m:sub>
                              </m:sSub>
                            </m:den>
                          </m:f>
                        </m:sup>
                      </m:sSup>
                    </m:oMath>
                  </m:oMathPara>
                </a14:m>
                <a:endParaRPr lang="en-US" dirty="0"/>
              </a:p>
            </p:txBody>
          </p:sp>
        </mc:Choice>
        <mc:Fallback xmlns="">
          <p:sp>
            <p:nvSpPr>
              <p:cNvPr id="25" name="Rectangle 24"/>
              <p:cNvSpPr>
                <a:spLocks noRot="1" noChangeAspect="1" noMove="1" noResize="1" noEditPoints="1" noAdjustHandles="1" noChangeArrowheads="1" noChangeShapeType="1" noTextEdit="1"/>
              </p:cNvSpPr>
              <p:nvPr/>
            </p:nvSpPr>
            <p:spPr>
              <a:xfrm>
                <a:off x="1488958" y="5913744"/>
                <a:ext cx="1726435" cy="636906"/>
              </a:xfrm>
              <a:prstGeom prst="rect">
                <a:avLst/>
              </a:prstGeom>
              <a:blipFill rotWithShape="0">
                <a:blip r:embed="rId6"/>
                <a:stretch>
                  <a:fillRect/>
                </a:stretch>
              </a:blipFill>
            </p:spPr>
            <p:txBody>
              <a:bodyPr/>
              <a:lstStyle/>
              <a:p>
                <a:r>
                  <a:rPr lang="en-US">
                    <a:noFill/>
                  </a:rPr>
                  <a:t> </a:t>
                </a:r>
              </a:p>
            </p:txBody>
          </p:sp>
        </mc:Fallback>
      </mc:AlternateContent>
      <p:sp>
        <p:nvSpPr>
          <p:cNvPr id="26" name="Freeform 25"/>
          <p:cNvSpPr/>
          <p:nvPr/>
        </p:nvSpPr>
        <p:spPr>
          <a:xfrm>
            <a:off x="1165978" y="1750233"/>
            <a:ext cx="2428732" cy="1123977"/>
          </a:xfrm>
          <a:custGeom>
            <a:avLst/>
            <a:gdLst>
              <a:gd name="connsiteX0" fmla="*/ 0 w 2418347"/>
              <a:gd name="connsiteY0" fmla="*/ 0 h 1058779"/>
              <a:gd name="connsiteX1" fmla="*/ 2418347 w 2418347"/>
              <a:gd name="connsiteY1" fmla="*/ 1058779 h 1058779"/>
              <a:gd name="connsiteX2" fmla="*/ 2418347 w 2418347"/>
              <a:gd name="connsiteY2" fmla="*/ 1058779 h 1058779"/>
              <a:gd name="connsiteX0" fmla="*/ 0 w 2418347"/>
              <a:gd name="connsiteY0" fmla="*/ 0 h 1058779"/>
              <a:gd name="connsiteX1" fmla="*/ 649705 w 2418347"/>
              <a:gd name="connsiteY1" fmla="*/ 733926 h 1058779"/>
              <a:gd name="connsiteX2" fmla="*/ 2418347 w 2418347"/>
              <a:gd name="connsiteY2" fmla="*/ 1058779 h 1058779"/>
              <a:gd name="connsiteX3" fmla="*/ 2418347 w 2418347"/>
              <a:gd name="connsiteY3" fmla="*/ 1058779 h 1058779"/>
              <a:gd name="connsiteX0" fmla="*/ 0 w 2418347"/>
              <a:gd name="connsiteY0" fmla="*/ 0 h 1058779"/>
              <a:gd name="connsiteX1" fmla="*/ 180473 w 2418347"/>
              <a:gd name="connsiteY1" fmla="*/ 336884 h 1058779"/>
              <a:gd name="connsiteX2" fmla="*/ 649705 w 2418347"/>
              <a:gd name="connsiteY2" fmla="*/ 733926 h 1058779"/>
              <a:gd name="connsiteX3" fmla="*/ 2418347 w 2418347"/>
              <a:gd name="connsiteY3" fmla="*/ 1058779 h 1058779"/>
              <a:gd name="connsiteX4" fmla="*/ 2418347 w 2418347"/>
              <a:gd name="connsiteY4"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2418347 w 2418347"/>
              <a:gd name="connsiteY3" fmla="*/ 1058779 h 1058779"/>
              <a:gd name="connsiteX4" fmla="*/ 2418347 w 2418347"/>
              <a:gd name="connsiteY4"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1395663 w 2418347"/>
              <a:gd name="connsiteY3" fmla="*/ 986589 h 1058779"/>
              <a:gd name="connsiteX4" fmla="*/ 2418347 w 2418347"/>
              <a:gd name="connsiteY4" fmla="*/ 1058779 h 1058779"/>
              <a:gd name="connsiteX5" fmla="*/ 2418347 w 2418347"/>
              <a:gd name="connsiteY5"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48656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48656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368968 w 2418347"/>
              <a:gd name="connsiteY2" fmla="*/ 594393 h 1058779"/>
              <a:gd name="connsiteX3" fmla="*/ 685800 w 2418347"/>
              <a:gd name="connsiteY3" fmla="*/ 854242 h 1058779"/>
              <a:gd name="connsiteX4" fmla="*/ 938463 w 2418347"/>
              <a:gd name="connsiteY4" fmla="*/ 948656 h 1058779"/>
              <a:gd name="connsiteX5" fmla="*/ 1395663 w 2418347"/>
              <a:gd name="connsiteY5" fmla="*/ 986589 h 1058779"/>
              <a:gd name="connsiteX6" fmla="*/ 2418347 w 2418347"/>
              <a:gd name="connsiteY6" fmla="*/ 1058779 h 1058779"/>
              <a:gd name="connsiteX7" fmla="*/ 2418347 w 2418347"/>
              <a:gd name="connsiteY7" fmla="*/ 1058779 h 1058779"/>
              <a:gd name="connsiteX0" fmla="*/ 0 w 2497474"/>
              <a:gd name="connsiteY0" fmla="*/ 0 h 1068791"/>
              <a:gd name="connsiteX1" fmla="*/ 180473 w 2497474"/>
              <a:gd name="connsiteY1" fmla="*/ 336884 h 1068791"/>
              <a:gd name="connsiteX2" fmla="*/ 368968 w 2497474"/>
              <a:gd name="connsiteY2" fmla="*/ 594393 h 1068791"/>
              <a:gd name="connsiteX3" fmla="*/ 685800 w 2497474"/>
              <a:gd name="connsiteY3" fmla="*/ 854242 h 1068791"/>
              <a:gd name="connsiteX4" fmla="*/ 938463 w 2497474"/>
              <a:gd name="connsiteY4" fmla="*/ 948656 h 1068791"/>
              <a:gd name="connsiteX5" fmla="*/ 1395663 w 2497474"/>
              <a:gd name="connsiteY5" fmla="*/ 986589 h 1068791"/>
              <a:gd name="connsiteX6" fmla="*/ 2418347 w 2497474"/>
              <a:gd name="connsiteY6" fmla="*/ 1058779 h 1068791"/>
              <a:gd name="connsiteX7" fmla="*/ 2431047 w 2497474"/>
              <a:gd name="connsiteY7" fmla="*/ 750804 h 1068791"/>
              <a:gd name="connsiteX0" fmla="*/ 0 w 2492919"/>
              <a:gd name="connsiteY0" fmla="*/ 0 h 1036455"/>
              <a:gd name="connsiteX1" fmla="*/ 180473 w 2492919"/>
              <a:gd name="connsiteY1" fmla="*/ 336884 h 1036455"/>
              <a:gd name="connsiteX2" fmla="*/ 368968 w 2492919"/>
              <a:gd name="connsiteY2" fmla="*/ 594393 h 1036455"/>
              <a:gd name="connsiteX3" fmla="*/ 685800 w 2492919"/>
              <a:gd name="connsiteY3" fmla="*/ 854242 h 1036455"/>
              <a:gd name="connsiteX4" fmla="*/ 938463 w 2492919"/>
              <a:gd name="connsiteY4" fmla="*/ 948656 h 1036455"/>
              <a:gd name="connsiteX5" fmla="*/ 1395663 w 2492919"/>
              <a:gd name="connsiteY5" fmla="*/ 986589 h 1036455"/>
              <a:gd name="connsiteX6" fmla="*/ 2411997 w 2492919"/>
              <a:gd name="connsiteY6" fmla="*/ 1023854 h 1036455"/>
              <a:gd name="connsiteX7" fmla="*/ 2431047 w 2492919"/>
              <a:gd name="connsiteY7" fmla="*/ 750804 h 1036455"/>
              <a:gd name="connsiteX0" fmla="*/ 0 w 2411997"/>
              <a:gd name="connsiteY0" fmla="*/ 0 h 1036455"/>
              <a:gd name="connsiteX1" fmla="*/ 180473 w 2411997"/>
              <a:gd name="connsiteY1" fmla="*/ 336884 h 1036455"/>
              <a:gd name="connsiteX2" fmla="*/ 368968 w 2411997"/>
              <a:gd name="connsiteY2" fmla="*/ 594393 h 1036455"/>
              <a:gd name="connsiteX3" fmla="*/ 685800 w 2411997"/>
              <a:gd name="connsiteY3" fmla="*/ 854242 h 1036455"/>
              <a:gd name="connsiteX4" fmla="*/ 938463 w 2411997"/>
              <a:gd name="connsiteY4" fmla="*/ 948656 h 1036455"/>
              <a:gd name="connsiteX5" fmla="*/ 1395663 w 2411997"/>
              <a:gd name="connsiteY5" fmla="*/ 986589 h 1036455"/>
              <a:gd name="connsiteX6" fmla="*/ 2411997 w 2411997"/>
              <a:gd name="connsiteY6" fmla="*/ 1023854 h 1036455"/>
              <a:gd name="connsiteX0" fmla="*/ 0 w 2415172"/>
              <a:gd name="connsiteY0" fmla="*/ 0 h 1044982"/>
              <a:gd name="connsiteX1" fmla="*/ 180473 w 2415172"/>
              <a:gd name="connsiteY1" fmla="*/ 336884 h 1044982"/>
              <a:gd name="connsiteX2" fmla="*/ 368968 w 2415172"/>
              <a:gd name="connsiteY2" fmla="*/ 594393 h 1044982"/>
              <a:gd name="connsiteX3" fmla="*/ 685800 w 2415172"/>
              <a:gd name="connsiteY3" fmla="*/ 854242 h 1044982"/>
              <a:gd name="connsiteX4" fmla="*/ 938463 w 2415172"/>
              <a:gd name="connsiteY4" fmla="*/ 948656 h 1044982"/>
              <a:gd name="connsiteX5" fmla="*/ 1395663 w 2415172"/>
              <a:gd name="connsiteY5" fmla="*/ 986589 h 1044982"/>
              <a:gd name="connsiteX6" fmla="*/ 2415172 w 2415172"/>
              <a:gd name="connsiteY6" fmla="*/ 1033379 h 1044982"/>
              <a:gd name="connsiteX0" fmla="*/ 0 w 2439677"/>
              <a:gd name="connsiteY0" fmla="*/ 0 h 1033379"/>
              <a:gd name="connsiteX1" fmla="*/ 180473 w 2439677"/>
              <a:gd name="connsiteY1" fmla="*/ 336884 h 1033379"/>
              <a:gd name="connsiteX2" fmla="*/ 368968 w 2439677"/>
              <a:gd name="connsiteY2" fmla="*/ 594393 h 1033379"/>
              <a:gd name="connsiteX3" fmla="*/ 685800 w 2439677"/>
              <a:gd name="connsiteY3" fmla="*/ 854242 h 1033379"/>
              <a:gd name="connsiteX4" fmla="*/ 938463 w 2439677"/>
              <a:gd name="connsiteY4" fmla="*/ 948656 h 1033379"/>
              <a:gd name="connsiteX5" fmla="*/ 1395663 w 2439677"/>
              <a:gd name="connsiteY5" fmla="*/ 986589 h 1033379"/>
              <a:gd name="connsiteX6" fmla="*/ 2415172 w 2439677"/>
              <a:gd name="connsiteY6" fmla="*/ 1033379 h 1033379"/>
              <a:gd name="connsiteX0" fmla="*/ 0 w 2455552"/>
              <a:gd name="connsiteY0" fmla="*/ 0 h 1157204"/>
              <a:gd name="connsiteX1" fmla="*/ 196348 w 2455552"/>
              <a:gd name="connsiteY1" fmla="*/ 460709 h 1157204"/>
              <a:gd name="connsiteX2" fmla="*/ 384843 w 2455552"/>
              <a:gd name="connsiteY2" fmla="*/ 718218 h 1157204"/>
              <a:gd name="connsiteX3" fmla="*/ 701675 w 2455552"/>
              <a:gd name="connsiteY3" fmla="*/ 978067 h 1157204"/>
              <a:gd name="connsiteX4" fmla="*/ 954338 w 2455552"/>
              <a:gd name="connsiteY4" fmla="*/ 1072481 h 1157204"/>
              <a:gd name="connsiteX5" fmla="*/ 1411538 w 2455552"/>
              <a:gd name="connsiteY5" fmla="*/ 1110414 h 1157204"/>
              <a:gd name="connsiteX6" fmla="*/ 2431047 w 2455552"/>
              <a:gd name="connsiteY6" fmla="*/ 1157204 h 1157204"/>
              <a:gd name="connsiteX0" fmla="*/ 1518 w 2457070"/>
              <a:gd name="connsiteY0" fmla="*/ 13093 h 1170297"/>
              <a:gd name="connsiteX1" fmla="*/ 197866 w 2457070"/>
              <a:gd name="connsiteY1" fmla="*/ 473802 h 1170297"/>
              <a:gd name="connsiteX2" fmla="*/ 386361 w 2457070"/>
              <a:gd name="connsiteY2" fmla="*/ 731311 h 1170297"/>
              <a:gd name="connsiteX3" fmla="*/ 703193 w 2457070"/>
              <a:gd name="connsiteY3" fmla="*/ 991160 h 1170297"/>
              <a:gd name="connsiteX4" fmla="*/ 955856 w 2457070"/>
              <a:gd name="connsiteY4" fmla="*/ 1085574 h 1170297"/>
              <a:gd name="connsiteX5" fmla="*/ 1413056 w 2457070"/>
              <a:gd name="connsiteY5" fmla="*/ 1123507 h 1170297"/>
              <a:gd name="connsiteX6" fmla="*/ 2432565 w 2457070"/>
              <a:gd name="connsiteY6" fmla="*/ 1170297 h 1170297"/>
              <a:gd name="connsiteX0" fmla="*/ 1775 w 2428752"/>
              <a:gd name="connsiteY0" fmla="*/ 14215 h 1123794"/>
              <a:gd name="connsiteX1" fmla="*/ 169548 w 2428752"/>
              <a:gd name="connsiteY1" fmla="*/ 427299 h 1123794"/>
              <a:gd name="connsiteX2" fmla="*/ 358043 w 2428752"/>
              <a:gd name="connsiteY2" fmla="*/ 684808 h 1123794"/>
              <a:gd name="connsiteX3" fmla="*/ 674875 w 2428752"/>
              <a:gd name="connsiteY3" fmla="*/ 944657 h 1123794"/>
              <a:gd name="connsiteX4" fmla="*/ 927538 w 2428752"/>
              <a:gd name="connsiteY4" fmla="*/ 1039071 h 1123794"/>
              <a:gd name="connsiteX5" fmla="*/ 1384738 w 2428752"/>
              <a:gd name="connsiteY5" fmla="*/ 1077004 h 1123794"/>
              <a:gd name="connsiteX6" fmla="*/ 2404247 w 2428752"/>
              <a:gd name="connsiteY6" fmla="*/ 1123794 h 1123794"/>
              <a:gd name="connsiteX0" fmla="*/ 1775 w 2428752"/>
              <a:gd name="connsiteY0" fmla="*/ 14215 h 1123794"/>
              <a:gd name="connsiteX1" fmla="*/ 169548 w 2428752"/>
              <a:gd name="connsiteY1" fmla="*/ 427299 h 1123794"/>
              <a:gd name="connsiteX2" fmla="*/ 358043 w 2428752"/>
              <a:gd name="connsiteY2" fmla="*/ 684808 h 1123794"/>
              <a:gd name="connsiteX3" fmla="*/ 674875 w 2428752"/>
              <a:gd name="connsiteY3" fmla="*/ 944657 h 1123794"/>
              <a:gd name="connsiteX4" fmla="*/ 927538 w 2428752"/>
              <a:gd name="connsiteY4" fmla="*/ 1039071 h 1123794"/>
              <a:gd name="connsiteX5" fmla="*/ 1384738 w 2428752"/>
              <a:gd name="connsiteY5" fmla="*/ 1077004 h 1123794"/>
              <a:gd name="connsiteX6" fmla="*/ 2404247 w 2428752"/>
              <a:gd name="connsiteY6" fmla="*/ 1123794 h 1123794"/>
              <a:gd name="connsiteX0" fmla="*/ 1755 w 2428732"/>
              <a:gd name="connsiteY0" fmla="*/ 14398 h 1123977"/>
              <a:gd name="connsiteX1" fmla="*/ 169528 w 2428732"/>
              <a:gd name="connsiteY1" fmla="*/ 427482 h 1123977"/>
              <a:gd name="connsiteX2" fmla="*/ 347863 w 2428732"/>
              <a:gd name="connsiteY2" fmla="*/ 722244 h 1123977"/>
              <a:gd name="connsiteX3" fmla="*/ 674855 w 2428732"/>
              <a:gd name="connsiteY3" fmla="*/ 944840 h 1123977"/>
              <a:gd name="connsiteX4" fmla="*/ 927518 w 2428732"/>
              <a:gd name="connsiteY4" fmla="*/ 1039254 h 1123977"/>
              <a:gd name="connsiteX5" fmla="*/ 1384718 w 2428732"/>
              <a:gd name="connsiteY5" fmla="*/ 1077187 h 1123977"/>
              <a:gd name="connsiteX6" fmla="*/ 2404227 w 2428732"/>
              <a:gd name="connsiteY6" fmla="*/ 1123977 h 1123977"/>
              <a:gd name="connsiteX0" fmla="*/ 1755 w 2428732"/>
              <a:gd name="connsiteY0" fmla="*/ 14398 h 1123977"/>
              <a:gd name="connsiteX1" fmla="*/ 169528 w 2428732"/>
              <a:gd name="connsiteY1" fmla="*/ 427482 h 1123977"/>
              <a:gd name="connsiteX2" fmla="*/ 347863 w 2428732"/>
              <a:gd name="connsiteY2" fmla="*/ 722244 h 1123977"/>
              <a:gd name="connsiteX3" fmla="*/ 600348 w 2428732"/>
              <a:gd name="connsiteY3" fmla="*/ 924520 h 1123977"/>
              <a:gd name="connsiteX4" fmla="*/ 927518 w 2428732"/>
              <a:gd name="connsiteY4" fmla="*/ 1039254 h 1123977"/>
              <a:gd name="connsiteX5" fmla="*/ 1384718 w 2428732"/>
              <a:gd name="connsiteY5" fmla="*/ 1077187 h 1123977"/>
              <a:gd name="connsiteX6" fmla="*/ 2404227 w 2428732"/>
              <a:gd name="connsiteY6" fmla="*/ 1123977 h 112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8732" h="1123977">
                <a:moveTo>
                  <a:pt x="1755" y="14398"/>
                </a:moveTo>
                <a:cubicBezTo>
                  <a:pt x="-16459" y="-79181"/>
                  <a:pt x="111843" y="309508"/>
                  <a:pt x="169528" y="427482"/>
                </a:cubicBezTo>
                <a:cubicBezTo>
                  <a:pt x="227213" y="545456"/>
                  <a:pt x="253482" y="615698"/>
                  <a:pt x="347863" y="722244"/>
                </a:cubicBezTo>
                <a:cubicBezTo>
                  <a:pt x="432084" y="808470"/>
                  <a:pt x="503739" y="871685"/>
                  <a:pt x="600348" y="924520"/>
                </a:cubicBezTo>
                <a:cubicBezTo>
                  <a:pt x="696957" y="977355"/>
                  <a:pt x="796790" y="1013810"/>
                  <a:pt x="927518" y="1039254"/>
                </a:cubicBezTo>
                <a:cubicBezTo>
                  <a:pt x="1058246" y="1064698"/>
                  <a:pt x="1138600" y="1063067"/>
                  <a:pt x="1384718" y="1077187"/>
                </a:cubicBezTo>
                <a:cubicBezTo>
                  <a:pt x="1630836" y="1091308"/>
                  <a:pt x="2593613" y="1118825"/>
                  <a:pt x="2404227" y="1123977"/>
                </a:cubicBezTo>
              </a:path>
            </a:pathLst>
          </a:custGeom>
          <a:noFill/>
          <a:ln w="28575">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1167733" y="3571877"/>
            <a:ext cx="2426977" cy="1275513"/>
          </a:xfrm>
          <a:custGeom>
            <a:avLst/>
            <a:gdLst>
              <a:gd name="connsiteX0" fmla="*/ 0 w 2418347"/>
              <a:gd name="connsiteY0" fmla="*/ 0 h 1058779"/>
              <a:gd name="connsiteX1" fmla="*/ 2418347 w 2418347"/>
              <a:gd name="connsiteY1" fmla="*/ 1058779 h 1058779"/>
              <a:gd name="connsiteX2" fmla="*/ 2418347 w 2418347"/>
              <a:gd name="connsiteY2" fmla="*/ 1058779 h 1058779"/>
              <a:gd name="connsiteX0" fmla="*/ 0 w 2418347"/>
              <a:gd name="connsiteY0" fmla="*/ 0 h 1058779"/>
              <a:gd name="connsiteX1" fmla="*/ 649705 w 2418347"/>
              <a:gd name="connsiteY1" fmla="*/ 733926 h 1058779"/>
              <a:gd name="connsiteX2" fmla="*/ 2418347 w 2418347"/>
              <a:gd name="connsiteY2" fmla="*/ 1058779 h 1058779"/>
              <a:gd name="connsiteX3" fmla="*/ 2418347 w 2418347"/>
              <a:gd name="connsiteY3" fmla="*/ 1058779 h 1058779"/>
              <a:gd name="connsiteX0" fmla="*/ 0 w 2418347"/>
              <a:gd name="connsiteY0" fmla="*/ 0 h 1058779"/>
              <a:gd name="connsiteX1" fmla="*/ 180473 w 2418347"/>
              <a:gd name="connsiteY1" fmla="*/ 336884 h 1058779"/>
              <a:gd name="connsiteX2" fmla="*/ 649705 w 2418347"/>
              <a:gd name="connsiteY2" fmla="*/ 733926 h 1058779"/>
              <a:gd name="connsiteX3" fmla="*/ 2418347 w 2418347"/>
              <a:gd name="connsiteY3" fmla="*/ 1058779 h 1058779"/>
              <a:gd name="connsiteX4" fmla="*/ 2418347 w 2418347"/>
              <a:gd name="connsiteY4"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2418347 w 2418347"/>
              <a:gd name="connsiteY3" fmla="*/ 1058779 h 1058779"/>
              <a:gd name="connsiteX4" fmla="*/ 2418347 w 2418347"/>
              <a:gd name="connsiteY4"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1395663 w 2418347"/>
              <a:gd name="connsiteY3" fmla="*/ 986589 h 1058779"/>
              <a:gd name="connsiteX4" fmla="*/ 2418347 w 2418347"/>
              <a:gd name="connsiteY4" fmla="*/ 1058779 h 1058779"/>
              <a:gd name="connsiteX5" fmla="*/ 2418347 w 2418347"/>
              <a:gd name="connsiteY5"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26431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48656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685800 w 2418347"/>
              <a:gd name="connsiteY2" fmla="*/ 854242 h 1058779"/>
              <a:gd name="connsiteX3" fmla="*/ 938463 w 2418347"/>
              <a:gd name="connsiteY3" fmla="*/ 948656 h 1058779"/>
              <a:gd name="connsiteX4" fmla="*/ 1395663 w 2418347"/>
              <a:gd name="connsiteY4" fmla="*/ 986589 h 1058779"/>
              <a:gd name="connsiteX5" fmla="*/ 2418347 w 2418347"/>
              <a:gd name="connsiteY5" fmla="*/ 1058779 h 1058779"/>
              <a:gd name="connsiteX6" fmla="*/ 2418347 w 2418347"/>
              <a:gd name="connsiteY6" fmla="*/ 1058779 h 1058779"/>
              <a:gd name="connsiteX0" fmla="*/ 0 w 2418347"/>
              <a:gd name="connsiteY0" fmla="*/ 0 h 1058779"/>
              <a:gd name="connsiteX1" fmla="*/ 180473 w 2418347"/>
              <a:gd name="connsiteY1" fmla="*/ 336884 h 1058779"/>
              <a:gd name="connsiteX2" fmla="*/ 368968 w 2418347"/>
              <a:gd name="connsiteY2" fmla="*/ 594393 h 1058779"/>
              <a:gd name="connsiteX3" fmla="*/ 685800 w 2418347"/>
              <a:gd name="connsiteY3" fmla="*/ 854242 h 1058779"/>
              <a:gd name="connsiteX4" fmla="*/ 938463 w 2418347"/>
              <a:gd name="connsiteY4" fmla="*/ 948656 h 1058779"/>
              <a:gd name="connsiteX5" fmla="*/ 1395663 w 2418347"/>
              <a:gd name="connsiteY5" fmla="*/ 986589 h 1058779"/>
              <a:gd name="connsiteX6" fmla="*/ 2418347 w 2418347"/>
              <a:gd name="connsiteY6" fmla="*/ 1058779 h 1058779"/>
              <a:gd name="connsiteX7" fmla="*/ 2418347 w 2418347"/>
              <a:gd name="connsiteY7" fmla="*/ 1058779 h 1058779"/>
              <a:gd name="connsiteX0" fmla="*/ 0 w 2497474"/>
              <a:gd name="connsiteY0" fmla="*/ 0 h 1068791"/>
              <a:gd name="connsiteX1" fmla="*/ 180473 w 2497474"/>
              <a:gd name="connsiteY1" fmla="*/ 336884 h 1068791"/>
              <a:gd name="connsiteX2" fmla="*/ 368968 w 2497474"/>
              <a:gd name="connsiteY2" fmla="*/ 594393 h 1068791"/>
              <a:gd name="connsiteX3" fmla="*/ 685800 w 2497474"/>
              <a:gd name="connsiteY3" fmla="*/ 854242 h 1068791"/>
              <a:gd name="connsiteX4" fmla="*/ 938463 w 2497474"/>
              <a:gd name="connsiteY4" fmla="*/ 948656 h 1068791"/>
              <a:gd name="connsiteX5" fmla="*/ 1395663 w 2497474"/>
              <a:gd name="connsiteY5" fmla="*/ 986589 h 1068791"/>
              <a:gd name="connsiteX6" fmla="*/ 2418347 w 2497474"/>
              <a:gd name="connsiteY6" fmla="*/ 1058779 h 1068791"/>
              <a:gd name="connsiteX7" fmla="*/ 2431047 w 2497474"/>
              <a:gd name="connsiteY7" fmla="*/ 750804 h 1068791"/>
              <a:gd name="connsiteX0" fmla="*/ 0 w 2492919"/>
              <a:gd name="connsiteY0" fmla="*/ 0 h 1036455"/>
              <a:gd name="connsiteX1" fmla="*/ 180473 w 2492919"/>
              <a:gd name="connsiteY1" fmla="*/ 336884 h 1036455"/>
              <a:gd name="connsiteX2" fmla="*/ 368968 w 2492919"/>
              <a:gd name="connsiteY2" fmla="*/ 594393 h 1036455"/>
              <a:gd name="connsiteX3" fmla="*/ 685800 w 2492919"/>
              <a:gd name="connsiteY3" fmla="*/ 854242 h 1036455"/>
              <a:gd name="connsiteX4" fmla="*/ 938463 w 2492919"/>
              <a:gd name="connsiteY4" fmla="*/ 948656 h 1036455"/>
              <a:gd name="connsiteX5" fmla="*/ 1395663 w 2492919"/>
              <a:gd name="connsiteY5" fmla="*/ 986589 h 1036455"/>
              <a:gd name="connsiteX6" fmla="*/ 2411997 w 2492919"/>
              <a:gd name="connsiteY6" fmla="*/ 1023854 h 1036455"/>
              <a:gd name="connsiteX7" fmla="*/ 2431047 w 2492919"/>
              <a:gd name="connsiteY7" fmla="*/ 750804 h 1036455"/>
              <a:gd name="connsiteX0" fmla="*/ 0 w 2411997"/>
              <a:gd name="connsiteY0" fmla="*/ 0 h 1036455"/>
              <a:gd name="connsiteX1" fmla="*/ 180473 w 2411997"/>
              <a:gd name="connsiteY1" fmla="*/ 336884 h 1036455"/>
              <a:gd name="connsiteX2" fmla="*/ 368968 w 2411997"/>
              <a:gd name="connsiteY2" fmla="*/ 594393 h 1036455"/>
              <a:gd name="connsiteX3" fmla="*/ 685800 w 2411997"/>
              <a:gd name="connsiteY3" fmla="*/ 854242 h 1036455"/>
              <a:gd name="connsiteX4" fmla="*/ 938463 w 2411997"/>
              <a:gd name="connsiteY4" fmla="*/ 948656 h 1036455"/>
              <a:gd name="connsiteX5" fmla="*/ 1395663 w 2411997"/>
              <a:gd name="connsiteY5" fmla="*/ 986589 h 1036455"/>
              <a:gd name="connsiteX6" fmla="*/ 2411997 w 2411997"/>
              <a:gd name="connsiteY6" fmla="*/ 1023854 h 1036455"/>
              <a:gd name="connsiteX0" fmla="*/ 0 w 2415172"/>
              <a:gd name="connsiteY0" fmla="*/ 0 h 1044982"/>
              <a:gd name="connsiteX1" fmla="*/ 180473 w 2415172"/>
              <a:gd name="connsiteY1" fmla="*/ 336884 h 1044982"/>
              <a:gd name="connsiteX2" fmla="*/ 368968 w 2415172"/>
              <a:gd name="connsiteY2" fmla="*/ 594393 h 1044982"/>
              <a:gd name="connsiteX3" fmla="*/ 685800 w 2415172"/>
              <a:gd name="connsiteY3" fmla="*/ 854242 h 1044982"/>
              <a:gd name="connsiteX4" fmla="*/ 938463 w 2415172"/>
              <a:gd name="connsiteY4" fmla="*/ 948656 h 1044982"/>
              <a:gd name="connsiteX5" fmla="*/ 1395663 w 2415172"/>
              <a:gd name="connsiteY5" fmla="*/ 986589 h 1044982"/>
              <a:gd name="connsiteX6" fmla="*/ 2415172 w 2415172"/>
              <a:gd name="connsiteY6" fmla="*/ 1033379 h 1044982"/>
              <a:gd name="connsiteX0" fmla="*/ 0 w 2439677"/>
              <a:gd name="connsiteY0" fmla="*/ 0 h 1033379"/>
              <a:gd name="connsiteX1" fmla="*/ 180473 w 2439677"/>
              <a:gd name="connsiteY1" fmla="*/ 336884 h 1033379"/>
              <a:gd name="connsiteX2" fmla="*/ 368968 w 2439677"/>
              <a:gd name="connsiteY2" fmla="*/ 594393 h 1033379"/>
              <a:gd name="connsiteX3" fmla="*/ 685800 w 2439677"/>
              <a:gd name="connsiteY3" fmla="*/ 854242 h 1033379"/>
              <a:gd name="connsiteX4" fmla="*/ 938463 w 2439677"/>
              <a:gd name="connsiteY4" fmla="*/ 948656 h 1033379"/>
              <a:gd name="connsiteX5" fmla="*/ 1395663 w 2439677"/>
              <a:gd name="connsiteY5" fmla="*/ 986589 h 1033379"/>
              <a:gd name="connsiteX6" fmla="*/ 2415172 w 2439677"/>
              <a:gd name="connsiteY6" fmla="*/ 1033379 h 1033379"/>
              <a:gd name="connsiteX0" fmla="*/ 0 w 2455552"/>
              <a:gd name="connsiteY0" fmla="*/ 0 h 1157204"/>
              <a:gd name="connsiteX1" fmla="*/ 196348 w 2455552"/>
              <a:gd name="connsiteY1" fmla="*/ 460709 h 1157204"/>
              <a:gd name="connsiteX2" fmla="*/ 384843 w 2455552"/>
              <a:gd name="connsiteY2" fmla="*/ 718218 h 1157204"/>
              <a:gd name="connsiteX3" fmla="*/ 701675 w 2455552"/>
              <a:gd name="connsiteY3" fmla="*/ 978067 h 1157204"/>
              <a:gd name="connsiteX4" fmla="*/ 954338 w 2455552"/>
              <a:gd name="connsiteY4" fmla="*/ 1072481 h 1157204"/>
              <a:gd name="connsiteX5" fmla="*/ 1411538 w 2455552"/>
              <a:gd name="connsiteY5" fmla="*/ 1110414 h 1157204"/>
              <a:gd name="connsiteX6" fmla="*/ 2431047 w 2455552"/>
              <a:gd name="connsiteY6" fmla="*/ 1157204 h 1157204"/>
              <a:gd name="connsiteX0" fmla="*/ 1518 w 2457070"/>
              <a:gd name="connsiteY0" fmla="*/ 13093 h 1170297"/>
              <a:gd name="connsiteX1" fmla="*/ 197866 w 2457070"/>
              <a:gd name="connsiteY1" fmla="*/ 473802 h 1170297"/>
              <a:gd name="connsiteX2" fmla="*/ 386361 w 2457070"/>
              <a:gd name="connsiteY2" fmla="*/ 731311 h 1170297"/>
              <a:gd name="connsiteX3" fmla="*/ 703193 w 2457070"/>
              <a:gd name="connsiteY3" fmla="*/ 991160 h 1170297"/>
              <a:gd name="connsiteX4" fmla="*/ 955856 w 2457070"/>
              <a:gd name="connsiteY4" fmla="*/ 1085574 h 1170297"/>
              <a:gd name="connsiteX5" fmla="*/ 1413056 w 2457070"/>
              <a:gd name="connsiteY5" fmla="*/ 1123507 h 1170297"/>
              <a:gd name="connsiteX6" fmla="*/ 2432565 w 2457070"/>
              <a:gd name="connsiteY6" fmla="*/ 1170297 h 1170297"/>
              <a:gd name="connsiteX0" fmla="*/ 1775 w 2428752"/>
              <a:gd name="connsiteY0" fmla="*/ 14215 h 1123794"/>
              <a:gd name="connsiteX1" fmla="*/ 169548 w 2428752"/>
              <a:gd name="connsiteY1" fmla="*/ 427299 h 1123794"/>
              <a:gd name="connsiteX2" fmla="*/ 358043 w 2428752"/>
              <a:gd name="connsiteY2" fmla="*/ 684808 h 1123794"/>
              <a:gd name="connsiteX3" fmla="*/ 674875 w 2428752"/>
              <a:gd name="connsiteY3" fmla="*/ 944657 h 1123794"/>
              <a:gd name="connsiteX4" fmla="*/ 927538 w 2428752"/>
              <a:gd name="connsiteY4" fmla="*/ 1039071 h 1123794"/>
              <a:gd name="connsiteX5" fmla="*/ 1384738 w 2428752"/>
              <a:gd name="connsiteY5" fmla="*/ 1077004 h 1123794"/>
              <a:gd name="connsiteX6" fmla="*/ 2404247 w 2428752"/>
              <a:gd name="connsiteY6" fmla="*/ 1123794 h 1123794"/>
              <a:gd name="connsiteX0" fmla="*/ 1775 w 2428752"/>
              <a:gd name="connsiteY0" fmla="*/ 10947 h 1286460"/>
              <a:gd name="connsiteX1" fmla="*/ 169548 w 2428752"/>
              <a:gd name="connsiteY1" fmla="*/ 589965 h 1286460"/>
              <a:gd name="connsiteX2" fmla="*/ 358043 w 2428752"/>
              <a:gd name="connsiteY2" fmla="*/ 847474 h 1286460"/>
              <a:gd name="connsiteX3" fmla="*/ 674875 w 2428752"/>
              <a:gd name="connsiteY3" fmla="*/ 1107323 h 1286460"/>
              <a:gd name="connsiteX4" fmla="*/ 927538 w 2428752"/>
              <a:gd name="connsiteY4" fmla="*/ 1201737 h 1286460"/>
              <a:gd name="connsiteX5" fmla="*/ 1384738 w 2428752"/>
              <a:gd name="connsiteY5" fmla="*/ 1239670 h 1286460"/>
              <a:gd name="connsiteX6" fmla="*/ 2404247 w 2428752"/>
              <a:gd name="connsiteY6" fmla="*/ 1286460 h 1286460"/>
              <a:gd name="connsiteX0" fmla="*/ 0 w 2426977"/>
              <a:gd name="connsiteY0" fmla="*/ 0 h 1275513"/>
              <a:gd name="connsiteX1" fmla="*/ 64412 w 2426977"/>
              <a:gd name="connsiteY1" fmla="*/ 325797 h 1275513"/>
              <a:gd name="connsiteX2" fmla="*/ 167773 w 2426977"/>
              <a:gd name="connsiteY2" fmla="*/ 579018 h 1275513"/>
              <a:gd name="connsiteX3" fmla="*/ 356268 w 2426977"/>
              <a:gd name="connsiteY3" fmla="*/ 836527 h 1275513"/>
              <a:gd name="connsiteX4" fmla="*/ 673100 w 2426977"/>
              <a:gd name="connsiteY4" fmla="*/ 1096376 h 1275513"/>
              <a:gd name="connsiteX5" fmla="*/ 925763 w 2426977"/>
              <a:gd name="connsiteY5" fmla="*/ 1190790 h 1275513"/>
              <a:gd name="connsiteX6" fmla="*/ 1382963 w 2426977"/>
              <a:gd name="connsiteY6" fmla="*/ 1228723 h 1275513"/>
              <a:gd name="connsiteX7" fmla="*/ 2402472 w 2426977"/>
              <a:gd name="connsiteY7" fmla="*/ 1275513 h 1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6977" h="1275513">
                <a:moveTo>
                  <a:pt x="0" y="0"/>
                </a:moveTo>
                <a:cubicBezTo>
                  <a:pt x="13677" y="52534"/>
                  <a:pt x="36450" y="229294"/>
                  <a:pt x="64412" y="325797"/>
                </a:cubicBezTo>
                <a:cubicBezTo>
                  <a:pt x="92374" y="422300"/>
                  <a:pt x="119130" y="493896"/>
                  <a:pt x="167773" y="579018"/>
                </a:cubicBezTo>
                <a:cubicBezTo>
                  <a:pt x="216416" y="664140"/>
                  <a:pt x="272047" y="750301"/>
                  <a:pt x="356268" y="836527"/>
                </a:cubicBezTo>
                <a:cubicBezTo>
                  <a:pt x="440489" y="922753"/>
                  <a:pt x="578184" y="1037332"/>
                  <a:pt x="673100" y="1096376"/>
                </a:cubicBezTo>
                <a:cubicBezTo>
                  <a:pt x="768016" y="1155420"/>
                  <a:pt x="858253" y="1184607"/>
                  <a:pt x="925763" y="1190790"/>
                </a:cubicBezTo>
                <a:cubicBezTo>
                  <a:pt x="993273" y="1196973"/>
                  <a:pt x="1136845" y="1214603"/>
                  <a:pt x="1382963" y="1228723"/>
                </a:cubicBezTo>
                <a:cubicBezTo>
                  <a:pt x="1629081" y="1242844"/>
                  <a:pt x="2591858" y="1270361"/>
                  <a:pt x="2402472" y="1275513"/>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63489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poster_OSM2016_fire2.png"/>
          <p:cNvPicPr>
            <a:picLocks noChangeAspect="1"/>
          </p:cNvPicPr>
          <p:nvPr/>
        </p:nvPicPr>
        <p:blipFill rotWithShape="1">
          <a:blip r:embed="rId3">
            <a:extLst>
              <a:ext uri="{28A0092B-C50C-407E-A947-70E740481C1C}">
                <a14:useLocalDpi xmlns:a14="http://schemas.microsoft.com/office/drawing/2010/main" val="0"/>
              </a:ext>
            </a:extLst>
          </a:blip>
          <a:srcRect l="40620" r="38671"/>
          <a:stretch/>
        </p:blipFill>
        <p:spPr>
          <a:xfrm>
            <a:off x="5056887" y="1146675"/>
            <a:ext cx="3462639" cy="5539112"/>
          </a:xfrm>
          <a:prstGeom prst="rect">
            <a:avLst/>
          </a:prstGeom>
        </p:spPr>
      </p:pic>
      <p:sp>
        <p:nvSpPr>
          <p:cNvPr id="5" name="Rectangle 4"/>
          <p:cNvSpPr/>
          <p:nvPr/>
        </p:nvSpPr>
        <p:spPr>
          <a:xfrm>
            <a:off x="5426848" y="1847431"/>
            <a:ext cx="2743200" cy="435394"/>
          </a:xfrm>
          <a:prstGeom prst="rect">
            <a:avLst/>
          </a:prstGeom>
          <a:solidFill>
            <a:srgbClr val="7F3B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426848" y="2284871"/>
            <a:ext cx="2743200" cy="450788"/>
          </a:xfrm>
          <a:prstGeom prst="rect">
            <a:avLst/>
          </a:prstGeom>
          <a:solidFill>
            <a:srgbClr val="523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26848" y="4041912"/>
            <a:ext cx="2743200" cy="433586"/>
          </a:xfrm>
          <a:prstGeom prst="rect">
            <a:avLst/>
          </a:prstGeom>
          <a:solidFill>
            <a:srgbClr val="7F3B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26848" y="4477544"/>
            <a:ext cx="2743200" cy="450788"/>
          </a:xfrm>
          <a:prstGeom prst="rect">
            <a:avLst/>
          </a:prstGeom>
          <a:solidFill>
            <a:srgbClr val="523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040362" y="1835599"/>
            <a:ext cx="1915379" cy="703476"/>
          </a:xfrm>
          <a:custGeom>
            <a:avLst/>
            <a:gdLst>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22880 w 2477191"/>
              <a:gd name="connsiteY0" fmla="*/ 85215 h 983739"/>
              <a:gd name="connsiteX1" fmla="*/ 343013 w 2477191"/>
              <a:gd name="connsiteY1" fmla="*/ 576282 h 983739"/>
              <a:gd name="connsiteX2" fmla="*/ 867947 w 2477191"/>
              <a:gd name="connsiteY2" fmla="*/ 948815 h 983739"/>
              <a:gd name="connsiteX3" fmla="*/ 1723080 w 2477191"/>
              <a:gd name="connsiteY3" fmla="*/ 906482 h 983739"/>
              <a:gd name="connsiteX4" fmla="*/ 2222613 w 2477191"/>
              <a:gd name="connsiteY4" fmla="*/ 406949 h 983739"/>
              <a:gd name="connsiteX5" fmla="*/ 2324213 w 2477191"/>
              <a:gd name="connsiteY5" fmla="*/ 34415 h 983739"/>
              <a:gd name="connsiteX6" fmla="*/ 122880 w 2477191"/>
              <a:gd name="connsiteY6" fmla="*/ 85215 h 98373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67050"/>
              <a:gd name="connsiteY0" fmla="*/ 13142 h 911243"/>
              <a:gd name="connsiteX1" fmla="*/ 343013 w 2467050"/>
              <a:gd name="connsiteY1" fmla="*/ 504209 h 911243"/>
              <a:gd name="connsiteX2" fmla="*/ 867947 w 2467050"/>
              <a:gd name="connsiteY2" fmla="*/ 876742 h 911243"/>
              <a:gd name="connsiteX3" fmla="*/ 1723080 w 2467050"/>
              <a:gd name="connsiteY3" fmla="*/ 834409 h 911243"/>
              <a:gd name="connsiteX4" fmla="*/ 2256479 w 2467050"/>
              <a:gd name="connsiteY4" fmla="*/ 343342 h 911243"/>
              <a:gd name="connsiteX5" fmla="*/ 2349613 w 2467050"/>
              <a:gd name="connsiteY5" fmla="*/ 4676 h 911243"/>
              <a:gd name="connsiteX6" fmla="*/ 1308213 w 2467050"/>
              <a:gd name="connsiteY6" fmla="*/ 4677 h 911243"/>
              <a:gd name="connsiteX7" fmla="*/ 122880 w 2467050"/>
              <a:gd name="connsiteY7" fmla="*/ 13142 h 911243"/>
              <a:gd name="connsiteX0" fmla="*/ 127014 w 2471184"/>
              <a:gd name="connsiteY0" fmla="*/ 13142 h 911243"/>
              <a:gd name="connsiteX1" fmla="*/ 347147 w 2471184"/>
              <a:gd name="connsiteY1" fmla="*/ 504209 h 911243"/>
              <a:gd name="connsiteX2" fmla="*/ 872081 w 2471184"/>
              <a:gd name="connsiteY2" fmla="*/ 876742 h 911243"/>
              <a:gd name="connsiteX3" fmla="*/ 1727214 w 2471184"/>
              <a:gd name="connsiteY3" fmla="*/ 834409 h 911243"/>
              <a:gd name="connsiteX4" fmla="*/ 2260613 w 2471184"/>
              <a:gd name="connsiteY4" fmla="*/ 343342 h 911243"/>
              <a:gd name="connsiteX5" fmla="*/ 2353747 w 2471184"/>
              <a:gd name="connsiteY5" fmla="*/ 4676 h 911243"/>
              <a:gd name="connsiteX6" fmla="*/ 1312347 w 2471184"/>
              <a:gd name="connsiteY6" fmla="*/ 4677 h 911243"/>
              <a:gd name="connsiteX7" fmla="*/ 127014 w 2471184"/>
              <a:gd name="connsiteY7" fmla="*/ 13142 h 911243"/>
              <a:gd name="connsiteX0" fmla="*/ 130283 w 2474453"/>
              <a:gd name="connsiteY0" fmla="*/ 13142 h 910037"/>
              <a:gd name="connsiteX1" fmla="*/ 333482 w 2474453"/>
              <a:gd name="connsiteY1" fmla="*/ 521143 h 910037"/>
              <a:gd name="connsiteX2" fmla="*/ 875350 w 2474453"/>
              <a:gd name="connsiteY2" fmla="*/ 876742 h 910037"/>
              <a:gd name="connsiteX3" fmla="*/ 1730483 w 2474453"/>
              <a:gd name="connsiteY3" fmla="*/ 834409 h 910037"/>
              <a:gd name="connsiteX4" fmla="*/ 2263882 w 2474453"/>
              <a:gd name="connsiteY4" fmla="*/ 343342 h 910037"/>
              <a:gd name="connsiteX5" fmla="*/ 2357016 w 2474453"/>
              <a:gd name="connsiteY5" fmla="*/ 4676 h 910037"/>
              <a:gd name="connsiteX6" fmla="*/ 1315616 w 2474453"/>
              <a:gd name="connsiteY6" fmla="*/ 4677 h 910037"/>
              <a:gd name="connsiteX7" fmla="*/ 130283 w 2474453"/>
              <a:gd name="connsiteY7" fmla="*/ 13142 h 910037"/>
              <a:gd name="connsiteX0" fmla="*/ 195346 w 2539516"/>
              <a:gd name="connsiteY0" fmla="*/ 13142 h 910037"/>
              <a:gd name="connsiteX1" fmla="*/ 398545 w 2539516"/>
              <a:gd name="connsiteY1" fmla="*/ 521143 h 910037"/>
              <a:gd name="connsiteX2" fmla="*/ 940413 w 2539516"/>
              <a:gd name="connsiteY2" fmla="*/ 876742 h 910037"/>
              <a:gd name="connsiteX3" fmla="*/ 1795546 w 2539516"/>
              <a:gd name="connsiteY3" fmla="*/ 834409 h 910037"/>
              <a:gd name="connsiteX4" fmla="*/ 2328945 w 2539516"/>
              <a:gd name="connsiteY4" fmla="*/ 343342 h 910037"/>
              <a:gd name="connsiteX5" fmla="*/ 2422079 w 2539516"/>
              <a:gd name="connsiteY5" fmla="*/ 4676 h 910037"/>
              <a:gd name="connsiteX6" fmla="*/ 1380679 w 2539516"/>
              <a:gd name="connsiteY6" fmla="*/ 4677 h 910037"/>
              <a:gd name="connsiteX7" fmla="*/ 195346 w 2539516"/>
              <a:gd name="connsiteY7" fmla="*/ 13142 h 910037"/>
              <a:gd name="connsiteX0" fmla="*/ 193482 w 2537652"/>
              <a:gd name="connsiteY0" fmla="*/ 13142 h 910037"/>
              <a:gd name="connsiteX1" fmla="*/ 396681 w 2537652"/>
              <a:gd name="connsiteY1" fmla="*/ 521143 h 910037"/>
              <a:gd name="connsiteX2" fmla="*/ 938549 w 2537652"/>
              <a:gd name="connsiteY2" fmla="*/ 876742 h 910037"/>
              <a:gd name="connsiteX3" fmla="*/ 1793682 w 2537652"/>
              <a:gd name="connsiteY3" fmla="*/ 834409 h 910037"/>
              <a:gd name="connsiteX4" fmla="*/ 2327081 w 2537652"/>
              <a:gd name="connsiteY4" fmla="*/ 343342 h 910037"/>
              <a:gd name="connsiteX5" fmla="*/ 2420215 w 2537652"/>
              <a:gd name="connsiteY5" fmla="*/ 4676 h 910037"/>
              <a:gd name="connsiteX6" fmla="*/ 1378815 w 2537652"/>
              <a:gd name="connsiteY6" fmla="*/ 4677 h 910037"/>
              <a:gd name="connsiteX7" fmla="*/ 193482 w 2537652"/>
              <a:gd name="connsiteY7" fmla="*/ 13142 h 910037"/>
              <a:gd name="connsiteX0" fmla="*/ 193482 w 2524950"/>
              <a:gd name="connsiteY0" fmla="*/ 9404 h 906299"/>
              <a:gd name="connsiteX1" fmla="*/ 396681 w 2524950"/>
              <a:gd name="connsiteY1" fmla="*/ 517405 h 906299"/>
              <a:gd name="connsiteX2" fmla="*/ 938549 w 2524950"/>
              <a:gd name="connsiteY2" fmla="*/ 873004 h 906299"/>
              <a:gd name="connsiteX3" fmla="*/ 1793682 w 2524950"/>
              <a:gd name="connsiteY3" fmla="*/ 830671 h 906299"/>
              <a:gd name="connsiteX4" fmla="*/ 2327081 w 2524950"/>
              <a:gd name="connsiteY4" fmla="*/ 339604 h 906299"/>
              <a:gd name="connsiteX5" fmla="*/ 2403282 w 2524950"/>
              <a:gd name="connsiteY5" fmla="*/ 47505 h 906299"/>
              <a:gd name="connsiteX6" fmla="*/ 1378815 w 2524950"/>
              <a:gd name="connsiteY6" fmla="*/ 939 h 906299"/>
              <a:gd name="connsiteX7" fmla="*/ 193482 w 2524950"/>
              <a:gd name="connsiteY7" fmla="*/ 9404 h 906299"/>
              <a:gd name="connsiteX0" fmla="*/ 193482 w 2476033"/>
              <a:gd name="connsiteY0" fmla="*/ 4640 h 901535"/>
              <a:gd name="connsiteX1" fmla="*/ 396681 w 2476033"/>
              <a:gd name="connsiteY1" fmla="*/ 512641 h 901535"/>
              <a:gd name="connsiteX2" fmla="*/ 938549 w 2476033"/>
              <a:gd name="connsiteY2" fmla="*/ 868240 h 901535"/>
              <a:gd name="connsiteX3" fmla="*/ 1793682 w 2476033"/>
              <a:gd name="connsiteY3" fmla="*/ 825907 h 901535"/>
              <a:gd name="connsiteX4" fmla="*/ 2327081 w 2476033"/>
              <a:gd name="connsiteY4" fmla="*/ 334840 h 901535"/>
              <a:gd name="connsiteX5" fmla="*/ 2403282 w 2476033"/>
              <a:gd name="connsiteY5" fmla="*/ 42741 h 901535"/>
              <a:gd name="connsiteX6" fmla="*/ 1378815 w 2476033"/>
              <a:gd name="connsiteY6" fmla="*/ 68142 h 901535"/>
              <a:gd name="connsiteX7" fmla="*/ 193482 w 2476033"/>
              <a:gd name="connsiteY7" fmla="*/ 4640 h 901535"/>
              <a:gd name="connsiteX0" fmla="*/ 193482 w 2475405"/>
              <a:gd name="connsiteY0" fmla="*/ 4640 h 901535"/>
              <a:gd name="connsiteX1" fmla="*/ 396681 w 2475405"/>
              <a:gd name="connsiteY1" fmla="*/ 512641 h 901535"/>
              <a:gd name="connsiteX2" fmla="*/ 938549 w 2475405"/>
              <a:gd name="connsiteY2" fmla="*/ 868240 h 901535"/>
              <a:gd name="connsiteX3" fmla="*/ 1793682 w 2475405"/>
              <a:gd name="connsiteY3" fmla="*/ 825907 h 901535"/>
              <a:gd name="connsiteX4" fmla="*/ 2327081 w 2475405"/>
              <a:gd name="connsiteY4" fmla="*/ 334840 h 901535"/>
              <a:gd name="connsiteX5" fmla="*/ 2403282 w 2475405"/>
              <a:gd name="connsiteY5" fmla="*/ 42741 h 901535"/>
              <a:gd name="connsiteX6" fmla="*/ 1387281 w 2475405"/>
              <a:gd name="connsiteY6" fmla="*/ 55442 h 901535"/>
              <a:gd name="connsiteX7" fmla="*/ 193482 w 2475405"/>
              <a:gd name="connsiteY7" fmla="*/ 4640 h 901535"/>
              <a:gd name="connsiteX0" fmla="*/ 185920 w 2484777"/>
              <a:gd name="connsiteY0" fmla="*/ 27866 h 878194"/>
              <a:gd name="connsiteX1" fmla="*/ 406053 w 2484777"/>
              <a:gd name="connsiteY1" fmla="*/ 489300 h 878194"/>
              <a:gd name="connsiteX2" fmla="*/ 947921 w 2484777"/>
              <a:gd name="connsiteY2" fmla="*/ 844899 h 878194"/>
              <a:gd name="connsiteX3" fmla="*/ 1803054 w 2484777"/>
              <a:gd name="connsiteY3" fmla="*/ 802566 h 878194"/>
              <a:gd name="connsiteX4" fmla="*/ 2336453 w 2484777"/>
              <a:gd name="connsiteY4" fmla="*/ 311499 h 878194"/>
              <a:gd name="connsiteX5" fmla="*/ 2412654 w 2484777"/>
              <a:gd name="connsiteY5" fmla="*/ 19400 h 878194"/>
              <a:gd name="connsiteX6" fmla="*/ 1396653 w 2484777"/>
              <a:gd name="connsiteY6" fmla="*/ 32101 h 878194"/>
              <a:gd name="connsiteX7" fmla="*/ 185920 w 2484777"/>
              <a:gd name="connsiteY7" fmla="*/ 27866 h 878194"/>
              <a:gd name="connsiteX0" fmla="*/ 185920 w 2484777"/>
              <a:gd name="connsiteY0" fmla="*/ 27866 h 878194"/>
              <a:gd name="connsiteX1" fmla="*/ 406053 w 2484777"/>
              <a:gd name="connsiteY1" fmla="*/ 489300 h 878194"/>
              <a:gd name="connsiteX2" fmla="*/ 947921 w 2484777"/>
              <a:gd name="connsiteY2" fmla="*/ 844899 h 878194"/>
              <a:gd name="connsiteX3" fmla="*/ 1803054 w 2484777"/>
              <a:gd name="connsiteY3" fmla="*/ 802566 h 878194"/>
              <a:gd name="connsiteX4" fmla="*/ 2336453 w 2484777"/>
              <a:gd name="connsiteY4" fmla="*/ 311499 h 878194"/>
              <a:gd name="connsiteX5" fmla="*/ 2412654 w 2484777"/>
              <a:gd name="connsiteY5" fmla="*/ 19400 h 878194"/>
              <a:gd name="connsiteX6" fmla="*/ 1396653 w 2484777"/>
              <a:gd name="connsiteY6" fmla="*/ 32101 h 878194"/>
              <a:gd name="connsiteX7" fmla="*/ 185920 w 2484777"/>
              <a:gd name="connsiteY7" fmla="*/ 27866 h 878194"/>
              <a:gd name="connsiteX0" fmla="*/ 6701 w 2305558"/>
              <a:gd name="connsiteY0" fmla="*/ 27866 h 878194"/>
              <a:gd name="connsiteX1" fmla="*/ 226834 w 2305558"/>
              <a:gd name="connsiteY1" fmla="*/ 489300 h 878194"/>
              <a:gd name="connsiteX2" fmla="*/ 768702 w 2305558"/>
              <a:gd name="connsiteY2" fmla="*/ 844899 h 878194"/>
              <a:gd name="connsiteX3" fmla="*/ 1623835 w 2305558"/>
              <a:gd name="connsiteY3" fmla="*/ 802566 h 878194"/>
              <a:gd name="connsiteX4" fmla="*/ 2157234 w 2305558"/>
              <a:gd name="connsiteY4" fmla="*/ 311499 h 878194"/>
              <a:gd name="connsiteX5" fmla="*/ 2233435 w 2305558"/>
              <a:gd name="connsiteY5" fmla="*/ 19400 h 878194"/>
              <a:gd name="connsiteX6" fmla="*/ 1217434 w 2305558"/>
              <a:gd name="connsiteY6" fmla="*/ 32101 h 878194"/>
              <a:gd name="connsiteX7" fmla="*/ 6701 w 2305558"/>
              <a:gd name="connsiteY7" fmla="*/ 27866 h 878194"/>
              <a:gd name="connsiteX0" fmla="*/ 4434 w 2404891"/>
              <a:gd name="connsiteY0" fmla="*/ 23633 h 878194"/>
              <a:gd name="connsiteX1" fmla="*/ 326167 w 2404891"/>
              <a:gd name="connsiteY1" fmla="*/ 489300 h 878194"/>
              <a:gd name="connsiteX2" fmla="*/ 868035 w 2404891"/>
              <a:gd name="connsiteY2" fmla="*/ 844899 h 878194"/>
              <a:gd name="connsiteX3" fmla="*/ 1723168 w 2404891"/>
              <a:gd name="connsiteY3" fmla="*/ 802566 h 878194"/>
              <a:gd name="connsiteX4" fmla="*/ 2256567 w 2404891"/>
              <a:gd name="connsiteY4" fmla="*/ 311499 h 878194"/>
              <a:gd name="connsiteX5" fmla="*/ 2332768 w 2404891"/>
              <a:gd name="connsiteY5" fmla="*/ 19400 h 878194"/>
              <a:gd name="connsiteX6" fmla="*/ 1316767 w 2404891"/>
              <a:gd name="connsiteY6" fmla="*/ 32101 h 878194"/>
              <a:gd name="connsiteX7" fmla="*/ 4434 w 2404891"/>
              <a:gd name="connsiteY7" fmla="*/ 23633 h 878194"/>
              <a:gd name="connsiteX0" fmla="*/ 10430 w 2410887"/>
              <a:gd name="connsiteY0" fmla="*/ 23633 h 878194"/>
              <a:gd name="connsiteX1" fmla="*/ 332163 w 2410887"/>
              <a:gd name="connsiteY1" fmla="*/ 489300 h 878194"/>
              <a:gd name="connsiteX2" fmla="*/ 874031 w 2410887"/>
              <a:gd name="connsiteY2" fmla="*/ 844899 h 878194"/>
              <a:gd name="connsiteX3" fmla="*/ 1729164 w 2410887"/>
              <a:gd name="connsiteY3" fmla="*/ 802566 h 878194"/>
              <a:gd name="connsiteX4" fmla="*/ 2262563 w 2410887"/>
              <a:gd name="connsiteY4" fmla="*/ 311499 h 878194"/>
              <a:gd name="connsiteX5" fmla="*/ 2338764 w 2410887"/>
              <a:gd name="connsiteY5" fmla="*/ 19400 h 878194"/>
              <a:gd name="connsiteX6" fmla="*/ 1322763 w 2410887"/>
              <a:gd name="connsiteY6" fmla="*/ 32101 h 878194"/>
              <a:gd name="connsiteX7" fmla="*/ 10430 w 2410887"/>
              <a:gd name="connsiteY7" fmla="*/ 23633 h 878194"/>
              <a:gd name="connsiteX0" fmla="*/ 10430 w 2413899"/>
              <a:gd name="connsiteY0" fmla="*/ 16078 h 870639"/>
              <a:gd name="connsiteX1" fmla="*/ 332163 w 2413899"/>
              <a:gd name="connsiteY1" fmla="*/ 481745 h 870639"/>
              <a:gd name="connsiteX2" fmla="*/ 874031 w 2413899"/>
              <a:gd name="connsiteY2" fmla="*/ 837344 h 870639"/>
              <a:gd name="connsiteX3" fmla="*/ 1729164 w 2413899"/>
              <a:gd name="connsiteY3" fmla="*/ 795011 h 870639"/>
              <a:gd name="connsiteX4" fmla="*/ 2262563 w 2413899"/>
              <a:gd name="connsiteY4" fmla="*/ 303944 h 870639"/>
              <a:gd name="connsiteX5" fmla="*/ 2338764 w 2413899"/>
              <a:gd name="connsiteY5" fmla="*/ 11845 h 870639"/>
              <a:gd name="connsiteX6" fmla="*/ 1322763 w 2413899"/>
              <a:gd name="connsiteY6" fmla="*/ 24546 h 870639"/>
              <a:gd name="connsiteX7" fmla="*/ 10430 w 2413899"/>
              <a:gd name="connsiteY7" fmla="*/ 16078 h 870639"/>
              <a:gd name="connsiteX0" fmla="*/ 10430 w 2425187"/>
              <a:gd name="connsiteY0" fmla="*/ 16078 h 870639"/>
              <a:gd name="connsiteX1" fmla="*/ 332163 w 2425187"/>
              <a:gd name="connsiteY1" fmla="*/ 481745 h 870639"/>
              <a:gd name="connsiteX2" fmla="*/ 874031 w 2425187"/>
              <a:gd name="connsiteY2" fmla="*/ 837344 h 870639"/>
              <a:gd name="connsiteX3" fmla="*/ 1729164 w 2425187"/>
              <a:gd name="connsiteY3" fmla="*/ 795011 h 870639"/>
              <a:gd name="connsiteX4" fmla="*/ 2262563 w 2425187"/>
              <a:gd name="connsiteY4" fmla="*/ 303944 h 870639"/>
              <a:gd name="connsiteX5" fmla="*/ 2338764 w 2425187"/>
              <a:gd name="connsiteY5" fmla="*/ 11845 h 870639"/>
              <a:gd name="connsiteX6" fmla="*/ 1322763 w 2425187"/>
              <a:gd name="connsiteY6" fmla="*/ 24546 h 870639"/>
              <a:gd name="connsiteX7" fmla="*/ 10430 w 2425187"/>
              <a:gd name="connsiteY7" fmla="*/ 16078 h 870639"/>
              <a:gd name="connsiteX0" fmla="*/ 10430 w 2425187"/>
              <a:gd name="connsiteY0" fmla="*/ 18957 h 873518"/>
              <a:gd name="connsiteX1" fmla="*/ 332163 w 2425187"/>
              <a:gd name="connsiteY1" fmla="*/ 484624 h 873518"/>
              <a:gd name="connsiteX2" fmla="*/ 874031 w 2425187"/>
              <a:gd name="connsiteY2" fmla="*/ 840223 h 873518"/>
              <a:gd name="connsiteX3" fmla="*/ 1729164 w 2425187"/>
              <a:gd name="connsiteY3" fmla="*/ 797890 h 873518"/>
              <a:gd name="connsiteX4" fmla="*/ 2262563 w 2425187"/>
              <a:gd name="connsiteY4" fmla="*/ 306823 h 873518"/>
              <a:gd name="connsiteX5" fmla="*/ 2338764 w 2425187"/>
              <a:gd name="connsiteY5" fmla="*/ 14724 h 873518"/>
              <a:gd name="connsiteX6" fmla="*/ 1322763 w 2425187"/>
              <a:gd name="connsiteY6" fmla="*/ 27425 h 873518"/>
              <a:gd name="connsiteX7" fmla="*/ 10430 w 2425187"/>
              <a:gd name="connsiteY7" fmla="*/ 18957 h 873518"/>
              <a:gd name="connsiteX0" fmla="*/ 10430 w 2490866"/>
              <a:gd name="connsiteY0" fmla="*/ 18957 h 873518"/>
              <a:gd name="connsiteX1" fmla="*/ 332163 w 2490866"/>
              <a:gd name="connsiteY1" fmla="*/ 484624 h 873518"/>
              <a:gd name="connsiteX2" fmla="*/ 874031 w 2490866"/>
              <a:gd name="connsiteY2" fmla="*/ 840223 h 873518"/>
              <a:gd name="connsiteX3" fmla="*/ 1729164 w 2490866"/>
              <a:gd name="connsiteY3" fmla="*/ 797890 h 873518"/>
              <a:gd name="connsiteX4" fmla="*/ 2262563 w 2490866"/>
              <a:gd name="connsiteY4" fmla="*/ 306823 h 873518"/>
              <a:gd name="connsiteX5" fmla="*/ 2338764 w 2490866"/>
              <a:gd name="connsiteY5" fmla="*/ 14724 h 873518"/>
              <a:gd name="connsiteX6" fmla="*/ 1322763 w 2490866"/>
              <a:gd name="connsiteY6" fmla="*/ 27425 h 873518"/>
              <a:gd name="connsiteX7" fmla="*/ 10430 w 2490866"/>
              <a:gd name="connsiteY7" fmla="*/ 18957 h 873518"/>
              <a:gd name="connsiteX0" fmla="*/ 10430 w 2359164"/>
              <a:gd name="connsiteY0" fmla="*/ 16078 h 870639"/>
              <a:gd name="connsiteX1" fmla="*/ 332163 w 2359164"/>
              <a:gd name="connsiteY1" fmla="*/ 481745 h 870639"/>
              <a:gd name="connsiteX2" fmla="*/ 874031 w 2359164"/>
              <a:gd name="connsiteY2" fmla="*/ 837344 h 870639"/>
              <a:gd name="connsiteX3" fmla="*/ 1729164 w 2359164"/>
              <a:gd name="connsiteY3" fmla="*/ 795011 h 870639"/>
              <a:gd name="connsiteX4" fmla="*/ 2262563 w 2359164"/>
              <a:gd name="connsiteY4" fmla="*/ 303944 h 870639"/>
              <a:gd name="connsiteX5" fmla="*/ 2338764 w 2359164"/>
              <a:gd name="connsiteY5" fmla="*/ 11845 h 870639"/>
              <a:gd name="connsiteX6" fmla="*/ 1322763 w 2359164"/>
              <a:gd name="connsiteY6" fmla="*/ 24546 h 870639"/>
              <a:gd name="connsiteX7" fmla="*/ 10430 w 2359164"/>
              <a:gd name="connsiteY7" fmla="*/ 16078 h 870639"/>
              <a:gd name="connsiteX0" fmla="*/ 10430 w 2270718"/>
              <a:gd name="connsiteY0" fmla="*/ 16078 h 870639"/>
              <a:gd name="connsiteX1" fmla="*/ 332163 w 2270718"/>
              <a:gd name="connsiteY1" fmla="*/ 481745 h 870639"/>
              <a:gd name="connsiteX2" fmla="*/ 874031 w 2270718"/>
              <a:gd name="connsiteY2" fmla="*/ 837344 h 870639"/>
              <a:gd name="connsiteX3" fmla="*/ 1729164 w 2270718"/>
              <a:gd name="connsiteY3" fmla="*/ 795011 h 870639"/>
              <a:gd name="connsiteX4" fmla="*/ 2262563 w 2270718"/>
              <a:gd name="connsiteY4" fmla="*/ 303944 h 870639"/>
              <a:gd name="connsiteX5" fmla="*/ 1322763 w 2270718"/>
              <a:gd name="connsiteY5" fmla="*/ 24546 h 870639"/>
              <a:gd name="connsiteX6" fmla="*/ 10430 w 2270718"/>
              <a:gd name="connsiteY6" fmla="*/ 16078 h 870639"/>
              <a:gd name="connsiteX0" fmla="*/ 10430 w 2434689"/>
              <a:gd name="connsiteY0" fmla="*/ 16078 h 870639"/>
              <a:gd name="connsiteX1" fmla="*/ 332163 w 2434689"/>
              <a:gd name="connsiteY1" fmla="*/ 481745 h 870639"/>
              <a:gd name="connsiteX2" fmla="*/ 874031 w 2434689"/>
              <a:gd name="connsiteY2" fmla="*/ 837344 h 870639"/>
              <a:gd name="connsiteX3" fmla="*/ 1729164 w 2434689"/>
              <a:gd name="connsiteY3" fmla="*/ 795011 h 870639"/>
              <a:gd name="connsiteX4" fmla="*/ 2262563 w 2434689"/>
              <a:gd name="connsiteY4" fmla="*/ 303944 h 870639"/>
              <a:gd name="connsiteX5" fmla="*/ 2376865 w 2434689"/>
              <a:gd name="connsiteY5" fmla="*/ 20310 h 870639"/>
              <a:gd name="connsiteX6" fmla="*/ 1322763 w 2434689"/>
              <a:gd name="connsiteY6" fmla="*/ 24546 h 870639"/>
              <a:gd name="connsiteX7" fmla="*/ 10430 w 2434689"/>
              <a:gd name="connsiteY7" fmla="*/ 16078 h 870639"/>
              <a:gd name="connsiteX0" fmla="*/ 10430 w 2404334"/>
              <a:gd name="connsiteY0" fmla="*/ 42393 h 896954"/>
              <a:gd name="connsiteX1" fmla="*/ 332163 w 2404334"/>
              <a:gd name="connsiteY1" fmla="*/ 508060 h 896954"/>
              <a:gd name="connsiteX2" fmla="*/ 874031 w 2404334"/>
              <a:gd name="connsiteY2" fmla="*/ 863659 h 896954"/>
              <a:gd name="connsiteX3" fmla="*/ 1729164 w 2404334"/>
              <a:gd name="connsiteY3" fmla="*/ 821326 h 896954"/>
              <a:gd name="connsiteX4" fmla="*/ 2262563 w 2404334"/>
              <a:gd name="connsiteY4" fmla="*/ 330259 h 896954"/>
              <a:gd name="connsiteX5" fmla="*/ 2376865 w 2404334"/>
              <a:gd name="connsiteY5" fmla="*/ 46625 h 896954"/>
              <a:gd name="connsiteX6" fmla="*/ 1322763 w 2404334"/>
              <a:gd name="connsiteY6" fmla="*/ 50861 h 896954"/>
              <a:gd name="connsiteX7" fmla="*/ 10430 w 2404334"/>
              <a:gd name="connsiteY7" fmla="*/ 42393 h 896954"/>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8575" h="870639">
                <a:moveTo>
                  <a:pt x="10430" y="16078"/>
                </a:moveTo>
                <a:cubicBezTo>
                  <a:pt x="-53069" y="-88345"/>
                  <a:pt x="188230" y="344868"/>
                  <a:pt x="332163" y="481745"/>
                </a:cubicBezTo>
                <a:cubicBezTo>
                  <a:pt x="476096" y="618622"/>
                  <a:pt x="641198" y="785133"/>
                  <a:pt x="874031" y="837344"/>
                </a:cubicBezTo>
                <a:cubicBezTo>
                  <a:pt x="1106864" y="889555"/>
                  <a:pt x="1497742" y="883911"/>
                  <a:pt x="1729164" y="795011"/>
                </a:cubicBezTo>
                <a:cubicBezTo>
                  <a:pt x="1960586" y="706111"/>
                  <a:pt x="2195535" y="401311"/>
                  <a:pt x="2262563" y="303944"/>
                </a:cubicBezTo>
                <a:cubicBezTo>
                  <a:pt x="2329591" y="206577"/>
                  <a:pt x="2389564" y="-9324"/>
                  <a:pt x="2376865" y="20310"/>
                </a:cubicBezTo>
                <a:cubicBezTo>
                  <a:pt x="2224465" y="16077"/>
                  <a:pt x="1688947" y="31601"/>
                  <a:pt x="1322763" y="24546"/>
                </a:cubicBezTo>
                <a:cubicBezTo>
                  <a:pt x="955874" y="33013"/>
                  <a:pt x="325108" y="20311"/>
                  <a:pt x="10430" y="16078"/>
                </a:cubicBezTo>
                <a:close/>
              </a:path>
            </a:pathLst>
          </a:custGeom>
          <a:solidFill>
            <a:srgbClr val="E06808">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6388399" y="2296648"/>
            <a:ext cx="1284784" cy="254843"/>
          </a:xfrm>
          <a:custGeom>
            <a:avLst/>
            <a:gdLst>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22880 w 2477191"/>
              <a:gd name="connsiteY0" fmla="*/ 85215 h 983739"/>
              <a:gd name="connsiteX1" fmla="*/ 343013 w 2477191"/>
              <a:gd name="connsiteY1" fmla="*/ 576282 h 983739"/>
              <a:gd name="connsiteX2" fmla="*/ 867947 w 2477191"/>
              <a:gd name="connsiteY2" fmla="*/ 948815 h 983739"/>
              <a:gd name="connsiteX3" fmla="*/ 1723080 w 2477191"/>
              <a:gd name="connsiteY3" fmla="*/ 906482 h 983739"/>
              <a:gd name="connsiteX4" fmla="*/ 2222613 w 2477191"/>
              <a:gd name="connsiteY4" fmla="*/ 406949 h 983739"/>
              <a:gd name="connsiteX5" fmla="*/ 2324213 w 2477191"/>
              <a:gd name="connsiteY5" fmla="*/ 34415 h 983739"/>
              <a:gd name="connsiteX6" fmla="*/ 122880 w 2477191"/>
              <a:gd name="connsiteY6" fmla="*/ 85215 h 98373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67050"/>
              <a:gd name="connsiteY0" fmla="*/ 13142 h 911243"/>
              <a:gd name="connsiteX1" fmla="*/ 343013 w 2467050"/>
              <a:gd name="connsiteY1" fmla="*/ 504209 h 911243"/>
              <a:gd name="connsiteX2" fmla="*/ 867947 w 2467050"/>
              <a:gd name="connsiteY2" fmla="*/ 876742 h 911243"/>
              <a:gd name="connsiteX3" fmla="*/ 1723080 w 2467050"/>
              <a:gd name="connsiteY3" fmla="*/ 834409 h 911243"/>
              <a:gd name="connsiteX4" fmla="*/ 2256479 w 2467050"/>
              <a:gd name="connsiteY4" fmla="*/ 343342 h 911243"/>
              <a:gd name="connsiteX5" fmla="*/ 2349613 w 2467050"/>
              <a:gd name="connsiteY5" fmla="*/ 4676 h 911243"/>
              <a:gd name="connsiteX6" fmla="*/ 1308213 w 2467050"/>
              <a:gd name="connsiteY6" fmla="*/ 4677 h 911243"/>
              <a:gd name="connsiteX7" fmla="*/ 122880 w 2467050"/>
              <a:gd name="connsiteY7" fmla="*/ 13142 h 911243"/>
              <a:gd name="connsiteX0" fmla="*/ 127014 w 2471184"/>
              <a:gd name="connsiteY0" fmla="*/ 13142 h 911243"/>
              <a:gd name="connsiteX1" fmla="*/ 347147 w 2471184"/>
              <a:gd name="connsiteY1" fmla="*/ 504209 h 911243"/>
              <a:gd name="connsiteX2" fmla="*/ 872081 w 2471184"/>
              <a:gd name="connsiteY2" fmla="*/ 876742 h 911243"/>
              <a:gd name="connsiteX3" fmla="*/ 1727214 w 2471184"/>
              <a:gd name="connsiteY3" fmla="*/ 834409 h 911243"/>
              <a:gd name="connsiteX4" fmla="*/ 2260613 w 2471184"/>
              <a:gd name="connsiteY4" fmla="*/ 343342 h 911243"/>
              <a:gd name="connsiteX5" fmla="*/ 2353747 w 2471184"/>
              <a:gd name="connsiteY5" fmla="*/ 4676 h 911243"/>
              <a:gd name="connsiteX6" fmla="*/ 1312347 w 2471184"/>
              <a:gd name="connsiteY6" fmla="*/ 4677 h 911243"/>
              <a:gd name="connsiteX7" fmla="*/ 127014 w 2471184"/>
              <a:gd name="connsiteY7" fmla="*/ 13142 h 911243"/>
              <a:gd name="connsiteX0" fmla="*/ 130283 w 2474453"/>
              <a:gd name="connsiteY0" fmla="*/ 13142 h 910037"/>
              <a:gd name="connsiteX1" fmla="*/ 333482 w 2474453"/>
              <a:gd name="connsiteY1" fmla="*/ 521143 h 910037"/>
              <a:gd name="connsiteX2" fmla="*/ 875350 w 2474453"/>
              <a:gd name="connsiteY2" fmla="*/ 876742 h 910037"/>
              <a:gd name="connsiteX3" fmla="*/ 1730483 w 2474453"/>
              <a:gd name="connsiteY3" fmla="*/ 834409 h 910037"/>
              <a:gd name="connsiteX4" fmla="*/ 2263882 w 2474453"/>
              <a:gd name="connsiteY4" fmla="*/ 343342 h 910037"/>
              <a:gd name="connsiteX5" fmla="*/ 2357016 w 2474453"/>
              <a:gd name="connsiteY5" fmla="*/ 4676 h 910037"/>
              <a:gd name="connsiteX6" fmla="*/ 1315616 w 2474453"/>
              <a:gd name="connsiteY6" fmla="*/ 4677 h 910037"/>
              <a:gd name="connsiteX7" fmla="*/ 130283 w 2474453"/>
              <a:gd name="connsiteY7" fmla="*/ 13142 h 910037"/>
              <a:gd name="connsiteX0" fmla="*/ 130283 w 2432506"/>
              <a:gd name="connsiteY0" fmla="*/ 13768 h 910663"/>
              <a:gd name="connsiteX1" fmla="*/ 333482 w 2432506"/>
              <a:gd name="connsiteY1" fmla="*/ 521769 h 910663"/>
              <a:gd name="connsiteX2" fmla="*/ 875350 w 2432506"/>
              <a:gd name="connsiteY2" fmla="*/ 877368 h 910663"/>
              <a:gd name="connsiteX3" fmla="*/ 1730483 w 2432506"/>
              <a:gd name="connsiteY3" fmla="*/ 835035 h 910663"/>
              <a:gd name="connsiteX4" fmla="*/ 2263882 w 2432506"/>
              <a:gd name="connsiteY4" fmla="*/ 343968 h 910663"/>
              <a:gd name="connsiteX5" fmla="*/ 2357016 w 2432506"/>
              <a:gd name="connsiteY5" fmla="*/ 5302 h 910663"/>
              <a:gd name="connsiteX6" fmla="*/ 1222482 w 2432506"/>
              <a:gd name="connsiteY6" fmla="*/ 606437 h 910663"/>
              <a:gd name="connsiteX7" fmla="*/ 130283 w 2432506"/>
              <a:gd name="connsiteY7" fmla="*/ 13768 h 910663"/>
              <a:gd name="connsiteX0" fmla="*/ 130283 w 2367193"/>
              <a:gd name="connsiteY0" fmla="*/ 10125 h 926675"/>
              <a:gd name="connsiteX1" fmla="*/ 333482 w 2367193"/>
              <a:gd name="connsiteY1" fmla="*/ 518126 h 926675"/>
              <a:gd name="connsiteX2" fmla="*/ 875350 w 2367193"/>
              <a:gd name="connsiteY2" fmla="*/ 873725 h 926675"/>
              <a:gd name="connsiteX3" fmla="*/ 1730483 w 2367193"/>
              <a:gd name="connsiteY3" fmla="*/ 831392 h 926675"/>
              <a:gd name="connsiteX4" fmla="*/ 2357016 w 2367193"/>
              <a:gd name="connsiteY4" fmla="*/ 1659 h 926675"/>
              <a:gd name="connsiteX5" fmla="*/ 1222482 w 2367193"/>
              <a:gd name="connsiteY5" fmla="*/ 602794 h 926675"/>
              <a:gd name="connsiteX6" fmla="*/ 130283 w 2367193"/>
              <a:gd name="connsiteY6" fmla="*/ 10125 h 926675"/>
              <a:gd name="connsiteX0" fmla="*/ 130283 w 2008347"/>
              <a:gd name="connsiteY0" fmla="*/ 195 h 886217"/>
              <a:gd name="connsiteX1" fmla="*/ 333482 w 2008347"/>
              <a:gd name="connsiteY1" fmla="*/ 508196 h 886217"/>
              <a:gd name="connsiteX2" fmla="*/ 875350 w 2008347"/>
              <a:gd name="connsiteY2" fmla="*/ 863795 h 886217"/>
              <a:gd name="connsiteX3" fmla="*/ 1730483 w 2008347"/>
              <a:gd name="connsiteY3" fmla="*/ 821462 h 886217"/>
              <a:gd name="connsiteX4" fmla="*/ 1984483 w 2008347"/>
              <a:gd name="connsiteY4" fmla="*/ 592862 h 886217"/>
              <a:gd name="connsiteX5" fmla="*/ 1222482 w 2008347"/>
              <a:gd name="connsiteY5" fmla="*/ 592864 h 886217"/>
              <a:gd name="connsiteX6" fmla="*/ 130283 w 2008347"/>
              <a:gd name="connsiteY6" fmla="*/ 195 h 886217"/>
              <a:gd name="connsiteX0" fmla="*/ 130283 w 2011454"/>
              <a:gd name="connsiteY0" fmla="*/ 195 h 886217"/>
              <a:gd name="connsiteX1" fmla="*/ 333482 w 2011454"/>
              <a:gd name="connsiteY1" fmla="*/ 508196 h 886217"/>
              <a:gd name="connsiteX2" fmla="*/ 875350 w 2011454"/>
              <a:gd name="connsiteY2" fmla="*/ 863795 h 886217"/>
              <a:gd name="connsiteX3" fmla="*/ 1730483 w 2011454"/>
              <a:gd name="connsiteY3" fmla="*/ 821462 h 886217"/>
              <a:gd name="connsiteX4" fmla="*/ 1984483 w 2011454"/>
              <a:gd name="connsiteY4" fmla="*/ 592862 h 886217"/>
              <a:gd name="connsiteX5" fmla="*/ 1222482 w 2011454"/>
              <a:gd name="connsiteY5" fmla="*/ 592864 h 886217"/>
              <a:gd name="connsiteX6" fmla="*/ 130283 w 2011454"/>
              <a:gd name="connsiteY6" fmla="*/ 195 h 886217"/>
              <a:gd name="connsiteX0" fmla="*/ 130283 w 2045710"/>
              <a:gd name="connsiteY0" fmla="*/ 195 h 886217"/>
              <a:gd name="connsiteX1" fmla="*/ 333482 w 2045710"/>
              <a:gd name="connsiteY1" fmla="*/ 508196 h 886217"/>
              <a:gd name="connsiteX2" fmla="*/ 875350 w 2045710"/>
              <a:gd name="connsiteY2" fmla="*/ 863795 h 886217"/>
              <a:gd name="connsiteX3" fmla="*/ 1730483 w 2045710"/>
              <a:gd name="connsiteY3" fmla="*/ 821462 h 886217"/>
              <a:gd name="connsiteX4" fmla="*/ 1984483 w 2045710"/>
              <a:gd name="connsiteY4" fmla="*/ 592862 h 886217"/>
              <a:gd name="connsiteX5" fmla="*/ 1222482 w 2045710"/>
              <a:gd name="connsiteY5" fmla="*/ 592864 h 886217"/>
              <a:gd name="connsiteX6" fmla="*/ 130283 w 2045710"/>
              <a:gd name="connsiteY6" fmla="*/ 195 h 886217"/>
              <a:gd name="connsiteX0" fmla="*/ 4332 w 1919759"/>
              <a:gd name="connsiteY0" fmla="*/ 195 h 923758"/>
              <a:gd name="connsiteX1" fmla="*/ 749399 w 1919759"/>
              <a:gd name="connsiteY1" fmla="*/ 863795 h 923758"/>
              <a:gd name="connsiteX2" fmla="*/ 1604532 w 1919759"/>
              <a:gd name="connsiteY2" fmla="*/ 821462 h 923758"/>
              <a:gd name="connsiteX3" fmla="*/ 1858532 w 1919759"/>
              <a:gd name="connsiteY3" fmla="*/ 592862 h 923758"/>
              <a:gd name="connsiteX4" fmla="*/ 1096531 w 1919759"/>
              <a:gd name="connsiteY4" fmla="*/ 592864 h 923758"/>
              <a:gd name="connsiteX5" fmla="*/ 4332 w 1919759"/>
              <a:gd name="connsiteY5" fmla="*/ 195 h 923758"/>
              <a:gd name="connsiteX0" fmla="*/ 7819 w 1609979"/>
              <a:gd name="connsiteY0" fmla="*/ 2617 h 307921"/>
              <a:gd name="connsiteX1" fmla="*/ 439619 w 1609979"/>
              <a:gd name="connsiteY1" fmla="*/ 290484 h 307921"/>
              <a:gd name="connsiteX2" fmla="*/ 1294752 w 1609979"/>
              <a:gd name="connsiteY2" fmla="*/ 248151 h 307921"/>
              <a:gd name="connsiteX3" fmla="*/ 1548752 w 1609979"/>
              <a:gd name="connsiteY3" fmla="*/ 19551 h 307921"/>
              <a:gd name="connsiteX4" fmla="*/ 786751 w 1609979"/>
              <a:gd name="connsiteY4" fmla="*/ 19553 h 307921"/>
              <a:gd name="connsiteX5" fmla="*/ 7819 w 1609979"/>
              <a:gd name="connsiteY5" fmla="*/ 2617 h 307921"/>
              <a:gd name="connsiteX0" fmla="*/ 7819 w 1609979"/>
              <a:gd name="connsiteY0" fmla="*/ 0 h 305304"/>
              <a:gd name="connsiteX1" fmla="*/ 439619 w 1609979"/>
              <a:gd name="connsiteY1" fmla="*/ 287867 h 305304"/>
              <a:gd name="connsiteX2" fmla="*/ 1294752 w 1609979"/>
              <a:gd name="connsiteY2" fmla="*/ 245534 h 305304"/>
              <a:gd name="connsiteX3" fmla="*/ 1548752 w 1609979"/>
              <a:gd name="connsiteY3" fmla="*/ 16934 h 305304"/>
              <a:gd name="connsiteX4" fmla="*/ 786751 w 1609979"/>
              <a:gd name="connsiteY4" fmla="*/ 16936 h 305304"/>
              <a:gd name="connsiteX5" fmla="*/ 7819 w 1609979"/>
              <a:gd name="connsiteY5" fmla="*/ 0 h 305304"/>
              <a:gd name="connsiteX0" fmla="*/ 6561 w 1599555"/>
              <a:gd name="connsiteY0" fmla="*/ 0 h 329069"/>
              <a:gd name="connsiteX1" fmla="*/ 438361 w 1599555"/>
              <a:gd name="connsiteY1" fmla="*/ 287867 h 329069"/>
              <a:gd name="connsiteX2" fmla="*/ 906145 w 1599555"/>
              <a:gd name="connsiteY2" fmla="*/ 322827 h 329069"/>
              <a:gd name="connsiteX3" fmla="*/ 1293494 w 1599555"/>
              <a:gd name="connsiteY3" fmla="*/ 245534 h 329069"/>
              <a:gd name="connsiteX4" fmla="*/ 1547494 w 1599555"/>
              <a:gd name="connsiteY4" fmla="*/ 16934 h 329069"/>
              <a:gd name="connsiteX5" fmla="*/ 785493 w 1599555"/>
              <a:gd name="connsiteY5" fmla="*/ 16936 h 329069"/>
              <a:gd name="connsiteX6" fmla="*/ 6561 w 1599555"/>
              <a:gd name="connsiteY6" fmla="*/ 0 h 329069"/>
              <a:gd name="connsiteX0" fmla="*/ 6613 w 1599283"/>
              <a:gd name="connsiteY0" fmla="*/ 0 h 344471"/>
              <a:gd name="connsiteX1" fmla="*/ 438413 w 1599283"/>
              <a:gd name="connsiteY1" fmla="*/ 287867 h 344471"/>
              <a:gd name="connsiteX2" fmla="*/ 925247 w 1599283"/>
              <a:gd name="connsiteY2" fmla="*/ 341877 h 344471"/>
              <a:gd name="connsiteX3" fmla="*/ 1293546 w 1599283"/>
              <a:gd name="connsiteY3" fmla="*/ 245534 h 344471"/>
              <a:gd name="connsiteX4" fmla="*/ 1547546 w 1599283"/>
              <a:gd name="connsiteY4" fmla="*/ 16934 h 344471"/>
              <a:gd name="connsiteX5" fmla="*/ 785545 w 1599283"/>
              <a:gd name="connsiteY5" fmla="*/ 16936 h 344471"/>
              <a:gd name="connsiteX6" fmla="*/ 6613 w 1599283"/>
              <a:gd name="connsiteY6" fmla="*/ 0 h 344471"/>
              <a:gd name="connsiteX0" fmla="*/ 6613 w 1570408"/>
              <a:gd name="connsiteY0" fmla="*/ 2041 h 346512"/>
              <a:gd name="connsiteX1" fmla="*/ 438413 w 1570408"/>
              <a:gd name="connsiteY1" fmla="*/ 289908 h 346512"/>
              <a:gd name="connsiteX2" fmla="*/ 925247 w 1570408"/>
              <a:gd name="connsiteY2" fmla="*/ 343918 h 346512"/>
              <a:gd name="connsiteX3" fmla="*/ 1331646 w 1570408"/>
              <a:gd name="connsiteY3" fmla="*/ 247575 h 346512"/>
              <a:gd name="connsiteX4" fmla="*/ 1547546 w 1570408"/>
              <a:gd name="connsiteY4" fmla="*/ 18975 h 346512"/>
              <a:gd name="connsiteX5" fmla="*/ 785545 w 1570408"/>
              <a:gd name="connsiteY5" fmla="*/ 18977 h 346512"/>
              <a:gd name="connsiteX6" fmla="*/ 6613 w 1570408"/>
              <a:gd name="connsiteY6" fmla="*/ 2041 h 346512"/>
              <a:gd name="connsiteX0" fmla="*/ 6613 w 1604826"/>
              <a:gd name="connsiteY0" fmla="*/ 0 h 344471"/>
              <a:gd name="connsiteX1" fmla="*/ 438413 w 1604826"/>
              <a:gd name="connsiteY1" fmla="*/ 287867 h 344471"/>
              <a:gd name="connsiteX2" fmla="*/ 925247 w 1604826"/>
              <a:gd name="connsiteY2" fmla="*/ 341877 h 344471"/>
              <a:gd name="connsiteX3" fmla="*/ 1331646 w 1604826"/>
              <a:gd name="connsiteY3" fmla="*/ 245534 h 344471"/>
              <a:gd name="connsiteX4" fmla="*/ 1547546 w 1604826"/>
              <a:gd name="connsiteY4" fmla="*/ 16934 h 344471"/>
              <a:gd name="connsiteX5" fmla="*/ 785545 w 1604826"/>
              <a:gd name="connsiteY5" fmla="*/ 16936 h 344471"/>
              <a:gd name="connsiteX6" fmla="*/ 6613 w 1604826"/>
              <a:gd name="connsiteY6" fmla="*/ 0 h 344471"/>
              <a:gd name="connsiteX0" fmla="*/ 7476 w 1605689"/>
              <a:gd name="connsiteY0" fmla="*/ 0 h 344471"/>
              <a:gd name="connsiteX1" fmla="*/ 394826 w 1605689"/>
              <a:gd name="connsiteY1" fmla="*/ 287867 h 344471"/>
              <a:gd name="connsiteX2" fmla="*/ 926110 w 1605689"/>
              <a:gd name="connsiteY2" fmla="*/ 341877 h 344471"/>
              <a:gd name="connsiteX3" fmla="*/ 1332509 w 1605689"/>
              <a:gd name="connsiteY3" fmla="*/ 245534 h 344471"/>
              <a:gd name="connsiteX4" fmla="*/ 1548409 w 1605689"/>
              <a:gd name="connsiteY4" fmla="*/ 16934 h 344471"/>
              <a:gd name="connsiteX5" fmla="*/ 786408 w 1605689"/>
              <a:gd name="connsiteY5" fmla="*/ 16936 h 344471"/>
              <a:gd name="connsiteX6" fmla="*/ 7476 w 1605689"/>
              <a:gd name="connsiteY6" fmla="*/ 0 h 344471"/>
              <a:gd name="connsiteX0" fmla="*/ 7718 w 1593231"/>
              <a:gd name="connsiteY0" fmla="*/ 0 h 331540"/>
              <a:gd name="connsiteX1" fmla="*/ 382368 w 1593231"/>
              <a:gd name="connsiteY1" fmla="*/ 275167 h 331540"/>
              <a:gd name="connsiteX2" fmla="*/ 913652 w 1593231"/>
              <a:gd name="connsiteY2" fmla="*/ 329177 h 331540"/>
              <a:gd name="connsiteX3" fmla="*/ 1320051 w 1593231"/>
              <a:gd name="connsiteY3" fmla="*/ 232834 h 331540"/>
              <a:gd name="connsiteX4" fmla="*/ 1535951 w 1593231"/>
              <a:gd name="connsiteY4" fmla="*/ 4234 h 331540"/>
              <a:gd name="connsiteX5" fmla="*/ 773950 w 1593231"/>
              <a:gd name="connsiteY5" fmla="*/ 4236 h 331540"/>
              <a:gd name="connsiteX6" fmla="*/ 7718 w 1593231"/>
              <a:gd name="connsiteY6" fmla="*/ 0 h 331540"/>
              <a:gd name="connsiteX0" fmla="*/ 21428 w 1606941"/>
              <a:gd name="connsiteY0" fmla="*/ 0 h 331540"/>
              <a:gd name="connsiteX1" fmla="*/ 396078 w 1606941"/>
              <a:gd name="connsiteY1" fmla="*/ 275167 h 331540"/>
              <a:gd name="connsiteX2" fmla="*/ 927362 w 1606941"/>
              <a:gd name="connsiteY2" fmla="*/ 329177 h 331540"/>
              <a:gd name="connsiteX3" fmla="*/ 1333761 w 1606941"/>
              <a:gd name="connsiteY3" fmla="*/ 232834 h 331540"/>
              <a:gd name="connsiteX4" fmla="*/ 1549661 w 1606941"/>
              <a:gd name="connsiteY4" fmla="*/ 4234 h 331540"/>
              <a:gd name="connsiteX5" fmla="*/ 787660 w 1606941"/>
              <a:gd name="connsiteY5" fmla="*/ 4236 h 331540"/>
              <a:gd name="connsiteX6" fmla="*/ 21428 w 1606941"/>
              <a:gd name="connsiteY6" fmla="*/ 0 h 331540"/>
              <a:gd name="connsiteX0" fmla="*/ 21611 w 1602891"/>
              <a:gd name="connsiteY0" fmla="*/ 15798 h 330136"/>
              <a:gd name="connsiteX1" fmla="*/ 392028 w 1602891"/>
              <a:gd name="connsiteY1" fmla="*/ 274031 h 330136"/>
              <a:gd name="connsiteX2" fmla="*/ 923312 w 1602891"/>
              <a:gd name="connsiteY2" fmla="*/ 328041 h 330136"/>
              <a:gd name="connsiteX3" fmla="*/ 1329711 w 1602891"/>
              <a:gd name="connsiteY3" fmla="*/ 231698 h 330136"/>
              <a:gd name="connsiteX4" fmla="*/ 1545611 w 1602891"/>
              <a:gd name="connsiteY4" fmla="*/ 3098 h 330136"/>
              <a:gd name="connsiteX5" fmla="*/ 783610 w 1602891"/>
              <a:gd name="connsiteY5" fmla="*/ 3100 h 330136"/>
              <a:gd name="connsiteX6" fmla="*/ 21611 w 1602891"/>
              <a:gd name="connsiteY6" fmla="*/ 15798 h 330136"/>
              <a:gd name="connsiteX0" fmla="*/ 22569 w 1582682"/>
              <a:gd name="connsiteY0" fmla="*/ 15798 h 330136"/>
              <a:gd name="connsiteX1" fmla="*/ 371819 w 1582682"/>
              <a:gd name="connsiteY1" fmla="*/ 274031 h 330136"/>
              <a:gd name="connsiteX2" fmla="*/ 903103 w 1582682"/>
              <a:gd name="connsiteY2" fmla="*/ 328041 h 330136"/>
              <a:gd name="connsiteX3" fmla="*/ 1309502 w 1582682"/>
              <a:gd name="connsiteY3" fmla="*/ 231698 h 330136"/>
              <a:gd name="connsiteX4" fmla="*/ 1525402 w 1582682"/>
              <a:gd name="connsiteY4" fmla="*/ 3098 h 330136"/>
              <a:gd name="connsiteX5" fmla="*/ 763401 w 1582682"/>
              <a:gd name="connsiteY5" fmla="*/ 3100 h 330136"/>
              <a:gd name="connsiteX6" fmla="*/ 22569 w 1582682"/>
              <a:gd name="connsiteY6" fmla="*/ 15798 h 330136"/>
              <a:gd name="connsiteX0" fmla="*/ 22569 w 1548012"/>
              <a:gd name="connsiteY0" fmla="*/ 26255 h 340593"/>
              <a:gd name="connsiteX1" fmla="*/ 371819 w 1548012"/>
              <a:gd name="connsiteY1" fmla="*/ 284488 h 340593"/>
              <a:gd name="connsiteX2" fmla="*/ 903103 w 1548012"/>
              <a:gd name="connsiteY2" fmla="*/ 338498 h 340593"/>
              <a:gd name="connsiteX3" fmla="*/ 1309502 w 1548012"/>
              <a:gd name="connsiteY3" fmla="*/ 242155 h 340593"/>
              <a:gd name="connsiteX4" fmla="*/ 1525402 w 1548012"/>
              <a:gd name="connsiteY4" fmla="*/ 13555 h 340593"/>
              <a:gd name="connsiteX5" fmla="*/ 767635 w 1548012"/>
              <a:gd name="connsiteY5" fmla="*/ 30491 h 340593"/>
              <a:gd name="connsiteX6" fmla="*/ 22569 w 1548012"/>
              <a:gd name="connsiteY6" fmla="*/ 26255 h 340593"/>
              <a:gd name="connsiteX0" fmla="*/ 22569 w 1563845"/>
              <a:gd name="connsiteY0" fmla="*/ 22881 h 337219"/>
              <a:gd name="connsiteX1" fmla="*/ 371819 w 1563845"/>
              <a:gd name="connsiteY1" fmla="*/ 281114 h 337219"/>
              <a:gd name="connsiteX2" fmla="*/ 903103 w 1563845"/>
              <a:gd name="connsiteY2" fmla="*/ 335124 h 337219"/>
              <a:gd name="connsiteX3" fmla="*/ 1309502 w 1563845"/>
              <a:gd name="connsiteY3" fmla="*/ 238781 h 337219"/>
              <a:gd name="connsiteX4" fmla="*/ 1542335 w 1563845"/>
              <a:gd name="connsiteY4" fmla="*/ 14414 h 337219"/>
              <a:gd name="connsiteX5" fmla="*/ 767635 w 1563845"/>
              <a:gd name="connsiteY5" fmla="*/ 27117 h 337219"/>
              <a:gd name="connsiteX6" fmla="*/ 22569 w 1563845"/>
              <a:gd name="connsiteY6" fmla="*/ 22881 h 337219"/>
              <a:gd name="connsiteX0" fmla="*/ 22569 w 1565965"/>
              <a:gd name="connsiteY0" fmla="*/ 8910 h 323248"/>
              <a:gd name="connsiteX1" fmla="*/ 371819 w 1565965"/>
              <a:gd name="connsiteY1" fmla="*/ 267143 h 323248"/>
              <a:gd name="connsiteX2" fmla="*/ 903103 w 1565965"/>
              <a:gd name="connsiteY2" fmla="*/ 321153 h 323248"/>
              <a:gd name="connsiteX3" fmla="*/ 1309502 w 1565965"/>
              <a:gd name="connsiteY3" fmla="*/ 224810 h 323248"/>
              <a:gd name="connsiteX4" fmla="*/ 1542335 w 1565965"/>
              <a:gd name="connsiteY4" fmla="*/ 443 h 323248"/>
              <a:gd name="connsiteX5" fmla="*/ 767635 w 1565965"/>
              <a:gd name="connsiteY5" fmla="*/ 13146 h 323248"/>
              <a:gd name="connsiteX6" fmla="*/ 22569 w 1565965"/>
              <a:gd name="connsiteY6" fmla="*/ 8910 h 323248"/>
              <a:gd name="connsiteX0" fmla="*/ 22569 w 1569923"/>
              <a:gd name="connsiteY0" fmla="*/ 0 h 314338"/>
              <a:gd name="connsiteX1" fmla="*/ 371819 w 1569923"/>
              <a:gd name="connsiteY1" fmla="*/ 258233 h 314338"/>
              <a:gd name="connsiteX2" fmla="*/ 903103 w 1569923"/>
              <a:gd name="connsiteY2" fmla="*/ 312243 h 314338"/>
              <a:gd name="connsiteX3" fmla="*/ 1309502 w 1569923"/>
              <a:gd name="connsiteY3" fmla="*/ 215900 h 314338"/>
              <a:gd name="connsiteX4" fmla="*/ 1546568 w 1569923"/>
              <a:gd name="connsiteY4" fmla="*/ 4233 h 314338"/>
              <a:gd name="connsiteX5" fmla="*/ 767635 w 1569923"/>
              <a:gd name="connsiteY5" fmla="*/ 4236 h 314338"/>
              <a:gd name="connsiteX6" fmla="*/ 22569 w 1569923"/>
              <a:gd name="connsiteY6" fmla="*/ 0 h 314338"/>
              <a:gd name="connsiteX0" fmla="*/ 22569 w 1569923"/>
              <a:gd name="connsiteY0" fmla="*/ 0 h 314338"/>
              <a:gd name="connsiteX1" fmla="*/ 371819 w 1569923"/>
              <a:gd name="connsiteY1" fmla="*/ 258233 h 314338"/>
              <a:gd name="connsiteX2" fmla="*/ 903103 w 1569923"/>
              <a:gd name="connsiteY2" fmla="*/ 312243 h 314338"/>
              <a:gd name="connsiteX3" fmla="*/ 1309502 w 1569923"/>
              <a:gd name="connsiteY3" fmla="*/ 215900 h 314338"/>
              <a:gd name="connsiteX4" fmla="*/ 1546568 w 1569923"/>
              <a:gd name="connsiteY4" fmla="*/ 4233 h 314338"/>
              <a:gd name="connsiteX5" fmla="*/ 767635 w 1569923"/>
              <a:gd name="connsiteY5" fmla="*/ 4236 h 314338"/>
              <a:gd name="connsiteX6" fmla="*/ 22569 w 1569923"/>
              <a:gd name="connsiteY6" fmla="*/ 0 h 314338"/>
              <a:gd name="connsiteX0" fmla="*/ 23916 w 1571270"/>
              <a:gd name="connsiteY0" fmla="*/ 1062 h 315400"/>
              <a:gd name="connsiteX1" fmla="*/ 373166 w 1571270"/>
              <a:gd name="connsiteY1" fmla="*/ 259295 h 315400"/>
              <a:gd name="connsiteX2" fmla="*/ 904450 w 1571270"/>
              <a:gd name="connsiteY2" fmla="*/ 313305 h 315400"/>
              <a:gd name="connsiteX3" fmla="*/ 1310849 w 1571270"/>
              <a:gd name="connsiteY3" fmla="*/ 216962 h 315400"/>
              <a:gd name="connsiteX4" fmla="*/ 1547915 w 1571270"/>
              <a:gd name="connsiteY4" fmla="*/ 5295 h 315400"/>
              <a:gd name="connsiteX5" fmla="*/ 768982 w 1571270"/>
              <a:gd name="connsiteY5" fmla="*/ 5298 h 315400"/>
              <a:gd name="connsiteX6" fmla="*/ 23916 w 1571270"/>
              <a:gd name="connsiteY6" fmla="*/ 1062 h 315400"/>
              <a:gd name="connsiteX0" fmla="*/ 22729 w 1595483"/>
              <a:gd name="connsiteY0" fmla="*/ 1062 h 315400"/>
              <a:gd name="connsiteX1" fmla="*/ 397379 w 1595483"/>
              <a:gd name="connsiteY1" fmla="*/ 259295 h 315400"/>
              <a:gd name="connsiteX2" fmla="*/ 928663 w 1595483"/>
              <a:gd name="connsiteY2" fmla="*/ 313305 h 315400"/>
              <a:gd name="connsiteX3" fmla="*/ 1335062 w 1595483"/>
              <a:gd name="connsiteY3" fmla="*/ 216962 h 315400"/>
              <a:gd name="connsiteX4" fmla="*/ 1572128 w 1595483"/>
              <a:gd name="connsiteY4" fmla="*/ 5295 h 315400"/>
              <a:gd name="connsiteX5" fmla="*/ 793195 w 1595483"/>
              <a:gd name="connsiteY5" fmla="*/ 5298 h 315400"/>
              <a:gd name="connsiteX6" fmla="*/ 22729 w 1595483"/>
              <a:gd name="connsiteY6" fmla="*/ 1062 h 3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483" h="315400">
                <a:moveTo>
                  <a:pt x="22729" y="1062"/>
                </a:moveTo>
                <a:cubicBezTo>
                  <a:pt x="-90159" y="-17283"/>
                  <a:pt x="246390" y="207255"/>
                  <a:pt x="397379" y="259295"/>
                </a:cubicBezTo>
                <a:cubicBezTo>
                  <a:pt x="548368" y="311335"/>
                  <a:pt x="786141" y="320360"/>
                  <a:pt x="928663" y="313305"/>
                </a:cubicBezTo>
                <a:cubicBezTo>
                  <a:pt x="1071185" y="306250"/>
                  <a:pt x="1227818" y="268297"/>
                  <a:pt x="1335062" y="216962"/>
                </a:cubicBezTo>
                <a:cubicBezTo>
                  <a:pt x="1442306" y="165627"/>
                  <a:pt x="1668507" y="-5268"/>
                  <a:pt x="1572128" y="5295"/>
                </a:cubicBezTo>
                <a:cubicBezTo>
                  <a:pt x="1469117" y="16585"/>
                  <a:pt x="1160084" y="-3169"/>
                  <a:pt x="793195" y="5298"/>
                </a:cubicBezTo>
                <a:cubicBezTo>
                  <a:pt x="426306" y="13765"/>
                  <a:pt x="345874" y="13762"/>
                  <a:pt x="22729" y="1062"/>
                </a:cubicBezTo>
                <a:close/>
              </a:path>
            </a:pathLst>
          </a:custGeom>
          <a:solidFill>
            <a:srgbClr val="9D95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6040362" y="4027469"/>
            <a:ext cx="1915379" cy="703476"/>
          </a:xfrm>
          <a:custGeom>
            <a:avLst/>
            <a:gdLst>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22880 w 2477191"/>
              <a:gd name="connsiteY0" fmla="*/ 85215 h 983739"/>
              <a:gd name="connsiteX1" fmla="*/ 343013 w 2477191"/>
              <a:gd name="connsiteY1" fmla="*/ 576282 h 983739"/>
              <a:gd name="connsiteX2" fmla="*/ 867947 w 2477191"/>
              <a:gd name="connsiteY2" fmla="*/ 948815 h 983739"/>
              <a:gd name="connsiteX3" fmla="*/ 1723080 w 2477191"/>
              <a:gd name="connsiteY3" fmla="*/ 906482 h 983739"/>
              <a:gd name="connsiteX4" fmla="*/ 2222613 w 2477191"/>
              <a:gd name="connsiteY4" fmla="*/ 406949 h 983739"/>
              <a:gd name="connsiteX5" fmla="*/ 2324213 w 2477191"/>
              <a:gd name="connsiteY5" fmla="*/ 34415 h 983739"/>
              <a:gd name="connsiteX6" fmla="*/ 122880 w 2477191"/>
              <a:gd name="connsiteY6" fmla="*/ 85215 h 98373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67050"/>
              <a:gd name="connsiteY0" fmla="*/ 13142 h 911243"/>
              <a:gd name="connsiteX1" fmla="*/ 343013 w 2467050"/>
              <a:gd name="connsiteY1" fmla="*/ 504209 h 911243"/>
              <a:gd name="connsiteX2" fmla="*/ 867947 w 2467050"/>
              <a:gd name="connsiteY2" fmla="*/ 876742 h 911243"/>
              <a:gd name="connsiteX3" fmla="*/ 1723080 w 2467050"/>
              <a:gd name="connsiteY3" fmla="*/ 834409 h 911243"/>
              <a:gd name="connsiteX4" fmla="*/ 2256479 w 2467050"/>
              <a:gd name="connsiteY4" fmla="*/ 343342 h 911243"/>
              <a:gd name="connsiteX5" fmla="*/ 2349613 w 2467050"/>
              <a:gd name="connsiteY5" fmla="*/ 4676 h 911243"/>
              <a:gd name="connsiteX6" fmla="*/ 1308213 w 2467050"/>
              <a:gd name="connsiteY6" fmla="*/ 4677 h 911243"/>
              <a:gd name="connsiteX7" fmla="*/ 122880 w 2467050"/>
              <a:gd name="connsiteY7" fmla="*/ 13142 h 911243"/>
              <a:gd name="connsiteX0" fmla="*/ 127014 w 2471184"/>
              <a:gd name="connsiteY0" fmla="*/ 13142 h 911243"/>
              <a:gd name="connsiteX1" fmla="*/ 347147 w 2471184"/>
              <a:gd name="connsiteY1" fmla="*/ 504209 h 911243"/>
              <a:gd name="connsiteX2" fmla="*/ 872081 w 2471184"/>
              <a:gd name="connsiteY2" fmla="*/ 876742 h 911243"/>
              <a:gd name="connsiteX3" fmla="*/ 1727214 w 2471184"/>
              <a:gd name="connsiteY3" fmla="*/ 834409 h 911243"/>
              <a:gd name="connsiteX4" fmla="*/ 2260613 w 2471184"/>
              <a:gd name="connsiteY4" fmla="*/ 343342 h 911243"/>
              <a:gd name="connsiteX5" fmla="*/ 2353747 w 2471184"/>
              <a:gd name="connsiteY5" fmla="*/ 4676 h 911243"/>
              <a:gd name="connsiteX6" fmla="*/ 1312347 w 2471184"/>
              <a:gd name="connsiteY6" fmla="*/ 4677 h 911243"/>
              <a:gd name="connsiteX7" fmla="*/ 127014 w 2471184"/>
              <a:gd name="connsiteY7" fmla="*/ 13142 h 911243"/>
              <a:gd name="connsiteX0" fmla="*/ 130283 w 2474453"/>
              <a:gd name="connsiteY0" fmla="*/ 13142 h 910037"/>
              <a:gd name="connsiteX1" fmla="*/ 333482 w 2474453"/>
              <a:gd name="connsiteY1" fmla="*/ 521143 h 910037"/>
              <a:gd name="connsiteX2" fmla="*/ 875350 w 2474453"/>
              <a:gd name="connsiteY2" fmla="*/ 876742 h 910037"/>
              <a:gd name="connsiteX3" fmla="*/ 1730483 w 2474453"/>
              <a:gd name="connsiteY3" fmla="*/ 834409 h 910037"/>
              <a:gd name="connsiteX4" fmla="*/ 2263882 w 2474453"/>
              <a:gd name="connsiteY4" fmla="*/ 343342 h 910037"/>
              <a:gd name="connsiteX5" fmla="*/ 2357016 w 2474453"/>
              <a:gd name="connsiteY5" fmla="*/ 4676 h 910037"/>
              <a:gd name="connsiteX6" fmla="*/ 1315616 w 2474453"/>
              <a:gd name="connsiteY6" fmla="*/ 4677 h 910037"/>
              <a:gd name="connsiteX7" fmla="*/ 130283 w 2474453"/>
              <a:gd name="connsiteY7" fmla="*/ 13142 h 910037"/>
              <a:gd name="connsiteX0" fmla="*/ 195346 w 2539516"/>
              <a:gd name="connsiteY0" fmla="*/ 13142 h 910037"/>
              <a:gd name="connsiteX1" fmla="*/ 398545 w 2539516"/>
              <a:gd name="connsiteY1" fmla="*/ 521143 h 910037"/>
              <a:gd name="connsiteX2" fmla="*/ 940413 w 2539516"/>
              <a:gd name="connsiteY2" fmla="*/ 876742 h 910037"/>
              <a:gd name="connsiteX3" fmla="*/ 1795546 w 2539516"/>
              <a:gd name="connsiteY3" fmla="*/ 834409 h 910037"/>
              <a:gd name="connsiteX4" fmla="*/ 2328945 w 2539516"/>
              <a:gd name="connsiteY4" fmla="*/ 343342 h 910037"/>
              <a:gd name="connsiteX5" fmla="*/ 2422079 w 2539516"/>
              <a:gd name="connsiteY5" fmla="*/ 4676 h 910037"/>
              <a:gd name="connsiteX6" fmla="*/ 1380679 w 2539516"/>
              <a:gd name="connsiteY6" fmla="*/ 4677 h 910037"/>
              <a:gd name="connsiteX7" fmla="*/ 195346 w 2539516"/>
              <a:gd name="connsiteY7" fmla="*/ 13142 h 910037"/>
              <a:gd name="connsiteX0" fmla="*/ 193482 w 2537652"/>
              <a:gd name="connsiteY0" fmla="*/ 13142 h 910037"/>
              <a:gd name="connsiteX1" fmla="*/ 396681 w 2537652"/>
              <a:gd name="connsiteY1" fmla="*/ 521143 h 910037"/>
              <a:gd name="connsiteX2" fmla="*/ 938549 w 2537652"/>
              <a:gd name="connsiteY2" fmla="*/ 876742 h 910037"/>
              <a:gd name="connsiteX3" fmla="*/ 1793682 w 2537652"/>
              <a:gd name="connsiteY3" fmla="*/ 834409 h 910037"/>
              <a:gd name="connsiteX4" fmla="*/ 2327081 w 2537652"/>
              <a:gd name="connsiteY4" fmla="*/ 343342 h 910037"/>
              <a:gd name="connsiteX5" fmla="*/ 2420215 w 2537652"/>
              <a:gd name="connsiteY5" fmla="*/ 4676 h 910037"/>
              <a:gd name="connsiteX6" fmla="*/ 1378815 w 2537652"/>
              <a:gd name="connsiteY6" fmla="*/ 4677 h 910037"/>
              <a:gd name="connsiteX7" fmla="*/ 193482 w 2537652"/>
              <a:gd name="connsiteY7" fmla="*/ 13142 h 910037"/>
              <a:gd name="connsiteX0" fmla="*/ 193482 w 2524950"/>
              <a:gd name="connsiteY0" fmla="*/ 9404 h 906299"/>
              <a:gd name="connsiteX1" fmla="*/ 396681 w 2524950"/>
              <a:gd name="connsiteY1" fmla="*/ 517405 h 906299"/>
              <a:gd name="connsiteX2" fmla="*/ 938549 w 2524950"/>
              <a:gd name="connsiteY2" fmla="*/ 873004 h 906299"/>
              <a:gd name="connsiteX3" fmla="*/ 1793682 w 2524950"/>
              <a:gd name="connsiteY3" fmla="*/ 830671 h 906299"/>
              <a:gd name="connsiteX4" fmla="*/ 2327081 w 2524950"/>
              <a:gd name="connsiteY4" fmla="*/ 339604 h 906299"/>
              <a:gd name="connsiteX5" fmla="*/ 2403282 w 2524950"/>
              <a:gd name="connsiteY5" fmla="*/ 47505 h 906299"/>
              <a:gd name="connsiteX6" fmla="*/ 1378815 w 2524950"/>
              <a:gd name="connsiteY6" fmla="*/ 939 h 906299"/>
              <a:gd name="connsiteX7" fmla="*/ 193482 w 2524950"/>
              <a:gd name="connsiteY7" fmla="*/ 9404 h 906299"/>
              <a:gd name="connsiteX0" fmla="*/ 193482 w 2476033"/>
              <a:gd name="connsiteY0" fmla="*/ 4640 h 901535"/>
              <a:gd name="connsiteX1" fmla="*/ 396681 w 2476033"/>
              <a:gd name="connsiteY1" fmla="*/ 512641 h 901535"/>
              <a:gd name="connsiteX2" fmla="*/ 938549 w 2476033"/>
              <a:gd name="connsiteY2" fmla="*/ 868240 h 901535"/>
              <a:gd name="connsiteX3" fmla="*/ 1793682 w 2476033"/>
              <a:gd name="connsiteY3" fmla="*/ 825907 h 901535"/>
              <a:gd name="connsiteX4" fmla="*/ 2327081 w 2476033"/>
              <a:gd name="connsiteY4" fmla="*/ 334840 h 901535"/>
              <a:gd name="connsiteX5" fmla="*/ 2403282 w 2476033"/>
              <a:gd name="connsiteY5" fmla="*/ 42741 h 901535"/>
              <a:gd name="connsiteX6" fmla="*/ 1378815 w 2476033"/>
              <a:gd name="connsiteY6" fmla="*/ 68142 h 901535"/>
              <a:gd name="connsiteX7" fmla="*/ 193482 w 2476033"/>
              <a:gd name="connsiteY7" fmla="*/ 4640 h 901535"/>
              <a:gd name="connsiteX0" fmla="*/ 193482 w 2475405"/>
              <a:gd name="connsiteY0" fmla="*/ 4640 h 901535"/>
              <a:gd name="connsiteX1" fmla="*/ 396681 w 2475405"/>
              <a:gd name="connsiteY1" fmla="*/ 512641 h 901535"/>
              <a:gd name="connsiteX2" fmla="*/ 938549 w 2475405"/>
              <a:gd name="connsiteY2" fmla="*/ 868240 h 901535"/>
              <a:gd name="connsiteX3" fmla="*/ 1793682 w 2475405"/>
              <a:gd name="connsiteY3" fmla="*/ 825907 h 901535"/>
              <a:gd name="connsiteX4" fmla="*/ 2327081 w 2475405"/>
              <a:gd name="connsiteY4" fmla="*/ 334840 h 901535"/>
              <a:gd name="connsiteX5" fmla="*/ 2403282 w 2475405"/>
              <a:gd name="connsiteY5" fmla="*/ 42741 h 901535"/>
              <a:gd name="connsiteX6" fmla="*/ 1387281 w 2475405"/>
              <a:gd name="connsiteY6" fmla="*/ 55442 h 901535"/>
              <a:gd name="connsiteX7" fmla="*/ 193482 w 2475405"/>
              <a:gd name="connsiteY7" fmla="*/ 4640 h 901535"/>
              <a:gd name="connsiteX0" fmla="*/ 185920 w 2484777"/>
              <a:gd name="connsiteY0" fmla="*/ 27866 h 878194"/>
              <a:gd name="connsiteX1" fmla="*/ 406053 w 2484777"/>
              <a:gd name="connsiteY1" fmla="*/ 489300 h 878194"/>
              <a:gd name="connsiteX2" fmla="*/ 947921 w 2484777"/>
              <a:gd name="connsiteY2" fmla="*/ 844899 h 878194"/>
              <a:gd name="connsiteX3" fmla="*/ 1803054 w 2484777"/>
              <a:gd name="connsiteY3" fmla="*/ 802566 h 878194"/>
              <a:gd name="connsiteX4" fmla="*/ 2336453 w 2484777"/>
              <a:gd name="connsiteY4" fmla="*/ 311499 h 878194"/>
              <a:gd name="connsiteX5" fmla="*/ 2412654 w 2484777"/>
              <a:gd name="connsiteY5" fmla="*/ 19400 h 878194"/>
              <a:gd name="connsiteX6" fmla="*/ 1396653 w 2484777"/>
              <a:gd name="connsiteY6" fmla="*/ 32101 h 878194"/>
              <a:gd name="connsiteX7" fmla="*/ 185920 w 2484777"/>
              <a:gd name="connsiteY7" fmla="*/ 27866 h 878194"/>
              <a:gd name="connsiteX0" fmla="*/ 185920 w 2484777"/>
              <a:gd name="connsiteY0" fmla="*/ 27866 h 878194"/>
              <a:gd name="connsiteX1" fmla="*/ 406053 w 2484777"/>
              <a:gd name="connsiteY1" fmla="*/ 489300 h 878194"/>
              <a:gd name="connsiteX2" fmla="*/ 947921 w 2484777"/>
              <a:gd name="connsiteY2" fmla="*/ 844899 h 878194"/>
              <a:gd name="connsiteX3" fmla="*/ 1803054 w 2484777"/>
              <a:gd name="connsiteY3" fmla="*/ 802566 h 878194"/>
              <a:gd name="connsiteX4" fmla="*/ 2336453 w 2484777"/>
              <a:gd name="connsiteY4" fmla="*/ 311499 h 878194"/>
              <a:gd name="connsiteX5" fmla="*/ 2412654 w 2484777"/>
              <a:gd name="connsiteY5" fmla="*/ 19400 h 878194"/>
              <a:gd name="connsiteX6" fmla="*/ 1396653 w 2484777"/>
              <a:gd name="connsiteY6" fmla="*/ 32101 h 878194"/>
              <a:gd name="connsiteX7" fmla="*/ 185920 w 2484777"/>
              <a:gd name="connsiteY7" fmla="*/ 27866 h 878194"/>
              <a:gd name="connsiteX0" fmla="*/ 6701 w 2305558"/>
              <a:gd name="connsiteY0" fmla="*/ 27866 h 878194"/>
              <a:gd name="connsiteX1" fmla="*/ 226834 w 2305558"/>
              <a:gd name="connsiteY1" fmla="*/ 489300 h 878194"/>
              <a:gd name="connsiteX2" fmla="*/ 768702 w 2305558"/>
              <a:gd name="connsiteY2" fmla="*/ 844899 h 878194"/>
              <a:gd name="connsiteX3" fmla="*/ 1623835 w 2305558"/>
              <a:gd name="connsiteY3" fmla="*/ 802566 h 878194"/>
              <a:gd name="connsiteX4" fmla="*/ 2157234 w 2305558"/>
              <a:gd name="connsiteY4" fmla="*/ 311499 h 878194"/>
              <a:gd name="connsiteX5" fmla="*/ 2233435 w 2305558"/>
              <a:gd name="connsiteY5" fmla="*/ 19400 h 878194"/>
              <a:gd name="connsiteX6" fmla="*/ 1217434 w 2305558"/>
              <a:gd name="connsiteY6" fmla="*/ 32101 h 878194"/>
              <a:gd name="connsiteX7" fmla="*/ 6701 w 2305558"/>
              <a:gd name="connsiteY7" fmla="*/ 27866 h 878194"/>
              <a:gd name="connsiteX0" fmla="*/ 4434 w 2404891"/>
              <a:gd name="connsiteY0" fmla="*/ 23633 h 878194"/>
              <a:gd name="connsiteX1" fmla="*/ 326167 w 2404891"/>
              <a:gd name="connsiteY1" fmla="*/ 489300 h 878194"/>
              <a:gd name="connsiteX2" fmla="*/ 868035 w 2404891"/>
              <a:gd name="connsiteY2" fmla="*/ 844899 h 878194"/>
              <a:gd name="connsiteX3" fmla="*/ 1723168 w 2404891"/>
              <a:gd name="connsiteY3" fmla="*/ 802566 h 878194"/>
              <a:gd name="connsiteX4" fmla="*/ 2256567 w 2404891"/>
              <a:gd name="connsiteY4" fmla="*/ 311499 h 878194"/>
              <a:gd name="connsiteX5" fmla="*/ 2332768 w 2404891"/>
              <a:gd name="connsiteY5" fmla="*/ 19400 h 878194"/>
              <a:gd name="connsiteX6" fmla="*/ 1316767 w 2404891"/>
              <a:gd name="connsiteY6" fmla="*/ 32101 h 878194"/>
              <a:gd name="connsiteX7" fmla="*/ 4434 w 2404891"/>
              <a:gd name="connsiteY7" fmla="*/ 23633 h 878194"/>
              <a:gd name="connsiteX0" fmla="*/ 10430 w 2410887"/>
              <a:gd name="connsiteY0" fmla="*/ 23633 h 878194"/>
              <a:gd name="connsiteX1" fmla="*/ 332163 w 2410887"/>
              <a:gd name="connsiteY1" fmla="*/ 489300 h 878194"/>
              <a:gd name="connsiteX2" fmla="*/ 874031 w 2410887"/>
              <a:gd name="connsiteY2" fmla="*/ 844899 h 878194"/>
              <a:gd name="connsiteX3" fmla="*/ 1729164 w 2410887"/>
              <a:gd name="connsiteY3" fmla="*/ 802566 h 878194"/>
              <a:gd name="connsiteX4" fmla="*/ 2262563 w 2410887"/>
              <a:gd name="connsiteY4" fmla="*/ 311499 h 878194"/>
              <a:gd name="connsiteX5" fmla="*/ 2338764 w 2410887"/>
              <a:gd name="connsiteY5" fmla="*/ 19400 h 878194"/>
              <a:gd name="connsiteX6" fmla="*/ 1322763 w 2410887"/>
              <a:gd name="connsiteY6" fmla="*/ 32101 h 878194"/>
              <a:gd name="connsiteX7" fmla="*/ 10430 w 2410887"/>
              <a:gd name="connsiteY7" fmla="*/ 23633 h 878194"/>
              <a:gd name="connsiteX0" fmla="*/ 10430 w 2413899"/>
              <a:gd name="connsiteY0" fmla="*/ 16078 h 870639"/>
              <a:gd name="connsiteX1" fmla="*/ 332163 w 2413899"/>
              <a:gd name="connsiteY1" fmla="*/ 481745 h 870639"/>
              <a:gd name="connsiteX2" fmla="*/ 874031 w 2413899"/>
              <a:gd name="connsiteY2" fmla="*/ 837344 h 870639"/>
              <a:gd name="connsiteX3" fmla="*/ 1729164 w 2413899"/>
              <a:gd name="connsiteY3" fmla="*/ 795011 h 870639"/>
              <a:gd name="connsiteX4" fmla="*/ 2262563 w 2413899"/>
              <a:gd name="connsiteY4" fmla="*/ 303944 h 870639"/>
              <a:gd name="connsiteX5" fmla="*/ 2338764 w 2413899"/>
              <a:gd name="connsiteY5" fmla="*/ 11845 h 870639"/>
              <a:gd name="connsiteX6" fmla="*/ 1322763 w 2413899"/>
              <a:gd name="connsiteY6" fmla="*/ 24546 h 870639"/>
              <a:gd name="connsiteX7" fmla="*/ 10430 w 2413899"/>
              <a:gd name="connsiteY7" fmla="*/ 16078 h 870639"/>
              <a:gd name="connsiteX0" fmla="*/ 10430 w 2425187"/>
              <a:gd name="connsiteY0" fmla="*/ 16078 h 870639"/>
              <a:gd name="connsiteX1" fmla="*/ 332163 w 2425187"/>
              <a:gd name="connsiteY1" fmla="*/ 481745 h 870639"/>
              <a:gd name="connsiteX2" fmla="*/ 874031 w 2425187"/>
              <a:gd name="connsiteY2" fmla="*/ 837344 h 870639"/>
              <a:gd name="connsiteX3" fmla="*/ 1729164 w 2425187"/>
              <a:gd name="connsiteY3" fmla="*/ 795011 h 870639"/>
              <a:gd name="connsiteX4" fmla="*/ 2262563 w 2425187"/>
              <a:gd name="connsiteY4" fmla="*/ 303944 h 870639"/>
              <a:gd name="connsiteX5" fmla="*/ 2338764 w 2425187"/>
              <a:gd name="connsiteY5" fmla="*/ 11845 h 870639"/>
              <a:gd name="connsiteX6" fmla="*/ 1322763 w 2425187"/>
              <a:gd name="connsiteY6" fmla="*/ 24546 h 870639"/>
              <a:gd name="connsiteX7" fmla="*/ 10430 w 2425187"/>
              <a:gd name="connsiteY7" fmla="*/ 16078 h 870639"/>
              <a:gd name="connsiteX0" fmla="*/ 10430 w 2425187"/>
              <a:gd name="connsiteY0" fmla="*/ 18957 h 873518"/>
              <a:gd name="connsiteX1" fmla="*/ 332163 w 2425187"/>
              <a:gd name="connsiteY1" fmla="*/ 484624 h 873518"/>
              <a:gd name="connsiteX2" fmla="*/ 874031 w 2425187"/>
              <a:gd name="connsiteY2" fmla="*/ 840223 h 873518"/>
              <a:gd name="connsiteX3" fmla="*/ 1729164 w 2425187"/>
              <a:gd name="connsiteY3" fmla="*/ 797890 h 873518"/>
              <a:gd name="connsiteX4" fmla="*/ 2262563 w 2425187"/>
              <a:gd name="connsiteY4" fmla="*/ 306823 h 873518"/>
              <a:gd name="connsiteX5" fmla="*/ 2338764 w 2425187"/>
              <a:gd name="connsiteY5" fmla="*/ 14724 h 873518"/>
              <a:gd name="connsiteX6" fmla="*/ 1322763 w 2425187"/>
              <a:gd name="connsiteY6" fmla="*/ 27425 h 873518"/>
              <a:gd name="connsiteX7" fmla="*/ 10430 w 2425187"/>
              <a:gd name="connsiteY7" fmla="*/ 18957 h 873518"/>
              <a:gd name="connsiteX0" fmla="*/ 10430 w 2490866"/>
              <a:gd name="connsiteY0" fmla="*/ 18957 h 873518"/>
              <a:gd name="connsiteX1" fmla="*/ 332163 w 2490866"/>
              <a:gd name="connsiteY1" fmla="*/ 484624 h 873518"/>
              <a:gd name="connsiteX2" fmla="*/ 874031 w 2490866"/>
              <a:gd name="connsiteY2" fmla="*/ 840223 h 873518"/>
              <a:gd name="connsiteX3" fmla="*/ 1729164 w 2490866"/>
              <a:gd name="connsiteY3" fmla="*/ 797890 h 873518"/>
              <a:gd name="connsiteX4" fmla="*/ 2262563 w 2490866"/>
              <a:gd name="connsiteY4" fmla="*/ 306823 h 873518"/>
              <a:gd name="connsiteX5" fmla="*/ 2338764 w 2490866"/>
              <a:gd name="connsiteY5" fmla="*/ 14724 h 873518"/>
              <a:gd name="connsiteX6" fmla="*/ 1322763 w 2490866"/>
              <a:gd name="connsiteY6" fmla="*/ 27425 h 873518"/>
              <a:gd name="connsiteX7" fmla="*/ 10430 w 2490866"/>
              <a:gd name="connsiteY7" fmla="*/ 18957 h 873518"/>
              <a:gd name="connsiteX0" fmla="*/ 10430 w 2359164"/>
              <a:gd name="connsiteY0" fmla="*/ 16078 h 870639"/>
              <a:gd name="connsiteX1" fmla="*/ 332163 w 2359164"/>
              <a:gd name="connsiteY1" fmla="*/ 481745 h 870639"/>
              <a:gd name="connsiteX2" fmla="*/ 874031 w 2359164"/>
              <a:gd name="connsiteY2" fmla="*/ 837344 h 870639"/>
              <a:gd name="connsiteX3" fmla="*/ 1729164 w 2359164"/>
              <a:gd name="connsiteY3" fmla="*/ 795011 h 870639"/>
              <a:gd name="connsiteX4" fmla="*/ 2262563 w 2359164"/>
              <a:gd name="connsiteY4" fmla="*/ 303944 h 870639"/>
              <a:gd name="connsiteX5" fmla="*/ 2338764 w 2359164"/>
              <a:gd name="connsiteY5" fmla="*/ 11845 h 870639"/>
              <a:gd name="connsiteX6" fmla="*/ 1322763 w 2359164"/>
              <a:gd name="connsiteY6" fmla="*/ 24546 h 870639"/>
              <a:gd name="connsiteX7" fmla="*/ 10430 w 2359164"/>
              <a:gd name="connsiteY7" fmla="*/ 16078 h 870639"/>
              <a:gd name="connsiteX0" fmla="*/ 10430 w 2270718"/>
              <a:gd name="connsiteY0" fmla="*/ 16078 h 870639"/>
              <a:gd name="connsiteX1" fmla="*/ 332163 w 2270718"/>
              <a:gd name="connsiteY1" fmla="*/ 481745 h 870639"/>
              <a:gd name="connsiteX2" fmla="*/ 874031 w 2270718"/>
              <a:gd name="connsiteY2" fmla="*/ 837344 h 870639"/>
              <a:gd name="connsiteX3" fmla="*/ 1729164 w 2270718"/>
              <a:gd name="connsiteY3" fmla="*/ 795011 h 870639"/>
              <a:gd name="connsiteX4" fmla="*/ 2262563 w 2270718"/>
              <a:gd name="connsiteY4" fmla="*/ 303944 h 870639"/>
              <a:gd name="connsiteX5" fmla="*/ 1322763 w 2270718"/>
              <a:gd name="connsiteY5" fmla="*/ 24546 h 870639"/>
              <a:gd name="connsiteX6" fmla="*/ 10430 w 2270718"/>
              <a:gd name="connsiteY6" fmla="*/ 16078 h 870639"/>
              <a:gd name="connsiteX0" fmla="*/ 10430 w 2434689"/>
              <a:gd name="connsiteY0" fmla="*/ 16078 h 870639"/>
              <a:gd name="connsiteX1" fmla="*/ 332163 w 2434689"/>
              <a:gd name="connsiteY1" fmla="*/ 481745 h 870639"/>
              <a:gd name="connsiteX2" fmla="*/ 874031 w 2434689"/>
              <a:gd name="connsiteY2" fmla="*/ 837344 h 870639"/>
              <a:gd name="connsiteX3" fmla="*/ 1729164 w 2434689"/>
              <a:gd name="connsiteY3" fmla="*/ 795011 h 870639"/>
              <a:gd name="connsiteX4" fmla="*/ 2262563 w 2434689"/>
              <a:gd name="connsiteY4" fmla="*/ 303944 h 870639"/>
              <a:gd name="connsiteX5" fmla="*/ 2376865 w 2434689"/>
              <a:gd name="connsiteY5" fmla="*/ 20310 h 870639"/>
              <a:gd name="connsiteX6" fmla="*/ 1322763 w 2434689"/>
              <a:gd name="connsiteY6" fmla="*/ 24546 h 870639"/>
              <a:gd name="connsiteX7" fmla="*/ 10430 w 2434689"/>
              <a:gd name="connsiteY7" fmla="*/ 16078 h 870639"/>
              <a:gd name="connsiteX0" fmla="*/ 10430 w 2404334"/>
              <a:gd name="connsiteY0" fmla="*/ 42393 h 896954"/>
              <a:gd name="connsiteX1" fmla="*/ 332163 w 2404334"/>
              <a:gd name="connsiteY1" fmla="*/ 508060 h 896954"/>
              <a:gd name="connsiteX2" fmla="*/ 874031 w 2404334"/>
              <a:gd name="connsiteY2" fmla="*/ 863659 h 896954"/>
              <a:gd name="connsiteX3" fmla="*/ 1729164 w 2404334"/>
              <a:gd name="connsiteY3" fmla="*/ 821326 h 896954"/>
              <a:gd name="connsiteX4" fmla="*/ 2262563 w 2404334"/>
              <a:gd name="connsiteY4" fmla="*/ 330259 h 896954"/>
              <a:gd name="connsiteX5" fmla="*/ 2376865 w 2404334"/>
              <a:gd name="connsiteY5" fmla="*/ 46625 h 896954"/>
              <a:gd name="connsiteX6" fmla="*/ 1322763 w 2404334"/>
              <a:gd name="connsiteY6" fmla="*/ 50861 h 896954"/>
              <a:gd name="connsiteX7" fmla="*/ 10430 w 2404334"/>
              <a:gd name="connsiteY7" fmla="*/ 42393 h 896954"/>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 name="connsiteX0" fmla="*/ 10430 w 2378575"/>
              <a:gd name="connsiteY0" fmla="*/ 16078 h 870639"/>
              <a:gd name="connsiteX1" fmla="*/ 332163 w 2378575"/>
              <a:gd name="connsiteY1" fmla="*/ 481745 h 870639"/>
              <a:gd name="connsiteX2" fmla="*/ 874031 w 2378575"/>
              <a:gd name="connsiteY2" fmla="*/ 837344 h 870639"/>
              <a:gd name="connsiteX3" fmla="*/ 1729164 w 2378575"/>
              <a:gd name="connsiteY3" fmla="*/ 795011 h 870639"/>
              <a:gd name="connsiteX4" fmla="*/ 2262563 w 2378575"/>
              <a:gd name="connsiteY4" fmla="*/ 303944 h 870639"/>
              <a:gd name="connsiteX5" fmla="*/ 2376865 w 2378575"/>
              <a:gd name="connsiteY5" fmla="*/ 20310 h 870639"/>
              <a:gd name="connsiteX6" fmla="*/ 1322763 w 2378575"/>
              <a:gd name="connsiteY6" fmla="*/ 24546 h 870639"/>
              <a:gd name="connsiteX7" fmla="*/ 10430 w 2378575"/>
              <a:gd name="connsiteY7" fmla="*/ 16078 h 87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8575" h="870639">
                <a:moveTo>
                  <a:pt x="10430" y="16078"/>
                </a:moveTo>
                <a:cubicBezTo>
                  <a:pt x="-53069" y="-88345"/>
                  <a:pt x="188230" y="344868"/>
                  <a:pt x="332163" y="481745"/>
                </a:cubicBezTo>
                <a:cubicBezTo>
                  <a:pt x="476096" y="618622"/>
                  <a:pt x="641198" y="785133"/>
                  <a:pt x="874031" y="837344"/>
                </a:cubicBezTo>
                <a:cubicBezTo>
                  <a:pt x="1106864" y="889555"/>
                  <a:pt x="1497742" y="883911"/>
                  <a:pt x="1729164" y="795011"/>
                </a:cubicBezTo>
                <a:cubicBezTo>
                  <a:pt x="1960586" y="706111"/>
                  <a:pt x="2195535" y="401311"/>
                  <a:pt x="2262563" y="303944"/>
                </a:cubicBezTo>
                <a:cubicBezTo>
                  <a:pt x="2329591" y="206577"/>
                  <a:pt x="2389564" y="-9324"/>
                  <a:pt x="2376865" y="20310"/>
                </a:cubicBezTo>
                <a:cubicBezTo>
                  <a:pt x="2224465" y="16077"/>
                  <a:pt x="1688947" y="31601"/>
                  <a:pt x="1322763" y="24546"/>
                </a:cubicBezTo>
                <a:cubicBezTo>
                  <a:pt x="955874" y="33013"/>
                  <a:pt x="325108" y="20311"/>
                  <a:pt x="10430" y="16078"/>
                </a:cubicBezTo>
                <a:close/>
              </a:path>
            </a:pathLst>
          </a:custGeom>
          <a:solidFill>
            <a:srgbClr val="E06808">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6041945" y="1832038"/>
            <a:ext cx="1917533" cy="729714"/>
          </a:xfrm>
          <a:custGeom>
            <a:avLst/>
            <a:gdLst>
              <a:gd name="connsiteX0" fmla="*/ 0 w 2381250"/>
              <a:gd name="connsiteY0" fmla="*/ 0 h 889000"/>
              <a:gd name="connsiteX1" fmla="*/ 203200 w 2381250"/>
              <a:gd name="connsiteY1" fmla="*/ 342900 h 889000"/>
              <a:gd name="connsiteX2" fmla="*/ 419100 w 2381250"/>
              <a:gd name="connsiteY2" fmla="*/ 577850 h 889000"/>
              <a:gd name="connsiteX3" fmla="*/ 749300 w 2381250"/>
              <a:gd name="connsiteY3" fmla="*/ 806450 h 889000"/>
              <a:gd name="connsiteX4" fmla="*/ 1111250 w 2381250"/>
              <a:gd name="connsiteY4" fmla="*/ 889000 h 889000"/>
              <a:gd name="connsiteX5" fmla="*/ 1485900 w 2381250"/>
              <a:gd name="connsiteY5" fmla="*/ 889000 h 889000"/>
              <a:gd name="connsiteX6" fmla="*/ 1790700 w 2381250"/>
              <a:gd name="connsiteY6" fmla="*/ 793750 h 889000"/>
              <a:gd name="connsiteX7" fmla="*/ 2057400 w 2381250"/>
              <a:gd name="connsiteY7" fmla="*/ 558800 h 889000"/>
              <a:gd name="connsiteX8" fmla="*/ 2260600 w 2381250"/>
              <a:gd name="connsiteY8" fmla="*/ 317500 h 889000"/>
              <a:gd name="connsiteX9" fmla="*/ 2368550 w 2381250"/>
              <a:gd name="connsiteY9" fmla="*/ 88900 h 889000"/>
              <a:gd name="connsiteX10" fmla="*/ 2381250 w 2381250"/>
              <a:gd name="connsiteY10" fmla="*/ 6350 h 889000"/>
              <a:gd name="connsiteX11" fmla="*/ 2381250 w 2381250"/>
              <a:gd name="connsiteY11" fmla="*/ 6350 h 889000"/>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3112"/>
              <a:gd name="connsiteX1" fmla="*/ 203200 w 2381250"/>
              <a:gd name="connsiteY1" fmla="*/ 342900 h 903112"/>
              <a:gd name="connsiteX2" fmla="*/ 419100 w 2381250"/>
              <a:gd name="connsiteY2" fmla="*/ 577850 h 903112"/>
              <a:gd name="connsiteX3" fmla="*/ 749300 w 2381250"/>
              <a:gd name="connsiteY3" fmla="*/ 806450 h 903112"/>
              <a:gd name="connsiteX4" fmla="*/ 1111250 w 2381250"/>
              <a:gd name="connsiteY4" fmla="*/ 889000 h 903112"/>
              <a:gd name="connsiteX5" fmla="*/ 1485900 w 2381250"/>
              <a:gd name="connsiteY5" fmla="*/ 889000 h 903112"/>
              <a:gd name="connsiteX6" fmla="*/ 1841500 w 2381250"/>
              <a:gd name="connsiteY6" fmla="*/ 749300 h 903112"/>
              <a:gd name="connsiteX7" fmla="*/ 2057400 w 2381250"/>
              <a:gd name="connsiteY7" fmla="*/ 558800 h 903112"/>
              <a:gd name="connsiteX8" fmla="*/ 2260600 w 2381250"/>
              <a:gd name="connsiteY8" fmla="*/ 317500 h 903112"/>
              <a:gd name="connsiteX9" fmla="*/ 2368550 w 2381250"/>
              <a:gd name="connsiteY9" fmla="*/ 88900 h 903112"/>
              <a:gd name="connsiteX10" fmla="*/ 2381250 w 2381250"/>
              <a:gd name="connsiteY10" fmla="*/ 6350 h 903112"/>
              <a:gd name="connsiteX11" fmla="*/ 2381250 w 2381250"/>
              <a:gd name="connsiteY11" fmla="*/ 6350 h 90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250" h="903112">
                <a:moveTo>
                  <a:pt x="0" y="0"/>
                </a:moveTo>
                <a:cubicBezTo>
                  <a:pt x="67733" y="114300"/>
                  <a:pt x="133350" y="246592"/>
                  <a:pt x="203200" y="342900"/>
                </a:cubicBezTo>
                <a:cubicBezTo>
                  <a:pt x="273050" y="439208"/>
                  <a:pt x="328083" y="500592"/>
                  <a:pt x="419100" y="577850"/>
                </a:cubicBezTo>
                <a:cubicBezTo>
                  <a:pt x="510117" y="655108"/>
                  <a:pt x="633942" y="754592"/>
                  <a:pt x="749300" y="806450"/>
                </a:cubicBezTo>
                <a:cubicBezTo>
                  <a:pt x="864658" y="858308"/>
                  <a:pt x="988483" y="875242"/>
                  <a:pt x="1111250" y="889000"/>
                </a:cubicBezTo>
                <a:cubicBezTo>
                  <a:pt x="1234017" y="902758"/>
                  <a:pt x="1364192" y="912283"/>
                  <a:pt x="1485900" y="889000"/>
                </a:cubicBezTo>
                <a:cubicBezTo>
                  <a:pt x="1607608" y="865717"/>
                  <a:pt x="1752600" y="827617"/>
                  <a:pt x="1841500" y="749300"/>
                </a:cubicBezTo>
                <a:cubicBezTo>
                  <a:pt x="1913467" y="685800"/>
                  <a:pt x="1987550" y="630767"/>
                  <a:pt x="2057400" y="558800"/>
                </a:cubicBezTo>
                <a:cubicBezTo>
                  <a:pt x="2127250" y="486833"/>
                  <a:pt x="2208742" y="395817"/>
                  <a:pt x="2260600" y="317500"/>
                </a:cubicBezTo>
                <a:cubicBezTo>
                  <a:pt x="2312458" y="239183"/>
                  <a:pt x="2348442" y="140758"/>
                  <a:pt x="2368550" y="88900"/>
                </a:cubicBezTo>
                <a:lnTo>
                  <a:pt x="2381250" y="6350"/>
                </a:lnTo>
                <a:lnTo>
                  <a:pt x="2381250" y="6350"/>
                </a:lnTo>
              </a:path>
            </a:pathLst>
          </a:custGeom>
          <a:ln>
            <a:solidFill>
              <a:srgbClr val="8497B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7103701" y="2796439"/>
            <a:ext cx="617279" cy="373025"/>
          </a:xfrm>
          <a:prstGeom prst="rect">
            <a:avLst/>
          </a:prstGeom>
          <a:noFill/>
        </p:spPr>
        <p:txBody>
          <a:bodyPr wrap="none" rtlCol="0">
            <a:spAutoFit/>
          </a:bodyPr>
          <a:lstStyle/>
          <a:p>
            <a:r>
              <a:rPr lang="en-US" sz="2400" dirty="0" smtClean="0">
                <a:solidFill>
                  <a:schemeClr val="bg1"/>
                </a:solidFill>
              </a:rPr>
              <a:t>MLD</a:t>
            </a:r>
            <a:endParaRPr lang="en-US" sz="2400" dirty="0">
              <a:solidFill>
                <a:schemeClr val="bg1"/>
              </a:solidFill>
            </a:endParaRPr>
          </a:p>
        </p:txBody>
      </p:sp>
      <p:cxnSp>
        <p:nvCxnSpPr>
          <p:cNvPr id="16" name="Straight Arrow Connector 15"/>
          <p:cNvCxnSpPr/>
          <p:nvPr/>
        </p:nvCxnSpPr>
        <p:spPr>
          <a:xfrm flipV="1">
            <a:off x="7467148" y="2659622"/>
            <a:ext cx="129278" cy="19387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7" name="Freeform 16"/>
          <p:cNvSpPr/>
          <p:nvPr/>
        </p:nvSpPr>
        <p:spPr>
          <a:xfrm>
            <a:off x="6388399" y="4488517"/>
            <a:ext cx="1284784" cy="254843"/>
          </a:xfrm>
          <a:custGeom>
            <a:avLst/>
            <a:gdLst>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14725 w 2469036"/>
              <a:gd name="connsiteY0" fmla="*/ 84460 h 984189"/>
              <a:gd name="connsiteX1" fmla="*/ 368725 w 2469036"/>
              <a:gd name="connsiteY1" fmla="*/ 558594 h 984189"/>
              <a:gd name="connsiteX2" fmla="*/ 859792 w 2469036"/>
              <a:gd name="connsiteY2" fmla="*/ 948060 h 984189"/>
              <a:gd name="connsiteX3" fmla="*/ 1714925 w 2469036"/>
              <a:gd name="connsiteY3" fmla="*/ 905727 h 984189"/>
              <a:gd name="connsiteX4" fmla="*/ 2214458 w 2469036"/>
              <a:gd name="connsiteY4" fmla="*/ 406194 h 984189"/>
              <a:gd name="connsiteX5" fmla="*/ 2316058 w 2469036"/>
              <a:gd name="connsiteY5" fmla="*/ 33660 h 984189"/>
              <a:gd name="connsiteX6" fmla="*/ 114725 w 2469036"/>
              <a:gd name="connsiteY6" fmla="*/ 84460 h 984189"/>
              <a:gd name="connsiteX0" fmla="*/ 122880 w 2477191"/>
              <a:gd name="connsiteY0" fmla="*/ 85215 h 983739"/>
              <a:gd name="connsiteX1" fmla="*/ 343013 w 2477191"/>
              <a:gd name="connsiteY1" fmla="*/ 576282 h 983739"/>
              <a:gd name="connsiteX2" fmla="*/ 867947 w 2477191"/>
              <a:gd name="connsiteY2" fmla="*/ 948815 h 983739"/>
              <a:gd name="connsiteX3" fmla="*/ 1723080 w 2477191"/>
              <a:gd name="connsiteY3" fmla="*/ 906482 h 983739"/>
              <a:gd name="connsiteX4" fmla="*/ 2222613 w 2477191"/>
              <a:gd name="connsiteY4" fmla="*/ 406949 h 983739"/>
              <a:gd name="connsiteX5" fmla="*/ 2324213 w 2477191"/>
              <a:gd name="connsiteY5" fmla="*/ 34415 h 983739"/>
              <a:gd name="connsiteX6" fmla="*/ 122880 w 2477191"/>
              <a:gd name="connsiteY6" fmla="*/ 85215 h 98373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486982"/>
              <a:gd name="connsiteY0" fmla="*/ 82748 h 980849"/>
              <a:gd name="connsiteX1" fmla="*/ 343013 w 2486982"/>
              <a:gd name="connsiteY1" fmla="*/ 573815 h 980849"/>
              <a:gd name="connsiteX2" fmla="*/ 867947 w 2486982"/>
              <a:gd name="connsiteY2" fmla="*/ 946348 h 980849"/>
              <a:gd name="connsiteX3" fmla="*/ 1723080 w 2486982"/>
              <a:gd name="connsiteY3" fmla="*/ 904015 h 980849"/>
              <a:gd name="connsiteX4" fmla="*/ 2256479 w 2486982"/>
              <a:gd name="connsiteY4" fmla="*/ 412948 h 980849"/>
              <a:gd name="connsiteX5" fmla="*/ 2324213 w 2486982"/>
              <a:gd name="connsiteY5" fmla="*/ 31948 h 980849"/>
              <a:gd name="connsiteX6" fmla="*/ 122880 w 2486982"/>
              <a:gd name="connsiteY6" fmla="*/ 82748 h 980849"/>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399203"/>
              <a:gd name="connsiteY0" fmla="*/ 69247 h 967348"/>
              <a:gd name="connsiteX1" fmla="*/ 343013 w 2399203"/>
              <a:gd name="connsiteY1" fmla="*/ 560314 h 967348"/>
              <a:gd name="connsiteX2" fmla="*/ 867947 w 2399203"/>
              <a:gd name="connsiteY2" fmla="*/ 932847 h 967348"/>
              <a:gd name="connsiteX3" fmla="*/ 1723080 w 2399203"/>
              <a:gd name="connsiteY3" fmla="*/ 890514 h 967348"/>
              <a:gd name="connsiteX4" fmla="*/ 2256479 w 2399203"/>
              <a:gd name="connsiteY4" fmla="*/ 399447 h 967348"/>
              <a:gd name="connsiteX5" fmla="*/ 2324213 w 2399203"/>
              <a:gd name="connsiteY5" fmla="*/ 18447 h 967348"/>
              <a:gd name="connsiteX6" fmla="*/ 1308213 w 2399203"/>
              <a:gd name="connsiteY6" fmla="*/ 60782 h 967348"/>
              <a:gd name="connsiteX7" fmla="*/ 122880 w 2399203"/>
              <a:gd name="connsiteY7" fmla="*/ 69247 h 967348"/>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48104"/>
              <a:gd name="connsiteY0" fmla="*/ 51035 h 949136"/>
              <a:gd name="connsiteX1" fmla="*/ 343013 w 2448104"/>
              <a:gd name="connsiteY1" fmla="*/ 542102 h 949136"/>
              <a:gd name="connsiteX2" fmla="*/ 867947 w 2448104"/>
              <a:gd name="connsiteY2" fmla="*/ 914635 h 949136"/>
              <a:gd name="connsiteX3" fmla="*/ 1723080 w 2448104"/>
              <a:gd name="connsiteY3" fmla="*/ 872302 h 949136"/>
              <a:gd name="connsiteX4" fmla="*/ 2256479 w 2448104"/>
              <a:gd name="connsiteY4" fmla="*/ 381235 h 949136"/>
              <a:gd name="connsiteX5" fmla="*/ 2324213 w 2448104"/>
              <a:gd name="connsiteY5" fmla="*/ 235 h 949136"/>
              <a:gd name="connsiteX6" fmla="*/ 1308213 w 2448104"/>
              <a:gd name="connsiteY6" fmla="*/ 42570 h 949136"/>
              <a:gd name="connsiteX7" fmla="*/ 122880 w 2448104"/>
              <a:gd name="connsiteY7" fmla="*/ 51035 h 949136"/>
              <a:gd name="connsiteX0" fmla="*/ 122880 w 2467050"/>
              <a:gd name="connsiteY0" fmla="*/ 13142 h 911243"/>
              <a:gd name="connsiteX1" fmla="*/ 343013 w 2467050"/>
              <a:gd name="connsiteY1" fmla="*/ 504209 h 911243"/>
              <a:gd name="connsiteX2" fmla="*/ 867947 w 2467050"/>
              <a:gd name="connsiteY2" fmla="*/ 876742 h 911243"/>
              <a:gd name="connsiteX3" fmla="*/ 1723080 w 2467050"/>
              <a:gd name="connsiteY3" fmla="*/ 834409 h 911243"/>
              <a:gd name="connsiteX4" fmla="*/ 2256479 w 2467050"/>
              <a:gd name="connsiteY4" fmla="*/ 343342 h 911243"/>
              <a:gd name="connsiteX5" fmla="*/ 2349613 w 2467050"/>
              <a:gd name="connsiteY5" fmla="*/ 4676 h 911243"/>
              <a:gd name="connsiteX6" fmla="*/ 1308213 w 2467050"/>
              <a:gd name="connsiteY6" fmla="*/ 4677 h 911243"/>
              <a:gd name="connsiteX7" fmla="*/ 122880 w 2467050"/>
              <a:gd name="connsiteY7" fmla="*/ 13142 h 911243"/>
              <a:gd name="connsiteX0" fmla="*/ 127014 w 2471184"/>
              <a:gd name="connsiteY0" fmla="*/ 13142 h 911243"/>
              <a:gd name="connsiteX1" fmla="*/ 347147 w 2471184"/>
              <a:gd name="connsiteY1" fmla="*/ 504209 h 911243"/>
              <a:gd name="connsiteX2" fmla="*/ 872081 w 2471184"/>
              <a:gd name="connsiteY2" fmla="*/ 876742 h 911243"/>
              <a:gd name="connsiteX3" fmla="*/ 1727214 w 2471184"/>
              <a:gd name="connsiteY3" fmla="*/ 834409 h 911243"/>
              <a:gd name="connsiteX4" fmla="*/ 2260613 w 2471184"/>
              <a:gd name="connsiteY4" fmla="*/ 343342 h 911243"/>
              <a:gd name="connsiteX5" fmla="*/ 2353747 w 2471184"/>
              <a:gd name="connsiteY5" fmla="*/ 4676 h 911243"/>
              <a:gd name="connsiteX6" fmla="*/ 1312347 w 2471184"/>
              <a:gd name="connsiteY6" fmla="*/ 4677 h 911243"/>
              <a:gd name="connsiteX7" fmla="*/ 127014 w 2471184"/>
              <a:gd name="connsiteY7" fmla="*/ 13142 h 911243"/>
              <a:gd name="connsiteX0" fmla="*/ 130283 w 2474453"/>
              <a:gd name="connsiteY0" fmla="*/ 13142 h 910037"/>
              <a:gd name="connsiteX1" fmla="*/ 333482 w 2474453"/>
              <a:gd name="connsiteY1" fmla="*/ 521143 h 910037"/>
              <a:gd name="connsiteX2" fmla="*/ 875350 w 2474453"/>
              <a:gd name="connsiteY2" fmla="*/ 876742 h 910037"/>
              <a:gd name="connsiteX3" fmla="*/ 1730483 w 2474453"/>
              <a:gd name="connsiteY3" fmla="*/ 834409 h 910037"/>
              <a:gd name="connsiteX4" fmla="*/ 2263882 w 2474453"/>
              <a:gd name="connsiteY4" fmla="*/ 343342 h 910037"/>
              <a:gd name="connsiteX5" fmla="*/ 2357016 w 2474453"/>
              <a:gd name="connsiteY5" fmla="*/ 4676 h 910037"/>
              <a:gd name="connsiteX6" fmla="*/ 1315616 w 2474453"/>
              <a:gd name="connsiteY6" fmla="*/ 4677 h 910037"/>
              <a:gd name="connsiteX7" fmla="*/ 130283 w 2474453"/>
              <a:gd name="connsiteY7" fmla="*/ 13142 h 910037"/>
              <a:gd name="connsiteX0" fmla="*/ 130283 w 2432506"/>
              <a:gd name="connsiteY0" fmla="*/ 13768 h 910663"/>
              <a:gd name="connsiteX1" fmla="*/ 333482 w 2432506"/>
              <a:gd name="connsiteY1" fmla="*/ 521769 h 910663"/>
              <a:gd name="connsiteX2" fmla="*/ 875350 w 2432506"/>
              <a:gd name="connsiteY2" fmla="*/ 877368 h 910663"/>
              <a:gd name="connsiteX3" fmla="*/ 1730483 w 2432506"/>
              <a:gd name="connsiteY3" fmla="*/ 835035 h 910663"/>
              <a:gd name="connsiteX4" fmla="*/ 2263882 w 2432506"/>
              <a:gd name="connsiteY4" fmla="*/ 343968 h 910663"/>
              <a:gd name="connsiteX5" fmla="*/ 2357016 w 2432506"/>
              <a:gd name="connsiteY5" fmla="*/ 5302 h 910663"/>
              <a:gd name="connsiteX6" fmla="*/ 1222482 w 2432506"/>
              <a:gd name="connsiteY6" fmla="*/ 606437 h 910663"/>
              <a:gd name="connsiteX7" fmla="*/ 130283 w 2432506"/>
              <a:gd name="connsiteY7" fmla="*/ 13768 h 910663"/>
              <a:gd name="connsiteX0" fmla="*/ 130283 w 2367193"/>
              <a:gd name="connsiteY0" fmla="*/ 10125 h 926675"/>
              <a:gd name="connsiteX1" fmla="*/ 333482 w 2367193"/>
              <a:gd name="connsiteY1" fmla="*/ 518126 h 926675"/>
              <a:gd name="connsiteX2" fmla="*/ 875350 w 2367193"/>
              <a:gd name="connsiteY2" fmla="*/ 873725 h 926675"/>
              <a:gd name="connsiteX3" fmla="*/ 1730483 w 2367193"/>
              <a:gd name="connsiteY3" fmla="*/ 831392 h 926675"/>
              <a:gd name="connsiteX4" fmla="*/ 2357016 w 2367193"/>
              <a:gd name="connsiteY4" fmla="*/ 1659 h 926675"/>
              <a:gd name="connsiteX5" fmla="*/ 1222482 w 2367193"/>
              <a:gd name="connsiteY5" fmla="*/ 602794 h 926675"/>
              <a:gd name="connsiteX6" fmla="*/ 130283 w 2367193"/>
              <a:gd name="connsiteY6" fmla="*/ 10125 h 926675"/>
              <a:gd name="connsiteX0" fmla="*/ 130283 w 2008347"/>
              <a:gd name="connsiteY0" fmla="*/ 195 h 886217"/>
              <a:gd name="connsiteX1" fmla="*/ 333482 w 2008347"/>
              <a:gd name="connsiteY1" fmla="*/ 508196 h 886217"/>
              <a:gd name="connsiteX2" fmla="*/ 875350 w 2008347"/>
              <a:gd name="connsiteY2" fmla="*/ 863795 h 886217"/>
              <a:gd name="connsiteX3" fmla="*/ 1730483 w 2008347"/>
              <a:gd name="connsiteY3" fmla="*/ 821462 h 886217"/>
              <a:gd name="connsiteX4" fmla="*/ 1984483 w 2008347"/>
              <a:gd name="connsiteY4" fmla="*/ 592862 h 886217"/>
              <a:gd name="connsiteX5" fmla="*/ 1222482 w 2008347"/>
              <a:gd name="connsiteY5" fmla="*/ 592864 h 886217"/>
              <a:gd name="connsiteX6" fmla="*/ 130283 w 2008347"/>
              <a:gd name="connsiteY6" fmla="*/ 195 h 886217"/>
              <a:gd name="connsiteX0" fmla="*/ 130283 w 2011454"/>
              <a:gd name="connsiteY0" fmla="*/ 195 h 886217"/>
              <a:gd name="connsiteX1" fmla="*/ 333482 w 2011454"/>
              <a:gd name="connsiteY1" fmla="*/ 508196 h 886217"/>
              <a:gd name="connsiteX2" fmla="*/ 875350 w 2011454"/>
              <a:gd name="connsiteY2" fmla="*/ 863795 h 886217"/>
              <a:gd name="connsiteX3" fmla="*/ 1730483 w 2011454"/>
              <a:gd name="connsiteY3" fmla="*/ 821462 h 886217"/>
              <a:gd name="connsiteX4" fmla="*/ 1984483 w 2011454"/>
              <a:gd name="connsiteY4" fmla="*/ 592862 h 886217"/>
              <a:gd name="connsiteX5" fmla="*/ 1222482 w 2011454"/>
              <a:gd name="connsiteY5" fmla="*/ 592864 h 886217"/>
              <a:gd name="connsiteX6" fmla="*/ 130283 w 2011454"/>
              <a:gd name="connsiteY6" fmla="*/ 195 h 886217"/>
              <a:gd name="connsiteX0" fmla="*/ 130283 w 2045710"/>
              <a:gd name="connsiteY0" fmla="*/ 195 h 886217"/>
              <a:gd name="connsiteX1" fmla="*/ 333482 w 2045710"/>
              <a:gd name="connsiteY1" fmla="*/ 508196 h 886217"/>
              <a:gd name="connsiteX2" fmla="*/ 875350 w 2045710"/>
              <a:gd name="connsiteY2" fmla="*/ 863795 h 886217"/>
              <a:gd name="connsiteX3" fmla="*/ 1730483 w 2045710"/>
              <a:gd name="connsiteY3" fmla="*/ 821462 h 886217"/>
              <a:gd name="connsiteX4" fmla="*/ 1984483 w 2045710"/>
              <a:gd name="connsiteY4" fmla="*/ 592862 h 886217"/>
              <a:gd name="connsiteX5" fmla="*/ 1222482 w 2045710"/>
              <a:gd name="connsiteY5" fmla="*/ 592864 h 886217"/>
              <a:gd name="connsiteX6" fmla="*/ 130283 w 2045710"/>
              <a:gd name="connsiteY6" fmla="*/ 195 h 886217"/>
              <a:gd name="connsiteX0" fmla="*/ 4332 w 1919759"/>
              <a:gd name="connsiteY0" fmla="*/ 195 h 923758"/>
              <a:gd name="connsiteX1" fmla="*/ 749399 w 1919759"/>
              <a:gd name="connsiteY1" fmla="*/ 863795 h 923758"/>
              <a:gd name="connsiteX2" fmla="*/ 1604532 w 1919759"/>
              <a:gd name="connsiteY2" fmla="*/ 821462 h 923758"/>
              <a:gd name="connsiteX3" fmla="*/ 1858532 w 1919759"/>
              <a:gd name="connsiteY3" fmla="*/ 592862 h 923758"/>
              <a:gd name="connsiteX4" fmla="*/ 1096531 w 1919759"/>
              <a:gd name="connsiteY4" fmla="*/ 592864 h 923758"/>
              <a:gd name="connsiteX5" fmla="*/ 4332 w 1919759"/>
              <a:gd name="connsiteY5" fmla="*/ 195 h 923758"/>
              <a:gd name="connsiteX0" fmla="*/ 7819 w 1609979"/>
              <a:gd name="connsiteY0" fmla="*/ 2617 h 307921"/>
              <a:gd name="connsiteX1" fmla="*/ 439619 w 1609979"/>
              <a:gd name="connsiteY1" fmla="*/ 290484 h 307921"/>
              <a:gd name="connsiteX2" fmla="*/ 1294752 w 1609979"/>
              <a:gd name="connsiteY2" fmla="*/ 248151 h 307921"/>
              <a:gd name="connsiteX3" fmla="*/ 1548752 w 1609979"/>
              <a:gd name="connsiteY3" fmla="*/ 19551 h 307921"/>
              <a:gd name="connsiteX4" fmla="*/ 786751 w 1609979"/>
              <a:gd name="connsiteY4" fmla="*/ 19553 h 307921"/>
              <a:gd name="connsiteX5" fmla="*/ 7819 w 1609979"/>
              <a:gd name="connsiteY5" fmla="*/ 2617 h 307921"/>
              <a:gd name="connsiteX0" fmla="*/ 7819 w 1609979"/>
              <a:gd name="connsiteY0" fmla="*/ 0 h 305304"/>
              <a:gd name="connsiteX1" fmla="*/ 439619 w 1609979"/>
              <a:gd name="connsiteY1" fmla="*/ 287867 h 305304"/>
              <a:gd name="connsiteX2" fmla="*/ 1294752 w 1609979"/>
              <a:gd name="connsiteY2" fmla="*/ 245534 h 305304"/>
              <a:gd name="connsiteX3" fmla="*/ 1548752 w 1609979"/>
              <a:gd name="connsiteY3" fmla="*/ 16934 h 305304"/>
              <a:gd name="connsiteX4" fmla="*/ 786751 w 1609979"/>
              <a:gd name="connsiteY4" fmla="*/ 16936 h 305304"/>
              <a:gd name="connsiteX5" fmla="*/ 7819 w 1609979"/>
              <a:gd name="connsiteY5" fmla="*/ 0 h 305304"/>
              <a:gd name="connsiteX0" fmla="*/ 6561 w 1599555"/>
              <a:gd name="connsiteY0" fmla="*/ 0 h 329069"/>
              <a:gd name="connsiteX1" fmla="*/ 438361 w 1599555"/>
              <a:gd name="connsiteY1" fmla="*/ 287867 h 329069"/>
              <a:gd name="connsiteX2" fmla="*/ 906145 w 1599555"/>
              <a:gd name="connsiteY2" fmla="*/ 322827 h 329069"/>
              <a:gd name="connsiteX3" fmla="*/ 1293494 w 1599555"/>
              <a:gd name="connsiteY3" fmla="*/ 245534 h 329069"/>
              <a:gd name="connsiteX4" fmla="*/ 1547494 w 1599555"/>
              <a:gd name="connsiteY4" fmla="*/ 16934 h 329069"/>
              <a:gd name="connsiteX5" fmla="*/ 785493 w 1599555"/>
              <a:gd name="connsiteY5" fmla="*/ 16936 h 329069"/>
              <a:gd name="connsiteX6" fmla="*/ 6561 w 1599555"/>
              <a:gd name="connsiteY6" fmla="*/ 0 h 329069"/>
              <a:gd name="connsiteX0" fmla="*/ 6613 w 1599283"/>
              <a:gd name="connsiteY0" fmla="*/ 0 h 344471"/>
              <a:gd name="connsiteX1" fmla="*/ 438413 w 1599283"/>
              <a:gd name="connsiteY1" fmla="*/ 287867 h 344471"/>
              <a:gd name="connsiteX2" fmla="*/ 925247 w 1599283"/>
              <a:gd name="connsiteY2" fmla="*/ 341877 h 344471"/>
              <a:gd name="connsiteX3" fmla="*/ 1293546 w 1599283"/>
              <a:gd name="connsiteY3" fmla="*/ 245534 h 344471"/>
              <a:gd name="connsiteX4" fmla="*/ 1547546 w 1599283"/>
              <a:gd name="connsiteY4" fmla="*/ 16934 h 344471"/>
              <a:gd name="connsiteX5" fmla="*/ 785545 w 1599283"/>
              <a:gd name="connsiteY5" fmla="*/ 16936 h 344471"/>
              <a:gd name="connsiteX6" fmla="*/ 6613 w 1599283"/>
              <a:gd name="connsiteY6" fmla="*/ 0 h 344471"/>
              <a:gd name="connsiteX0" fmla="*/ 6613 w 1570408"/>
              <a:gd name="connsiteY0" fmla="*/ 2041 h 346512"/>
              <a:gd name="connsiteX1" fmla="*/ 438413 w 1570408"/>
              <a:gd name="connsiteY1" fmla="*/ 289908 h 346512"/>
              <a:gd name="connsiteX2" fmla="*/ 925247 w 1570408"/>
              <a:gd name="connsiteY2" fmla="*/ 343918 h 346512"/>
              <a:gd name="connsiteX3" fmla="*/ 1331646 w 1570408"/>
              <a:gd name="connsiteY3" fmla="*/ 247575 h 346512"/>
              <a:gd name="connsiteX4" fmla="*/ 1547546 w 1570408"/>
              <a:gd name="connsiteY4" fmla="*/ 18975 h 346512"/>
              <a:gd name="connsiteX5" fmla="*/ 785545 w 1570408"/>
              <a:gd name="connsiteY5" fmla="*/ 18977 h 346512"/>
              <a:gd name="connsiteX6" fmla="*/ 6613 w 1570408"/>
              <a:gd name="connsiteY6" fmla="*/ 2041 h 346512"/>
              <a:gd name="connsiteX0" fmla="*/ 6613 w 1604826"/>
              <a:gd name="connsiteY0" fmla="*/ 0 h 344471"/>
              <a:gd name="connsiteX1" fmla="*/ 438413 w 1604826"/>
              <a:gd name="connsiteY1" fmla="*/ 287867 h 344471"/>
              <a:gd name="connsiteX2" fmla="*/ 925247 w 1604826"/>
              <a:gd name="connsiteY2" fmla="*/ 341877 h 344471"/>
              <a:gd name="connsiteX3" fmla="*/ 1331646 w 1604826"/>
              <a:gd name="connsiteY3" fmla="*/ 245534 h 344471"/>
              <a:gd name="connsiteX4" fmla="*/ 1547546 w 1604826"/>
              <a:gd name="connsiteY4" fmla="*/ 16934 h 344471"/>
              <a:gd name="connsiteX5" fmla="*/ 785545 w 1604826"/>
              <a:gd name="connsiteY5" fmla="*/ 16936 h 344471"/>
              <a:gd name="connsiteX6" fmla="*/ 6613 w 1604826"/>
              <a:gd name="connsiteY6" fmla="*/ 0 h 344471"/>
              <a:gd name="connsiteX0" fmla="*/ 7476 w 1605689"/>
              <a:gd name="connsiteY0" fmla="*/ 0 h 344471"/>
              <a:gd name="connsiteX1" fmla="*/ 394826 w 1605689"/>
              <a:gd name="connsiteY1" fmla="*/ 287867 h 344471"/>
              <a:gd name="connsiteX2" fmla="*/ 926110 w 1605689"/>
              <a:gd name="connsiteY2" fmla="*/ 341877 h 344471"/>
              <a:gd name="connsiteX3" fmla="*/ 1332509 w 1605689"/>
              <a:gd name="connsiteY3" fmla="*/ 245534 h 344471"/>
              <a:gd name="connsiteX4" fmla="*/ 1548409 w 1605689"/>
              <a:gd name="connsiteY4" fmla="*/ 16934 h 344471"/>
              <a:gd name="connsiteX5" fmla="*/ 786408 w 1605689"/>
              <a:gd name="connsiteY5" fmla="*/ 16936 h 344471"/>
              <a:gd name="connsiteX6" fmla="*/ 7476 w 1605689"/>
              <a:gd name="connsiteY6" fmla="*/ 0 h 344471"/>
              <a:gd name="connsiteX0" fmla="*/ 7718 w 1593231"/>
              <a:gd name="connsiteY0" fmla="*/ 0 h 331540"/>
              <a:gd name="connsiteX1" fmla="*/ 382368 w 1593231"/>
              <a:gd name="connsiteY1" fmla="*/ 275167 h 331540"/>
              <a:gd name="connsiteX2" fmla="*/ 913652 w 1593231"/>
              <a:gd name="connsiteY2" fmla="*/ 329177 h 331540"/>
              <a:gd name="connsiteX3" fmla="*/ 1320051 w 1593231"/>
              <a:gd name="connsiteY3" fmla="*/ 232834 h 331540"/>
              <a:gd name="connsiteX4" fmla="*/ 1535951 w 1593231"/>
              <a:gd name="connsiteY4" fmla="*/ 4234 h 331540"/>
              <a:gd name="connsiteX5" fmla="*/ 773950 w 1593231"/>
              <a:gd name="connsiteY5" fmla="*/ 4236 h 331540"/>
              <a:gd name="connsiteX6" fmla="*/ 7718 w 1593231"/>
              <a:gd name="connsiteY6" fmla="*/ 0 h 331540"/>
              <a:gd name="connsiteX0" fmla="*/ 21428 w 1606941"/>
              <a:gd name="connsiteY0" fmla="*/ 0 h 331540"/>
              <a:gd name="connsiteX1" fmla="*/ 396078 w 1606941"/>
              <a:gd name="connsiteY1" fmla="*/ 275167 h 331540"/>
              <a:gd name="connsiteX2" fmla="*/ 927362 w 1606941"/>
              <a:gd name="connsiteY2" fmla="*/ 329177 h 331540"/>
              <a:gd name="connsiteX3" fmla="*/ 1333761 w 1606941"/>
              <a:gd name="connsiteY3" fmla="*/ 232834 h 331540"/>
              <a:gd name="connsiteX4" fmla="*/ 1549661 w 1606941"/>
              <a:gd name="connsiteY4" fmla="*/ 4234 h 331540"/>
              <a:gd name="connsiteX5" fmla="*/ 787660 w 1606941"/>
              <a:gd name="connsiteY5" fmla="*/ 4236 h 331540"/>
              <a:gd name="connsiteX6" fmla="*/ 21428 w 1606941"/>
              <a:gd name="connsiteY6" fmla="*/ 0 h 331540"/>
              <a:gd name="connsiteX0" fmla="*/ 21611 w 1602891"/>
              <a:gd name="connsiteY0" fmla="*/ 15798 h 330136"/>
              <a:gd name="connsiteX1" fmla="*/ 392028 w 1602891"/>
              <a:gd name="connsiteY1" fmla="*/ 274031 h 330136"/>
              <a:gd name="connsiteX2" fmla="*/ 923312 w 1602891"/>
              <a:gd name="connsiteY2" fmla="*/ 328041 h 330136"/>
              <a:gd name="connsiteX3" fmla="*/ 1329711 w 1602891"/>
              <a:gd name="connsiteY3" fmla="*/ 231698 h 330136"/>
              <a:gd name="connsiteX4" fmla="*/ 1545611 w 1602891"/>
              <a:gd name="connsiteY4" fmla="*/ 3098 h 330136"/>
              <a:gd name="connsiteX5" fmla="*/ 783610 w 1602891"/>
              <a:gd name="connsiteY5" fmla="*/ 3100 h 330136"/>
              <a:gd name="connsiteX6" fmla="*/ 21611 w 1602891"/>
              <a:gd name="connsiteY6" fmla="*/ 15798 h 330136"/>
              <a:gd name="connsiteX0" fmla="*/ 22569 w 1582682"/>
              <a:gd name="connsiteY0" fmla="*/ 15798 h 330136"/>
              <a:gd name="connsiteX1" fmla="*/ 371819 w 1582682"/>
              <a:gd name="connsiteY1" fmla="*/ 274031 h 330136"/>
              <a:gd name="connsiteX2" fmla="*/ 903103 w 1582682"/>
              <a:gd name="connsiteY2" fmla="*/ 328041 h 330136"/>
              <a:gd name="connsiteX3" fmla="*/ 1309502 w 1582682"/>
              <a:gd name="connsiteY3" fmla="*/ 231698 h 330136"/>
              <a:gd name="connsiteX4" fmla="*/ 1525402 w 1582682"/>
              <a:gd name="connsiteY4" fmla="*/ 3098 h 330136"/>
              <a:gd name="connsiteX5" fmla="*/ 763401 w 1582682"/>
              <a:gd name="connsiteY5" fmla="*/ 3100 h 330136"/>
              <a:gd name="connsiteX6" fmla="*/ 22569 w 1582682"/>
              <a:gd name="connsiteY6" fmla="*/ 15798 h 330136"/>
              <a:gd name="connsiteX0" fmla="*/ 22569 w 1548012"/>
              <a:gd name="connsiteY0" fmla="*/ 26255 h 340593"/>
              <a:gd name="connsiteX1" fmla="*/ 371819 w 1548012"/>
              <a:gd name="connsiteY1" fmla="*/ 284488 h 340593"/>
              <a:gd name="connsiteX2" fmla="*/ 903103 w 1548012"/>
              <a:gd name="connsiteY2" fmla="*/ 338498 h 340593"/>
              <a:gd name="connsiteX3" fmla="*/ 1309502 w 1548012"/>
              <a:gd name="connsiteY3" fmla="*/ 242155 h 340593"/>
              <a:gd name="connsiteX4" fmla="*/ 1525402 w 1548012"/>
              <a:gd name="connsiteY4" fmla="*/ 13555 h 340593"/>
              <a:gd name="connsiteX5" fmla="*/ 767635 w 1548012"/>
              <a:gd name="connsiteY5" fmla="*/ 30491 h 340593"/>
              <a:gd name="connsiteX6" fmla="*/ 22569 w 1548012"/>
              <a:gd name="connsiteY6" fmla="*/ 26255 h 340593"/>
              <a:gd name="connsiteX0" fmla="*/ 22569 w 1563845"/>
              <a:gd name="connsiteY0" fmla="*/ 22881 h 337219"/>
              <a:gd name="connsiteX1" fmla="*/ 371819 w 1563845"/>
              <a:gd name="connsiteY1" fmla="*/ 281114 h 337219"/>
              <a:gd name="connsiteX2" fmla="*/ 903103 w 1563845"/>
              <a:gd name="connsiteY2" fmla="*/ 335124 h 337219"/>
              <a:gd name="connsiteX3" fmla="*/ 1309502 w 1563845"/>
              <a:gd name="connsiteY3" fmla="*/ 238781 h 337219"/>
              <a:gd name="connsiteX4" fmla="*/ 1542335 w 1563845"/>
              <a:gd name="connsiteY4" fmla="*/ 14414 h 337219"/>
              <a:gd name="connsiteX5" fmla="*/ 767635 w 1563845"/>
              <a:gd name="connsiteY5" fmla="*/ 27117 h 337219"/>
              <a:gd name="connsiteX6" fmla="*/ 22569 w 1563845"/>
              <a:gd name="connsiteY6" fmla="*/ 22881 h 337219"/>
              <a:gd name="connsiteX0" fmla="*/ 22569 w 1565965"/>
              <a:gd name="connsiteY0" fmla="*/ 8910 h 323248"/>
              <a:gd name="connsiteX1" fmla="*/ 371819 w 1565965"/>
              <a:gd name="connsiteY1" fmla="*/ 267143 h 323248"/>
              <a:gd name="connsiteX2" fmla="*/ 903103 w 1565965"/>
              <a:gd name="connsiteY2" fmla="*/ 321153 h 323248"/>
              <a:gd name="connsiteX3" fmla="*/ 1309502 w 1565965"/>
              <a:gd name="connsiteY3" fmla="*/ 224810 h 323248"/>
              <a:gd name="connsiteX4" fmla="*/ 1542335 w 1565965"/>
              <a:gd name="connsiteY4" fmla="*/ 443 h 323248"/>
              <a:gd name="connsiteX5" fmla="*/ 767635 w 1565965"/>
              <a:gd name="connsiteY5" fmla="*/ 13146 h 323248"/>
              <a:gd name="connsiteX6" fmla="*/ 22569 w 1565965"/>
              <a:gd name="connsiteY6" fmla="*/ 8910 h 323248"/>
              <a:gd name="connsiteX0" fmla="*/ 22569 w 1569923"/>
              <a:gd name="connsiteY0" fmla="*/ 0 h 314338"/>
              <a:gd name="connsiteX1" fmla="*/ 371819 w 1569923"/>
              <a:gd name="connsiteY1" fmla="*/ 258233 h 314338"/>
              <a:gd name="connsiteX2" fmla="*/ 903103 w 1569923"/>
              <a:gd name="connsiteY2" fmla="*/ 312243 h 314338"/>
              <a:gd name="connsiteX3" fmla="*/ 1309502 w 1569923"/>
              <a:gd name="connsiteY3" fmla="*/ 215900 h 314338"/>
              <a:gd name="connsiteX4" fmla="*/ 1546568 w 1569923"/>
              <a:gd name="connsiteY4" fmla="*/ 4233 h 314338"/>
              <a:gd name="connsiteX5" fmla="*/ 767635 w 1569923"/>
              <a:gd name="connsiteY5" fmla="*/ 4236 h 314338"/>
              <a:gd name="connsiteX6" fmla="*/ 22569 w 1569923"/>
              <a:gd name="connsiteY6" fmla="*/ 0 h 314338"/>
              <a:gd name="connsiteX0" fmla="*/ 22569 w 1569923"/>
              <a:gd name="connsiteY0" fmla="*/ 0 h 314338"/>
              <a:gd name="connsiteX1" fmla="*/ 371819 w 1569923"/>
              <a:gd name="connsiteY1" fmla="*/ 258233 h 314338"/>
              <a:gd name="connsiteX2" fmla="*/ 903103 w 1569923"/>
              <a:gd name="connsiteY2" fmla="*/ 312243 h 314338"/>
              <a:gd name="connsiteX3" fmla="*/ 1309502 w 1569923"/>
              <a:gd name="connsiteY3" fmla="*/ 215900 h 314338"/>
              <a:gd name="connsiteX4" fmla="*/ 1546568 w 1569923"/>
              <a:gd name="connsiteY4" fmla="*/ 4233 h 314338"/>
              <a:gd name="connsiteX5" fmla="*/ 767635 w 1569923"/>
              <a:gd name="connsiteY5" fmla="*/ 4236 h 314338"/>
              <a:gd name="connsiteX6" fmla="*/ 22569 w 1569923"/>
              <a:gd name="connsiteY6" fmla="*/ 0 h 314338"/>
              <a:gd name="connsiteX0" fmla="*/ 23916 w 1571270"/>
              <a:gd name="connsiteY0" fmla="*/ 1062 h 315400"/>
              <a:gd name="connsiteX1" fmla="*/ 373166 w 1571270"/>
              <a:gd name="connsiteY1" fmla="*/ 259295 h 315400"/>
              <a:gd name="connsiteX2" fmla="*/ 904450 w 1571270"/>
              <a:gd name="connsiteY2" fmla="*/ 313305 h 315400"/>
              <a:gd name="connsiteX3" fmla="*/ 1310849 w 1571270"/>
              <a:gd name="connsiteY3" fmla="*/ 216962 h 315400"/>
              <a:gd name="connsiteX4" fmla="*/ 1547915 w 1571270"/>
              <a:gd name="connsiteY4" fmla="*/ 5295 h 315400"/>
              <a:gd name="connsiteX5" fmla="*/ 768982 w 1571270"/>
              <a:gd name="connsiteY5" fmla="*/ 5298 h 315400"/>
              <a:gd name="connsiteX6" fmla="*/ 23916 w 1571270"/>
              <a:gd name="connsiteY6" fmla="*/ 1062 h 315400"/>
              <a:gd name="connsiteX0" fmla="*/ 22729 w 1595483"/>
              <a:gd name="connsiteY0" fmla="*/ 1062 h 315400"/>
              <a:gd name="connsiteX1" fmla="*/ 397379 w 1595483"/>
              <a:gd name="connsiteY1" fmla="*/ 259295 h 315400"/>
              <a:gd name="connsiteX2" fmla="*/ 928663 w 1595483"/>
              <a:gd name="connsiteY2" fmla="*/ 313305 h 315400"/>
              <a:gd name="connsiteX3" fmla="*/ 1335062 w 1595483"/>
              <a:gd name="connsiteY3" fmla="*/ 216962 h 315400"/>
              <a:gd name="connsiteX4" fmla="*/ 1572128 w 1595483"/>
              <a:gd name="connsiteY4" fmla="*/ 5295 h 315400"/>
              <a:gd name="connsiteX5" fmla="*/ 793195 w 1595483"/>
              <a:gd name="connsiteY5" fmla="*/ 5298 h 315400"/>
              <a:gd name="connsiteX6" fmla="*/ 22729 w 1595483"/>
              <a:gd name="connsiteY6" fmla="*/ 1062 h 3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483" h="315400">
                <a:moveTo>
                  <a:pt x="22729" y="1062"/>
                </a:moveTo>
                <a:cubicBezTo>
                  <a:pt x="-90159" y="-17283"/>
                  <a:pt x="246390" y="207255"/>
                  <a:pt x="397379" y="259295"/>
                </a:cubicBezTo>
                <a:cubicBezTo>
                  <a:pt x="548368" y="311335"/>
                  <a:pt x="786141" y="320360"/>
                  <a:pt x="928663" y="313305"/>
                </a:cubicBezTo>
                <a:cubicBezTo>
                  <a:pt x="1071185" y="306250"/>
                  <a:pt x="1227818" y="268297"/>
                  <a:pt x="1335062" y="216962"/>
                </a:cubicBezTo>
                <a:cubicBezTo>
                  <a:pt x="1442306" y="165627"/>
                  <a:pt x="1668507" y="-5268"/>
                  <a:pt x="1572128" y="5295"/>
                </a:cubicBezTo>
                <a:cubicBezTo>
                  <a:pt x="1469117" y="16585"/>
                  <a:pt x="1160084" y="-3169"/>
                  <a:pt x="793195" y="5298"/>
                </a:cubicBezTo>
                <a:cubicBezTo>
                  <a:pt x="426306" y="13765"/>
                  <a:pt x="345874" y="13762"/>
                  <a:pt x="22729" y="1062"/>
                </a:cubicBezTo>
                <a:close/>
              </a:path>
            </a:pathLst>
          </a:custGeom>
          <a:solidFill>
            <a:srgbClr val="9D95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6041945" y="4027469"/>
            <a:ext cx="1917533" cy="729714"/>
          </a:xfrm>
          <a:custGeom>
            <a:avLst/>
            <a:gdLst>
              <a:gd name="connsiteX0" fmla="*/ 0 w 2381250"/>
              <a:gd name="connsiteY0" fmla="*/ 0 h 889000"/>
              <a:gd name="connsiteX1" fmla="*/ 203200 w 2381250"/>
              <a:gd name="connsiteY1" fmla="*/ 342900 h 889000"/>
              <a:gd name="connsiteX2" fmla="*/ 419100 w 2381250"/>
              <a:gd name="connsiteY2" fmla="*/ 577850 h 889000"/>
              <a:gd name="connsiteX3" fmla="*/ 749300 w 2381250"/>
              <a:gd name="connsiteY3" fmla="*/ 806450 h 889000"/>
              <a:gd name="connsiteX4" fmla="*/ 1111250 w 2381250"/>
              <a:gd name="connsiteY4" fmla="*/ 889000 h 889000"/>
              <a:gd name="connsiteX5" fmla="*/ 1485900 w 2381250"/>
              <a:gd name="connsiteY5" fmla="*/ 889000 h 889000"/>
              <a:gd name="connsiteX6" fmla="*/ 1790700 w 2381250"/>
              <a:gd name="connsiteY6" fmla="*/ 793750 h 889000"/>
              <a:gd name="connsiteX7" fmla="*/ 2057400 w 2381250"/>
              <a:gd name="connsiteY7" fmla="*/ 558800 h 889000"/>
              <a:gd name="connsiteX8" fmla="*/ 2260600 w 2381250"/>
              <a:gd name="connsiteY8" fmla="*/ 317500 h 889000"/>
              <a:gd name="connsiteX9" fmla="*/ 2368550 w 2381250"/>
              <a:gd name="connsiteY9" fmla="*/ 88900 h 889000"/>
              <a:gd name="connsiteX10" fmla="*/ 2381250 w 2381250"/>
              <a:gd name="connsiteY10" fmla="*/ 6350 h 889000"/>
              <a:gd name="connsiteX11" fmla="*/ 2381250 w 2381250"/>
              <a:gd name="connsiteY11" fmla="*/ 6350 h 889000"/>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0126"/>
              <a:gd name="connsiteX1" fmla="*/ 203200 w 2381250"/>
              <a:gd name="connsiteY1" fmla="*/ 342900 h 900126"/>
              <a:gd name="connsiteX2" fmla="*/ 419100 w 2381250"/>
              <a:gd name="connsiteY2" fmla="*/ 577850 h 900126"/>
              <a:gd name="connsiteX3" fmla="*/ 749300 w 2381250"/>
              <a:gd name="connsiteY3" fmla="*/ 806450 h 900126"/>
              <a:gd name="connsiteX4" fmla="*/ 1111250 w 2381250"/>
              <a:gd name="connsiteY4" fmla="*/ 889000 h 900126"/>
              <a:gd name="connsiteX5" fmla="*/ 1485900 w 2381250"/>
              <a:gd name="connsiteY5" fmla="*/ 889000 h 900126"/>
              <a:gd name="connsiteX6" fmla="*/ 1790700 w 2381250"/>
              <a:gd name="connsiteY6" fmla="*/ 793750 h 900126"/>
              <a:gd name="connsiteX7" fmla="*/ 2057400 w 2381250"/>
              <a:gd name="connsiteY7" fmla="*/ 558800 h 900126"/>
              <a:gd name="connsiteX8" fmla="*/ 2260600 w 2381250"/>
              <a:gd name="connsiteY8" fmla="*/ 317500 h 900126"/>
              <a:gd name="connsiteX9" fmla="*/ 2368550 w 2381250"/>
              <a:gd name="connsiteY9" fmla="*/ 88900 h 900126"/>
              <a:gd name="connsiteX10" fmla="*/ 2381250 w 2381250"/>
              <a:gd name="connsiteY10" fmla="*/ 6350 h 900126"/>
              <a:gd name="connsiteX11" fmla="*/ 2381250 w 2381250"/>
              <a:gd name="connsiteY11" fmla="*/ 6350 h 900126"/>
              <a:gd name="connsiteX0" fmla="*/ 0 w 2381250"/>
              <a:gd name="connsiteY0" fmla="*/ 0 h 903112"/>
              <a:gd name="connsiteX1" fmla="*/ 203200 w 2381250"/>
              <a:gd name="connsiteY1" fmla="*/ 342900 h 903112"/>
              <a:gd name="connsiteX2" fmla="*/ 419100 w 2381250"/>
              <a:gd name="connsiteY2" fmla="*/ 577850 h 903112"/>
              <a:gd name="connsiteX3" fmla="*/ 749300 w 2381250"/>
              <a:gd name="connsiteY3" fmla="*/ 806450 h 903112"/>
              <a:gd name="connsiteX4" fmla="*/ 1111250 w 2381250"/>
              <a:gd name="connsiteY4" fmla="*/ 889000 h 903112"/>
              <a:gd name="connsiteX5" fmla="*/ 1485900 w 2381250"/>
              <a:gd name="connsiteY5" fmla="*/ 889000 h 903112"/>
              <a:gd name="connsiteX6" fmla="*/ 1841500 w 2381250"/>
              <a:gd name="connsiteY6" fmla="*/ 749300 h 903112"/>
              <a:gd name="connsiteX7" fmla="*/ 2057400 w 2381250"/>
              <a:gd name="connsiteY7" fmla="*/ 558800 h 903112"/>
              <a:gd name="connsiteX8" fmla="*/ 2260600 w 2381250"/>
              <a:gd name="connsiteY8" fmla="*/ 317500 h 903112"/>
              <a:gd name="connsiteX9" fmla="*/ 2368550 w 2381250"/>
              <a:gd name="connsiteY9" fmla="*/ 88900 h 903112"/>
              <a:gd name="connsiteX10" fmla="*/ 2381250 w 2381250"/>
              <a:gd name="connsiteY10" fmla="*/ 6350 h 903112"/>
              <a:gd name="connsiteX11" fmla="*/ 2381250 w 2381250"/>
              <a:gd name="connsiteY11" fmla="*/ 6350 h 90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250" h="903112">
                <a:moveTo>
                  <a:pt x="0" y="0"/>
                </a:moveTo>
                <a:cubicBezTo>
                  <a:pt x="67733" y="114300"/>
                  <a:pt x="133350" y="246592"/>
                  <a:pt x="203200" y="342900"/>
                </a:cubicBezTo>
                <a:cubicBezTo>
                  <a:pt x="273050" y="439208"/>
                  <a:pt x="328083" y="500592"/>
                  <a:pt x="419100" y="577850"/>
                </a:cubicBezTo>
                <a:cubicBezTo>
                  <a:pt x="510117" y="655108"/>
                  <a:pt x="633942" y="754592"/>
                  <a:pt x="749300" y="806450"/>
                </a:cubicBezTo>
                <a:cubicBezTo>
                  <a:pt x="864658" y="858308"/>
                  <a:pt x="988483" y="875242"/>
                  <a:pt x="1111250" y="889000"/>
                </a:cubicBezTo>
                <a:cubicBezTo>
                  <a:pt x="1234017" y="902758"/>
                  <a:pt x="1364192" y="912283"/>
                  <a:pt x="1485900" y="889000"/>
                </a:cubicBezTo>
                <a:cubicBezTo>
                  <a:pt x="1607608" y="865717"/>
                  <a:pt x="1752600" y="827617"/>
                  <a:pt x="1841500" y="749300"/>
                </a:cubicBezTo>
                <a:cubicBezTo>
                  <a:pt x="1913467" y="685800"/>
                  <a:pt x="1987550" y="630767"/>
                  <a:pt x="2057400" y="558800"/>
                </a:cubicBezTo>
                <a:cubicBezTo>
                  <a:pt x="2127250" y="486833"/>
                  <a:pt x="2208742" y="395817"/>
                  <a:pt x="2260600" y="317500"/>
                </a:cubicBezTo>
                <a:cubicBezTo>
                  <a:pt x="2312458" y="239183"/>
                  <a:pt x="2348442" y="140758"/>
                  <a:pt x="2368550" y="88900"/>
                </a:cubicBezTo>
                <a:lnTo>
                  <a:pt x="2381250" y="6350"/>
                </a:lnTo>
                <a:lnTo>
                  <a:pt x="2381250" y="6350"/>
                </a:lnTo>
              </a:path>
            </a:pathLst>
          </a:custGeom>
          <a:ln>
            <a:solidFill>
              <a:srgbClr val="8497B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5622696" y="2316015"/>
            <a:ext cx="2337774" cy="371074"/>
          </a:xfrm>
          <a:custGeom>
            <a:avLst/>
            <a:gdLst>
              <a:gd name="connsiteX0" fmla="*/ 0 w 2903118"/>
              <a:gd name="connsiteY0" fmla="*/ 233726 h 459250"/>
              <a:gd name="connsiteX1" fmla="*/ 147616 w 2903118"/>
              <a:gd name="connsiteY1" fmla="*/ 143516 h 459250"/>
              <a:gd name="connsiteX2" fmla="*/ 692976 w 2903118"/>
              <a:gd name="connsiteY2" fmla="*/ 0 h 459250"/>
              <a:gd name="connsiteX3" fmla="*/ 832391 w 2903118"/>
              <a:gd name="connsiteY3" fmla="*/ 114813 h 459250"/>
              <a:gd name="connsiteX4" fmla="*/ 971807 w 2903118"/>
              <a:gd name="connsiteY4" fmla="*/ 143516 h 459250"/>
              <a:gd name="connsiteX5" fmla="*/ 1098921 w 2903118"/>
              <a:gd name="connsiteY5" fmla="*/ 315735 h 459250"/>
              <a:gd name="connsiteX6" fmla="*/ 1303943 w 2903118"/>
              <a:gd name="connsiteY6" fmla="*/ 348538 h 459250"/>
              <a:gd name="connsiteX7" fmla="*/ 1541769 w 2903118"/>
              <a:gd name="connsiteY7" fmla="*/ 459250 h 459250"/>
              <a:gd name="connsiteX8" fmla="*/ 1685285 w 2903118"/>
              <a:gd name="connsiteY8" fmla="*/ 397744 h 459250"/>
              <a:gd name="connsiteX9" fmla="*/ 2214242 w 2903118"/>
              <a:gd name="connsiteY9" fmla="*/ 344438 h 459250"/>
              <a:gd name="connsiteX10" fmla="*/ 2357758 w 2903118"/>
              <a:gd name="connsiteY10" fmla="*/ 258328 h 459250"/>
              <a:gd name="connsiteX11" fmla="*/ 2493073 w 2903118"/>
              <a:gd name="connsiteY11" fmla="*/ 459250 h 459250"/>
              <a:gd name="connsiteX12" fmla="*/ 2763703 w 2903118"/>
              <a:gd name="connsiteY12" fmla="*/ 459250 h 459250"/>
              <a:gd name="connsiteX13" fmla="*/ 2903118 w 2903118"/>
              <a:gd name="connsiteY13" fmla="*/ 250128 h 45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3118" h="459250">
                <a:moveTo>
                  <a:pt x="0" y="233726"/>
                </a:moveTo>
                <a:lnTo>
                  <a:pt x="147616" y="143516"/>
                </a:lnTo>
                <a:lnTo>
                  <a:pt x="692976" y="0"/>
                </a:lnTo>
                <a:lnTo>
                  <a:pt x="832391" y="114813"/>
                </a:lnTo>
                <a:lnTo>
                  <a:pt x="971807" y="143516"/>
                </a:lnTo>
                <a:lnTo>
                  <a:pt x="1098921" y="315735"/>
                </a:lnTo>
                <a:lnTo>
                  <a:pt x="1303943" y="348538"/>
                </a:lnTo>
                <a:lnTo>
                  <a:pt x="1541769" y="459250"/>
                </a:lnTo>
                <a:lnTo>
                  <a:pt x="1685285" y="397744"/>
                </a:lnTo>
                <a:lnTo>
                  <a:pt x="2214242" y="344438"/>
                </a:lnTo>
                <a:lnTo>
                  <a:pt x="2357758" y="258328"/>
                </a:lnTo>
                <a:lnTo>
                  <a:pt x="2493073" y="459250"/>
                </a:lnTo>
                <a:lnTo>
                  <a:pt x="2763703" y="459250"/>
                </a:lnTo>
                <a:lnTo>
                  <a:pt x="2903118" y="250128"/>
                </a:lnTo>
              </a:path>
            </a:pathLst>
          </a:cu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628650" y="38138"/>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smtClean="0"/>
              <a:t>MLD vs. photoacclimation regimes</a:t>
            </a:r>
            <a:br>
              <a:rPr lang="en-US" dirty="0" smtClean="0"/>
            </a:br>
            <a:endParaRPr lang="en-US" i="1" dirty="0">
              <a:solidFill>
                <a:schemeClr val="accent5"/>
              </a:solidFill>
            </a:endParaRPr>
          </a:p>
        </p:txBody>
      </p:sp>
      <p:sp>
        <p:nvSpPr>
          <p:cNvPr id="25" name="Rounded Rectangle 24"/>
          <p:cNvSpPr/>
          <p:nvPr/>
        </p:nvSpPr>
        <p:spPr>
          <a:xfrm>
            <a:off x="1369283" y="5871409"/>
            <a:ext cx="1893463" cy="758695"/>
          </a:xfrm>
          <a:prstGeom prst="roundRect">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Rectangle 25"/>
              <p:cNvSpPr/>
              <p:nvPr/>
            </p:nvSpPr>
            <p:spPr>
              <a:xfrm>
                <a:off x="1488958" y="5913744"/>
                <a:ext cx="1726435" cy="636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charset="0"/>
                            </a:rPr>
                          </m:ctrlPr>
                        </m:fPr>
                        <m:num>
                          <m:sSup>
                            <m:sSupPr>
                              <m:ctrlPr>
                                <a:rPr lang="en-US" i="1">
                                  <a:latin typeface="Cambria Math" charset="0"/>
                                </a:rPr>
                              </m:ctrlPr>
                            </m:sSupPr>
                            <m:e>
                              <m:r>
                                <a:rPr lang="en-US" i="1">
                                  <a:latin typeface="Cambria Math" charset="0"/>
                                </a:rPr>
                                <m:t>𝐹𝑣</m:t>
                              </m:r>
                            </m:e>
                            <m:sup>
                              <m:r>
                                <a:rPr lang="en-US" i="0">
                                  <a:latin typeface="Cambria Math" charset="0"/>
                                </a:rPr>
                                <m:t>′</m:t>
                              </m:r>
                            </m:sup>
                          </m:sSup>
                        </m:num>
                        <m:den>
                          <m:sSup>
                            <m:sSupPr>
                              <m:ctrlPr>
                                <a:rPr lang="en-US" i="1">
                                  <a:latin typeface="Cambria Math" charset="0"/>
                                </a:rPr>
                              </m:ctrlPr>
                            </m:sSupPr>
                            <m:e>
                              <m:r>
                                <a:rPr lang="en-US" i="1">
                                  <a:latin typeface="Cambria Math" charset="0"/>
                                </a:rPr>
                                <m:t>𝐹𝑚</m:t>
                              </m:r>
                            </m:e>
                            <m:sup>
                              <m:r>
                                <a:rPr lang="en-US" i="0">
                                  <a:latin typeface="Cambria Math" charset="0"/>
                                </a:rPr>
                                <m:t>′</m:t>
                              </m:r>
                            </m:sup>
                          </m:sSup>
                        </m:den>
                      </m:f>
                      <m:r>
                        <a:rPr lang="en-US" i="0">
                          <a:latin typeface="Cambria Math" charset="0"/>
                        </a:rPr>
                        <m:t>=</m:t>
                      </m:r>
                      <m:r>
                        <a:rPr lang="en-US" i="1">
                          <a:latin typeface="Cambria Math" charset="0"/>
                        </a:rPr>
                        <m:t>𝑎</m:t>
                      </m:r>
                      <m:r>
                        <a:rPr lang="en-US" i="0">
                          <a:latin typeface="Cambria Math" charset="0"/>
                        </a:rPr>
                        <m:t> </m:t>
                      </m:r>
                      <m:sSup>
                        <m:sSupPr>
                          <m:ctrlPr>
                            <a:rPr lang="en-US" i="1">
                              <a:latin typeface="Cambria Math" charset="0"/>
                            </a:rPr>
                          </m:ctrlPr>
                        </m:sSupPr>
                        <m:e>
                          <m:r>
                            <a:rPr lang="en-US" i="1">
                              <a:latin typeface="Cambria Math" charset="0"/>
                            </a:rPr>
                            <m:t>𝑒</m:t>
                          </m:r>
                        </m:e>
                        <m:sup>
                          <m:r>
                            <a:rPr lang="en-US" i="0">
                              <a:latin typeface="Cambria Math" charset="0"/>
                            </a:rPr>
                            <m:t>−</m:t>
                          </m:r>
                          <m:f>
                            <m:fPr>
                              <m:ctrlPr>
                                <a:rPr lang="en-US" i="1" smtClean="0">
                                  <a:latin typeface="Cambria Math" charset="0"/>
                                </a:rPr>
                              </m:ctrlPr>
                            </m:fPr>
                            <m:num>
                              <m:r>
                                <a:rPr lang="en-US" i="1">
                                  <a:latin typeface="Cambria Math" charset="0"/>
                                </a:rPr>
                                <m:t>𝑃𝐴𝑅</m:t>
                              </m:r>
                            </m:num>
                            <m:den>
                              <m:sSub>
                                <m:sSubPr>
                                  <m:ctrlPr>
                                    <a:rPr lang="en-US" i="1" smtClean="0">
                                      <a:solidFill>
                                        <a:schemeClr val="accent5"/>
                                      </a:solidFill>
                                      <a:latin typeface="Cambria Math" charset="0"/>
                                    </a:rPr>
                                  </m:ctrlPr>
                                </m:sSubPr>
                                <m:e>
                                  <m:r>
                                    <a:rPr lang="en-US" i="1">
                                      <a:solidFill>
                                        <a:schemeClr val="accent5"/>
                                      </a:solidFill>
                                      <a:latin typeface="Cambria Math" charset="0"/>
                                    </a:rPr>
                                    <m:t>𝐸</m:t>
                                  </m:r>
                                </m:e>
                                <m:sub>
                                  <m:r>
                                    <a:rPr lang="en-US" i="1">
                                      <a:solidFill>
                                        <a:schemeClr val="accent5"/>
                                      </a:solidFill>
                                      <a:latin typeface="Cambria Math" charset="0"/>
                                    </a:rPr>
                                    <m:t>𝑘</m:t>
                                  </m:r>
                                </m:sub>
                              </m:sSub>
                            </m:den>
                          </m:f>
                        </m:sup>
                      </m:sSup>
                    </m:oMath>
                  </m:oMathPara>
                </a14:m>
                <a:endParaRPr lang="en-US" dirty="0"/>
              </a:p>
            </p:txBody>
          </p:sp>
        </mc:Choice>
        <mc:Fallback xmlns="">
          <p:sp>
            <p:nvSpPr>
              <p:cNvPr id="26" name="Rectangle 25"/>
              <p:cNvSpPr>
                <a:spLocks noRot="1" noChangeAspect="1" noMove="1" noResize="1" noEditPoints="1" noAdjustHandles="1" noChangeArrowheads="1" noChangeShapeType="1" noTextEdit="1"/>
              </p:cNvSpPr>
              <p:nvPr/>
            </p:nvSpPr>
            <p:spPr>
              <a:xfrm>
                <a:off x="1488958" y="5913744"/>
                <a:ext cx="1726435" cy="636906"/>
              </a:xfrm>
              <a:prstGeom prst="rect">
                <a:avLst/>
              </a:prstGeom>
              <a:blipFill rotWithShape="0">
                <a:blip r:embed="rId5"/>
                <a:stretch>
                  <a:fillRect/>
                </a:stretch>
              </a:blipFill>
            </p:spPr>
            <p:txBody>
              <a:bodyPr/>
              <a:lstStyle/>
              <a:p>
                <a:r>
                  <a:rPr lang="en-US">
                    <a:noFill/>
                  </a:rPr>
                  <a:t> </a:t>
                </a:r>
              </a:p>
            </p:txBody>
          </p:sp>
        </mc:Fallback>
      </mc:AlternateContent>
      <p:pic>
        <p:nvPicPr>
          <p:cNvPr id="27" name="Content Placeholder 3" descr="../Desktop/Screen%20Shot%202016-08-01%20at%202.14.45%20PM.png"/>
          <p:cNvPicPr>
            <a:picLocks/>
          </p:cNvPicPr>
          <p:nvPr/>
        </p:nvPicPr>
        <p:blipFill rotWithShape="1">
          <a:blip r:embed="rId6">
            <a:extLst>
              <a:ext uri="{28A0092B-C50C-407E-A947-70E740481C1C}">
                <a14:useLocalDpi xmlns:a14="http://schemas.microsoft.com/office/drawing/2010/main" val="0"/>
              </a:ext>
            </a:extLst>
          </a:blip>
          <a:srcRect r="47087" b="8867"/>
          <a:stretch/>
        </p:blipFill>
        <p:spPr bwMode="auto">
          <a:xfrm>
            <a:off x="702081" y="1025432"/>
            <a:ext cx="3146294" cy="4689568"/>
          </a:xfrm>
          <a:prstGeom prst="rect">
            <a:avLst/>
          </a:prstGeom>
          <a:noFill/>
          <a:ln>
            <a:noFill/>
          </a:ln>
        </p:spPr>
      </p:pic>
    </p:spTree>
    <p:extLst>
      <p:ext uri="{BB962C8B-B14F-4D97-AF65-F5344CB8AC3E}">
        <p14:creationId xmlns:p14="http://schemas.microsoft.com/office/powerpoint/2010/main" val="16880853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19426" y="114880"/>
            <a:ext cx="7957017" cy="1143000"/>
          </a:xfrm>
        </p:spPr>
        <p:txBody>
          <a:bodyPr/>
          <a:lstStyle/>
          <a:p>
            <a:pPr algn="ctr"/>
            <a:r>
              <a:rPr lang="en-US" b="1" dirty="0" smtClean="0"/>
              <a:t>Slocum Gliders</a:t>
            </a:r>
            <a:endParaRPr lang="en-US" b="1" dirty="0"/>
          </a:p>
        </p:txBody>
      </p:sp>
      <p:pic>
        <p:nvPicPr>
          <p:cNvPr id="7" name="Content Placeholder 6" descr="Screen Shot 2015-03-10 at 3.28.57 AM.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b="68120"/>
          <a:stretch/>
        </p:blipFill>
        <p:spPr>
          <a:xfrm>
            <a:off x="170641" y="3695417"/>
            <a:ext cx="8764353" cy="1397843"/>
          </a:xfrm>
          <a:prstGeom prst="rect">
            <a:avLst/>
          </a:prstGeom>
        </p:spPr>
      </p:pic>
      <p:pic>
        <p:nvPicPr>
          <p:cNvPr id="9" name="Content Placeholder 6" descr="Screen Shot 2015-03-10 at 3.28.57 AM.png"/>
          <p:cNvPicPr>
            <a:picLocks noChangeAspect="1"/>
          </p:cNvPicPr>
          <p:nvPr/>
        </p:nvPicPr>
        <p:blipFill rotWithShape="1">
          <a:blip r:embed="rId3">
            <a:extLst>
              <a:ext uri="{28A0092B-C50C-407E-A947-70E740481C1C}">
                <a14:useLocalDpi xmlns:a14="http://schemas.microsoft.com/office/drawing/2010/main" val="0"/>
              </a:ext>
            </a:extLst>
          </a:blip>
          <a:srcRect t="59986" b="-1754"/>
          <a:stretch/>
        </p:blipFill>
        <p:spPr>
          <a:xfrm>
            <a:off x="170641" y="5026447"/>
            <a:ext cx="8764353" cy="1831553"/>
          </a:xfrm>
          <a:prstGeom prst="rect">
            <a:avLst/>
          </a:prstGeom>
        </p:spPr>
      </p:pic>
      <p:sp>
        <p:nvSpPr>
          <p:cNvPr id="8" name="Content Placeholder 3"/>
          <p:cNvSpPr txBox="1">
            <a:spLocks/>
          </p:cNvSpPr>
          <p:nvPr/>
        </p:nvSpPr>
        <p:spPr>
          <a:xfrm>
            <a:off x="4554294" y="1025912"/>
            <a:ext cx="4467042" cy="293277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smtClean="0"/>
              <a:t>AUV; 1.5 meter; ~ 60 kg</a:t>
            </a:r>
          </a:p>
          <a:p>
            <a:r>
              <a:rPr lang="en-US" dirty="0" smtClean="0"/>
              <a:t>Buoyancy driven (saw-tooth pattern)</a:t>
            </a:r>
          </a:p>
          <a:p>
            <a:r>
              <a:rPr lang="en-US" dirty="0">
                <a:cs typeface="Calibri"/>
              </a:rPr>
              <a:t>Sensors: CTD (Temperature, Salinity, Depth), Fluorescence, Backscatter</a:t>
            </a:r>
            <a:r>
              <a:rPr lang="en-US" dirty="0" smtClean="0">
                <a:cs typeface="Calibri"/>
              </a:rPr>
              <a:t>, </a:t>
            </a:r>
            <a:r>
              <a:rPr lang="en-US" dirty="0">
                <a:cs typeface="Calibri"/>
              </a:rPr>
              <a:t>Oxygen, ADCP, FIRe &amp; PAR</a:t>
            </a:r>
            <a:endParaRPr lang="en-US" dirty="0" smtClean="0">
              <a:cs typeface="Calibri"/>
            </a:endParaRPr>
          </a:p>
          <a:p>
            <a:r>
              <a:rPr lang="en-US" dirty="0" smtClean="0">
                <a:cs typeface="Calibri"/>
              </a:rPr>
              <a:t>High-resolution sampling </a:t>
            </a:r>
          </a:p>
          <a:p>
            <a:r>
              <a:rPr lang="en-US" dirty="0" smtClean="0">
                <a:cs typeface="Calibri"/>
              </a:rPr>
              <a:t>Long endurance</a:t>
            </a:r>
            <a:endParaRPr lang="en-US" dirty="0" smtClean="0"/>
          </a:p>
        </p:txBody>
      </p:sp>
      <p:pic>
        <p:nvPicPr>
          <p:cNvPr id="10" name="Content Placeholder 8" descr="gliderdiagram.gif"/>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19096" b="-19096"/>
          <a:stretch>
            <a:fillRect/>
          </a:stretch>
        </p:blipFill>
        <p:spPr bwMode="auto">
          <a:xfrm>
            <a:off x="274596" y="619843"/>
            <a:ext cx="4168188" cy="346038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125817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2152" y="1434693"/>
            <a:ext cx="7325710" cy="5386410"/>
          </a:xfrm>
        </p:spPr>
      </p:pic>
      <p:sp>
        <p:nvSpPr>
          <p:cNvPr id="2" name="Title 1"/>
          <p:cNvSpPr>
            <a:spLocks noGrp="1"/>
          </p:cNvSpPr>
          <p:nvPr>
            <p:ph type="title"/>
          </p:nvPr>
        </p:nvSpPr>
        <p:spPr>
          <a:xfrm>
            <a:off x="695410" y="209262"/>
            <a:ext cx="4938190" cy="1325563"/>
          </a:xfrm>
        </p:spPr>
        <p:txBody>
          <a:bodyPr/>
          <a:lstStyle/>
          <a:p>
            <a:pPr algn="ctr"/>
            <a:r>
              <a:rPr lang="en-US" dirty="0" smtClean="0"/>
              <a:t>Antarctic Glider  Deployments</a:t>
            </a:r>
            <a:endParaRPr lang="en-US" dirty="0"/>
          </a:p>
        </p:txBody>
      </p:sp>
      <p:pic>
        <p:nvPicPr>
          <p:cNvPr id="6" name="Picture 5" descr="未标题-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7685">
            <a:off x="-311941" y="169956"/>
            <a:ext cx="2519285" cy="182090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034832167"/>
              </p:ext>
            </p:extLst>
          </p:nvPr>
        </p:nvGraphicFramePr>
        <p:xfrm>
          <a:off x="4839627" y="273968"/>
          <a:ext cx="3947532" cy="1281046"/>
        </p:xfrm>
        <a:graphic>
          <a:graphicData uri="http://schemas.openxmlformats.org/drawingml/2006/table">
            <a:tbl>
              <a:tblPr firstRow="1" bandRow="1">
                <a:tableStyleId>{5C22544A-7EE6-4342-B048-85BDC9FD1C3A}</a:tableStyleId>
              </a:tblPr>
              <a:tblGrid>
                <a:gridCol w="1234234"/>
                <a:gridCol w="1285942"/>
                <a:gridCol w="814039"/>
                <a:gridCol w="613317"/>
              </a:tblGrid>
              <a:tr h="403510">
                <a:tc>
                  <a:txBody>
                    <a:bodyPr/>
                    <a:lstStyle/>
                    <a:p>
                      <a:pPr algn="ctr">
                        <a:lnSpc>
                          <a:spcPct val="70000"/>
                        </a:lnSpc>
                      </a:pPr>
                      <a:endParaRPr lang="en-US" sz="1600" b="0" dirty="0">
                        <a:solidFill>
                          <a:schemeClr val="tx1"/>
                        </a:solidFill>
                      </a:endParaRPr>
                    </a:p>
                  </a:txBody>
                  <a:tcPr marL="82323" marR="82323" marT="41162" marB="41162" anchor="ctr">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70000"/>
                        </a:lnSpc>
                      </a:pPr>
                      <a:r>
                        <a:rPr lang="en-US" sz="1600" dirty="0" smtClean="0">
                          <a:solidFill>
                            <a:schemeClr val="tx1"/>
                          </a:solidFill>
                        </a:rPr>
                        <a:t># deployments</a:t>
                      </a:r>
                      <a:endParaRPr lang="en-US" sz="1600" dirty="0">
                        <a:solidFill>
                          <a:schemeClr val="tx1"/>
                        </a:solidFill>
                      </a:endParaRPr>
                    </a:p>
                  </a:txBody>
                  <a:tcPr marL="82323" marR="82323" marT="41162" marB="411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70000"/>
                        </a:lnSpc>
                      </a:pPr>
                      <a:r>
                        <a:rPr lang="en-US" sz="1600" dirty="0" smtClean="0">
                          <a:solidFill>
                            <a:schemeClr val="tx1"/>
                          </a:solidFill>
                        </a:rPr>
                        <a:t># Profiles</a:t>
                      </a:r>
                      <a:endParaRPr lang="en-US" sz="1600" dirty="0">
                        <a:solidFill>
                          <a:schemeClr val="tx1"/>
                        </a:solidFill>
                      </a:endParaRPr>
                    </a:p>
                  </a:txBody>
                  <a:tcPr marL="82323" marR="82323" marT="41162" marB="411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70000"/>
                        </a:lnSpc>
                      </a:pPr>
                      <a:r>
                        <a:rPr lang="en-US" sz="1600" dirty="0" smtClean="0">
                          <a:solidFill>
                            <a:schemeClr val="tx1"/>
                          </a:solidFill>
                        </a:rPr>
                        <a:t>#</a:t>
                      </a:r>
                      <a:r>
                        <a:rPr lang="en-US" sz="1600" baseline="0" dirty="0" smtClean="0">
                          <a:solidFill>
                            <a:schemeClr val="tx1"/>
                          </a:solidFill>
                        </a:rPr>
                        <a:t> </a:t>
                      </a:r>
                      <a:r>
                        <a:rPr lang="en-US" sz="1600" dirty="0" smtClean="0">
                          <a:solidFill>
                            <a:schemeClr val="tx1"/>
                          </a:solidFill>
                        </a:rPr>
                        <a:t>Days</a:t>
                      </a:r>
                      <a:endParaRPr lang="en-US" sz="1600" dirty="0">
                        <a:solidFill>
                          <a:schemeClr val="tx1"/>
                        </a:solidFill>
                      </a:endParaRPr>
                    </a:p>
                  </a:txBody>
                  <a:tcPr marL="82323" marR="82323" marT="41162" marB="41162" anchor="ctr">
                    <a:lnL w="12700" cap="flat" cmpd="sng" algn="ctr">
                      <a:no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r>
              <a:tr h="285782">
                <a:tc>
                  <a:txBody>
                    <a:bodyPr/>
                    <a:lstStyle/>
                    <a:p>
                      <a:pPr algn="ctr">
                        <a:lnSpc>
                          <a:spcPct val="70000"/>
                        </a:lnSpc>
                      </a:pPr>
                      <a:r>
                        <a:rPr lang="en-US" sz="1600" b="0" spc="-150" dirty="0" smtClean="0">
                          <a:solidFill>
                            <a:srgbClr val="0432FF"/>
                          </a:solidFill>
                        </a:rPr>
                        <a:t>WAP </a:t>
                      </a:r>
                      <a:endParaRPr lang="en-US" sz="1600" b="0" spc="-150" dirty="0">
                        <a:solidFill>
                          <a:srgbClr val="0432FF"/>
                        </a:solidFill>
                      </a:endParaRPr>
                    </a:p>
                  </a:txBody>
                  <a:tcPr marL="82323" marR="82323" marT="41162" marB="41162" anchor="b">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70000"/>
                        </a:lnSpc>
                      </a:pPr>
                      <a:r>
                        <a:rPr lang="en-US" sz="1600" dirty="0" smtClean="0"/>
                        <a:t>26</a:t>
                      </a:r>
                      <a:endParaRPr lang="en-US" sz="1600" dirty="0"/>
                    </a:p>
                  </a:txBody>
                  <a:tcPr marL="82323" marR="82323" marT="41162" marB="41162" anchor="b">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70000"/>
                        </a:lnSpc>
                      </a:pPr>
                      <a:r>
                        <a:rPr lang="en-US" sz="1600" dirty="0" smtClean="0"/>
                        <a:t>16 673</a:t>
                      </a:r>
                      <a:endParaRPr lang="en-US" sz="1600" dirty="0"/>
                    </a:p>
                  </a:txBody>
                  <a:tcPr marL="82323" marR="82323" marT="41162" marB="41162" anchor="b">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70000"/>
                        </a:lnSpc>
                      </a:pPr>
                      <a:r>
                        <a:rPr lang="en-US" sz="1600" dirty="0" smtClean="0"/>
                        <a:t>407</a:t>
                      </a:r>
                      <a:endParaRPr lang="en-US" sz="1600" dirty="0"/>
                    </a:p>
                  </a:txBody>
                  <a:tcPr marL="82323" marR="82323" marT="41162" marB="41162" anchor="b">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285782">
                <a:tc>
                  <a:txBody>
                    <a:bodyPr/>
                    <a:lstStyle/>
                    <a:p>
                      <a:pPr algn="ctr">
                        <a:lnSpc>
                          <a:spcPct val="70000"/>
                        </a:lnSpc>
                      </a:pPr>
                      <a:r>
                        <a:rPr lang="en-US" sz="1600" b="0" spc="-150" dirty="0" smtClean="0">
                          <a:solidFill>
                            <a:srgbClr val="FF0000"/>
                          </a:solidFill>
                        </a:rPr>
                        <a:t>Ross Sea </a:t>
                      </a:r>
                      <a:endParaRPr lang="en-US" sz="1600" b="0" spc="-150" dirty="0">
                        <a:solidFill>
                          <a:srgbClr val="FF0000"/>
                        </a:solidFill>
                      </a:endParaRPr>
                    </a:p>
                  </a:txBody>
                  <a:tcPr marL="82323" marR="82323" marT="41162" marB="41162"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70000"/>
                        </a:lnSpc>
                      </a:pPr>
                      <a:r>
                        <a:rPr lang="en-US" sz="1600" dirty="0" smtClean="0"/>
                        <a:t>3</a:t>
                      </a:r>
                      <a:endParaRPr lang="en-US" sz="1600" dirty="0"/>
                    </a:p>
                  </a:txBody>
                  <a:tcPr marL="82323" marR="82323" marT="41162" marB="41162"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70000"/>
                        </a:lnSpc>
                      </a:pPr>
                      <a:r>
                        <a:rPr lang="en-US" sz="1600" dirty="0" smtClean="0"/>
                        <a:t>2 212</a:t>
                      </a:r>
                      <a:endParaRPr lang="en-US" sz="1600" dirty="0"/>
                    </a:p>
                  </a:txBody>
                  <a:tcPr marL="82323" marR="82323" marT="41162" marB="41162"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70000"/>
                        </a:lnSpc>
                      </a:pPr>
                      <a:r>
                        <a:rPr lang="en-US" sz="1600" dirty="0" smtClean="0"/>
                        <a:t>67</a:t>
                      </a:r>
                      <a:endParaRPr lang="en-US" sz="1600" dirty="0"/>
                    </a:p>
                  </a:txBody>
                  <a:tcPr marL="82323" marR="82323" marT="41162" marB="41162"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285782">
                <a:tc>
                  <a:txBody>
                    <a:bodyPr/>
                    <a:lstStyle/>
                    <a:p>
                      <a:pPr algn="ctr">
                        <a:lnSpc>
                          <a:spcPct val="70000"/>
                        </a:lnSpc>
                      </a:pPr>
                      <a:r>
                        <a:rPr lang="en-US" sz="1600" b="0" spc="-150" dirty="0" smtClean="0">
                          <a:solidFill>
                            <a:srgbClr val="FFC000"/>
                          </a:solidFill>
                        </a:rPr>
                        <a:t>Amundsen Sea</a:t>
                      </a:r>
                      <a:endParaRPr lang="en-US" sz="1600" b="0" spc="-150" dirty="0">
                        <a:solidFill>
                          <a:srgbClr val="FFC000"/>
                        </a:solidFill>
                      </a:endParaRPr>
                    </a:p>
                  </a:txBody>
                  <a:tcPr marL="82323" marR="82323" marT="41162" marB="41162" anchor="b">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algn="ctr">
                        <a:lnSpc>
                          <a:spcPct val="70000"/>
                        </a:lnSpc>
                      </a:pPr>
                      <a:r>
                        <a:rPr lang="en-US" sz="1600" dirty="0" smtClean="0"/>
                        <a:t>3</a:t>
                      </a:r>
                      <a:endParaRPr lang="en-US" sz="1600" dirty="0"/>
                    </a:p>
                  </a:txBody>
                  <a:tcPr marL="82323" marR="82323" marT="41162" marB="41162" anchor="b">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algn="ctr">
                        <a:lnSpc>
                          <a:spcPct val="70000"/>
                        </a:lnSpc>
                      </a:pPr>
                      <a:r>
                        <a:rPr lang="en-US" sz="1600" dirty="0" smtClean="0"/>
                        <a:t>2 247</a:t>
                      </a:r>
                      <a:endParaRPr lang="en-US" sz="1600" dirty="0"/>
                    </a:p>
                  </a:txBody>
                  <a:tcPr marL="82323" marR="82323" marT="41162" marB="41162" anchor="b">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algn="ctr">
                        <a:lnSpc>
                          <a:spcPct val="70000"/>
                        </a:lnSpc>
                      </a:pPr>
                      <a:r>
                        <a:rPr lang="en-US" sz="1600" dirty="0" smtClean="0"/>
                        <a:t>26</a:t>
                      </a:r>
                      <a:endParaRPr lang="en-US" sz="1600" dirty="0"/>
                    </a:p>
                  </a:txBody>
                  <a:tcPr marL="82323" marR="82323" marT="41162" marB="41162" anchor="b">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33703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4420" y="14190"/>
            <a:ext cx="8844990" cy="1325563"/>
          </a:xfrm>
        </p:spPr>
        <p:txBody>
          <a:bodyPr>
            <a:normAutofit/>
          </a:bodyPr>
          <a:lstStyle/>
          <a:p>
            <a:pPr algn="ctr"/>
            <a:r>
              <a:rPr lang="en-US" dirty="0" smtClean="0"/>
              <a:t>Seasonal cycle at Palmer Deep Canyon (WAP)</a:t>
            </a:r>
            <a:br>
              <a:rPr lang="en-US" dirty="0" smtClean="0"/>
            </a:br>
            <a:r>
              <a:rPr lang="en-US" sz="2400" dirty="0" smtClean="0"/>
              <a:t>Shallow MLD + increased stratification = increased chlorophyll</a:t>
            </a:r>
            <a:endParaRPr lang="en-US" sz="2400" dirty="0"/>
          </a:p>
        </p:txBody>
      </p:sp>
      <p:sp>
        <p:nvSpPr>
          <p:cNvPr id="2" name="TextBox 1"/>
          <p:cNvSpPr txBox="1"/>
          <p:nvPr/>
        </p:nvSpPr>
        <p:spPr>
          <a:xfrm>
            <a:off x="0" y="6511144"/>
            <a:ext cx="2584174" cy="369332"/>
          </a:xfrm>
          <a:prstGeom prst="rect">
            <a:avLst/>
          </a:prstGeom>
          <a:noFill/>
        </p:spPr>
        <p:txBody>
          <a:bodyPr wrap="none" rtlCol="0">
            <a:spAutoFit/>
          </a:bodyPr>
          <a:lstStyle/>
          <a:p>
            <a:r>
              <a:rPr lang="en-US" dirty="0" smtClean="0"/>
              <a:t>Carvalho et al, 2016 (JGR)</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238" y="1120521"/>
            <a:ext cx="6273264" cy="5353551"/>
          </a:xfrm>
          <a:prstGeom prst="rect">
            <a:avLst/>
          </a:prstGeom>
        </p:spPr>
      </p:pic>
      <p:sp>
        <p:nvSpPr>
          <p:cNvPr id="7" name="TextBox 6"/>
          <p:cNvSpPr txBox="1"/>
          <p:nvPr/>
        </p:nvSpPr>
        <p:spPr>
          <a:xfrm>
            <a:off x="1815547" y="3340557"/>
            <a:ext cx="1388970" cy="369332"/>
          </a:xfrm>
          <a:prstGeom prst="rect">
            <a:avLst/>
          </a:prstGeom>
          <a:noFill/>
        </p:spPr>
        <p:txBody>
          <a:bodyPr wrap="none" rtlCol="0">
            <a:spAutoFit/>
          </a:bodyPr>
          <a:lstStyle/>
          <a:p>
            <a:r>
              <a:rPr lang="en-US" smtClean="0"/>
              <a:t>Temperature</a:t>
            </a:r>
            <a:endParaRPr lang="en-US"/>
          </a:p>
        </p:txBody>
      </p:sp>
      <p:sp>
        <p:nvSpPr>
          <p:cNvPr id="11" name="TextBox 10"/>
          <p:cNvSpPr txBox="1"/>
          <p:nvPr/>
        </p:nvSpPr>
        <p:spPr>
          <a:xfrm>
            <a:off x="5053017" y="3340557"/>
            <a:ext cx="1382751" cy="369332"/>
          </a:xfrm>
          <a:prstGeom prst="rect">
            <a:avLst/>
          </a:prstGeom>
          <a:noFill/>
        </p:spPr>
        <p:txBody>
          <a:bodyPr wrap="none" rtlCol="0">
            <a:spAutoFit/>
          </a:bodyPr>
          <a:lstStyle/>
          <a:p>
            <a:r>
              <a:rPr lang="en-US" dirty="0" smtClean="0"/>
              <a:t>Stratification</a:t>
            </a:r>
            <a:endParaRPr lang="en-US" dirty="0"/>
          </a:p>
        </p:txBody>
      </p:sp>
      <p:sp>
        <p:nvSpPr>
          <p:cNvPr id="12" name="TextBox 11"/>
          <p:cNvSpPr txBox="1"/>
          <p:nvPr/>
        </p:nvSpPr>
        <p:spPr>
          <a:xfrm>
            <a:off x="1815547" y="5218784"/>
            <a:ext cx="862737" cy="369332"/>
          </a:xfrm>
          <a:prstGeom prst="rect">
            <a:avLst/>
          </a:prstGeom>
          <a:noFill/>
        </p:spPr>
        <p:txBody>
          <a:bodyPr wrap="none" rtlCol="0">
            <a:spAutoFit/>
          </a:bodyPr>
          <a:lstStyle/>
          <a:p>
            <a:r>
              <a:rPr lang="en-US" dirty="0" smtClean="0"/>
              <a:t>Salinity</a:t>
            </a:r>
            <a:endParaRPr lang="en-US" dirty="0"/>
          </a:p>
        </p:txBody>
      </p:sp>
      <p:sp>
        <p:nvSpPr>
          <p:cNvPr id="13" name="TextBox 12"/>
          <p:cNvSpPr txBox="1"/>
          <p:nvPr/>
        </p:nvSpPr>
        <p:spPr>
          <a:xfrm>
            <a:off x="5053017" y="5218784"/>
            <a:ext cx="1252394" cy="369332"/>
          </a:xfrm>
          <a:prstGeom prst="rect">
            <a:avLst/>
          </a:prstGeom>
          <a:noFill/>
        </p:spPr>
        <p:txBody>
          <a:bodyPr wrap="none" rtlCol="0">
            <a:spAutoFit/>
          </a:bodyPr>
          <a:lstStyle/>
          <a:p>
            <a:r>
              <a:rPr lang="en-US" dirty="0" smtClean="0"/>
              <a:t>Chlorophyll</a:t>
            </a:r>
            <a:endParaRPr lang="en-US" dirty="0"/>
          </a:p>
        </p:txBody>
      </p:sp>
    </p:spTree>
    <p:extLst>
      <p:ext uri="{BB962C8B-B14F-4D97-AF65-F5344CB8AC3E}">
        <p14:creationId xmlns:p14="http://schemas.microsoft.com/office/powerpoint/2010/main" val="1527800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142" y="1844504"/>
            <a:ext cx="7673546" cy="3990544"/>
          </a:xfrm>
          <a:prstGeom prst="rect">
            <a:avLst/>
          </a:prstGeom>
        </p:spPr>
      </p:pic>
      <p:sp>
        <p:nvSpPr>
          <p:cNvPr id="5" name="Title 1"/>
          <p:cNvSpPr>
            <a:spLocks noGrp="1"/>
          </p:cNvSpPr>
          <p:nvPr>
            <p:ph type="title"/>
          </p:nvPr>
        </p:nvSpPr>
        <p:spPr>
          <a:xfrm>
            <a:off x="204420" y="14190"/>
            <a:ext cx="8844990" cy="1325563"/>
          </a:xfrm>
        </p:spPr>
        <p:txBody>
          <a:bodyPr>
            <a:normAutofit/>
          </a:bodyPr>
          <a:lstStyle/>
          <a:p>
            <a:pPr algn="ctr"/>
            <a:r>
              <a:rPr lang="en-US" dirty="0" smtClean="0"/>
              <a:t>Seasonal cycle at Palmer Deep Canyon (WAP)</a:t>
            </a:r>
            <a:br>
              <a:rPr lang="en-US" dirty="0" smtClean="0"/>
            </a:br>
            <a:r>
              <a:rPr lang="en-US" sz="2400" dirty="0" smtClean="0"/>
              <a:t>Shallow MLD + increased stratification = increased chlorophyll</a:t>
            </a:r>
            <a:endParaRPr lang="en-US" sz="2400" dirty="0"/>
          </a:p>
        </p:txBody>
      </p:sp>
      <p:sp>
        <p:nvSpPr>
          <p:cNvPr id="2" name="TextBox 1"/>
          <p:cNvSpPr txBox="1"/>
          <p:nvPr/>
        </p:nvSpPr>
        <p:spPr>
          <a:xfrm>
            <a:off x="0" y="6511144"/>
            <a:ext cx="2584174" cy="369332"/>
          </a:xfrm>
          <a:prstGeom prst="rect">
            <a:avLst/>
          </a:prstGeom>
          <a:noFill/>
        </p:spPr>
        <p:txBody>
          <a:bodyPr wrap="none" rtlCol="0">
            <a:spAutoFit/>
          </a:bodyPr>
          <a:lstStyle/>
          <a:p>
            <a:r>
              <a:rPr lang="en-US" dirty="0" smtClean="0"/>
              <a:t>Carvalho et al, 2016 (JGR)</a:t>
            </a:r>
            <a:endParaRPr lang="en-US" dirty="0"/>
          </a:p>
        </p:txBody>
      </p:sp>
      <p:sp>
        <p:nvSpPr>
          <p:cNvPr id="6" name="Oval 5"/>
          <p:cNvSpPr/>
          <p:nvPr/>
        </p:nvSpPr>
        <p:spPr>
          <a:xfrm>
            <a:off x="2049783" y="3198192"/>
            <a:ext cx="1068779" cy="64126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673713" y="3198193"/>
            <a:ext cx="1068779" cy="64126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8904304">
            <a:off x="4055877" y="4061422"/>
            <a:ext cx="542860" cy="3042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8904304">
            <a:off x="7787302" y="4061424"/>
            <a:ext cx="542860" cy="3042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178459" y="3262014"/>
            <a:ext cx="1232517" cy="451406"/>
          </a:xfrm>
          <a:prstGeom prst="rect">
            <a:avLst/>
          </a:prstGeom>
          <a:noFill/>
        </p:spPr>
        <p:txBody>
          <a:bodyPr wrap="none" rtlCol="0">
            <a:spAutoFit/>
          </a:bodyPr>
          <a:lstStyle/>
          <a:p>
            <a:pPr>
              <a:lnSpc>
                <a:spcPts val="1420"/>
              </a:lnSpc>
            </a:pPr>
            <a:r>
              <a:rPr lang="en-US" sz="1600" dirty="0" smtClean="0">
                <a:solidFill>
                  <a:srgbClr val="FF0000"/>
                </a:solidFill>
              </a:rPr>
              <a:t>Increased</a:t>
            </a:r>
          </a:p>
          <a:p>
            <a:pPr>
              <a:lnSpc>
                <a:spcPts val="1420"/>
              </a:lnSpc>
            </a:pPr>
            <a:r>
              <a:rPr lang="en-US" sz="1600" dirty="0" smtClean="0">
                <a:solidFill>
                  <a:srgbClr val="FF0000"/>
                </a:solidFill>
              </a:rPr>
              <a:t>stratification</a:t>
            </a:r>
            <a:endParaRPr lang="en-US" sz="1600" dirty="0">
              <a:solidFill>
                <a:srgbClr val="FF0000"/>
              </a:solidFill>
            </a:endParaRPr>
          </a:p>
        </p:txBody>
      </p:sp>
      <p:sp>
        <p:nvSpPr>
          <p:cNvPr id="14" name="TextBox 13"/>
          <p:cNvSpPr txBox="1"/>
          <p:nvPr/>
        </p:nvSpPr>
        <p:spPr>
          <a:xfrm>
            <a:off x="6966127" y="3409406"/>
            <a:ext cx="989886" cy="451406"/>
          </a:xfrm>
          <a:prstGeom prst="rect">
            <a:avLst/>
          </a:prstGeom>
          <a:noFill/>
        </p:spPr>
        <p:txBody>
          <a:bodyPr wrap="none" rtlCol="0">
            <a:spAutoFit/>
          </a:bodyPr>
          <a:lstStyle/>
          <a:p>
            <a:pPr>
              <a:lnSpc>
                <a:spcPts val="1420"/>
              </a:lnSpc>
            </a:pPr>
            <a:r>
              <a:rPr lang="en-US" sz="1600" dirty="0" smtClean="0">
                <a:solidFill>
                  <a:srgbClr val="FF0000"/>
                </a:solidFill>
              </a:rPr>
              <a:t>Increased</a:t>
            </a:r>
          </a:p>
          <a:p>
            <a:pPr>
              <a:lnSpc>
                <a:spcPts val="1420"/>
              </a:lnSpc>
            </a:pPr>
            <a:r>
              <a:rPr lang="en-US" sz="1600" dirty="0" smtClean="0">
                <a:solidFill>
                  <a:srgbClr val="FF0000"/>
                </a:solidFill>
              </a:rPr>
              <a:t>biomass</a:t>
            </a:r>
            <a:endParaRPr lang="en-US" sz="1600" dirty="0">
              <a:solidFill>
                <a:srgbClr val="FF0000"/>
              </a:solidFill>
            </a:endParaRPr>
          </a:p>
        </p:txBody>
      </p:sp>
    </p:spTree>
    <p:extLst>
      <p:ext uri="{BB962C8B-B14F-4D97-AF65-F5344CB8AC3E}">
        <p14:creationId xmlns:p14="http://schemas.microsoft.com/office/powerpoint/2010/main" val="6818617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4420" y="14190"/>
            <a:ext cx="8844990" cy="1325563"/>
          </a:xfrm>
        </p:spPr>
        <p:txBody>
          <a:bodyPr>
            <a:normAutofit/>
          </a:bodyPr>
          <a:lstStyle/>
          <a:p>
            <a:pPr algn="ctr"/>
            <a:r>
              <a:rPr lang="en-US" dirty="0" smtClean="0"/>
              <a:t>Seasonal cycle at Palmer Deep Canyon (WAP)</a:t>
            </a:r>
            <a:br>
              <a:rPr lang="en-US" dirty="0" smtClean="0"/>
            </a:br>
            <a:r>
              <a:rPr lang="en-US" sz="2400" dirty="0" smtClean="0"/>
              <a:t>Shallow MLD + increased stratification = increased chlorophyll</a:t>
            </a:r>
            <a:endParaRPr lang="en-US" sz="2400" dirty="0"/>
          </a:p>
        </p:txBody>
      </p:sp>
      <p:sp>
        <p:nvSpPr>
          <p:cNvPr id="2" name="TextBox 1"/>
          <p:cNvSpPr txBox="1"/>
          <p:nvPr/>
        </p:nvSpPr>
        <p:spPr>
          <a:xfrm>
            <a:off x="0" y="6511144"/>
            <a:ext cx="2584174" cy="369332"/>
          </a:xfrm>
          <a:prstGeom prst="rect">
            <a:avLst/>
          </a:prstGeom>
          <a:noFill/>
        </p:spPr>
        <p:txBody>
          <a:bodyPr wrap="none" rtlCol="0">
            <a:spAutoFit/>
          </a:bodyPr>
          <a:lstStyle/>
          <a:p>
            <a:r>
              <a:rPr lang="en-US" dirty="0" smtClean="0"/>
              <a:t>Carvalho et al, 2016 (JGR)</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238" y="1120521"/>
            <a:ext cx="6273264" cy="5353551"/>
          </a:xfrm>
          <a:prstGeom prst="rect">
            <a:avLst/>
          </a:prstGeom>
        </p:spPr>
      </p:pic>
      <p:sp>
        <p:nvSpPr>
          <p:cNvPr id="7" name="TextBox 6"/>
          <p:cNvSpPr txBox="1"/>
          <p:nvPr/>
        </p:nvSpPr>
        <p:spPr>
          <a:xfrm>
            <a:off x="1815547" y="3340557"/>
            <a:ext cx="1388970" cy="369332"/>
          </a:xfrm>
          <a:prstGeom prst="rect">
            <a:avLst/>
          </a:prstGeom>
          <a:noFill/>
        </p:spPr>
        <p:txBody>
          <a:bodyPr wrap="none" rtlCol="0">
            <a:spAutoFit/>
          </a:bodyPr>
          <a:lstStyle/>
          <a:p>
            <a:r>
              <a:rPr lang="en-US" smtClean="0"/>
              <a:t>Temperature</a:t>
            </a:r>
            <a:endParaRPr lang="en-US"/>
          </a:p>
        </p:txBody>
      </p:sp>
      <p:sp>
        <p:nvSpPr>
          <p:cNvPr id="11" name="TextBox 10"/>
          <p:cNvSpPr txBox="1"/>
          <p:nvPr/>
        </p:nvSpPr>
        <p:spPr>
          <a:xfrm>
            <a:off x="5053017" y="3340557"/>
            <a:ext cx="1382751" cy="369332"/>
          </a:xfrm>
          <a:prstGeom prst="rect">
            <a:avLst/>
          </a:prstGeom>
          <a:noFill/>
        </p:spPr>
        <p:txBody>
          <a:bodyPr wrap="none" rtlCol="0">
            <a:spAutoFit/>
          </a:bodyPr>
          <a:lstStyle/>
          <a:p>
            <a:r>
              <a:rPr lang="en-US" dirty="0" smtClean="0"/>
              <a:t>Stratification</a:t>
            </a:r>
            <a:endParaRPr lang="en-US" dirty="0"/>
          </a:p>
        </p:txBody>
      </p:sp>
      <p:sp>
        <p:nvSpPr>
          <p:cNvPr id="12" name="TextBox 11"/>
          <p:cNvSpPr txBox="1"/>
          <p:nvPr/>
        </p:nvSpPr>
        <p:spPr>
          <a:xfrm>
            <a:off x="1815547" y="5218784"/>
            <a:ext cx="862737" cy="369332"/>
          </a:xfrm>
          <a:prstGeom prst="rect">
            <a:avLst/>
          </a:prstGeom>
          <a:noFill/>
        </p:spPr>
        <p:txBody>
          <a:bodyPr wrap="none" rtlCol="0">
            <a:spAutoFit/>
          </a:bodyPr>
          <a:lstStyle/>
          <a:p>
            <a:r>
              <a:rPr lang="en-US" dirty="0" smtClean="0"/>
              <a:t>Salinity</a:t>
            </a:r>
            <a:endParaRPr lang="en-US" dirty="0"/>
          </a:p>
        </p:txBody>
      </p:sp>
      <p:sp>
        <p:nvSpPr>
          <p:cNvPr id="13" name="TextBox 12"/>
          <p:cNvSpPr txBox="1"/>
          <p:nvPr/>
        </p:nvSpPr>
        <p:spPr>
          <a:xfrm>
            <a:off x="5053017" y="5218784"/>
            <a:ext cx="1252394" cy="369332"/>
          </a:xfrm>
          <a:prstGeom prst="rect">
            <a:avLst/>
          </a:prstGeom>
          <a:noFill/>
        </p:spPr>
        <p:txBody>
          <a:bodyPr wrap="none" rtlCol="0">
            <a:spAutoFit/>
          </a:bodyPr>
          <a:lstStyle/>
          <a:p>
            <a:r>
              <a:rPr lang="en-US" dirty="0" smtClean="0"/>
              <a:t>Chlorophyll</a:t>
            </a:r>
            <a:endParaRPr lang="en-US" dirty="0"/>
          </a:p>
        </p:txBody>
      </p:sp>
      <p:sp>
        <p:nvSpPr>
          <p:cNvPr id="9" name="Oval 8"/>
          <p:cNvSpPr/>
          <p:nvPr/>
        </p:nvSpPr>
        <p:spPr>
          <a:xfrm>
            <a:off x="2105300" y="4059915"/>
            <a:ext cx="1068779" cy="64126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350152" y="4059915"/>
            <a:ext cx="1068779" cy="64126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350152" y="2064860"/>
            <a:ext cx="1068779" cy="64126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8904304">
            <a:off x="3681322" y="4601177"/>
            <a:ext cx="542860" cy="3042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8904304">
            <a:off x="7007861" y="4662962"/>
            <a:ext cx="542860" cy="3042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8904304">
            <a:off x="6959397" y="2693584"/>
            <a:ext cx="542860" cy="3042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690482" y="5037578"/>
            <a:ext cx="1048942" cy="460639"/>
          </a:xfrm>
          <a:prstGeom prst="rect">
            <a:avLst/>
          </a:prstGeom>
          <a:noFill/>
        </p:spPr>
        <p:txBody>
          <a:bodyPr wrap="none" rtlCol="0">
            <a:spAutoFit/>
          </a:bodyPr>
          <a:lstStyle/>
          <a:p>
            <a:pPr>
              <a:lnSpc>
                <a:spcPts val="1420"/>
              </a:lnSpc>
            </a:pPr>
            <a:r>
              <a:rPr lang="en-US" sz="1600" dirty="0" smtClean="0">
                <a:solidFill>
                  <a:srgbClr val="FF0000"/>
                </a:solidFill>
              </a:rPr>
              <a:t>Glacial</a:t>
            </a:r>
          </a:p>
          <a:p>
            <a:pPr>
              <a:lnSpc>
                <a:spcPts val="1420"/>
              </a:lnSpc>
            </a:pPr>
            <a:r>
              <a:rPr lang="en-US" sz="1600" dirty="0" smtClean="0">
                <a:solidFill>
                  <a:srgbClr val="FF0000"/>
                </a:solidFill>
              </a:rPr>
              <a:t>meltwater</a:t>
            </a:r>
            <a:endParaRPr lang="en-US" sz="1600" dirty="0">
              <a:solidFill>
                <a:srgbClr val="FF0000"/>
              </a:solidFill>
            </a:endParaRPr>
          </a:p>
        </p:txBody>
      </p:sp>
      <p:sp>
        <p:nvSpPr>
          <p:cNvPr id="19" name="TextBox 18"/>
          <p:cNvSpPr txBox="1"/>
          <p:nvPr/>
        </p:nvSpPr>
        <p:spPr>
          <a:xfrm>
            <a:off x="2093435" y="4689948"/>
            <a:ext cx="1048942" cy="451406"/>
          </a:xfrm>
          <a:prstGeom prst="rect">
            <a:avLst/>
          </a:prstGeom>
          <a:noFill/>
        </p:spPr>
        <p:txBody>
          <a:bodyPr wrap="none" rtlCol="0">
            <a:spAutoFit/>
          </a:bodyPr>
          <a:lstStyle/>
          <a:p>
            <a:pPr>
              <a:lnSpc>
                <a:spcPts val="1420"/>
              </a:lnSpc>
            </a:pPr>
            <a:r>
              <a:rPr lang="en-US" sz="1600" dirty="0" smtClean="0">
                <a:solidFill>
                  <a:srgbClr val="FF0000"/>
                </a:solidFill>
              </a:rPr>
              <a:t>Sea-ice</a:t>
            </a:r>
          </a:p>
          <a:p>
            <a:pPr>
              <a:lnSpc>
                <a:spcPts val="1420"/>
              </a:lnSpc>
            </a:pPr>
            <a:r>
              <a:rPr lang="en-US" sz="1600" dirty="0" smtClean="0">
                <a:solidFill>
                  <a:srgbClr val="FF0000"/>
                </a:solidFill>
              </a:rPr>
              <a:t>meltwater</a:t>
            </a:r>
            <a:endParaRPr lang="en-US" sz="1600" dirty="0">
              <a:solidFill>
                <a:srgbClr val="FF0000"/>
              </a:solidFill>
            </a:endParaRPr>
          </a:p>
        </p:txBody>
      </p:sp>
      <p:sp>
        <p:nvSpPr>
          <p:cNvPr id="20" name="TextBox 19"/>
          <p:cNvSpPr txBox="1"/>
          <p:nvPr/>
        </p:nvSpPr>
        <p:spPr>
          <a:xfrm>
            <a:off x="6399339" y="2025801"/>
            <a:ext cx="1232517" cy="451406"/>
          </a:xfrm>
          <a:prstGeom prst="rect">
            <a:avLst/>
          </a:prstGeom>
          <a:noFill/>
        </p:spPr>
        <p:txBody>
          <a:bodyPr wrap="none" rtlCol="0">
            <a:spAutoFit/>
          </a:bodyPr>
          <a:lstStyle/>
          <a:p>
            <a:pPr>
              <a:lnSpc>
                <a:spcPts val="1420"/>
              </a:lnSpc>
            </a:pPr>
            <a:r>
              <a:rPr lang="en-US" sz="1600" dirty="0" smtClean="0">
                <a:solidFill>
                  <a:srgbClr val="FF0000"/>
                </a:solidFill>
              </a:rPr>
              <a:t>Increased</a:t>
            </a:r>
          </a:p>
          <a:p>
            <a:pPr>
              <a:lnSpc>
                <a:spcPts val="1420"/>
              </a:lnSpc>
            </a:pPr>
            <a:r>
              <a:rPr lang="en-US" sz="1600" dirty="0" smtClean="0">
                <a:solidFill>
                  <a:srgbClr val="FF0000"/>
                </a:solidFill>
              </a:rPr>
              <a:t>stratification</a:t>
            </a:r>
            <a:endParaRPr lang="en-US" sz="1600" dirty="0">
              <a:solidFill>
                <a:srgbClr val="FF0000"/>
              </a:solidFill>
            </a:endParaRPr>
          </a:p>
        </p:txBody>
      </p:sp>
      <p:sp>
        <p:nvSpPr>
          <p:cNvPr id="21" name="TextBox 20"/>
          <p:cNvSpPr txBox="1"/>
          <p:nvPr/>
        </p:nvSpPr>
        <p:spPr>
          <a:xfrm>
            <a:off x="6418931" y="4013835"/>
            <a:ext cx="989886" cy="451406"/>
          </a:xfrm>
          <a:prstGeom prst="rect">
            <a:avLst/>
          </a:prstGeom>
          <a:noFill/>
        </p:spPr>
        <p:txBody>
          <a:bodyPr wrap="none" rtlCol="0">
            <a:spAutoFit/>
          </a:bodyPr>
          <a:lstStyle/>
          <a:p>
            <a:pPr>
              <a:lnSpc>
                <a:spcPts val="1420"/>
              </a:lnSpc>
            </a:pPr>
            <a:r>
              <a:rPr lang="en-US" sz="1600" dirty="0" smtClean="0">
                <a:solidFill>
                  <a:srgbClr val="FF0000"/>
                </a:solidFill>
              </a:rPr>
              <a:t>Increased</a:t>
            </a:r>
          </a:p>
          <a:p>
            <a:pPr>
              <a:lnSpc>
                <a:spcPts val="1420"/>
              </a:lnSpc>
            </a:pPr>
            <a:r>
              <a:rPr lang="en-US" sz="1600" dirty="0" smtClean="0">
                <a:solidFill>
                  <a:srgbClr val="FF0000"/>
                </a:solidFill>
              </a:rPr>
              <a:t>biomass</a:t>
            </a:r>
            <a:endParaRPr lang="en-US" sz="1600" dirty="0">
              <a:solidFill>
                <a:srgbClr val="FF0000"/>
              </a:solidFill>
            </a:endParaRPr>
          </a:p>
        </p:txBody>
      </p:sp>
      <p:sp>
        <p:nvSpPr>
          <p:cNvPr id="22" name="TextBox 21"/>
          <p:cNvSpPr txBox="1"/>
          <p:nvPr/>
        </p:nvSpPr>
        <p:spPr>
          <a:xfrm>
            <a:off x="383550" y="2025801"/>
            <a:ext cx="833241" cy="460639"/>
          </a:xfrm>
          <a:prstGeom prst="rect">
            <a:avLst/>
          </a:prstGeom>
          <a:noFill/>
        </p:spPr>
        <p:txBody>
          <a:bodyPr wrap="none" rtlCol="0">
            <a:spAutoFit/>
          </a:bodyPr>
          <a:lstStyle/>
          <a:p>
            <a:pPr algn="r">
              <a:lnSpc>
                <a:spcPts val="1420"/>
              </a:lnSpc>
            </a:pPr>
            <a:r>
              <a:rPr lang="en-US" sz="1600" dirty="0" smtClean="0">
                <a:solidFill>
                  <a:srgbClr val="FF0000"/>
                </a:solidFill>
              </a:rPr>
              <a:t>Shallow</a:t>
            </a:r>
          </a:p>
          <a:p>
            <a:pPr algn="r">
              <a:lnSpc>
                <a:spcPts val="1420"/>
              </a:lnSpc>
            </a:pPr>
            <a:r>
              <a:rPr lang="en-US" sz="1600" dirty="0" smtClean="0">
                <a:solidFill>
                  <a:srgbClr val="FF0000"/>
                </a:solidFill>
              </a:rPr>
              <a:t>MLD</a:t>
            </a:r>
            <a:endParaRPr lang="en-US" sz="1600" dirty="0">
              <a:solidFill>
                <a:srgbClr val="FF0000"/>
              </a:solidFill>
            </a:endParaRPr>
          </a:p>
        </p:txBody>
      </p:sp>
      <p:cxnSp>
        <p:nvCxnSpPr>
          <p:cNvPr id="23" name="Straight Connector 22"/>
          <p:cNvCxnSpPr/>
          <p:nvPr/>
        </p:nvCxnSpPr>
        <p:spPr>
          <a:xfrm flipH="1">
            <a:off x="1216791" y="2311664"/>
            <a:ext cx="1662983" cy="461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502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799" y="451441"/>
            <a:ext cx="6371741" cy="1325563"/>
          </a:xfrm>
        </p:spPr>
        <p:txBody>
          <a:bodyPr/>
          <a:lstStyle/>
          <a:p>
            <a:pPr algn="ctr"/>
            <a:r>
              <a:rPr lang="en-US" dirty="0" smtClean="0"/>
              <a:t>Current phytoplankton physiology measurements methods</a:t>
            </a:r>
            <a:endParaRPr lang="en-US" dirty="0"/>
          </a:p>
        </p:txBody>
      </p:sp>
      <p:sp>
        <p:nvSpPr>
          <p:cNvPr id="4" name="Text Placeholder 3"/>
          <p:cNvSpPr>
            <a:spLocks noGrp="1"/>
          </p:cNvSpPr>
          <p:nvPr>
            <p:ph type="body" idx="1"/>
          </p:nvPr>
        </p:nvSpPr>
        <p:spPr>
          <a:xfrm>
            <a:off x="4545987" y="2114521"/>
            <a:ext cx="3868340" cy="363768"/>
          </a:xfrm>
        </p:spPr>
        <p:txBody>
          <a:bodyPr/>
          <a:lstStyle/>
          <a:p>
            <a:pPr algn="ctr"/>
            <a:r>
              <a:rPr lang="en-US" dirty="0" smtClean="0"/>
              <a:t>Discrete Sampling</a:t>
            </a:r>
            <a:endParaRPr lang="en-US" dirty="0"/>
          </a:p>
        </p:txBody>
      </p:sp>
      <p:pic>
        <p:nvPicPr>
          <p:cNvPr id="10" name="Picture 9"/>
          <p:cNvPicPr>
            <a:picLocks noChangeAspect="1"/>
          </p:cNvPicPr>
          <p:nvPr/>
        </p:nvPicPr>
        <p:blipFill rotWithShape="1">
          <a:blip r:embed="rId3"/>
          <a:srcRect l="7538" r="7036"/>
          <a:stretch/>
        </p:blipFill>
        <p:spPr>
          <a:xfrm>
            <a:off x="324196" y="276137"/>
            <a:ext cx="1820604" cy="1598383"/>
          </a:xfrm>
          <a:prstGeom prst="roundRect">
            <a:avLst>
              <a:gd name="adj" fmla="val 19460"/>
            </a:avLst>
          </a:prstGeom>
          <a:solidFill>
            <a:srgbClr val="FFFFFF">
              <a:shade val="85000"/>
            </a:srgbClr>
          </a:solidFill>
          <a:ln w="19050">
            <a:solidFill>
              <a:schemeClr val="tx1"/>
            </a:solidFill>
          </a:ln>
          <a:effectLst/>
        </p:spPr>
      </p:pic>
      <p:pic>
        <p:nvPicPr>
          <p:cNvPr id="5" name="Content Placeholder 4"/>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14020"/>
          <a:stretch/>
        </p:blipFill>
        <p:spPr>
          <a:xfrm>
            <a:off x="4606146" y="2625395"/>
            <a:ext cx="3388705" cy="3823207"/>
          </a:xfrm>
        </p:spPr>
      </p:pic>
      <p:pic>
        <p:nvPicPr>
          <p:cNvPr id="11"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85980"/>
          <a:stretch/>
        </p:blipFill>
        <p:spPr>
          <a:xfrm>
            <a:off x="8121316" y="2625395"/>
            <a:ext cx="667662" cy="3823208"/>
          </a:xfrm>
          <a:prstGeom prst="rect">
            <a:avLst/>
          </a:prstGeom>
        </p:spPr>
      </p:pic>
      <p:sp>
        <p:nvSpPr>
          <p:cNvPr id="12" name="TextBox 11"/>
          <p:cNvSpPr txBox="1"/>
          <p:nvPr/>
        </p:nvSpPr>
        <p:spPr>
          <a:xfrm>
            <a:off x="2619339" y="1549955"/>
            <a:ext cx="5415906" cy="369332"/>
          </a:xfrm>
          <a:prstGeom prst="rect">
            <a:avLst/>
          </a:prstGeom>
          <a:noFill/>
        </p:spPr>
        <p:txBody>
          <a:bodyPr wrap="none" rtlCol="0">
            <a:spAutoFit/>
          </a:bodyPr>
          <a:lstStyle/>
          <a:p>
            <a:r>
              <a:rPr lang="en-US" b="1" dirty="0" smtClean="0"/>
              <a:t>F</a:t>
            </a:r>
            <a:r>
              <a:rPr lang="en-US" dirty="0" smtClean="0"/>
              <a:t>luorescence </a:t>
            </a:r>
            <a:r>
              <a:rPr lang="en-US" b="1" dirty="0" smtClean="0"/>
              <a:t>I</a:t>
            </a:r>
            <a:r>
              <a:rPr lang="en-US" dirty="0" smtClean="0"/>
              <a:t>nduction and </a:t>
            </a:r>
            <a:r>
              <a:rPr lang="en-US" b="1" dirty="0" smtClean="0"/>
              <a:t>Re</a:t>
            </a:r>
            <a:r>
              <a:rPr lang="en-US" dirty="0" smtClean="0"/>
              <a:t>laxation (</a:t>
            </a:r>
            <a:r>
              <a:rPr lang="en-US" b="1" dirty="0" smtClean="0"/>
              <a:t>FIRe</a:t>
            </a:r>
            <a:r>
              <a:rPr lang="en-US" dirty="0" smtClean="0"/>
              <a:t>) Benchtop</a:t>
            </a:r>
            <a:endParaRPr lang="en-US" dirty="0"/>
          </a:p>
        </p:txBody>
      </p:sp>
      <p:sp>
        <p:nvSpPr>
          <p:cNvPr id="20" name="Text Placeholder 5"/>
          <p:cNvSpPr>
            <a:spLocks noGrp="1"/>
          </p:cNvSpPr>
          <p:nvPr>
            <p:ph type="body" sz="quarter" idx="3"/>
          </p:nvPr>
        </p:nvSpPr>
        <p:spPr>
          <a:xfrm>
            <a:off x="779096" y="2114521"/>
            <a:ext cx="3335755" cy="363768"/>
          </a:xfrm>
        </p:spPr>
        <p:txBody>
          <a:bodyPr/>
          <a:lstStyle/>
          <a:p>
            <a:pPr algn="ctr"/>
            <a:r>
              <a:rPr lang="en-US" dirty="0" smtClean="0"/>
              <a:t>Continuous surface sampling</a:t>
            </a:r>
            <a:endParaRPr lang="en-US" dirty="0"/>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514" y="2673523"/>
            <a:ext cx="3799604" cy="3739896"/>
          </a:xfrm>
          <a:prstGeom prst="rect">
            <a:avLst/>
          </a:prstGeom>
        </p:spPr>
      </p:pic>
      <p:sp>
        <p:nvSpPr>
          <p:cNvPr id="3" name="TextBox 2"/>
          <p:cNvSpPr txBox="1"/>
          <p:nvPr/>
        </p:nvSpPr>
        <p:spPr>
          <a:xfrm rot="16200000">
            <a:off x="7820997" y="4383108"/>
            <a:ext cx="1760418" cy="307777"/>
          </a:xfrm>
          <a:prstGeom prst="rect">
            <a:avLst/>
          </a:prstGeom>
          <a:solidFill>
            <a:schemeClr val="bg1"/>
          </a:solidFill>
        </p:spPr>
        <p:txBody>
          <a:bodyPr wrap="none" rtlCol="0">
            <a:spAutoFit/>
          </a:bodyPr>
          <a:lstStyle/>
          <a:p>
            <a:r>
              <a:rPr lang="en-US" sz="1400" dirty="0" smtClean="0"/>
              <a:t>Phytoplankton health</a:t>
            </a:r>
            <a:endParaRPr lang="en-US" sz="1400" dirty="0"/>
          </a:p>
        </p:txBody>
      </p:sp>
    </p:spTree>
    <p:extLst>
      <p:ext uri="{BB962C8B-B14F-4D97-AF65-F5344CB8AC3E}">
        <p14:creationId xmlns:p14="http://schemas.microsoft.com/office/powerpoint/2010/main" val="1680850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07" y="6146995"/>
            <a:ext cx="7542721" cy="727199"/>
          </a:xfrm>
        </p:spPr>
        <p:txBody>
          <a:bodyPr>
            <a:noAutofit/>
          </a:bodyPr>
          <a:lstStyle/>
          <a:p>
            <a:r>
              <a:rPr lang="en-US" sz="2800" dirty="0" smtClean="0">
                <a:solidFill>
                  <a:srgbClr val="4E8F00"/>
                </a:solidFill>
              </a:rPr>
              <a:t>F</a:t>
            </a:r>
            <a:r>
              <a:rPr lang="en-US" sz="2800" dirty="0" smtClean="0">
                <a:solidFill>
                  <a:schemeClr val="tx1"/>
                </a:solidFill>
              </a:rPr>
              <a:t>luorescence </a:t>
            </a:r>
            <a:r>
              <a:rPr lang="en-US" sz="2800" dirty="0" smtClean="0">
                <a:solidFill>
                  <a:srgbClr val="4E8F00"/>
                </a:solidFill>
              </a:rPr>
              <a:t>I</a:t>
            </a:r>
            <a:r>
              <a:rPr lang="en-US" sz="2800" dirty="0" smtClean="0">
                <a:solidFill>
                  <a:schemeClr val="tx1"/>
                </a:solidFill>
              </a:rPr>
              <a:t>nduction and </a:t>
            </a:r>
            <a:r>
              <a:rPr lang="en-US" sz="2800" dirty="0" smtClean="0">
                <a:solidFill>
                  <a:srgbClr val="4E8F00"/>
                </a:solidFill>
              </a:rPr>
              <a:t>Re</a:t>
            </a:r>
            <a:r>
              <a:rPr lang="en-US" sz="2800" dirty="0" smtClean="0">
                <a:solidFill>
                  <a:schemeClr val="tx1"/>
                </a:solidFill>
              </a:rPr>
              <a:t>laxation Sensor</a:t>
            </a:r>
            <a:endParaRPr lang="en-US" sz="2800" dirty="0">
              <a:solidFill>
                <a:schemeClr val="tx1"/>
              </a:solidFill>
            </a:endParaRPr>
          </a:p>
        </p:txBody>
      </p:sp>
      <p:pic>
        <p:nvPicPr>
          <p:cNvPr id="14" name="Content Placeholder 5" descr="IMG_3976.JPG"/>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10308" b="14286"/>
          <a:stretch/>
        </p:blipFill>
        <p:spPr>
          <a:xfrm>
            <a:off x="800639" y="1955173"/>
            <a:ext cx="7542721" cy="4267200"/>
          </a:xfrm>
          <a:prstGeom prst="roundRect">
            <a:avLst>
              <a:gd name="adj" fmla="val 8594"/>
            </a:avLst>
          </a:prstGeom>
          <a:solidFill>
            <a:srgbClr val="FFFFFF">
              <a:shade val="85000"/>
            </a:srgbClr>
          </a:solidFill>
          <a:ln w="19050">
            <a:solidFill>
              <a:schemeClr val="tx1"/>
            </a:solidFill>
          </a:ln>
          <a:effectLst/>
        </p:spPr>
      </p:pic>
      <p:pic>
        <p:nvPicPr>
          <p:cNvPr id="5" name="Picture 4"/>
          <p:cNvPicPr>
            <a:picLocks noChangeAspect="1"/>
          </p:cNvPicPr>
          <p:nvPr/>
        </p:nvPicPr>
        <p:blipFill rotWithShape="1">
          <a:blip r:embed="rId4"/>
          <a:srcRect l="7538" r="7036"/>
          <a:stretch/>
        </p:blipFill>
        <p:spPr>
          <a:xfrm>
            <a:off x="457200" y="1353472"/>
            <a:ext cx="1820604" cy="1598383"/>
          </a:xfrm>
          <a:prstGeom prst="roundRect">
            <a:avLst>
              <a:gd name="adj" fmla="val 19460"/>
            </a:avLst>
          </a:prstGeom>
          <a:solidFill>
            <a:srgbClr val="FFFFFF">
              <a:shade val="85000"/>
            </a:srgbClr>
          </a:solidFill>
          <a:ln w="19050">
            <a:solidFill>
              <a:schemeClr val="tx1"/>
            </a:solidFill>
          </a:ln>
          <a:effectLst/>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r="10322"/>
          <a:stretch/>
        </p:blipFill>
        <p:spPr>
          <a:xfrm>
            <a:off x="6781521" y="1351615"/>
            <a:ext cx="1918112" cy="1602099"/>
          </a:xfrm>
          <a:prstGeom prst="roundRect">
            <a:avLst>
              <a:gd name="adj" fmla="val 17910"/>
            </a:avLst>
          </a:prstGeom>
          <a:solidFill>
            <a:srgbClr val="FFFFFF">
              <a:shade val="85000"/>
            </a:srgbClr>
          </a:solidFill>
          <a:ln w="19050" cmpd="sng">
            <a:solidFill>
              <a:schemeClr val="tx1"/>
            </a:solidFill>
          </a:ln>
          <a:effectLst/>
        </p:spPr>
      </p:pic>
      <p:sp>
        <p:nvSpPr>
          <p:cNvPr id="7" name="Title 1"/>
          <p:cNvSpPr txBox="1">
            <a:spLocks/>
          </p:cNvSpPr>
          <p:nvPr/>
        </p:nvSpPr>
        <p:spPr bwMode="auto">
          <a:xfrm>
            <a:off x="800639" y="1064175"/>
            <a:ext cx="7542721" cy="89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lang="en-US" sz="4400" b="1" i="0" cap="small" spc="-150">
                <a:solidFill>
                  <a:schemeClr val="tx1"/>
                </a:solidFill>
                <a:latin typeface="Calibri"/>
                <a:ea typeface="ＭＳ Ｐゴシック" charset="0"/>
                <a:cs typeface="Calibri"/>
              </a:defRPr>
            </a:lvl1pPr>
            <a:lvl2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2pPr>
            <a:lvl3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3pPr>
            <a:lvl4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4pPr>
            <a:lvl5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kern="0" dirty="0" err="1" smtClean="0">
                <a:solidFill>
                  <a:srgbClr val="4E8F00"/>
                </a:solidFill>
              </a:rPr>
              <a:t>FIRe</a:t>
            </a:r>
            <a:r>
              <a:rPr lang="en-US" kern="0" dirty="0" smtClean="0">
                <a:solidFill>
                  <a:srgbClr val="4E8F00"/>
                </a:solidFill>
              </a:rPr>
              <a:t> glider</a:t>
            </a:r>
            <a:endParaRPr lang="en-US" kern="0" dirty="0">
              <a:solidFill>
                <a:srgbClr val="4E8F00"/>
              </a:solidFill>
            </a:endParaRPr>
          </a:p>
        </p:txBody>
      </p:sp>
      <p:sp>
        <p:nvSpPr>
          <p:cNvPr id="8" name="Title 1"/>
          <p:cNvSpPr txBox="1">
            <a:spLocks/>
          </p:cNvSpPr>
          <p:nvPr/>
        </p:nvSpPr>
        <p:spPr bwMode="auto">
          <a:xfrm>
            <a:off x="0" y="10510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lang="en-US" sz="4400" b="1" i="0" cap="small" spc="-150">
                <a:solidFill>
                  <a:schemeClr val="tx1"/>
                </a:solidFill>
                <a:latin typeface="Calibri"/>
                <a:ea typeface="ＭＳ Ｐゴシック" charset="0"/>
                <a:cs typeface="Calibri"/>
              </a:defRPr>
            </a:lvl1pPr>
            <a:lvl2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2pPr>
            <a:lvl3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3pPr>
            <a:lvl4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4pPr>
            <a:lvl5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sz="3600" cap="none" dirty="0" smtClean="0">
                <a:latin typeface="+mj-lt"/>
                <a:ea typeface="+mj-ea"/>
                <a:cs typeface="+mj-cs"/>
              </a:rPr>
              <a:t>Using gliders to map phytoplankton physiology</a:t>
            </a:r>
            <a:endParaRPr lang="en-US" sz="3600" cap="none" dirty="0">
              <a:latin typeface="+mj-lt"/>
              <a:ea typeface="+mj-ea"/>
              <a:cs typeface="+mj-cs"/>
            </a:endParaRPr>
          </a:p>
        </p:txBody>
      </p:sp>
      <p:sp>
        <p:nvSpPr>
          <p:cNvPr id="3" name="Rectangle 2"/>
          <p:cNvSpPr>
            <a:spLocks noChangeArrowheads="1"/>
          </p:cNvSpPr>
          <p:nvPr/>
        </p:nvSpPr>
        <p:spPr bwMode="auto">
          <a:xfrm>
            <a:off x="444366" y="162152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descr="FIRE PAR sensor"/>
          <p:cNvPicPr>
            <a:picLocks noChangeAspect="1" noChangeArrowheads="1"/>
          </p:cNvPicPr>
          <p:nvPr/>
        </p:nvPicPr>
        <p:blipFill rotWithShape="1">
          <a:blip r:embed="rId6">
            <a:extLst>
              <a:ext uri="{28A0092B-C50C-407E-A947-70E740481C1C}">
                <a14:useLocalDpi xmlns:a14="http://schemas.microsoft.com/office/drawing/2010/main" val="0"/>
              </a:ext>
            </a:extLst>
          </a:blip>
          <a:srcRect l="14745" r="15932"/>
          <a:stretch/>
        </p:blipFill>
        <p:spPr bwMode="auto">
          <a:xfrm>
            <a:off x="6781521" y="4765618"/>
            <a:ext cx="1918112" cy="1840947"/>
          </a:xfrm>
          <a:prstGeom prst="roundRect">
            <a:avLst>
              <a:gd name="adj" fmla="val 19460"/>
            </a:avLst>
          </a:prstGeom>
          <a:solidFill>
            <a:srgbClr val="FFFFFF">
              <a:shade val="85000"/>
            </a:srgbClr>
          </a:solidFill>
          <a:ln w="19050">
            <a:solidFill>
              <a:schemeClr val="tx1"/>
            </a:solidFill>
          </a:ln>
          <a:effectLst/>
          <a:extLst/>
        </p:spPr>
      </p:pic>
    </p:spTree>
    <p:extLst>
      <p:ext uri="{BB962C8B-B14F-4D97-AF65-F5344CB8AC3E}">
        <p14:creationId xmlns:p14="http://schemas.microsoft.com/office/powerpoint/2010/main" val="1888980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336722" y="470262"/>
            <a:ext cx="3665836" cy="2570299"/>
          </a:xfrm>
          <a:prstGeom prst="rect">
            <a:avLst/>
          </a:prstGeom>
        </p:spPr>
      </p:pic>
      <p:sp>
        <p:nvSpPr>
          <p:cNvPr id="2" name="Title 1"/>
          <p:cNvSpPr>
            <a:spLocks noGrp="1"/>
          </p:cNvSpPr>
          <p:nvPr>
            <p:ph type="title"/>
          </p:nvPr>
        </p:nvSpPr>
        <p:spPr>
          <a:xfrm>
            <a:off x="457200" y="274638"/>
            <a:ext cx="5630090" cy="1143000"/>
          </a:xfrm>
        </p:spPr>
        <p:txBody>
          <a:bodyPr/>
          <a:lstStyle/>
          <a:p>
            <a:r>
              <a:rPr lang="en-US" dirty="0" err="1" smtClean="0"/>
              <a:t>FIRe</a:t>
            </a:r>
            <a:r>
              <a:rPr lang="en-US" dirty="0" smtClean="0"/>
              <a:t> Glider 101</a:t>
            </a:r>
            <a:endParaRPr lang="en-US" dirty="0"/>
          </a:p>
        </p:txBody>
      </p:sp>
      <p:pic>
        <p:nvPicPr>
          <p:cNvPr id="4" name="Content Placeholder 3"/>
          <p:cNvPicPr>
            <a:picLocks noGrp="1" noChangeAspect="1"/>
          </p:cNvPicPr>
          <p:nvPr>
            <p:ph sz="half" idx="1"/>
          </p:nvPr>
        </p:nvPicPr>
        <p:blipFill>
          <a:blip r:embed="rId4"/>
          <a:stretch>
            <a:fillRect/>
          </a:stretch>
        </p:blipFill>
        <p:spPr>
          <a:xfrm>
            <a:off x="457199" y="3471372"/>
            <a:ext cx="8020595" cy="3308254"/>
          </a:xfrm>
          <a:prstGeom prst="rect">
            <a:avLst/>
          </a:prstGeom>
        </p:spPr>
      </p:pic>
      <p:sp>
        <p:nvSpPr>
          <p:cNvPr id="7" name="Content Placeholder 4"/>
          <p:cNvSpPr txBox="1">
            <a:spLocks/>
          </p:cNvSpPr>
          <p:nvPr/>
        </p:nvSpPr>
        <p:spPr>
          <a:xfrm>
            <a:off x="457200" y="1222113"/>
            <a:ext cx="4879522" cy="188423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nSpc>
                <a:spcPct val="150000"/>
              </a:lnSpc>
            </a:pPr>
            <a:r>
              <a:rPr lang="en-US" dirty="0" smtClean="0"/>
              <a:t>comprehensive suite of photosynthetic and photo-physiological characteristics in high temporal/spatial resolution.</a:t>
            </a:r>
          </a:p>
          <a:p>
            <a:pPr>
              <a:lnSpc>
                <a:spcPct val="150000"/>
              </a:lnSpc>
            </a:pPr>
            <a:endParaRPr lang="en-US" dirty="0"/>
          </a:p>
        </p:txBody>
      </p:sp>
    </p:spTree>
    <p:extLst>
      <p:ext uri="{BB962C8B-B14F-4D97-AF65-F5344CB8AC3E}">
        <p14:creationId xmlns:p14="http://schemas.microsoft.com/office/powerpoint/2010/main" val="2051248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336722" y="470262"/>
            <a:ext cx="3665836" cy="2570299"/>
          </a:xfrm>
          <a:prstGeom prst="rect">
            <a:avLst/>
          </a:prstGeom>
        </p:spPr>
      </p:pic>
      <p:sp>
        <p:nvSpPr>
          <p:cNvPr id="2" name="Title 1"/>
          <p:cNvSpPr>
            <a:spLocks noGrp="1"/>
          </p:cNvSpPr>
          <p:nvPr>
            <p:ph type="title"/>
          </p:nvPr>
        </p:nvSpPr>
        <p:spPr>
          <a:xfrm>
            <a:off x="457200" y="274638"/>
            <a:ext cx="5630090" cy="1143000"/>
          </a:xfrm>
        </p:spPr>
        <p:txBody>
          <a:bodyPr/>
          <a:lstStyle/>
          <a:p>
            <a:r>
              <a:rPr lang="en-US" dirty="0" err="1" smtClean="0"/>
              <a:t>FIRe</a:t>
            </a:r>
            <a:r>
              <a:rPr lang="en-US" dirty="0" smtClean="0"/>
              <a:t> Glider 101</a:t>
            </a:r>
            <a:endParaRPr lang="en-US" dirty="0"/>
          </a:p>
        </p:txBody>
      </p:sp>
      <p:pic>
        <p:nvPicPr>
          <p:cNvPr id="4" name="Content Placeholder 3"/>
          <p:cNvPicPr>
            <a:picLocks noGrp="1" noChangeAspect="1"/>
          </p:cNvPicPr>
          <p:nvPr>
            <p:ph sz="half" idx="1"/>
          </p:nvPr>
        </p:nvPicPr>
        <p:blipFill>
          <a:blip r:embed="rId4"/>
          <a:stretch>
            <a:fillRect/>
          </a:stretch>
        </p:blipFill>
        <p:spPr>
          <a:xfrm>
            <a:off x="457199" y="3471372"/>
            <a:ext cx="8020595" cy="3308254"/>
          </a:xfrm>
          <a:prstGeom prst="rect">
            <a:avLst/>
          </a:prstGeom>
        </p:spPr>
      </p:pic>
      <p:sp>
        <p:nvSpPr>
          <p:cNvPr id="5" name="Content Placeholder 4"/>
          <p:cNvSpPr>
            <a:spLocks noGrp="1"/>
          </p:cNvSpPr>
          <p:nvPr>
            <p:ph sz="half" idx="2"/>
          </p:nvPr>
        </p:nvSpPr>
        <p:spPr>
          <a:xfrm>
            <a:off x="457200" y="1222113"/>
            <a:ext cx="4879522" cy="1884233"/>
          </a:xfrm>
        </p:spPr>
        <p:txBody>
          <a:bodyPr>
            <a:normAutofit/>
          </a:bodyPr>
          <a:lstStyle/>
          <a:p>
            <a:pPr>
              <a:lnSpc>
                <a:spcPct val="150000"/>
              </a:lnSpc>
            </a:pPr>
            <a:r>
              <a:rPr lang="en-US" dirty="0" smtClean="0"/>
              <a:t>comprehensive </a:t>
            </a:r>
            <a:r>
              <a:rPr lang="en-US" dirty="0"/>
              <a:t>suite of photosynthetic and photo-physiological characteristics in high temporal/spatial resolution.</a:t>
            </a:r>
          </a:p>
          <a:p>
            <a:pPr>
              <a:lnSpc>
                <a:spcPct val="150000"/>
              </a:lnSpc>
            </a:pPr>
            <a:endParaRPr lang="en-US" dirty="0"/>
          </a:p>
        </p:txBody>
      </p:sp>
      <p:sp>
        <p:nvSpPr>
          <p:cNvPr id="7" name="Rectangle 6"/>
          <p:cNvSpPr/>
          <p:nvPr/>
        </p:nvSpPr>
        <p:spPr>
          <a:xfrm>
            <a:off x="1489165" y="3605349"/>
            <a:ext cx="1361123" cy="2651760"/>
          </a:xfrm>
          <a:prstGeom prst="rect">
            <a:avLst/>
          </a:prstGeom>
          <a:solidFill>
            <a:srgbClr val="7BDE00">
              <a:alpha val="2392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821578" y="3644538"/>
            <a:ext cx="5486400" cy="259689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936314" y="3613525"/>
            <a:ext cx="5285639" cy="2605842"/>
          </a:xfrm>
          <a:prstGeom prst="rect">
            <a:avLst/>
          </a:prstGeom>
          <a:noFill/>
        </p:spPr>
        <p:txBody>
          <a:bodyPr wrap="square" rtlCol="0">
            <a:spAutoFit/>
          </a:bodyPr>
          <a:lstStyle/>
          <a:p>
            <a:pPr>
              <a:lnSpc>
                <a:spcPts val="2760"/>
              </a:lnSpc>
            </a:pPr>
            <a:r>
              <a:rPr lang="en-US" dirty="0" smtClean="0">
                <a:solidFill>
                  <a:schemeClr val="accent6">
                    <a:lumMod val="75000"/>
                  </a:schemeClr>
                </a:solidFill>
              </a:rPr>
              <a:t>Fm</a:t>
            </a:r>
            <a:r>
              <a:rPr lang="en-US" dirty="0" smtClean="0"/>
              <a:t> = maximum Fluorescence (</a:t>
            </a:r>
            <a:r>
              <a:rPr lang="en-US" dirty="0" smtClean="0">
                <a:solidFill>
                  <a:schemeClr val="accent6">
                    <a:lumMod val="75000"/>
                  </a:schemeClr>
                </a:solidFill>
              </a:rPr>
              <a:t>proxy for biomass</a:t>
            </a:r>
            <a:r>
              <a:rPr lang="en-US" dirty="0" smtClean="0"/>
              <a:t>)</a:t>
            </a:r>
          </a:p>
          <a:p>
            <a:pPr>
              <a:lnSpc>
                <a:spcPts val="2760"/>
              </a:lnSpc>
            </a:pPr>
            <a:r>
              <a:rPr lang="en-US" dirty="0" err="1" smtClean="0"/>
              <a:t>Fo</a:t>
            </a:r>
            <a:r>
              <a:rPr lang="en-US" dirty="0" smtClean="0"/>
              <a:t> = minimum Fluorescence</a:t>
            </a:r>
          </a:p>
          <a:p>
            <a:pPr>
              <a:lnSpc>
                <a:spcPts val="2760"/>
              </a:lnSpc>
            </a:pPr>
            <a:r>
              <a:rPr lang="en-US" dirty="0" err="1" smtClean="0"/>
              <a:t>σ</a:t>
            </a:r>
            <a:r>
              <a:rPr lang="en-US" baseline="-25000" dirty="0" err="1" smtClean="0"/>
              <a:t>PSII</a:t>
            </a:r>
            <a:r>
              <a:rPr lang="en-US" dirty="0" smtClean="0"/>
              <a:t> </a:t>
            </a:r>
            <a:r>
              <a:rPr lang="en-US" dirty="0"/>
              <a:t>= functional absorption cross section of PSII</a:t>
            </a:r>
            <a:endParaRPr lang="en-US" dirty="0" smtClean="0"/>
          </a:p>
          <a:p>
            <a:pPr>
              <a:lnSpc>
                <a:spcPts val="2760"/>
              </a:lnSpc>
            </a:pPr>
            <a:r>
              <a:rPr lang="en-US" dirty="0" err="1" smtClean="0"/>
              <a:t>Fv</a:t>
            </a:r>
            <a:r>
              <a:rPr lang="en-US" dirty="0" smtClean="0"/>
              <a:t> = variable fluorescence (</a:t>
            </a:r>
            <a:r>
              <a:rPr lang="en-US" dirty="0" err="1" smtClean="0"/>
              <a:t>Fm-Fo</a:t>
            </a:r>
            <a:r>
              <a:rPr lang="en-US" dirty="0" smtClean="0"/>
              <a:t>)</a:t>
            </a:r>
          </a:p>
          <a:p>
            <a:pPr>
              <a:lnSpc>
                <a:spcPts val="2760"/>
              </a:lnSpc>
            </a:pPr>
            <a:r>
              <a:rPr lang="en-US" dirty="0" err="1" smtClean="0">
                <a:solidFill>
                  <a:srgbClr val="7030A0"/>
                </a:solidFill>
              </a:rPr>
              <a:t>Fv</a:t>
            </a:r>
            <a:r>
              <a:rPr lang="en-US" dirty="0" smtClean="0">
                <a:solidFill>
                  <a:srgbClr val="7030A0"/>
                </a:solidFill>
              </a:rPr>
              <a:t>/</a:t>
            </a:r>
            <a:r>
              <a:rPr lang="en-US" dirty="0" err="1" smtClean="0">
                <a:solidFill>
                  <a:srgbClr val="7030A0"/>
                </a:solidFill>
              </a:rPr>
              <a:t>Fm</a:t>
            </a:r>
            <a:r>
              <a:rPr lang="en-US" dirty="0" smtClean="0"/>
              <a:t> = </a:t>
            </a:r>
            <a:r>
              <a:rPr lang="en-US" dirty="0"/>
              <a:t>Photosynthetic efficiency or quantum yield of </a:t>
            </a:r>
            <a:endParaRPr lang="en-US" dirty="0" smtClean="0"/>
          </a:p>
          <a:p>
            <a:pPr>
              <a:lnSpc>
                <a:spcPts val="2760"/>
              </a:lnSpc>
              <a:tabLst>
                <a:tab pos="798513" algn="l"/>
              </a:tabLst>
            </a:pPr>
            <a:r>
              <a:rPr lang="en-US" dirty="0"/>
              <a:t>	</a:t>
            </a:r>
            <a:r>
              <a:rPr lang="en-US" dirty="0" smtClean="0"/>
              <a:t>photochemistry </a:t>
            </a:r>
            <a:r>
              <a:rPr lang="en-US" dirty="0"/>
              <a:t>in PSII </a:t>
            </a:r>
            <a:r>
              <a:rPr lang="en-US" dirty="0" smtClean="0"/>
              <a:t>[(Fm-</a:t>
            </a:r>
            <a:r>
              <a:rPr lang="en-US" dirty="0" err="1" smtClean="0"/>
              <a:t>Fo</a:t>
            </a:r>
            <a:r>
              <a:rPr lang="en-US" dirty="0" smtClean="0"/>
              <a:t>)/Fm]</a:t>
            </a:r>
          </a:p>
          <a:p>
            <a:pPr>
              <a:lnSpc>
                <a:spcPts val="2760"/>
              </a:lnSpc>
              <a:tabLst>
                <a:tab pos="798513" algn="l"/>
              </a:tabLst>
            </a:pPr>
            <a:r>
              <a:rPr lang="en-US" dirty="0"/>
              <a:t>	</a:t>
            </a:r>
            <a:r>
              <a:rPr lang="en-US" dirty="0" smtClean="0"/>
              <a:t>(</a:t>
            </a:r>
            <a:r>
              <a:rPr lang="en-US" dirty="0" smtClean="0">
                <a:solidFill>
                  <a:srgbClr val="7030A0"/>
                </a:solidFill>
              </a:rPr>
              <a:t>phytoplankton health</a:t>
            </a:r>
            <a:r>
              <a:rPr lang="en-US" dirty="0" smtClean="0"/>
              <a:t>)</a:t>
            </a:r>
          </a:p>
        </p:txBody>
      </p:sp>
    </p:spTree>
    <p:extLst>
      <p:ext uri="{BB962C8B-B14F-4D97-AF65-F5344CB8AC3E}">
        <p14:creationId xmlns:p14="http://schemas.microsoft.com/office/powerpoint/2010/main" val="12461302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10449</TotalTime>
  <Words>1925</Words>
  <Application>Microsoft Macintosh PowerPoint</Application>
  <PresentationFormat>On-screen Show (4:3)</PresentationFormat>
  <Paragraphs>383</Paragraphs>
  <Slides>40</Slides>
  <Notes>37</Notes>
  <HiddenSlides>7</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ArialMT</vt:lpstr>
      <vt:lpstr>Calibri</vt:lpstr>
      <vt:lpstr>Calibri Light</vt:lpstr>
      <vt:lpstr>Cambria Math</vt:lpstr>
      <vt:lpstr>ＭＳ Ｐゴシック</vt:lpstr>
      <vt:lpstr>Symbol</vt:lpstr>
      <vt:lpstr>Arial</vt:lpstr>
      <vt:lpstr>Office Theme</vt:lpstr>
      <vt:lpstr>Coupled physical and phytoplankton dynamics in Antarctic coastal seas</vt:lpstr>
      <vt:lpstr>WAP Canyons are “Biological Hotspots”</vt:lpstr>
      <vt:lpstr>WAP deployments: focusing on the Palmer Deep Canyon</vt:lpstr>
      <vt:lpstr>Seasonal cycle at Palmer Deep Canyon (WAP) Shallow MLD + increased stratification = increased chlorophyll</vt:lpstr>
      <vt:lpstr>Seasonal cycle at Palmer Deep Canyon (WAP) Shallow MLD + increased stratification = increased chlorophyll</vt:lpstr>
      <vt:lpstr>Current phytoplankton physiology measurements methods</vt:lpstr>
      <vt:lpstr>Fluorescence Induction and Relaxation Sensor</vt:lpstr>
      <vt:lpstr>FIRe Glider 101</vt:lpstr>
      <vt:lpstr>FIRe Glider 101</vt:lpstr>
      <vt:lpstr> “Healthy” Phytoplankton have higher Fv/Fm</vt:lpstr>
      <vt:lpstr>Cross-calibration between instruments</vt:lpstr>
      <vt:lpstr>WAP deployments: focusing on the Palmer Deep Canyon</vt:lpstr>
      <vt:lpstr>WAP deployments: focusing on the Palmer Deep Canyon</vt:lpstr>
      <vt:lpstr>2 Missions designs</vt:lpstr>
      <vt:lpstr>2 Missions designs</vt:lpstr>
      <vt:lpstr>Evaluating spatial variability: Regional comparison</vt:lpstr>
      <vt:lpstr>PowerPoint Presentation</vt:lpstr>
      <vt:lpstr>Diel cycles show evidence of  Non-Photochemical Quenching (NPQ)</vt:lpstr>
      <vt:lpstr>Mixed Layer Depth (MLD): important parameter for Phytoplankton.</vt:lpstr>
      <vt:lpstr>PowerPoint Presentation</vt:lpstr>
      <vt:lpstr>PowerPoint Presentation</vt:lpstr>
      <vt:lpstr>PowerPoint Presentation</vt:lpstr>
      <vt:lpstr>PowerPoint Presentation</vt:lpstr>
      <vt:lpstr>PowerPoint Presentation</vt:lpstr>
      <vt:lpstr>Fluorescence Quenching Correction</vt:lpstr>
      <vt:lpstr>NPQ corrections in chlorophyll fluorescence (using backscatter)</vt:lpstr>
      <vt:lpstr>NPQ corrections in chlorophyll fluorescence (using backscatter)</vt:lpstr>
      <vt:lpstr>NPQ corrections in chlorophyll fluorescence (using backscatter)</vt:lpstr>
      <vt:lpstr>Future work: Fluorescence Quenching Correction</vt:lpstr>
      <vt:lpstr>Conclusions</vt:lpstr>
      <vt:lpstr>Thank You!</vt:lpstr>
      <vt:lpstr>Phytoplankton in the WAP</vt:lpstr>
      <vt:lpstr>FIRe post processing</vt:lpstr>
      <vt:lpstr>Slocum Gliders</vt:lpstr>
      <vt:lpstr>PowerPoint Presentation</vt:lpstr>
      <vt:lpstr>PowerPoint Presentation</vt:lpstr>
      <vt:lpstr>PowerPoint Presentation</vt:lpstr>
      <vt:lpstr>Slocum Gliders</vt:lpstr>
      <vt:lpstr>Antarctic Glider  Deployments</vt:lpstr>
      <vt:lpstr>Seasonal cycle at Palmer Deep Canyon (WAP) Shallow MLD + increased stratification = increased chlorophyll</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resolution sampling of phytoplankton dynamics in Antarctic coastal seas</dc:title>
  <dc:creator>Filipa Carvalho</dc:creator>
  <cp:lastModifiedBy>Filipa Carvalho</cp:lastModifiedBy>
  <cp:revision>132</cp:revision>
  <cp:lastPrinted>2016-09-20T16:53:26Z</cp:lastPrinted>
  <dcterms:created xsi:type="dcterms:W3CDTF">2016-08-21T02:42:12Z</dcterms:created>
  <dcterms:modified xsi:type="dcterms:W3CDTF">2016-09-28T16:45:34Z</dcterms:modified>
</cp:coreProperties>
</file>