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5" r:id="rId11"/>
    <p:sldId id="266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0"/>
    <p:restoredTop sz="94613"/>
  </p:normalViewPr>
  <p:slideViewPr>
    <p:cSldViewPr snapToGrid="0" snapToObjects="1">
      <p:cViewPr varScale="1">
        <p:scale>
          <a:sx n="126" d="100"/>
          <a:sy n="126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57000">
              <a:srgbClr val="F5F5F5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NOC powerpoint Ex 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9144000" cy="104546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57000">
              <a:srgbClr val="F5F5F5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0628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6964"/>
            <a:ext cx="7886700" cy="45016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NOC powerpoint Ex 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9144000" cy="1045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F5F5F5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1E5B1-0200-7D46-B635-6707D90FC276}" type="datetimeFigureOut">
              <a:rPr lang="en-US" smtClean="0"/>
              <a:t>11/12/16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09DC0-32BD-0147-A3D5-1CD4BF0B8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6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eg"/><Relationship Id="rId7" Type="http://schemas.microsoft.com/office/2007/relationships/hdphoto" Target="../media/hdphoto1.wdp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56043"/>
            <a:ext cx="7772400" cy="1895157"/>
          </a:xfrm>
        </p:spPr>
        <p:txBody>
          <a:bodyPr>
            <a:normAutofit/>
          </a:bodyPr>
          <a:lstStyle/>
          <a:p>
            <a:r>
              <a:rPr lang="en-US" sz="2800" b="1" dirty="0"/>
              <a:t>Science enabled by gliders: penguin ecology, hurricane prediction, ocean dead zones and other highlights from the EGO conference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David </a:t>
            </a:r>
            <a:r>
              <a:rPr lang="en-US" sz="2000" dirty="0" err="1" smtClean="0"/>
              <a:t>Smeed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National </a:t>
            </a:r>
            <a:r>
              <a:rPr lang="en-US" sz="2000" dirty="0"/>
              <a:t>O</a:t>
            </a:r>
            <a:r>
              <a:rPr lang="en-US" sz="2000" dirty="0" smtClean="0"/>
              <a:t>ceanography Centre, UK</a:t>
            </a:r>
          </a:p>
          <a:p>
            <a:r>
              <a:rPr lang="en-US" sz="2000" b="1" dirty="0" smtClean="0"/>
              <a:t>Acknowledgement</a:t>
            </a:r>
          </a:p>
          <a:p>
            <a:r>
              <a:rPr lang="en-US" sz="2000" dirty="0" smtClean="0"/>
              <a:t>Thank you to all the presenters from the EGO conference </a:t>
            </a:r>
            <a:r>
              <a:rPr lang="en-US" sz="2000" dirty="0" err="1" smtClean="0"/>
              <a:t>ffor</a:t>
            </a:r>
            <a:r>
              <a:rPr lang="en-US" sz="2000" dirty="0" smtClean="0"/>
              <a:t> permission to use their material in this presentation</a:t>
            </a:r>
          </a:p>
          <a:p>
            <a:r>
              <a:rPr lang="en-US" sz="2000" dirty="0"/>
              <a:t>http://</a:t>
            </a:r>
            <a:r>
              <a:rPr lang="en-US" sz="2000" dirty="0" err="1"/>
              <a:t>www.ego-network.org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348612"/>
            <a:ext cx="3566160" cy="12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2800" dirty="0" smtClean="0"/>
              <a:t>Gliders in polar oceans: science and technological challenges – penguin ecology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9" name="Picture 8" descr="FTLE_backward_bb_along_19_20150127T23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7" t="5736" r="48831" b="6979"/>
          <a:stretch/>
        </p:blipFill>
        <p:spPr>
          <a:xfrm>
            <a:off x="4897120" y="1134112"/>
            <a:ext cx="3943350" cy="4680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1048" y="1275404"/>
            <a:ext cx="2470247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  <a:p>
            <a:r>
              <a:rPr lang="en-US" sz="1400" b="1" dirty="0" smtClean="0">
                <a:solidFill>
                  <a:srgbClr val="EB0BD6"/>
                </a:solidFill>
                <a:latin typeface="Times New Roman"/>
                <a:cs typeface="Times New Roman"/>
              </a:rPr>
              <a:t>Gentoo – 21:30 to 22:30 GMT</a:t>
            </a:r>
            <a:endParaRPr lang="en-US" sz="1400" b="1" dirty="0">
              <a:solidFill>
                <a:srgbClr val="EB0BD6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 descr="FTLE_backward_bb_along_19_20150127T23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0"/>
          <a:stretch/>
        </p:blipFill>
        <p:spPr>
          <a:xfrm>
            <a:off x="2584226" y="2504047"/>
            <a:ext cx="2446373" cy="3687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6827" y="5230035"/>
            <a:ext cx="198956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Josh </a:t>
            </a:r>
            <a:r>
              <a:rPr lang="en-US" dirty="0" err="1" smtClean="0"/>
              <a:t>Kohut</a:t>
            </a:r>
            <a:r>
              <a:rPr lang="en-US" dirty="0" smtClean="0"/>
              <a:t>, Rutgers University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6827" y="1125860"/>
            <a:ext cx="428810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Tidal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convergence zones concentrate </a:t>
            </a:r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phytoplankton,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aggregate schools of krill </a:t>
            </a:r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and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influence the </a:t>
            </a:r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behavior of penguins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3"/>
          <a:stretch/>
        </p:blipFill>
        <p:spPr bwMode="auto">
          <a:xfrm>
            <a:off x="526827" y="2664614"/>
            <a:ext cx="1575722" cy="23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3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21" y="375287"/>
            <a:ext cx="8536520" cy="8306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Observing biogeochemical processes with autonomous vehicles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– </a:t>
            </a:r>
            <a:r>
              <a:rPr lang="en-US" b="1" dirty="0"/>
              <a:t>Coupled physical and phytoplankton dynamics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4271" r="53533" b="5180"/>
          <a:stretch/>
        </p:blipFill>
        <p:spPr>
          <a:xfrm>
            <a:off x="179700" y="1581060"/>
            <a:ext cx="3303934" cy="4351878"/>
          </a:xfrm>
        </p:spPr>
      </p:pic>
      <p:grpSp>
        <p:nvGrpSpPr>
          <p:cNvPr id="6" name="Group 5"/>
          <p:cNvGrpSpPr/>
          <p:nvPr/>
        </p:nvGrpSpPr>
        <p:grpSpPr>
          <a:xfrm>
            <a:off x="6132458" y="1667066"/>
            <a:ext cx="2740157" cy="3159124"/>
            <a:chOff x="25502542" y="7048016"/>
            <a:chExt cx="3805312" cy="3801537"/>
          </a:xfrm>
        </p:grpSpPr>
        <p:pic>
          <p:nvPicPr>
            <p:cNvPr id="7" name="Picture 6" descr="IMG_046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2"/>
            <a:stretch/>
          </p:blipFill>
          <p:spPr>
            <a:xfrm>
              <a:off x="25502542" y="7139389"/>
              <a:ext cx="1828800" cy="1254566"/>
            </a:xfrm>
            <a:prstGeom prst="rect">
              <a:avLst/>
            </a:prstGeom>
          </p:spPr>
        </p:pic>
        <p:pic>
          <p:nvPicPr>
            <p:cNvPr id="8" name="Picture 7" descr="IMG_0458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" b="9335"/>
            <a:stretch/>
          </p:blipFill>
          <p:spPr>
            <a:xfrm rot="10800000">
              <a:off x="25662560" y="8439997"/>
              <a:ext cx="1828800" cy="1214676"/>
            </a:xfrm>
            <a:prstGeom prst="rect">
              <a:avLst/>
            </a:prstGeom>
          </p:spPr>
        </p:pic>
        <p:pic>
          <p:nvPicPr>
            <p:cNvPr id="9" name="Picture 8" descr="IMG_0457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/>
            <a:stretch/>
          </p:blipFill>
          <p:spPr>
            <a:xfrm>
              <a:off x="25662560" y="9715570"/>
              <a:ext cx="1828800" cy="1082787"/>
            </a:xfrm>
            <a:prstGeom prst="rect">
              <a:avLst/>
            </a:prstGeom>
          </p:spPr>
        </p:pic>
        <p:pic>
          <p:nvPicPr>
            <p:cNvPr id="10" name="Picture 9" descr="glider_underwater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8" t="28716" r="37407" b="-167"/>
            <a:stretch/>
          </p:blipFill>
          <p:spPr>
            <a:xfrm>
              <a:off x="27560553" y="7113397"/>
              <a:ext cx="1689063" cy="36849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662560" y="9069898"/>
              <a:ext cx="1039243" cy="629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PAR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553785" y="9069898"/>
              <a:ext cx="1120631" cy="629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FIRe</a:t>
              </a:r>
              <a:endParaRPr lang="en-US" sz="28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140029" y="8989083"/>
              <a:ext cx="0" cy="2226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6916314" y="8989083"/>
              <a:ext cx="0" cy="2226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140029" y="9595089"/>
              <a:ext cx="103571" cy="334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6916314" y="9595089"/>
              <a:ext cx="0" cy="3069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25605216" y="7048016"/>
              <a:ext cx="3702638" cy="3801537"/>
            </a:xfrm>
            <a:prstGeom prst="roundRect">
              <a:avLst>
                <a:gd name="adj" fmla="val 10437"/>
              </a:avLst>
            </a:prstGeom>
            <a:noFill/>
            <a:ln w="1524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7457398" y="9110693"/>
              <a:ext cx="906267" cy="2794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Content Placeholder 3" descr="../../../../../../Desktop/Screen%20Shot%202016-07-18%20at%203.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31" y="3870061"/>
            <a:ext cx="4339367" cy="239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7189999" y="4893348"/>
            <a:ext cx="190443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/>
              <a:t>Filipa</a:t>
            </a:r>
            <a:r>
              <a:rPr lang="en-GB" dirty="0"/>
              <a:t> </a:t>
            </a:r>
            <a:r>
              <a:rPr lang="en-GB" dirty="0" err="1" smtClean="0"/>
              <a:t>Carvalho</a:t>
            </a:r>
            <a:r>
              <a:rPr lang="en-GB" dirty="0" smtClean="0"/>
              <a:t>,</a:t>
            </a:r>
          </a:p>
          <a:p>
            <a:r>
              <a:rPr lang="en-GB" dirty="0" smtClean="0"/>
              <a:t>Rutgers university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66450" y="1606582"/>
            <a:ext cx="254546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cs typeface="Calibri"/>
              </a:rPr>
              <a:t>A </a:t>
            </a:r>
            <a:r>
              <a:rPr lang="en-US" sz="2000" dirty="0" err="1" smtClean="0">
                <a:cs typeface="Calibri"/>
              </a:rPr>
              <a:t>FIRe</a:t>
            </a:r>
            <a:r>
              <a:rPr lang="en-US" sz="2000" dirty="0" smtClean="0">
                <a:cs typeface="Calibri"/>
              </a:rPr>
              <a:t> </a:t>
            </a:r>
            <a:r>
              <a:rPr lang="en-US" sz="2000" dirty="0">
                <a:cs typeface="Calibri"/>
              </a:rPr>
              <a:t>sensor </a:t>
            </a:r>
            <a:r>
              <a:rPr lang="en-US" sz="2000" dirty="0" smtClean="0">
                <a:cs typeface="Calibri"/>
              </a:rPr>
              <a:t>on </a:t>
            </a:r>
            <a:r>
              <a:rPr lang="en-US" sz="2000" dirty="0">
                <a:cs typeface="Calibri"/>
              </a:rPr>
              <a:t>a glider </a:t>
            </a:r>
            <a:r>
              <a:rPr lang="en-US" sz="2000" dirty="0" smtClean="0">
                <a:cs typeface="Calibri"/>
              </a:rPr>
              <a:t>allows mapping of </a:t>
            </a:r>
            <a:r>
              <a:rPr lang="en-US" sz="2000" dirty="0">
                <a:cs typeface="Calibri"/>
              </a:rPr>
              <a:t>phytoplankton physiological responses to physical </a:t>
            </a:r>
            <a:r>
              <a:rPr lang="en-US" sz="2000" dirty="0" smtClean="0">
                <a:cs typeface="Calibri"/>
              </a:rPr>
              <a:t>forcing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0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Observing biogeochemical processes with autonomous </a:t>
            </a:r>
            <a:r>
              <a:rPr lang="en-US" b="1" dirty="0" smtClean="0"/>
              <a:t>vehicles – ocean ‘dead zones’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2" y="1338580"/>
            <a:ext cx="3534558" cy="2517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05" y="2597150"/>
            <a:ext cx="5237465" cy="3373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249" y="4438436"/>
            <a:ext cx="227058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Johannes </a:t>
            </a:r>
            <a:r>
              <a:rPr lang="en-US" dirty="0" err="1" smtClean="0"/>
              <a:t>Karstensen</a:t>
            </a:r>
            <a:r>
              <a:rPr lang="en-US" dirty="0" smtClean="0"/>
              <a:t>, GEOMAR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6408" y="1338580"/>
            <a:ext cx="445735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Oxygen depleted eddies and nitrate cycling in the tropical Atlantic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97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87047"/>
            <a:ext cx="7886700" cy="830628"/>
          </a:xfrm>
        </p:spPr>
        <p:txBody>
          <a:bodyPr>
            <a:normAutofit fontScale="90000"/>
          </a:bodyPr>
          <a:lstStyle/>
          <a:p>
            <a:r>
              <a:rPr lang="en-US" smtClean="0"/>
              <a:t>The role of gliders </a:t>
            </a:r>
            <a:r>
              <a:rPr lang="en-US" dirty="0"/>
              <a:t>in the Global Ocean </a:t>
            </a:r>
            <a:r>
              <a:rPr lang="en-US"/>
              <a:t>Observing </a:t>
            </a:r>
            <a:r>
              <a:rPr lang="en-US" smtClean="0"/>
              <a:t>System - </a:t>
            </a:r>
            <a:r>
              <a:rPr lang="en-US"/>
              <a:t>The California Underwater </a:t>
            </a:r>
            <a:r>
              <a:rPr lang="en-US"/>
              <a:t>Glider </a:t>
            </a:r>
            <a:r>
              <a:rPr lang="en-US" smtClean="0"/>
              <a:t>Network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" y="1412011"/>
            <a:ext cx="5819077" cy="3270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90" y="2359858"/>
            <a:ext cx="3149600" cy="393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7883" y="1389735"/>
            <a:ext cx="202691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Daniel Rudnick,</a:t>
            </a:r>
          </a:p>
          <a:p>
            <a:r>
              <a:rPr lang="en-US" dirty="0" smtClean="0"/>
              <a:t>Scripps institute of Oceanography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541" y="4777281"/>
            <a:ext cx="4890498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10 years of continuous occupation allows identification of </a:t>
            </a:r>
            <a:r>
              <a:rPr lang="en-US" sz="2000" dirty="0"/>
              <a:t>Climate </a:t>
            </a:r>
            <a:r>
              <a:rPr lang="en-US" sz="2000" dirty="0" smtClean="0"/>
              <a:t>anomalies, e.g. </a:t>
            </a:r>
            <a:r>
              <a:rPr lang="en-US" sz="2000" dirty="0"/>
              <a:t>2014-2015 warming, </a:t>
            </a:r>
            <a:r>
              <a:rPr lang="en-US" sz="2000" dirty="0" smtClean="0"/>
              <a:t>and 2015-2016 </a:t>
            </a:r>
            <a:r>
              <a:rPr lang="en-US" sz="2000" dirty="0"/>
              <a:t>El </a:t>
            </a:r>
            <a:r>
              <a:rPr lang="en-US" sz="2000" dirty="0" err="1"/>
              <a:t>Niño</a:t>
            </a:r>
            <a:r>
              <a:rPr lang="en-US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61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Novel science often </a:t>
            </a:r>
            <a:r>
              <a:rPr lang="en-US" dirty="0" smtClean="0"/>
              <a:t>involves </a:t>
            </a:r>
            <a:r>
              <a:rPr lang="en-US" dirty="0"/>
              <a:t>multiple </a:t>
            </a:r>
            <a:r>
              <a:rPr lang="en-US" dirty="0" smtClean="0"/>
              <a:t>platforms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Gliders enable: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New sampling strategies that compliment other platforms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Capability to monitor in hostile environments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Efficient platform for many sensors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International coordination and adoption of common standards will enable gliders to make important contribution to regional and global observing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764"/>
            <a:ext cx="7886700" cy="45016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EGO network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EGO conference on autonomous ocean gliders and their application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developments in glider and sensor </a:t>
            </a:r>
            <a:r>
              <a:rPr lang="en-US" dirty="0" smtClean="0"/>
              <a:t>technology	</a:t>
            </a:r>
          </a:p>
          <a:p>
            <a:pPr lvl="1"/>
            <a:r>
              <a:rPr lang="en-US" dirty="0" smtClean="0"/>
              <a:t>Micro-scale</a:t>
            </a:r>
            <a:r>
              <a:rPr lang="en-US" dirty="0"/>
              <a:t> to </a:t>
            </a:r>
            <a:r>
              <a:rPr lang="en-US" dirty="0" err="1"/>
              <a:t>meso</a:t>
            </a:r>
            <a:r>
              <a:rPr lang="en-US" dirty="0"/>
              <a:t>-scale physical processes observed with underwater </a:t>
            </a:r>
            <a:r>
              <a:rPr lang="en-US" dirty="0" smtClean="0"/>
              <a:t>gliders</a:t>
            </a:r>
          </a:p>
          <a:p>
            <a:pPr lvl="1"/>
            <a:r>
              <a:rPr lang="en-US" dirty="0" smtClean="0"/>
              <a:t>Gliders </a:t>
            </a:r>
            <a:r>
              <a:rPr lang="en-US" dirty="0"/>
              <a:t>in polar oceans: science and technological </a:t>
            </a:r>
            <a:r>
              <a:rPr lang="en-US" dirty="0" smtClean="0"/>
              <a:t>challenges</a:t>
            </a:r>
          </a:p>
          <a:p>
            <a:pPr lvl="1"/>
            <a:r>
              <a:rPr lang="en-US" dirty="0"/>
              <a:t>Observing biogeochemical processes with autonomous </a:t>
            </a:r>
            <a:r>
              <a:rPr lang="en-US" dirty="0" smtClean="0"/>
              <a:t>vehicles</a:t>
            </a:r>
          </a:p>
          <a:p>
            <a:pPr lvl="1"/>
            <a:r>
              <a:rPr lang="en-US" dirty="0" smtClean="0"/>
              <a:t>Sampling </a:t>
            </a:r>
            <a:r>
              <a:rPr lang="en-US" dirty="0"/>
              <a:t>strategies for single vehicles and </a:t>
            </a:r>
            <a:r>
              <a:rPr lang="en-US" dirty="0" smtClean="0"/>
              <a:t>networks</a:t>
            </a:r>
          </a:p>
          <a:p>
            <a:pPr lvl="1"/>
            <a:r>
              <a:rPr lang="en-US" dirty="0" smtClean="0"/>
              <a:t>Glider </a:t>
            </a:r>
            <a:r>
              <a:rPr lang="en-US" dirty="0"/>
              <a:t>operations: piloting, infrastructure, data management and legal </a:t>
            </a:r>
            <a:r>
              <a:rPr lang="en-US" dirty="0" smtClean="0"/>
              <a:t>issues</a:t>
            </a:r>
          </a:p>
          <a:p>
            <a:r>
              <a:rPr lang="en-US" dirty="0"/>
              <a:t>Gliders in the Global Ocean Observing System</a:t>
            </a:r>
          </a:p>
          <a:p>
            <a:pPr lvl="1"/>
            <a:r>
              <a:rPr lang="en-US" dirty="0"/>
              <a:t>The Ocean Gliders steering team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EGO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530" y="1195755"/>
            <a:ext cx="3618230" cy="45016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Started as informal collaboration between European glider users</a:t>
            </a:r>
          </a:p>
          <a:p>
            <a:r>
              <a:rPr lang="en-US" sz="2400" dirty="0" smtClean="0"/>
              <a:t>Subsequently supported by two EU programs:  EU-COST action and GROOM H2020 project</a:t>
            </a:r>
          </a:p>
          <a:p>
            <a:r>
              <a:rPr lang="en-US" sz="2400" dirty="0" smtClean="0"/>
              <a:t>Now a global network of scientists and engineers</a:t>
            </a:r>
          </a:p>
          <a:p>
            <a:r>
              <a:rPr lang="en-US" sz="2400" dirty="0" smtClean="0"/>
              <a:t>150 attendees at the conference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1493520"/>
            <a:ext cx="4815840" cy="3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developments in glider and sensor </a:t>
            </a:r>
            <a:r>
              <a:rPr lang="en-US" dirty="0" smtClean="0"/>
              <a:t>technology – </a:t>
            </a:r>
            <a:r>
              <a:rPr lang="en-US" dirty="0" err="1" smtClean="0"/>
              <a:t>DeepGlider</a:t>
            </a:r>
            <a:endParaRPr lang="en-US" dirty="0"/>
          </a:p>
        </p:txBody>
      </p:sp>
      <p:pic>
        <p:nvPicPr>
          <p:cNvPr id="5" name="Picture 4" descr="IMG_14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6" y="1336587"/>
            <a:ext cx="2863215" cy="2147411"/>
          </a:xfrm>
          <a:prstGeom prst="rect">
            <a:avLst/>
          </a:prstGeom>
        </p:spPr>
      </p:pic>
      <p:pic>
        <p:nvPicPr>
          <p:cNvPr id="6" name="Picture 5" descr="IMG_16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63" y="3385539"/>
            <a:ext cx="3119120" cy="2339340"/>
          </a:xfrm>
          <a:prstGeom prst="rect">
            <a:avLst/>
          </a:prstGeom>
        </p:spPr>
      </p:pic>
      <p:pic>
        <p:nvPicPr>
          <p:cNvPr id="7" name="Picture 6" descr="sg036_LineW_current_section_051_09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63" y="1336587"/>
            <a:ext cx="3147817" cy="2611120"/>
          </a:xfrm>
          <a:prstGeom prst="rect">
            <a:avLst/>
          </a:prstGeom>
        </p:spPr>
      </p:pic>
      <p:pic>
        <p:nvPicPr>
          <p:cNvPr id="8" name="Picture 7" descr="sg036_LineW_DAC_051_09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" y="2745761"/>
            <a:ext cx="3293110" cy="3357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3840" y="4929102"/>
            <a:ext cx="17823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/>
              <a:t>Charlie </a:t>
            </a:r>
            <a:r>
              <a:rPr lang="en-US" i="1" dirty="0" err="1" smtClean="0"/>
              <a:t>Eriksen</a:t>
            </a:r>
            <a:r>
              <a:rPr lang="en-US" i="1" dirty="0" smtClean="0"/>
              <a:t>, </a:t>
            </a:r>
            <a:br>
              <a:rPr lang="en-US" i="1" dirty="0" smtClean="0"/>
            </a:br>
            <a:r>
              <a:rPr lang="en-US" i="1" dirty="0" err="1" smtClean="0"/>
              <a:t>Univ</a:t>
            </a:r>
            <a:r>
              <a:rPr lang="en-US" i="1" dirty="0" smtClean="0"/>
              <a:t> Washington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215739" y="1336587"/>
            <a:ext cx="247891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18 month / 10,000 km missions of continuous dives to 6 km depth @ 0.25 m/s</a:t>
            </a:r>
          </a:p>
        </p:txBody>
      </p:sp>
    </p:spTree>
    <p:extLst>
      <p:ext uri="{BB962C8B-B14F-4D97-AF65-F5344CB8AC3E}">
        <p14:creationId xmlns:p14="http://schemas.microsoft.com/office/powerpoint/2010/main" val="20861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82393"/>
          </a:xfrm>
        </p:spPr>
        <p:txBody>
          <a:bodyPr>
            <a:normAutofit fontScale="90000"/>
          </a:bodyPr>
          <a:lstStyle/>
          <a:p>
            <a:r>
              <a:rPr lang="en-US" dirty="0"/>
              <a:t>New developments in glider and sensor </a:t>
            </a:r>
            <a:r>
              <a:rPr lang="en-US" dirty="0" smtClean="0"/>
              <a:t>technology - </a:t>
            </a:r>
            <a:r>
              <a:rPr lang="en-US" dirty="0"/>
              <a:t>Surface Vehicle Assisted Navigation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图片 4" descr="da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2544" r="17361" b="9004"/>
          <a:stretch/>
        </p:blipFill>
        <p:spPr>
          <a:xfrm>
            <a:off x="4493977" y="3619296"/>
            <a:ext cx="4568878" cy="2409613"/>
          </a:xfrm>
          <a:prstGeom prst="rect">
            <a:avLst/>
          </a:prstGeom>
        </p:spPr>
      </p:pic>
      <p:sp>
        <p:nvSpPr>
          <p:cNvPr id="4" name="文本框 2"/>
          <p:cNvSpPr txBox="1"/>
          <p:nvPr/>
        </p:nvSpPr>
        <p:spPr>
          <a:xfrm>
            <a:off x="7177401" y="3393534"/>
            <a:ext cx="136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dirty="0" smtClean="0"/>
              <a:t>Ship / USV</a:t>
            </a:r>
          </a:p>
        </p:txBody>
      </p:sp>
      <p:pic>
        <p:nvPicPr>
          <p:cNvPr id="6" name="图片 4" descr="iceberg_gli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" y="1630899"/>
            <a:ext cx="4450265" cy="2640881"/>
          </a:xfrm>
          <a:prstGeom prst="rect">
            <a:avLst/>
          </a:prstGeom>
        </p:spPr>
      </p:pic>
      <p:pic>
        <p:nvPicPr>
          <p:cNvPr id="8" name="图片 1" descr="iceberg_m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67" y="1209683"/>
            <a:ext cx="1943539" cy="2014900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4592549" y="1729656"/>
            <a:ext cx="1938165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CA" altLang="zh-CN" sz="2000" dirty="0" smtClean="0">
                <a:solidFill>
                  <a:schemeClr val="tx1"/>
                </a:solidFill>
              </a:rPr>
              <a:t>Objective: </a:t>
            </a:r>
            <a:br>
              <a:rPr kumimoji="1" lang="en-CA" altLang="zh-CN" sz="2000" dirty="0" smtClean="0">
                <a:solidFill>
                  <a:schemeClr val="tx1"/>
                </a:solidFill>
              </a:rPr>
            </a:br>
            <a:r>
              <a:rPr kumimoji="1" lang="en-CA" altLang="zh-CN" sz="2000" dirty="0" smtClean="0">
                <a:solidFill>
                  <a:schemeClr val="tx1"/>
                </a:solidFill>
              </a:rPr>
              <a:t>To map and monitor icebergs</a:t>
            </a:r>
            <a:endParaRPr kumimoji="1"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724" y="4688679"/>
            <a:ext cx="288579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Mingxi</a:t>
            </a:r>
            <a:r>
              <a:rPr lang="en-US" dirty="0" smtClean="0">
                <a:solidFill>
                  <a:schemeClr val="tx1"/>
                </a:solidFill>
              </a:rPr>
              <a:t> Zhou, </a:t>
            </a:r>
            <a:r>
              <a:rPr lang="en-US" altLang="zh-CN" dirty="0" smtClean="0">
                <a:solidFill>
                  <a:schemeClr val="tx1"/>
                </a:solidFill>
              </a:rPr>
              <a:t>Brad </a:t>
            </a:r>
            <a:r>
              <a:rPr lang="en-US" altLang="zh-CN" dirty="0" err="1" smtClean="0">
                <a:solidFill>
                  <a:schemeClr val="tx1"/>
                </a:solidFill>
              </a:rPr>
              <a:t>deYoung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Ralf </a:t>
            </a:r>
            <a:r>
              <a:rPr lang="en-US" dirty="0" err="1" smtClean="0">
                <a:solidFill>
                  <a:schemeClr val="tx1"/>
                </a:solidFill>
              </a:rPr>
              <a:t>Bachmayer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Memorial </a:t>
            </a:r>
            <a:r>
              <a:rPr lang="en-US" dirty="0">
                <a:solidFill>
                  <a:schemeClr val="tx1"/>
                </a:solidFill>
              </a:rPr>
              <a:t>U</a:t>
            </a:r>
            <a:r>
              <a:rPr lang="en-US" dirty="0" smtClean="0">
                <a:solidFill>
                  <a:schemeClr val="tx1"/>
                </a:solidFill>
              </a:rPr>
              <a:t>niversity, Canada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developments in glider and sensor technology </a:t>
            </a:r>
            <a:r>
              <a:rPr lang="en-US" dirty="0" smtClean="0"/>
              <a:t>– modelling flow around gliders</a:t>
            </a:r>
            <a:endParaRPr lang="en-US" dirty="0"/>
          </a:p>
        </p:txBody>
      </p:sp>
      <p:pic>
        <p:nvPicPr>
          <p:cNvPr id="4" name="Picture 3" descr="lamda2_T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3" y="1542788"/>
            <a:ext cx="5881941" cy="2961977"/>
          </a:xfrm>
          <a:prstGeom prst="rect">
            <a:avLst/>
          </a:prstGeom>
        </p:spPr>
      </p:pic>
      <p:pic>
        <p:nvPicPr>
          <p:cNvPr id="5" name="Picture 4" descr="fig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21" y="2684232"/>
            <a:ext cx="2820559" cy="3174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6886" y="1540628"/>
            <a:ext cx="163974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Ben Moat</a:t>
            </a:r>
            <a:r>
              <a:rPr lang="en-US" smtClean="0"/>
              <a:t>, </a:t>
            </a:r>
            <a:r>
              <a:rPr lang="en-US" smtClean="0"/>
              <a:t>NOC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3533" y="4822641"/>
            <a:ext cx="4923739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CFD simulations used to determine distortion of flow around glider and the impact upon sensor measurements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42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3482" b="5558"/>
          <a:stretch/>
        </p:blipFill>
        <p:spPr>
          <a:xfrm>
            <a:off x="3823801" y="2781889"/>
            <a:ext cx="5077698" cy="3516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95" y="284445"/>
            <a:ext cx="8525434" cy="830628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2800" dirty="0" smtClean="0"/>
              <a:t>Micro-scale to </a:t>
            </a:r>
            <a:r>
              <a:rPr lang="en-US" sz="2800" dirty="0" err="1" smtClean="0"/>
              <a:t>meso</a:t>
            </a:r>
            <a:r>
              <a:rPr lang="en-US" sz="2800" dirty="0" smtClean="0"/>
              <a:t>-scale physical processes observed with underwater gliders</a:t>
            </a:r>
            <a:br>
              <a:rPr lang="en-US" sz="2800" dirty="0" smtClean="0"/>
            </a:br>
            <a:r>
              <a:rPr lang="en-US" sz="2800" dirty="0" smtClean="0"/>
              <a:t> - Ocean microstructure glider</a:t>
            </a:r>
            <a:endParaRPr lang="en-US" sz="2800" dirty="0"/>
          </a:p>
        </p:txBody>
      </p:sp>
      <p:pic>
        <p:nvPicPr>
          <p:cNvPr id="5" name="Content Placeholder 9" descr="figure5_map.ti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11308" r="61939" b="9653"/>
          <a:stretch/>
        </p:blipFill>
        <p:spPr>
          <a:xfrm>
            <a:off x="183576" y="1397285"/>
            <a:ext cx="2158932" cy="3087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7917" y="1397285"/>
            <a:ext cx="184358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Matthew Palmer,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NOC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950" y="4413120"/>
            <a:ext cx="2499702" cy="16591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3235" y="1397285"/>
            <a:ext cx="313361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Measuring turbulence down to scales of 1cm to </a:t>
            </a:r>
            <a:r>
              <a:rPr lang="en-US" sz="2000" smtClean="0"/>
              <a:t>understand mixing in the ocean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750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Micro-scale to </a:t>
            </a:r>
            <a:r>
              <a:rPr lang="en-US" dirty="0" err="1"/>
              <a:t>meso</a:t>
            </a:r>
            <a:r>
              <a:rPr lang="en-US" dirty="0"/>
              <a:t>-scale physical processes observed with underwater gliders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altLang="en-US" dirty="0"/>
              <a:t>deep convection events</a:t>
            </a:r>
            <a:endParaRPr lang="en-US" dirty="0"/>
          </a:p>
        </p:txBody>
      </p:sp>
      <p:pic>
        <p:nvPicPr>
          <p:cNvPr id="4" name="Picture 2" descr="all_plat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07" y="1499553"/>
            <a:ext cx="4837626" cy="357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058407" y="3900289"/>
            <a:ext cx="64627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en-US" sz="1400" u="sng" dirty="0">
                <a:solidFill>
                  <a:schemeClr val="bg1"/>
                </a:solidFill>
              </a:rPr>
              <a:t>01/07/2012 -&gt; 07/10/2013</a:t>
            </a:r>
          </a:p>
          <a:p>
            <a:pPr algn="l"/>
            <a:r>
              <a:rPr lang="fr-FR" altLang="en-US" sz="1400" dirty="0">
                <a:solidFill>
                  <a:schemeClr val="bg1"/>
                </a:solidFill>
              </a:rPr>
              <a:t>30 </a:t>
            </a:r>
            <a:r>
              <a:rPr lang="fr-FR" altLang="en-US" sz="1400" dirty="0" err="1">
                <a:solidFill>
                  <a:schemeClr val="bg1"/>
                </a:solidFill>
              </a:rPr>
              <a:t>Glider</a:t>
            </a:r>
            <a:r>
              <a:rPr lang="fr-FR" altLang="en-US" sz="1400" dirty="0">
                <a:solidFill>
                  <a:schemeClr val="bg1"/>
                </a:solidFill>
              </a:rPr>
              <a:t> </a:t>
            </a:r>
            <a:r>
              <a:rPr lang="fr-FR" altLang="en-US" sz="1400" dirty="0" err="1">
                <a:solidFill>
                  <a:schemeClr val="bg1"/>
                </a:solidFill>
              </a:rPr>
              <a:t>deployments</a:t>
            </a:r>
            <a:r>
              <a:rPr lang="fr-FR" altLang="en-US" sz="1400" dirty="0">
                <a:solidFill>
                  <a:schemeClr val="bg1"/>
                </a:solidFill>
              </a:rPr>
              <a:t> ~ 13,000 profiles (0-1000m)</a:t>
            </a:r>
          </a:p>
          <a:p>
            <a:pPr algn="l"/>
            <a:r>
              <a:rPr lang="fr-FR" altLang="en-US" sz="1400" dirty="0">
                <a:solidFill>
                  <a:schemeClr val="bg1"/>
                </a:solidFill>
              </a:rPr>
              <a:t>6 CTD </a:t>
            </a:r>
            <a:r>
              <a:rPr lang="fr-FR" altLang="en-US" sz="1400" dirty="0" err="1">
                <a:solidFill>
                  <a:schemeClr val="bg1"/>
                </a:solidFill>
              </a:rPr>
              <a:t>cruises</a:t>
            </a:r>
            <a:r>
              <a:rPr lang="fr-FR" altLang="en-US" sz="1400" dirty="0">
                <a:solidFill>
                  <a:schemeClr val="bg1"/>
                </a:solidFill>
              </a:rPr>
              <a:t> ~ 400 profiles (0-bottom)</a:t>
            </a:r>
          </a:p>
          <a:p>
            <a:pPr algn="l"/>
            <a:r>
              <a:rPr lang="fr-FR" altLang="en-US" sz="1400" dirty="0">
                <a:solidFill>
                  <a:schemeClr val="bg1"/>
                </a:solidFill>
              </a:rPr>
              <a:t>27 </a:t>
            </a:r>
            <a:r>
              <a:rPr lang="fr-FR" altLang="en-US" sz="1400" dirty="0" err="1">
                <a:solidFill>
                  <a:schemeClr val="bg1"/>
                </a:solidFill>
              </a:rPr>
              <a:t>Argo</a:t>
            </a:r>
            <a:r>
              <a:rPr lang="fr-FR" altLang="en-US" sz="1400" dirty="0">
                <a:solidFill>
                  <a:schemeClr val="bg1"/>
                </a:solidFill>
              </a:rPr>
              <a:t> ~ 1,500 profiles (0-1000m or 0-2000m)</a:t>
            </a:r>
          </a:p>
          <a:p>
            <a:pPr algn="l"/>
            <a:r>
              <a:rPr lang="fr-FR" altLang="en-US" sz="1400" dirty="0">
                <a:solidFill>
                  <a:schemeClr val="bg1"/>
                </a:solidFill>
              </a:rPr>
              <a:t>10 </a:t>
            </a:r>
            <a:r>
              <a:rPr lang="fr-FR" altLang="en-US" sz="1400" dirty="0" err="1">
                <a:solidFill>
                  <a:schemeClr val="bg1"/>
                </a:solidFill>
              </a:rPr>
              <a:t>Marisondes</a:t>
            </a:r>
            <a:r>
              <a:rPr lang="fr-FR" altLang="en-US" sz="1400" dirty="0">
                <a:solidFill>
                  <a:schemeClr val="bg1"/>
                </a:solidFill>
              </a:rPr>
              <a:t> and surface drifters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2" y="3469641"/>
            <a:ext cx="3531578" cy="246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0960" y="5171440"/>
            <a:ext cx="288544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Pierre </a:t>
            </a:r>
            <a:r>
              <a:rPr lang="en-US" dirty="0" err="1" smtClean="0"/>
              <a:t>Testor</a:t>
            </a:r>
            <a:r>
              <a:rPr lang="en-US" dirty="0" smtClean="0"/>
              <a:t>, </a:t>
            </a:r>
            <a:r>
              <a:rPr lang="fr-FR" altLang="en-US" dirty="0"/>
              <a:t>Félix </a:t>
            </a:r>
            <a:r>
              <a:rPr lang="fr-FR" altLang="en-US" dirty="0" err="1" smtClean="0"/>
              <a:t>Margirier</a:t>
            </a:r>
            <a:r>
              <a:rPr lang="fr-FR" altLang="en-US" dirty="0" smtClean="0"/>
              <a:t>, UPMC, France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9382" y="1499552"/>
            <a:ext cx="3531578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Sustained glider measurements in combination with other platforms reveals details and long term variability of intermittent but climatically important deep convection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43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Micro-scale to </a:t>
            </a:r>
            <a:r>
              <a:rPr lang="en-US" dirty="0" err="1"/>
              <a:t>meso</a:t>
            </a:r>
            <a:r>
              <a:rPr lang="en-US" dirty="0"/>
              <a:t>-scale physical processes observed with underwater gliders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-- hurricane prediction</a:t>
            </a:r>
            <a:endParaRPr lang="en-US" dirty="0"/>
          </a:p>
        </p:txBody>
      </p:sp>
      <p:pic>
        <p:nvPicPr>
          <p:cNvPr id="4" name="Picture 21" descr="mab110826d_iren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438459" y="1757173"/>
            <a:ext cx="4937601" cy="335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319964" y="1511063"/>
            <a:ext cx="2783541" cy="11170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/>
          <p:nvPr/>
        </p:nvGrpSpPr>
        <p:grpSpPr>
          <a:xfrm>
            <a:off x="5683435" y="1428872"/>
            <a:ext cx="3141495" cy="4521844"/>
            <a:chOff x="4918130" y="505476"/>
            <a:chExt cx="3778207" cy="53741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3880" y="880128"/>
              <a:ext cx="3238500" cy="16192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3880" y="4093229"/>
              <a:ext cx="3238500" cy="16023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3880" y="2493029"/>
              <a:ext cx="3238500" cy="16023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283630" y="886478"/>
              <a:ext cx="33020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88380" y="21374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01080" y="24295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33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07430" y="36931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29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69330" y="4048778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105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01080" y="53314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60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00730" y="3553478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salinity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75330" y="5160028"/>
              <a:ext cx="1198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% oxygen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06372" y="1955967"/>
              <a:ext cx="1290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temperature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8130" y="886478"/>
              <a:ext cx="42545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2580" y="21437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81630" y="37312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95930" y="24104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89580" y="40106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56230" y="53251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4759381" y="14389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4765731" y="304547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4772081" y="46520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478"/>
              <a:ext cx="370205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5468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8/12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9943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9/07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16731" y="55092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date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56280" y="39662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68980" y="23660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19134" y="592668"/>
              <a:ext cx="3699933" cy="338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8066" y="880539"/>
              <a:ext cx="273038" cy="148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213780" y="8166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95930" y="81662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65932" y="505476"/>
              <a:ext cx="1775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Irene</a:t>
              </a:r>
              <a:endParaRPr lang="en-US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660107" y="1507802"/>
            <a:ext cx="188974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Scott Glenn,</a:t>
            </a:r>
          </a:p>
          <a:p>
            <a:r>
              <a:rPr lang="en-US" dirty="0" smtClean="0"/>
              <a:t>Rutgers University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5245" y="5199579"/>
            <a:ext cx="371635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Observing in hostile environments to improve the prediction of hurricanes intensity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80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2639</TotalTime>
  <Words>483</Words>
  <Application>Microsoft Macintosh PowerPoint</Application>
  <PresentationFormat>On-screen Show (4:3)</PresentationFormat>
  <Paragraphs>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 Light</vt:lpstr>
      <vt:lpstr>宋体</vt:lpstr>
      <vt:lpstr>Arial</vt:lpstr>
      <vt:lpstr>Calibri</vt:lpstr>
      <vt:lpstr>Times New Roman</vt:lpstr>
      <vt:lpstr>Office Theme</vt:lpstr>
      <vt:lpstr>Science enabled by gliders: penguin ecology, hurricane prediction, ocean dead zones and other highlights from the EGO conference</vt:lpstr>
      <vt:lpstr>Outline</vt:lpstr>
      <vt:lpstr>The EGO network</vt:lpstr>
      <vt:lpstr>New developments in glider and sensor technology – DeepGlider</vt:lpstr>
      <vt:lpstr>New developments in glider and sensor technology - Surface Vehicle Assisted Navigation  </vt:lpstr>
      <vt:lpstr>New developments in glider and sensor technology – modelling flow around gliders</vt:lpstr>
      <vt:lpstr>Micro-scale to meso-scale physical processes observed with underwater gliders  - Ocean microstructure glider</vt:lpstr>
      <vt:lpstr>Micro-scale to meso-scale physical processes observed with underwater gliders  - deep convection events</vt:lpstr>
      <vt:lpstr>Micro-scale to meso-scale physical processes observed with underwater gliders  -- hurricane prediction</vt:lpstr>
      <vt:lpstr>Gliders in polar oceans: science and technological challenges – penguin ecology </vt:lpstr>
      <vt:lpstr>Observing biogeochemical processes with autonomous vehicles  – Coupled physical and phytoplankton dynamics  </vt:lpstr>
      <vt:lpstr>Observing biogeochemical processes with autonomous vehicles – ocean ‘dead zones’</vt:lpstr>
      <vt:lpstr>The role of gliders in the Global Ocean Observing System - The California Underwater Glider Network </vt:lpstr>
      <vt:lpstr>Summary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enabled by gliders: penguin ecology, hurricane prediction, ocean dead zones and other highlights from the EGO conference</dc:title>
  <dc:creator>Microsoft Office User</dc:creator>
  <cp:lastModifiedBy>Microsoft Office User</cp:lastModifiedBy>
  <cp:revision>32</cp:revision>
  <dcterms:created xsi:type="dcterms:W3CDTF">2016-11-11T14:48:36Z</dcterms:created>
  <dcterms:modified xsi:type="dcterms:W3CDTF">2016-11-14T10:36:38Z</dcterms:modified>
</cp:coreProperties>
</file>