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77" r:id="rId4"/>
    <p:sldId id="270" r:id="rId5"/>
    <p:sldId id="271" r:id="rId6"/>
    <p:sldId id="278" r:id="rId7"/>
    <p:sldId id="265" r:id="rId8"/>
    <p:sldId id="275" r:id="rId9"/>
    <p:sldId id="267" r:id="rId10"/>
    <p:sldId id="279" r:id="rId11"/>
    <p:sldId id="269" r:id="rId12"/>
    <p:sldId id="268" r:id="rId13"/>
    <p:sldId id="257" r:id="rId14"/>
    <p:sldId id="280" r:id="rId15"/>
    <p:sldId id="281" r:id="rId16"/>
    <p:sldId id="260" r:id="rId17"/>
    <p:sldId id="272" r:id="rId18"/>
    <p:sldId id="274"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355D3-9A7D-4422-A095-C4AC927951AC}" type="datetimeFigureOut">
              <a:rPr lang="en-GB" smtClean="0"/>
              <a:t>17/06/2014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032E9-AC8F-47A5-A7D0-943CD7B2B139}" type="slidenum">
              <a:rPr lang="en-GB" smtClean="0"/>
              <a:t>‹#›</a:t>
            </a:fld>
            <a:endParaRPr lang="en-GB"/>
          </a:p>
        </p:txBody>
      </p:sp>
    </p:spTree>
    <p:extLst>
      <p:ext uri="{BB962C8B-B14F-4D97-AF65-F5344CB8AC3E}">
        <p14:creationId xmlns:p14="http://schemas.microsoft.com/office/powerpoint/2010/main" val="89407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Morel 2001 chlorophyll from glider is known to be measured too high, xc and exponent</a:t>
            </a:r>
            <a:r>
              <a:rPr lang="en-GB" baseline="0" dirty="0" smtClean="0"/>
              <a:t> are functions of wavelength integrated over all wavelengths to match glider profile</a:t>
            </a:r>
            <a:endParaRPr lang="en-GB" dirty="0"/>
          </a:p>
        </p:txBody>
      </p:sp>
      <p:sp>
        <p:nvSpPr>
          <p:cNvPr id="4" name="Slide Number Placeholder 3"/>
          <p:cNvSpPr>
            <a:spLocks noGrp="1"/>
          </p:cNvSpPr>
          <p:nvPr>
            <p:ph type="sldNum" sz="quarter" idx="10"/>
          </p:nvPr>
        </p:nvSpPr>
        <p:spPr/>
        <p:txBody>
          <a:bodyPr/>
          <a:lstStyle/>
          <a:p>
            <a:fld id="{E1ABF679-7A71-43F6-BCBB-5F1BD6EFBB6A}" type="slidenum">
              <a:rPr lang="en-GB" smtClean="0"/>
              <a:t>7</a:t>
            </a:fld>
            <a:endParaRPr lang="en-GB"/>
          </a:p>
        </p:txBody>
      </p:sp>
    </p:spTree>
    <p:extLst>
      <p:ext uri="{BB962C8B-B14F-4D97-AF65-F5344CB8AC3E}">
        <p14:creationId xmlns:p14="http://schemas.microsoft.com/office/powerpoint/2010/main" val="210685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F032E9-AC8F-47A5-A7D0-943CD7B2B139}" type="slidenum">
              <a:rPr lang="en-GB" smtClean="0"/>
              <a:t>13</a:t>
            </a:fld>
            <a:endParaRPr lang="en-GB"/>
          </a:p>
        </p:txBody>
      </p:sp>
    </p:spTree>
    <p:extLst>
      <p:ext uri="{BB962C8B-B14F-4D97-AF65-F5344CB8AC3E}">
        <p14:creationId xmlns:p14="http://schemas.microsoft.com/office/powerpoint/2010/main" val="212783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F032E9-AC8F-47A5-A7D0-943CD7B2B139}" type="slidenum">
              <a:rPr lang="en-GB" smtClean="0"/>
              <a:t>14</a:t>
            </a:fld>
            <a:endParaRPr lang="en-GB"/>
          </a:p>
        </p:txBody>
      </p:sp>
    </p:spTree>
    <p:extLst>
      <p:ext uri="{BB962C8B-B14F-4D97-AF65-F5344CB8AC3E}">
        <p14:creationId xmlns:p14="http://schemas.microsoft.com/office/powerpoint/2010/main" val="319088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F032E9-AC8F-47A5-A7D0-943CD7B2B139}" type="slidenum">
              <a:rPr lang="en-GB" smtClean="0"/>
              <a:t>15</a:t>
            </a:fld>
            <a:endParaRPr lang="en-GB"/>
          </a:p>
        </p:txBody>
      </p:sp>
    </p:spTree>
    <p:extLst>
      <p:ext uri="{BB962C8B-B14F-4D97-AF65-F5344CB8AC3E}">
        <p14:creationId xmlns:p14="http://schemas.microsoft.com/office/powerpoint/2010/main" val="319088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F032E9-AC8F-47A5-A7D0-943CD7B2B139}" type="slidenum">
              <a:rPr lang="en-GB" smtClean="0"/>
              <a:t>17</a:t>
            </a:fld>
            <a:endParaRPr lang="en-GB"/>
          </a:p>
        </p:txBody>
      </p:sp>
    </p:spTree>
    <p:extLst>
      <p:ext uri="{BB962C8B-B14F-4D97-AF65-F5344CB8AC3E}">
        <p14:creationId xmlns:p14="http://schemas.microsoft.com/office/powerpoint/2010/main" val="1173387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02135A-202D-4DAD-901F-3431DB055943}" type="datetimeFigureOut">
              <a:rPr lang="en-GB" smtClean="0"/>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314319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02135A-202D-4DAD-901F-3431DB055943}" type="datetimeFigureOut">
              <a:rPr lang="en-GB" smtClean="0"/>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333512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02135A-202D-4DAD-901F-3431DB055943}" type="datetimeFigureOut">
              <a:rPr lang="en-GB" smtClean="0"/>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47520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02135A-202D-4DAD-901F-3431DB055943}" type="datetimeFigureOut">
              <a:rPr lang="en-GB" smtClean="0"/>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320348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2135A-202D-4DAD-901F-3431DB055943}" type="datetimeFigureOut">
              <a:rPr lang="en-GB" smtClean="0"/>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235998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02135A-202D-4DAD-901F-3431DB055943}" type="datetimeFigureOut">
              <a:rPr lang="en-GB" smtClean="0"/>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132945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02135A-202D-4DAD-901F-3431DB055943}" type="datetimeFigureOut">
              <a:rPr lang="en-GB" smtClean="0"/>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65136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02135A-202D-4DAD-901F-3431DB055943}" type="datetimeFigureOut">
              <a:rPr lang="en-GB" smtClean="0"/>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278835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2135A-202D-4DAD-901F-3431DB055943}" type="datetimeFigureOut">
              <a:rPr lang="en-GB" smtClean="0"/>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216329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2135A-202D-4DAD-901F-3431DB055943}" type="datetimeFigureOut">
              <a:rPr lang="en-GB" smtClean="0"/>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61449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2135A-202D-4DAD-901F-3431DB055943}" type="datetimeFigureOut">
              <a:rPr lang="en-GB" smtClean="0"/>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12A96C-C17A-4AB8-A2E5-30EB8D797662}" type="slidenum">
              <a:rPr lang="en-GB" smtClean="0"/>
              <a:t>‹#›</a:t>
            </a:fld>
            <a:endParaRPr lang="en-GB"/>
          </a:p>
        </p:txBody>
      </p:sp>
    </p:spTree>
    <p:extLst>
      <p:ext uri="{BB962C8B-B14F-4D97-AF65-F5344CB8AC3E}">
        <p14:creationId xmlns:p14="http://schemas.microsoft.com/office/powerpoint/2010/main" val="21313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2135A-202D-4DAD-901F-3431DB055943}" type="datetimeFigureOut">
              <a:rPr lang="en-GB" smtClean="0"/>
              <a:t>17/06/2014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2A96C-C17A-4AB8-A2E5-30EB8D797662}" type="slidenum">
              <a:rPr lang="en-GB" smtClean="0"/>
              <a:t>‹#›</a:t>
            </a:fld>
            <a:endParaRPr lang="en-GB"/>
          </a:p>
        </p:txBody>
      </p:sp>
    </p:spTree>
    <p:extLst>
      <p:ext uri="{BB962C8B-B14F-4D97-AF65-F5344CB8AC3E}">
        <p14:creationId xmlns:p14="http://schemas.microsoft.com/office/powerpoint/2010/main" val="96769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6204896"/>
            <a:ext cx="9144000" cy="67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normAutofit fontScale="90000"/>
          </a:bodyPr>
          <a:lstStyle/>
          <a:p>
            <a:r>
              <a:rPr lang="en-GB" dirty="0" smtClean="0"/>
              <a:t>OSMOSIS</a:t>
            </a:r>
            <a:br>
              <a:rPr lang="en-GB" dirty="0" smtClean="0"/>
            </a:br>
            <a:r>
              <a:rPr lang="en-GB" dirty="0" smtClean="0"/>
              <a:t>Primary Production from Seagliders</a:t>
            </a:r>
            <a:br>
              <a:rPr lang="en-GB" dirty="0" smtClean="0"/>
            </a:br>
            <a:r>
              <a:rPr lang="en-GB" dirty="0" smtClean="0"/>
              <a:t>April-September 2013</a:t>
            </a:r>
            <a:endParaRPr lang="en-GB" dirty="0"/>
          </a:p>
        </p:txBody>
      </p:sp>
      <p:sp>
        <p:nvSpPr>
          <p:cNvPr id="3" name="Subtitle 2"/>
          <p:cNvSpPr>
            <a:spLocks noGrp="1"/>
          </p:cNvSpPr>
          <p:nvPr>
            <p:ph type="subTitle" idx="1"/>
          </p:nvPr>
        </p:nvSpPr>
        <p:spPr>
          <a:xfrm>
            <a:off x="0" y="4700736"/>
            <a:ext cx="9144000" cy="1392560"/>
          </a:xfrm>
        </p:spPr>
        <p:txBody>
          <a:bodyPr/>
          <a:lstStyle/>
          <a:p>
            <a:r>
              <a:rPr lang="en-GB" dirty="0" smtClean="0"/>
              <a:t>Victoria Hemsley, Stuart Painter, Adrian Martin, </a:t>
            </a:r>
          </a:p>
          <a:p>
            <a:r>
              <a:rPr lang="en-GB" dirty="0" smtClean="0"/>
              <a:t>Tim Smyth, Eleanor </a:t>
            </a:r>
            <a:r>
              <a:rPr lang="en-GB" dirty="0" err="1" smtClean="0"/>
              <a:t>Frajka</a:t>
            </a:r>
            <a:r>
              <a:rPr lang="en-GB" dirty="0" smtClean="0"/>
              <a:t>-Williams</a:t>
            </a:r>
            <a:endParaRPr lang="en-GB" dirty="0"/>
          </a:p>
        </p:txBody>
      </p:sp>
      <p:pic>
        <p:nvPicPr>
          <p:cNvPr id="4" name="Picture 4" descr="http://www.metoffice.gov.uk/hadobs/hadisst/noc_logo_110.gif"/>
          <p:cNvPicPr>
            <a:picLocks noChangeAspect="1" noChangeArrowheads="1"/>
          </p:cNvPicPr>
          <p:nvPr/>
        </p:nvPicPr>
        <p:blipFill rotWithShape="1">
          <a:blip r:embed="rId2">
            <a:extLst>
              <a:ext uri="{28A0092B-C50C-407E-A947-70E740481C1C}">
                <a14:useLocalDpi xmlns:a14="http://schemas.microsoft.com/office/drawing/2010/main" val="0"/>
              </a:ext>
            </a:extLst>
          </a:blip>
          <a:srcRect l="3639" t="13336" r="4646"/>
          <a:stretch/>
        </p:blipFill>
        <p:spPr bwMode="auto">
          <a:xfrm>
            <a:off x="1907704" y="6204896"/>
            <a:ext cx="1872208" cy="671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upload.wikimedia.org/wikipedia/en/5/5a/Plymouth_Marine_Laboratory_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5" b="10986"/>
          <a:stretch/>
        </p:blipFill>
        <p:spPr bwMode="auto">
          <a:xfrm>
            <a:off x="6659070" y="6204896"/>
            <a:ext cx="2455873" cy="64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maremap.ac.uk/view/images/logos/soton_logo_lg.jpg"/>
          <p:cNvPicPr>
            <a:picLocks noChangeAspect="1" noChangeArrowheads="1"/>
          </p:cNvPicPr>
          <p:nvPr/>
        </p:nvPicPr>
        <p:blipFill rotWithShape="1">
          <a:blip r:embed="rId4">
            <a:extLst>
              <a:ext uri="{28A0092B-C50C-407E-A947-70E740481C1C}">
                <a14:useLocalDpi xmlns:a14="http://schemas.microsoft.com/office/drawing/2010/main" val="0"/>
              </a:ext>
            </a:extLst>
          </a:blip>
          <a:srcRect t="24482" b="27309"/>
          <a:stretch/>
        </p:blipFill>
        <p:spPr bwMode="auto">
          <a:xfrm>
            <a:off x="60683" y="6204896"/>
            <a:ext cx="1630997" cy="6552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metoffice.gov.uk/hadobs/hadisst/noc_logo_110.gif"/>
          <p:cNvPicPr>
            <a:picLocks noChangeAspect="1" noChangeArrowheads="1"/>
          </p:cNvPicPr>
          <p:nvPr/>
        </p:nvPicPr>
        <p:blipFill rotWithShape="1">
          <a:blip r:embed="rId2">
            <a:extLst>
              <a:ext uri="{28A0092B-C50C-407E-A947-70E740481C1C}">
                <a14:useLocalDpi xmlns:a14="http://schemas.microsoft.com/office/drawing/2010/main" val="0"/>
              </a:ext>
            </a:extLst>
          </a:blip>
          <a:srcRect l="3639" t="13336" r="4646"/>
          <a:stretch/>
        </p:blipFill>
        <p:spPr bwMode="auto">
          <a:xfrm>
            <a:off x="25850350" y="814755"/>
            <a:ext cx="4214343" cy="1511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upload.wikimedia.org/wikipedia/en/5/5a/Plymouth_Marine_Laboratory_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5" b="10986"/>
          <a:stretch/>
        </p:blipFill>
        <p:spPr bwMode="auto">
          <a:xfrm>
            <a:off x="25927050" y="2322142"/>
            <a:ext cx="4149722" cy="10923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nerc.ac.uk/images/logos/nerc/nerc-lon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5793" y="6310709"/>
            <a:ext cx="2470423" cy="50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895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219" r="5892"/>
          <a:stretch/>
        </p:blipFill>
        <p:spPr>
          <a:xfrm>
            <a:off x="755576" y="2757888"/>
            <a:ext cx="7711368" cy="3839464"/>
          </a:xfr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848" t="11485" r="11667" b="66262"/>
          <a:stretch/>
        </p:blipFill>
        <p:spPr>
          <a:xfrm>
            <a:off x="6084168" y="5199844"/>
            <a:ext cx="1812096" cy="965460"/>
          </a:xfrm>
          <a:prstGeom prst="rect">
            <a:avLst/>
          </a:prstGeom>
        </p:spPr>
      </p:pic>
      <p:sp>
        <p:nvSpPr>
          <p:cNvPr id="6" name="Title 1"/>
          <p:cNvSpPr txBox="1">
            <a:spLocks/>
          </p:cNvSpPr>
          <p:nvPr/>
        </p:nvSpPr>
        <p:spPr>
          <a:xfrm>
            <a:off x="6096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Scaling chlorophyll from PAR</a:t>
            </a:r>
            <a:endParaRPr lang="en-GB" dirty="0"/>
          </a:p>
        </p:txBody>
      </p:sp>
      <p:sp>
        <p:nvSpPr>
          <p:cNvPr id="2" name="TextBox 1"/>
          <p:cNvSpPr txBox="1"/>
          <p:nvPr/>
        </p:nvSpPr>
        <p:spPr>
          <a:xfrm>
            <a:off x="520824" y="1139260"/>
            <a:ext cx="8587680" cy="1569660"/>
          </a:xfrm>
          <a:prstGeom prst="rect">
            <a:avLst/>
          </a:prstGeom>
          <a:noFill/>
        </p:spPr>
        <p:txBody>
          <a:bodyPr wrap="square" rtlCol="0">
            <a:spAutoFit/>
          </a:bodyPr>
          <a:lstStyle/>
          <a:p>
            <a:r>
              <a:rPr lang="en-GB" sz="2400" dirty="0" smtClean="0"/>
              <a:t>Chlorophyll from </a:t>
            </a:r>
            <a:r>
              <a:rPr lang="en-GB" sz="2400" dirty="0" err="1" smtClean="0"/>
              <a:t>seaglider</a:t>
            </a:r>
            <a:r>
              <a:rPr lang="en-GB" sz="2400" dirty="0" smtClean="0"/>
              <a:t> manufacture’s calibration higher than expected</a:t>
            </a:r>
          </a:p>
          <a:p>
            <a:r>
              <a:rPr lang="en-GB" sz="2400" dirty="0" smtClean="0"/>
              <a:t>Chlorophyll from scaling with the PAR sensor now lower than expected</a:t>
            </a:r>
          </a:p>
        </p:txBody>
      </p:sp>
    </p:spTree>
    <p:extLst>
      <p:ext uri="{BB962C8B-B14F-4D97-AF65-F5344CB8AC3E}">
        <p14:creationId xmlns:p14="http://schemas.microsoft.com/office/powerpoint/2010/main" val="2369998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4624"/>
            <a:ext cx="8229600" cy="1143000"/>
          </a:xfrm>
        </p:spPr>
        <p:txBody>
          <a:bodyPr/>
          <a:lstStyle/>
          <a:p>
            <a:r>
              <a:rPr lang="en-GB" dirty="0" smtClean="0"/>
              <a:t>Scaling chlorophyll from PAR</a:t>
            </a:r>
            <a:endParaRPr lang="en-GB" dirty="0"/>
          </a:p>
        </p:txBody>
      </p:sp>
      <p:sp>
        <p:nvSpPr>
          <p:cNvPr id="8" name="TextBox 7"/>
          <p:cNvSpPr txBox="1"/>
          <p:nvPr/>
        </p:nvSpPr>
        <p:spPr>
          <a:xfrm>
            <a:off x="6588224" y="2060848"/>
            <a:ext cx="2448272" cy="3416320"/>
          </a:xfrm>
          <a:prstGeom prst="rect">
            <a:avLst/>
          </a:prstGeom>
          <a:noFill/>
        </p:spPr>
        <p:txBody>
          <a:bodyPr wrap="square" rtlCol="0">
            <a:spAutoFit/>
          </a:bodyPr>
          <a:lstStyle/>
          <a:p>
            <a:r>
              <a:rPr lang="en-GB" sz="2400" dirty="0" smtClean="0"/>
              <a:t>Good match between gliders deployed at the same time</a:t>
            </a:r>
          </a:p>
          <a:p>
            <a:endParaRPr lang="en-GB" sz="2400" dirty="0" smtClean="0"/>
          </a:p>
          <a:p>
            <a:r>
              <a:rPr lang="en-GB" sz="2400" dirty="0" smtClean="0"/>
              <a:t>Less scatter than with manufacture’s calibration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11" r="7273"/>
          <a:stretch/>
        </p:blipFill>
        <p:spPr>
          <a:xfrm>
            <a:off x="110835" y="951260"/>
            <a:ext cx="6106275" cy="295304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12" r="7425"/>
          <a:stretch/>
        </p:blipFill>
        <p:spPr>
          <a:xfrm>
            <a:off x="107504" y="3769008"/>
            <a:ext cx="6109607" cy="2959557"/>
          </a:xfrm>
          <a:prstGeom prst="rect">
            <a:avLst/>
          </a:prstGeom>
        </p:spPr>
      </p:pic>
    </p:spTree>
    <p:extLst>
      <p:ext uri="{BB962C8B-B14F-4D97-AF65-F5344CB8AC3E}">
        <p14:creationId xmlns:p14="http://schemas.microsoft.com/office/powerpoint/2010/main" val="941939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969" t="6856" r="14198" b="7525"/>
          <a:stretch/>
        </p:blipFill>
        <p:spPr>
          <a:xfrm>
            <a:off x="0" y="980728"/>
            <a:ext cx="8146473" cy="286444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273" t="6637" r="14242" b="3564"/>
          <a:stretch/>
        </p:blipFill>
        <p:spPr>
          <a:xfrm>
            <a:off x="0" y="3845170"/>
            <a:ext cx="8172400" cy="300846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5802" t="-252" r="4545" b="-423"/>
          <a:stretch/>
        </p:blipFill>
        <p:spPr>
          <a:xfrm>
            <a:off x="8146473" y="980728"/>
            <a:ext cx="997527" cy="5872901"/>
          </a:xfrm>
          <a:prstGeom prst="rect">
            <a:avLst/>
          </a:prstGeom>
        </p:spPr>
      </p:pic>
      <p:sp>
        <p:nvSpPr>
          <p:cNvPr id="5" name="Title 1"/>
          <p:cNvSpPr>
            <a:spLocks noGrp="1"/>
          </p:cNvSpPr>
          <p:nvPr>
            <p:ph type="title"/>
          </p:nvPr>
        </p:nvSpPr>
        <p:spPr>
          <a:xfrm>
            <a:off x="457200" y="44624"/>
            <a:ext cx="8229600" cy="1143000"/>
          </a:xfrm>
        </p:spPr>
        <p:txBody>
          <a:bodyPr/>
          <a:lstStyle/>
          <a:p>
            <a:r>
              <a:rPr lang="en-GB" dirty="0" smtClean="0"/>
              <a:t>Scaling chlorophyll from PAR</a:t>
            </a:r>
            <a:endParaRPr lang="en-GB" dirty="0"/>
          </a:p>
        </p:txBody>
      </p:sp>
    </p:spTree>
    <p:extLst>
      <p:ext uri="{BB962C8B-B14F-4D97-AF65-F5344CB8AC3E}">
        <p14:creationId xmlns:p14="http://schemas.microsoft.com/office/powerpoint/2010/main" val="3000747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1920" y="2972302"/>
            <a:ext cx="5119224" cy="1248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Primary Productio</a:t>
            </a:r>
            <a:r>
              <a:rPr lang="en-GB" dirty="0"/>
              <a:t>n</a:t>
            </a:r>
          </a:p>
        </p:txBody>
      </p:sp>
      <mc:AlternateContent xmlns:mc="http://schemas.openxmlformats.org/markup-compatibility/2006" xmlns:a14="http://schemas.microsoft.com/office/drawing/2010/main">
        <mc:Choice Requires="a14">
          <p:sp>
            <p:nvSpPr>
              <p:cNvPr id="4" name="Rectangle 3"/>
              <p:cNvSpPr/>
              <p:nvPr/>
            </p:nvSpPr>
            <p:spPr>
              <a:xfrm>
                <a:off x="3737760" y="3169001"/>
                <a:ext cx="5298736" cy="8360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000" i="1">
                          <a:latin typeface="Cambria Math"/>
                        </a:rPr>
                        <m:t>𝑃</m:t>
                      </m:r>
                      <m:r>
                        <a:rPr lang="en-GB" sz="2000" i="1">
                          <a:latin typeface="Cambria Math"/>
                        </a:rPr>
                        <m:t>=12 </m:t>
                      </m:r>
                      <m:nary>
                        <m:naryPr>
                          <m:limLoc m:val="subSup"/>
                          <m:ctrlPr>
                            <a:rPr lang="en-GB" sz="2000" i="1">
                              <a:latin typeface="Cambria Math"/>
                            </a:rPr>
                          </m:ctrlPr>
                        </m:naryPr>
                        <m:sub>
                          <m:r>
                            <a:rPr lang="en-GB" sz="2000" i="1">
                              <a:latin typeface="Cambria Math"/>
                            </a:rPr>
                            <m:t>0</m:t>
                          </m:r>
                        </m:sub>
                        <m:sup>
                          <m:r>
                            <a:rPr lang="en-GB" sz="2000" i="1">
                              <a:latin typeface="Cambria Math"/>
                            </a:rPr>
                            <m:t>𝐿</m:t>
                          </m:r>
                        </m:sup>
                        <m:e>
                          <m:nary>
                            <m:naryPr>
                              <m:limLoc m:val="subSup"/>
                              <m:ctrlPr>
                                <a:rPr lang="en-GB" sz="2000" i="1">
                                  <a:latin typeface="Cambria Math"/>
                                </a:rPr>
                              </m:ctrlPr>
                            </m:naryPr>
                            <m:sub>
                              <m:r>
                                <a:rPr lang="en-GB" sz="2000" i="1">
                                  <a:latin typeface="Cambria Math"/>
                                </a:rPr>
                                <m:t>0</m:t>
                              </m:r>
                            </m:sub>
                            <m:sup>
                              <m:r>
                                <a:rPr lang="en-GB" sz="2000" i="1">
                                  <a:latin typeface="Cambria Math"/>
                                </a:rPr>
                                <m:t>𝐷</m:t>
                              </m:r>
                            </m:sup>
                            <m:e>
                              <m:nary>
                                <m:naryPr>
                                  <m:limLoc m:val="subSup"/>
                                  <m:ctrlPr>
                                    <a:rPr lang="en-GB" sz="2000" i="1">
                                      <a:latin typeface="Cambria Math"/>
                                    </a:rPr>
                                  </m:ctrlPr>
                                </m:naryPr>
                                <m:sub>
                                  <m:sSub>
                                    <m:sSubPr>
                                      <m:ctrlPr>
                                        <a:rPr lang="en-GB" sz="2000" i="1">
                                          <a:latin typeface="Cambria Math"/>
                                        </a:rPr>
                                      </m:ctrlPr>
                                    </m:sSubPr>
                                    <m:e>
                                      <m:r>
                                        <a:rPr lang="en-GB" sz="2000" i="1">
                                          <a:latin typeface="Cambria Math"/>
                                        </a:rPr>
                                        <m:t>𝜆</m:t>
                                      </m:r>
                                    </m:e>
                                    <m:sub>
                                      <m:r>
                                        <a:rPr lang="en-GB" sz="2000" i="1">
                                          <a:latin typeface="Cambria Math"/>
                                        </a:rPr>
                                        <m:t>2</m:t>
                                      </m:r>
                                    </m:sub>
                                  </m:sSub>
                                </m:sub>
                                <m:sup>
                                  <m:sSub>
                                    <m:sSubPr>
                                      <m:ctrlPr>
                                        <a:rPr lang="en-GB" sz="2000" i="1">
                                          <a:latin typeface="Cambria Math"/>
                                        </a:rPr>
                                      </m:ctrlPr>
                                    </m:sSubPr>
                                    <m:e>
                                      <m:r>
                                        <a:rPr lang="en-GB" sz="2000" i="1">
                                          <a:latin typeface="Cambria Math"/>
                                        </a:rPr>
                                        <m:t>𝜆</m:t>
                                      </m:r>
                                    </m:e>
                                    <m:sub>
                                      <m:r>
                                        <a:rPr lang="en-GB" sz="2000" i="1">
                                          <a:latin typeface="Cambria Math"/>
                                        </a:rPr>
                                        <m:t>1</m:t>
                                      </m:r>
                                    </m:sub>
                                  </m:sSub>
                                </m:sup>
                                <m:e>
                                  <m:eqArr>
                                    <m:eqArrPr>
                                      <m:ctrlPr>
                                        <a:rPr lang="en-GB" sz="2000" i="1">
                                          <a:latin typeface="Cambria Math"/>
                                        </a:rPr>
                                      </m:ctrlPr>
                                    </m:eqArrPr>
                                    <m:e>
                                      <m:r>
                                        <a:rPr lang="en-GB" sz="2000" i="1">
                                          <a:latin typeface="Cambria Math"/>
                                        </a:rPr>
                                        <m:t>𝐶h𝑙</m:t>
                                      </m:r>
                                      <m:d>
                                        <m:dPr>
                                          <m:ctrlPr>
                                            <a:rPr lang="en-GB" sz="2000" i="1">
                                              <a:latin typeface="Cambria Math"/>
                                            </a:rPr>
                                          </m:ctrlPr>
                                        </m:dPr>
                                        <m:e>
                                          <m:r>
                                            <a:rPr lang="en-GB" sz="2000" i="1">
                                              <a:latin typeface="Cambria Math"/>
                                            </a:rPr>
                                            <m:t>𝑍</m:t>
                                          </m:r>
                                        </m:e>
                                      </m:d>
                                      <m:r>
                                        <a:rPr lang="en-GB" sz="2000" i="1">
                                          <a:latin typeface="Cambria Math"/>
                                        </a:rPr>
                                        <m:t>𝑃𝐴𝑅</m:t>
                                      </m:r>
                                      <m:d>
                                        <m:dPr>
                                          <m:ctrlPr>
                                            <a:rPr lang="en-GB" sz="2000" i="1">
                                              <a:latin typeface="Cambria Math"/>
                                            </a:rPr>
                                          </m:ctrlPr>
                                        </m:dPr>
                                        <m:e>
                                          <m:r>
                                            <a:rPr lang="en-GB" sz="2000" i="1">
                                              <a:latin typeface="Cambria Math"/>
                                            </a:rPr>
                                            <m:t>𝜆</m:t>
                                          </m:r>
                                          <m:r>
                                            <a:rPr lang="en-GB" sz="2000" i="1">
                                              <a:latin typeface="Cambria Math"/>
                                            </a:rPr>
                                            <m:t>,</m:t>
                                          </m:r>
                                          <m:r>
                                            <a:rPr lang="en-GB" sz="2000" i="1">
                                              <a:latin typeface="Cambria Math"/>
                                            </a:rPr>
                                            <m:t>𝑍</m:t>
                                          </m:r>
                                          <m:r>
                                            <a:rPr lang="en-GB" sz="2000" i="1">
                                              <a:latin typeface="Cambria Math"/>
                                            </a:rPr>
                                            <m:t>,</m:t>
                                          </m:r>
                                          <m:r>
                                            <a:rPr lang="en-GB" sz="2000" i="1">
                                              <a:latin typeface="Cambria Math"/>
                                            </a:rPr>
                                            <m:t>𝑡</m:t>
                                          </m:r>
                                        </m:e>
                                      </m:d>
                                      <m:r>
                                        <a:rPr lang="en-GB" sz="2000" i="1">
                                          <a:latin typeface="Cambria Math"/>
                                        </a:rPr>
                                        <m:t>  </m:t>
                                      </m:r>
                                    </m:e>
                                    <m:e>
                                      <m:r>
                                        <a:rPr lang="en-GB" sz="2000" i="1">
                                          <a:latin typeface="Cambria Math"/>
                                        </a:rPr>
                                        <m:t>. </m:t>
                                      </m:r>
                                      <m:sSup>
                                        <m:sSupPr>
                                          <m:ctrlPr>
                                            <a:rPr lang="en-GB" sz="2000" i="1">
                                              <a:latin typeface="Cambria Math"/>
                                            </a:rPr>
                                          </m:ctrlPr>
                                        </m:sSupPr>
                                        <m:e>
                                          <m:r>
                                            <a:rPr lang="en-GB" sz="2000" i="1">
                                              <a:latin typeface="Cambria Math"/>
                                            </a:rPr>
                                            <m:t>𝑎</m:t>
                                          </m:r>
                                        </m:e>
                                        <m:sup>
                                          <m:r>
                                            <a:rPr lang="en-GB" sz="2000" i="1">
                                              <a:latin typeface="Cambria Math"/>
                                            </a:rPr>
                                            <m:t>∗</m:t>
                                          </m:r>
                                        </m:sup>
                                      </m:sSup>
                                      <m:d>
                                        <m:dPr>
                                          <m:ctrlPr>
                                            <a:rPr lang="en-GB" sz="2000" i="1">
                                              <a:latin typeface="Cambria Math"/>
                                            </a:rPr>
                                          </m:ctrlPr>
                                        </m:dPr>
                                        <m:e>
                                          <m:r>
                                            <a:rPr lang="en-GB" sz="2000" i="1">
                                              <a:latin typeface="Cambria Math"/>
                                            </a:rPr>
                                            <m:t>𝜆</m:t>
                                          </m:r>
                                        </m:e>
                                      </m:d>
                                      <m:sSub>
                                        <m:sSubPr>
                                          <m:ctrlPr>
                                            <a:rPr lang="en-GB" sz="2000" i="1">
                                              <a:latin typeface="Cambria Math"/>
                                            </a:rPr>
                                          </m:ctrlPr>
                                        </m:sSubPr>
                                        <m:e>
                                          <m:r>
                                            <a:rPr lang="en-GB" sz="2000" i="1">
                                              <a:latin typeface="Cambria Math"/>
                                            </a:rPr>
                                            <m:t>𝜙</m:t>
                                          </m:r>
                                        </m:e>
                                        <m:sub>
                                          <m:r>
                                            <a:rPr lang="en-GB" sz="2000" i="1">
                                              <a:latin typeface="Cambria Math"/>
                                            </a:rPr>
                                            <m:t>𝜇</m:t>
                                          </m:r>
                                        </m:sub>
                                      </m:sSub>
                                      <m:d>
                                        <m:dPr>
                                          <m:ctrlPr>
                                            <a:rPr lang="en-GB" sz="2000" i="1">
                                              <a:latin typeface="Cambria Math"/>
                                            </a:rPr>
                                          </m:ctrlPr>
                                        </m:dPr>
                                        <m:e>
                                          <m:r>
                                            <a:rPr lang="en-GB" sz="2000" i="1">
                                              <a:latin typeface="Cambria Math"/>
                                            </a:rPr>
                                            <m:t>𝜆</m:t>
                                          </m:r>
                                          <m:r>
                                            <a:rPr lang="en-GB" sz="2000" i="1">
                                              <a:latin typeface="Cambria Math"/>
                                            </a:rPr>
                                            <m:t>,</m:t>
                                          </m:r>
                                          <m:r>
                                            <a:rPr lang="en-GB" sz="2000" i="1">
                                              <a:latin typeface="Cambria Math"/>
                                            </a:rPr>
                                            <m:t>𝑍</m:t>
                                          </m:r>
                                          <m:r>
                                            <a:rPr lang="en-GB" sz="2000" i="1">
                                              <a:latin typeface="Cambria Math"/>
                                            </a:rPr>
                                            <m:t>,</m:t>
                                          </m:r>
                                          <m:r>
                                            <a:rPr lang="en-GB" sz="2000" i="1">
                                              <a:latin typeface="Cambria Math"/>
                                            </a:rPr>
                                            <m:t>𝑡</m:t>
                                          </m:r>
                                        </m:e>
                                      </m:d>
                                      <m:r>
                                        <a:rPr lang="en-GB" sz="2000" i="1">
                                          <a:latin typeface="Cambria Math"/>
                                        </a:rPr>
                                        <m:t>𝑑</m:t>
                                      </m:r>
                                      <m:r>
                                        <a:rPr lang="en-GB" sz="2000" i="1">
                                          <a:latin typeface="Cambria Math"/>
                                        </a:rPr>
                                        <m:t>𝜆</m:t>
                                      </m:r>
                                      <m:r>
                                        <a:rPr lang="en-GB" sz="2000" i="1">
                                          <a:latin typeface="Cambria Math"/>
                                        </a:rPr>
                                        <m:t>𝑑𝑍𝑑𝑡</m:t>
                                      </m:r>
                                    </m:e>
                                  </m:eqArr>
                                </m:e>
                              </m:nary>
                            </m:e>
                          </m:nary>
                        </m:e>
                      </m:nary>
                    </m:oMath>
                  </m:oMathPara>
                </a14:m>
                <a:endParaRPr lang="en-GB" sz="2000" dirty="0"/>
              </a:p>
            </p:txBody>
          </p:sp>
        </mc:Choice>
        <mc:Fallback xmlns="">
          <p:sp>
            <p:nvSpPr>
              <p:cNvPr id="4" name="Rectangle 3"/>
              <p:cNvSpPr>
                <a:spLocks noRot="1" noChangeAspect="1" noMove="1" noResize="1" noEditPoints="1" noAdjustHandles="1" noChangeArrowheads="1" noChangeShapeType="1" noTextEdit="1"/>
              </p:cNvSpPr>
              <p:nvPr/>
            </p:nvSpPr>
            <p:spPr>
              <a:xfrm>
                <a:off x="3737760" y="3169001"/>
                <a:ext cx="5298736" cy="836063"/>
              </a:xfrm>
              <a:prstGeom prst="rect">
                <a:avLst/>
              </a:prstGeom>
              <a:blipFill rotWithShape="1">
                <a:blip r:embed="rId5"/>
                <a:stretch>
                  <a:fillRect/>
                </a:stretch>
              </a:blipFill>
            </p:spPr>
            <p:txBody>
              <a:bodyPr/>
              <a:lstStyle/>
              <a:p>
                <a:r>
                  <a:rPr lang="en-GB">
                    <a:noFill/>
                  </a:rPr>
                  <a:t> </a:t>
                </a:r>
              </a:p>
            </p:txBody>
          </p:sp>
        </mc:Fallback>
      </mc:AlternateContent>
      <p:sp>
        <p:nvSpPr>
          <p:cNvPr id="6" name="Content Placeholder 2"/>
          <p:cNvSpPr txBox="1">
            <a:spLocks/>
          </p:cNvSpPr>
          <p:nvPr/>
        </p:nvSpPr>
        <p:spPr>
          <a:xfrm>
            <a:off x="179512" y="1556792"/>
            <a:ext cx="3672408" cy="475252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t>Spectral formulation of Morel 1991 couple with a radiative transfer model</a:t>
            </a:r>
          </a:p>
          <a:p>
            <a:pPr marL="0" indent="0">
              <a:buNone/>
            </a:pPr>
            <a:endParaRPr lang="en-GB" dirty="0" smtClean="0"/>
          </a:p>
          <a:p>
            <a:pPr marL="0" indent="0">
              <a:buNone/>
            </a:pPr>
            <a:r>
              <a:rPr lang="en-GB" dirty="0" smtClean="0"/>
              <a:t>The model uses inputs of:</a:t>
            </a:r>
          </a:p>
          <a:p>
            <a:r>
              <a:rPr lang="en-GB" dirty="0" smtClean="0"/>
              <a:t>Chlorophyll (fluorometer)</a:t>
            </a:r>
          </a:p>
          <a:p>
            <a:r>
              <a:rPr lang="en-GB" dirty="0" smtClean="0"/>
              <a:t>Spectral downwelling irradiance (PAR sensor 400-700nm split into 5nm intervals)</a:t>
            </a:r>
          </a:p>
          <a:p>
            <a:r>
              <a:rPr lang="en-GB" dirty="0" smtClean="0"/>
              <a:t>Date and location</a:t>
            </a:r>
          </a:p>
          <a:p>
            <a:r>
              <a:rPr lang="en-GB" dirty="0" smtClean="0"/>
              <a:t>Depth (m)</a:t>
            </a:r>
          </a:p>
          <a:p>
            <a:pPr marL="0" indent="0">
              <a:buNone/>
            </a:pPr>
            <a:endParaRPr lang="en-GB" dirty="0" smtClean="0"/>
          </a:p>
          <a:p>
            <a:pPr marL="0" indent="0">
              <a:buNone/>
            </a:pPr>
            <a:r>
              <a:rPr lang="en-GB" dirty="0" smtClean="0"/>
              <a:t>Each dive and climb are treated as a separate stations</a:t>
            </a:r>
          </a:p>
          <a:p>
            <a:pPr marL="0" indent="0">
              <a:buNone/>
            </a:pPr>
            <a:endParaRPr lang="en-GB" dirty="0"/>
          </a:p>
          <a:p>
            <a:pPr marL="0" indent="0">
              <a:buNone/>
            </a:pPr>
            <a:r>
              <a:rPr lang="en-GB" dirty="0" smtClean="0"/>
              <a:t>Output:  daily integrated values of PP (</a:t>
            </a:r>
            <a:r>
              <a:rPr lang="en-GB" dirty="0" err="1" smtClean="0"/>
              <a:t>gC</a:t>
            </a:r>
            <a:r>
              <a:rPr lang="en-GB" dirty="0" smtClean="0"/>
              <a:t> m</a:t>
            </a:r>
            <a:r>
              <a:rPr lang="en-GB" baseline="30000" dirty="0" smtClean="0"/>
              <a:t>-2</a:t>
            </a:r>
            <a:r>
              <a:rPr lang="en-GB" dirty="0" smtClean="0"/>
              <a:t> d</a:t>
            </a:r>
            <a:r>
              <a:rPr lang="en-GB" baseline="30000" dirty="0" smtClean="0"/>
              <a:t>-1</a:t>
            </a:r>
            <a:r>
              <a:rPr lang="en-GB" dirty="0" smtClean="0"/>
              <a:t>)</a:t>
            </a:r>
          </a:p>
          <a:p>
            <a:pPr marL="0" indent="0">
              <a:buNone/>
            </a:pPr>
            <a:endParaRPr lang="en-GB" dirty="0" smtClean="0"/>
          </a:p>
        </p:txBody>
      </p:sp>
      <p:sp>
        <p:nvSpPr>
          <p:cNvPr id="3" name="TextBox 2"/>
          <p:cNvSpPr txBox="1"/>
          <p:nvPr/>
        </p:nvSpPr>
        <p:spPr>
          <a:xfrm>
            <a:off x="6732240" y="4437112"/>
            <a:ext cx="2304256" cy="369332"/>
          </a:xfrm>
          <a:prstGeom prst="rect">
            <a:avLst/>
          </a:prstGeom>
          <a:noFill/>
        </p:spPr>
        <p:txBody>
          <a:bodyPr wrap="square" rtlCol="0">
            <a:spAutoFit/>
          </a:bodyPr>
          <a:lstStyle/>
          <a:p>
            <a:r>
              <a:rPr lang="en-GB" dirty="0" smtClean="0"/>
              <a:t>Smyth et al. 2005</a:t>
            </a:r>
            <a:endParaRPr lang="en-GB" dirty="0"/>
          </a:p>
        </p:txBody>
      </p:sp>
    </p:spTree>
    <p:extLst>
      <p:ext uri="{BB962C8B-B14F-4D97-AF65-F5344CB8AC3E}">
        <p14:creationId xmlns:p14="http://schemas.microsoft.com/office/powerpoint/2010/main" val="2517778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893" r="3788"/>
          <a:stretch/>
        </p:blipFill>
        <p:spPr>
          <a:xfrm>
            <a:off x="1115616" y="3140968"/>
            <a:ext cx="6745916" cy="3305612"/>
          </a:xfrm>
          <a:prstGeom prst="rect">
            <a:avLst/>
          </a:prstGeom>
        </p:spPr>
      </p:pic>
      <p:sp>
        <p:nvSpPr>
          <p:cNvPr id="2" name="Title 1"/>
          <p:cNvSpPr>
            <a:spLocks noGrp="1"/>
          </p:cNvSpPr>
          <p:nvPr>
            <p:ph type="title"/>
          </p:nvPr>
        </p:nvSpPr>
        <p:spPr/>
        <p:txBody>
          <a:bodyPr/>
          <a:lstStyle/>
          <a:p>
            <a:r>
              <a:rPr lang="en-GB" dirty="0" smtClean="0"/>
              <a:t>Preliminary Results</a:t>
            </a:r>
            <a:endParaRPr lang="en-GB"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9619" t="61508" r="9063" b="18415"/>
          <a:stretch/>
        </p:blipFill>
        <p:spPr>
          <a:xfrm>
            <a:off x="5292080" y="5013176"/>
            <a:ext cx="1512792" cy="737026"/>
          </a:xfrm>
          <a:prstGeom prst="rect">
            <a:avLst/>
          </a:prstGeom>
        </p:spPr>
      </p:pic>
      <p:sp>
        <p:nvSpPr>
          <p:cNvPr id="5" name="TextBox 4"/>
          <p:cNvSpPr txBox="1"/>
          <p:nvPr/>
        </p:nvSpPr>
        <p:spPr>
          <a:xfrm>
            <a:off x="827584" y="1484784"/>
            <a:ext cx="7056784" cy="1754326"/>
          </a:xfrm>
          <a:prstGeom prst="rect">
            <a:avLst/>
          </a:prstGeom>
          <a:noFill/>
        </p:spPr>
        <p:txBody>
          <a:bodyPr wrap="square" rtlCol="0">
            <a:spAutoFit/>
          </a:bodyPr>
          <a:lstStyle/>
          <a:p>
            <a:r>
              <a:rPr lang="en-GB" dirty="0" smtClean="0"/>
              <a:t>Comparison with 1km daily NEODAAS satellite product</a:t>
            </a:r>
          </a:p>
          <a:p>
            <a:r>
              <a:rPr lang="en-GB" dirty="0" smtClean="0"/>
              <a:t>Pixel taken at the surfacing of the glider on the same day.</a:t>
            </a:r>
          </a:p>
          <a:p>
            <a:endParaRPr lang="en-GB" dirty="0"/>
          </a:p>
          <a:p>
            <a:r>
              <a:rPr lang="en-GB" dirty="0" smtClean="0"/>
              <a:t>Glider observes consistently higher primary production than the satellite </a:t>
            </a:r>
          </a:p>
          <a:p>
            <a:endParaRPr lang="en-GB" dirty="0"/>
          </a:p>
          <a:p>
            <a:endParaRPr lang="en-GB" dirty="0"/>
          </a:p>
        </p:txBody>
      </p:sp>
    </p:spTree>
    <p:extLst>
      <p:ext uri="{BB962C8B-B14F-4D97-AF65-F5344CB8AC3E}">
        <p14:creationId xmlns:p14="http://schemas.microsoft.com/office/powerpoint/2010/main" val="2281726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Results</a:t>
            </a:r>
            <a:endParaRPr lang="en-GB" dirty="0"/>
          </a:p>
        </p:txBody>
      </p:sp>
      <p:sp>
        <p:nvSpPr>
          <p:cNvPr id="5" name="TextBox 4"/>
          <p:cNvSpPr txBox="1"/>
          <p:nvPr/>
        </p:nvSpPr>
        <p:spPr>
          <a:xfrm>
            <a:off x="827584" y="1484784"/>
            <a:ext cx="7056784" cy="1754326"/>
          </a:xfrm>
          <a:prstGeom prst="rect">
            <a:avLst/>
          </a:prstGeom>
          <a:noFill/>
        </p:spPr>
        <p:txBody>
          <a:bodyPr wrap="square" rtlCol="0">
            <a:spAutoFit/>
          </a:bodyPr>
          <a:lstStyle/>
          <a:p>
            <a:r>
              <a:rPr lang="en-GB" dirty="0" smtClean="0"/>
              <a:t>Comparison with 1km daily NEODAAS satellite product</a:t>
            </a:r>
          </a:p>
          <a:p>
            <a:r>
              <a:rPr lang="en-GB" dirty="0" smtClean="0"/>
              <a:t>Pixel taken at the surfacing of the glider on the same day.</a:t>
            </a:r>
          </a:p>
          <a:p>
            <a:endParaRPr lang="en-GB" dirty="0"/>
          </a:p>
          <a:p>
            <a:r>
              <a:rPr lang="en-GB" dirty="0" smtClean="0"/>
              <a:t>Glider observes consistently higher primary production than the satellite </a:t>
            </a:r>
          </a:p>
          <a:p>
            <a:endParaRPr lang="en-GB" dirty="0"/>
          </a:p>
          <a:p>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215" t="2816" r="5758"/>
          <a:stretch/>
        </p:blipFill>
        <p:spPr>
          <a:xfrm>
            <a:off x="1117523" y="3140968"/>
            <a:ext cx="6744009" cy="3312368"/>
          </a:xfrm>
          <a:prstGeom prst="rect">
            <a:avLst/>
          </a:prstGeom>
        </p:spPr>
      </p:pic>
    </p:spTree>
    <p:extLst>
      <p:ext uri="{BB962C8B-B14F-4D97-AF65-F5344CB8AC3E}">
        <p14:creationId xmlns:p14="http://schemas.microsoft.com/office/powerpoint/2010/main" val="3572340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64096"/>
          </a:xfrm>
        </p:spPr>
        <p:txBody>
          <a:bodyPr>
            <a:normAutofit/>
          </a:bodyPr>
          <a:lstStyle/>
          <a:p>
            <a:r>
              <a:rPr lang="en-GB" dirty="0" smtClean="0"/>
              <a:t>Preliminary Results</a:t>
            </a: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211" t="3954" r="7577"/>
          <a:stretch/>
        </p:blipFill>
        <p:spPr>
          <a:xfrm>
            <a:off x="539553" y="908721"/>
            <a:ext cx="8208912" cy="295232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900" t="3269" r="6970"/>
          <a:stretch/>
        </p:blipFill>
        <p:spPr>
          <a:xfrm>
            <a:off x="539553" y="3717032"/>
            <a:ext cx="8208912" cy="3096344"/>
          </a:xfrm>
          <a:prstGeom prst="rect">
            <a:avLst/>
          </a:prstGeom>
        </p:spPr>
      </p:pic>
    </p:spTree>
    <p:extLst>
      <p:ext uri="{BB962C8B-B14F-4D97-AF65-F5344CB8AC3E}">
        <p14:creationId xmlns:p14="http://schemas.microsoft.com/office/powerpoint/2010/main" val="1347680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Results</a:t>
            </a:r>
            <a:endParaRPr lang="en-GB"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4041" r="5219"/>
          <a:stretch/>
        </p:blipFill>
        <p:spPr>
          <a:xfrm>
            <a:off x="789709" y="2600649"/>
            <a:ext cx="7467600" cy="3780679"/>
          </a:xfrm>
        </p:spPr>
      </p:pic>
      <p:sp>
        <p:nvSpPr>
          <p:cNvPr id="8" name="Oval 7"/>
          <p:cNvSpPr/>
          <p:nvPr/>
        </p:nvSpPr>
        <p:spPr>
          <a:xfrm>
            <a:off x="4156720" y="3068960"/>
            <a:ext cx="28803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899592" y="1630541"/>
            <a:ext cx="7272808" cy="923330"/>
          </a:xfrm>
          <a:prstGeom prst="rect">
            <a:avLst/>
          </a:prstGeom>
          <a:noFill/>
        </p:spPr>
        <p:txBody>
          <a:bodyPr wrap="square" rtlCol="0">
            <a:spAutoFit/>
          </a:bodyPr>
          <a:lstStyle/>
          <a:p>
            <a:r>
              <a:rPr lang="en-GB" dirty="0" smtClean="0"/>
              <a:t>Daily averaged Seaglider PP estimates fit reasonably with in situ incubations and satellite PP</a:t>
            </a:r>
          </a:p>
          <a:p>
            <a:r>
              <a:rPr lang="en-GB" dirty="0" smtClean="0"/>
              <a:t>Deviation between Seaglider and Satellite towards the end</a:t>
            </a:r>
            <a:endParaRPr lang="en-GB" dirty="0"/>
          </a:p>
        </p:txBody>
      </p:sp>
    </p:spTree>
    <p:extLst>
      <p:ext uri="{BB962C8B-B14F-4D97-AF65-F5344CB8AC3E}">
        <p14:creationId xmlns:p14="http://schemas.microsoft.com/office/powerpoint/2010/main" val="3483883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Preliminary Results - Primary Production with Depth</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528" r="2707"/>
          <a:stretch/>
        </p:blipFill>
        <p:spPr>
          <a:xfrm>
            <a:off x="683569" y="1546727"/>
            <a:ext cx="7776863" cy="5050625"/>
          </a:xfrm>
        </p:spPr>
      </p:pic>
      <p:sp>
        <p:nvSpPr>
          <p:cNvPr id="5" name="Oval 4"/>
          <p:cNvSpPr/>
          <p:nvPr/>
        </p:nvSpPr>
        <p:spPr>
          <a:xfrm>
            <a:off x="8028384" y="4086598"/>
            <a:ext cx="144016"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7803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Development</a:t>
            </a:r>
            <a:endParaRPr lang="en-GB" dirty="0"/>
          </a:p>
        </p:txBody>
      </p:sp>
      <p:sp>
        <p:nvSpPr>
          <p:cNvPr id="3" name="Content Placeholder 2"/>
          <p:cNvSpPr>
            <a:spLocks noGrp="1"/>
          </p:cNvSpPr>
          <p:nvPr>
            <p:ph idx="1"/>
          </p:nvPr>
        </p:nvSpPr>
        <p:spPr/>
        <p:txBody>
          <a:bodyPr/>
          <a:lstStyle/>
          <a:p>
            <a:r>
              <a:rPr lang="en-GB" dirty="0" smtClean="0"/>
              <a:t>Calibration of PAR sensors on gliders</a:t>
            </a:r>
          </a:p>
          <a:p>
            <a:r>
              <a:rPr lang="en-GB" dirty="0" smtClean="0"/>
              <a:t>Vertical velocities from Seaglider model to assess influence on PP</a:t>
            </a:r>
          </a:p>
          <a:p>
            <a:r>
              <a:rPr lang="en-GB" dirty="0" smtClean="0"/>
              <a:t>Temperature nitrate relationship to estimate nutrient field and influence on PP</a:t>
            </a:r>
            <a:endParaRPr lang="en-GB" dirty="0"/>
          </a:p>
        </p:txBody>
      </p:sp>
      <p:sp>
        <p:nvSpPr>
          <p:cNvPr id="4" name="TextBox 3"/>
          <p:cNvSpPr txBox="1"/>
          <p:nvPr/>
        </p:nvSpPr>
        <p:spPr>
          <a:xfrm>
            <a:off x="2699792" y="5445224"/>
            <a:ext cx="460851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smtClean="0"/>
              <a:t>Thank you for your attention</a:t>
            </a:r>
            <a:endParaRPr lang="en-GB" sz="2400" i="1" dirty="0"/>
          </a:p>
        </p:txBody>
      </p:sp>
    </p:spTree>
    <p:extLst>
      <p:ext uri="{BB962C8B-B14F-4D97-AF65-F5344CB8AC3E}">
        <p14:creationId xmlns:p14="http://schemas.microsoft.com/office/powerpoint/2010/main" val="2068006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Background</a:t>
            </a:r>
          </a:p>
          <a:p>
            <a:r>
              <a:rPr lang="en-GB" dirty="0" smtClean="0"/>
              <a:t>Calibrating fluorescence sensors from PAR</a:t>
            </a:r>
          </a:p>
          <a:p>
            <a:r>
              <a:rPr lang="en-GB" dirty="0" smtClean="0"/>
              <a:t>Primary production calculations</a:t>
            </a:r>
          </a:p>
          <a:p>
            <a:r>
              <a:rPr lang="en-GB" dirty="0" smtClean="0"/>
              <a:t>Preliminary results</a:t>
            </a:r>
            <a:endParaRPr lang="en-GB" dirty="0"/>
          </a:p>
        </p:txBody>
      </p:sp>
    </p:spTree>
    <p:extLst>
      <p:ext uri="{BB962C8B-B14F-4D97-AF65-F5344CB8AC3E}">
        <p14:creationId xmlns:p14="http://schemas.microsoft.com/office/powerpoint/2010/main" val="88822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Background – Importance of Primary Production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3826768" cy="4781128"/>
              </a:xfrm>
            </p:spPr>
            <p:txBody>
              <a:bodyPr>
                <a:normAutofit fontScale="92500" lnSpcReduction="10000"/>
              </a:bodyPr>
              <a:lstStyle/>
              <a:p>
                <a:r>
                  <a:rPr lang="en-GB" dirty="0" smtClean="0"/>
                  <a:t>Removal of carbon dioxide from the atmosphere</a:t>
                </a:r>
              </a:p>
              <a:p>
                <a:r>
                  <a:rPr lang="en-GB" sz="3000" dirty="0"/>
                  <a:t>Phytoplankton fix an estimated 45 – 50 Gt C yr</a:t>
                </a:r>
                <a:r>
                  <a:rPr lang="en-GB" sz="3000" baseline="30000" dirty="0"/>
                  <a:t>-1</a:t>
                </a:r>
                <a:endParaRPr lang="en-GB" sz="3000" dirty="0"/>
              </a:p>
              <a:p>
                <a:pPr lvl="1">
                  <a:buFont typeface="Calibri" pitchFamily="34" charset="0"/>
                  <a:buChar char="—"/>
                </a:pPr>
                <a:r>
                  <a:rPr lang="en-GB" sz="2600" dirty="0"/>
                  <a:t> </a:t>
                </a:r>
                <a14:m>
                  <m:oMath xmlns:m="http://schemas.openxmlformats.org/officeDocument/2006/math">
                    <m:r>
                      <a:rPr lang="en-GB" sz="2600" i="1" smtClean="0">
                        <a:latin typeface="Cambria Math"/>
                        <a:ea typeface="Cambria Math"/>
                      </a:rPr>
                      <m:t>~</m:t>
                    </m:r>
                  </m:oMath>
                </a14:m>
                <a:r>
                  <a:rPr lang="en-GB" sz="2600" dirty="0" smtClean="0"/>
                  <a:t>50</a:t>
                </a:r>
                <a:r>
                  <a:rPr lang="en-GB" sz="2600" dirty="0"/>
                  <a:t>% of global PP (Field et al., 1998)</a:t>
                </a:r>
              </a:p>
              <a:p>
                <a:r>
                  <a:rPr lang="en-GB" sz="3000" dirty="0"/>
                  <a:t>Only 30% of PP can be explained by surface chlorophyll</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3826768" cy="4781128"/>
              </a:xfrm>
              <a:blipFill rotWithShape="1">
                <a:blip r:embed="rId2"/>
                <a:stretch>
                  <a:fillRect l="-3185" t="-2551" r="-4618"/>
                </a:stretch>
              </a:blipFill>
            </p:spPr>
            <p:txBody>
              <a:bodyPr/>
              <a:lstStyle/>
              <a:p>
                <a:r>
                  <a:rPr lang="en-GB">
                    <a:noFill/>
                  </a:rPr>
                  <a:t> </a:t>
                </a:r>
              </a:p>
            </p:txBody>
          </p:sp>
        </mc:Fallback>
      </mc:AlternateContent>
      <p:pic>
        <p:nvPicPr>
          <p:cNvPr id="4" name="Picture 3" descr="Satellite image of summer chlorophyll levels around the UK, illustrating the band of chlorophyll along the shelf edge (200m isobath). This correlates with fish egg and larvae distributions. Image courtesy Simpson &amp; Sharples, 2012."/>
          <p:cNvPicPr/>
          <p:nvPr/>
        </p:nvPicPr>
        <p:blipFill>
          <a:blip r:embed="rId3">
            <a:extLst>
              <a:ext uri="{28A0092B-C50C-407E-A947-70E740481C1C}">
                <a14:useLocalDpi xmlns:a14="http://schemas.microsoft.com/office/drawing/2010/main" val="0"/>
              </a:ext>
            </a:extLst>
          </a:blip>
          <a:srcRect/>
          <a:stretch>
            <a:fillRect/>
          </a:stretch>
        </p:blipFill>
        <p:spPr bwMode="auto">
          <a:xfrm>
            <a:off x="4646138" y="1484784"/>
            <a:ext cx="4248472" cy="3816424"/>
          </a:xfrm>
          <a:prstGeom prst="rect">
            <a:avLst/>
          </a:prstGeom>
          <a:noFill/>
          <a:ln>
            <a:noFill/>
          </a:ln>
          <a:extLst/>
        </p:spPr>
      </p:pic>
      <p:sp>
        <p:nvSpPr>
          <p:cNvPr id="5" name="Rectangle 5"/>
          <p:cNvSpPr>
            <a:spLocks noChangeArrowheads="1"/>
          </p:cNvSpPr>
          <p:nvPr/>
        </p:nvSpPr>
        <p:spPr bwMode="auto">
          <a:xfrm>
            <a:off x="4464496" y="5465341"/>
            <a:ext cx="4788024"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solidFill>
                  <a:srgbClr val="000000"/>
                </a:solidFill>
                <a:latin typeface="Lucida Grande" pitchFamily="1" charset="0"/>
              </a:rPr>
              <a:t>Chlorophyll concentration</a:t>
            </a:r>
          </a:p>
          <a:p>
            <a:r>
              <a:rPr lang="en-US" sz="1800" dirty="0">
                <a:solidFill>
                  <a:srgbClr val="000000"/>
                </a:solidFill>
                <a:latin typeface="Lucida Grande" pitchFamily="1" charset="0"/>
              </a:rPr>
              <a:t>NEODAAS, Plymouth Marine Laboratory, 30 May 2004 </a:t>
            </a:r>
          </a:p>
        </p:txBody>
      </p:sp>
    </p:spTree>
    <p:extLst>
      <p:ext uri="{BB962C8B-B14F-4D97-AF65-F5344CB8AC3E}">
        <p14:creationId xmlns:p14="http://schemas.microsoft.com/office/powerpoint/2010/main" val="3782736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Background – Glider Mission</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37000"/>
                    </a14:imgEffect>
                  </a14:imgLayer>
                </a14:imgProps>
              </a:ext>
              <a:ext uri="{28A0092B-C50C-407E-A947-70E740481C1C}">
                <a14:useLocalDpi xmlns:a14="http://schemas.microsoft.com/office/drawing/2010/main" val="0"/>
              </a:ext>
            </a:extLst>
          </a:blip>
          <a:stretch>
            <a:fillRect/>
          </a:stretch>
        </p:blipFill>
        <p:spPr>
          <a:xfrm>
            <a:off x="107504" y="1196752"/>
            <a:ext cx="4281687" cy="2448272"/>
          </a:xfrm>
          <a:prstGeom prst="rect">
            <a:avLst/>
          </a:prstGeom>
        </p:spPr>
      </p:pic>
      <p:pic>
        <p:nvPicPr>
          <p:cNvPr id="6" name="Picture 3" descr="C:\Users\Gillian\Documents\MATLAB\osmosis\scripts\gliders\myscripts\raw_data_plots\multiglider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20" r="5980"/>
          <a:stretch/>
        </p:blipFill>
        <p:spPr bwMode="auto">
          <a:xfrm>
            <a:off x="3989479" y="3911740"/>
            <a:ext cx="3534849" cy="28296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Content Placeholder 5"/>
              <p:cNvSpPr txBox="1">
                <a:spLocks/>
              </p:cNvSpPr>
              <p:nvPr/>
            </p:nvSpPr>
            <p:spPr>
              <a:xfrm>
                <a:off x="4389191" y="1196753"/>
                <a:ext cx="4754809" cy="280831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cs typeface="Times New Roman" pitchFamily="18" charset="0"/>
                  </a:rPr>
                  <a:t>48° 41′ N, 16 ° 11′ W, </a:t>
                </a:r>
                <a:r>
                  <a:rPr lang="en-GB" sz="2600" dirty="0" smtClean="0"/>
                  <a:t>41 km SE of Porcupine Abyssal Plain observatory</a:t>
                </a:r>
                <a:endParaRPr lang="en-GB" sz="2600" dirty="0" smtClean="0">
                  <a:cs typeface="Times New Roman" pitchFamily="18" charset="0"/>
                </a:endParaRPr>
              </a:p>
              <a:p>
                <a:r>
                  <a:rPr lang="en-GB" sz="2600" dirty="0" smtClean="0"/>
                  <a:t>Vertical resolution between 0.5 and 1m </a:t>
                </a:r>
              </a:p>
              <a:p>
                <a:r>
                  <a:rPr lang="en-GB" sz="2600" dirty="0" smtClean="0"/>
                  <a:t>Average time between profiles 2.1 hours</a:t>
                </a:r>
              </a:p>
              <a:p>
                <a14:m>
                  <m:oMath xmlns:m="http://schemas.openxmlformats.org/officeDocument/2006/math">
                    <m:r>
                      <a:rPr lang="en-GB" sz="2600" i="1" smtClean="0">
                        <a:latin typeface="Cambria Math"/>
                        <a:ea typeface="Cambria Math"/>
                      </a:rPr>
                      <m:t>~</m:t>
                    </m:r>
                  </m:oMath>
                </a14:m>
                <a:r>
                  <a:rPr lang="en-GB" sz="2600" dirty="0" smtClean="0"/>
                  <a:t>6 days per butterfly</a:t>
                </a:r>
              </a:p>
              <a:p>
                <a:endParaRPr lang="en-GB" dirty="0" smtClean="0"/>
              </a:p>
              <a:p>
                <a:endParaRPr lang="en-GB" dirty="0"/>
              </a:p>
            </p:txBody>
          </p:sp>
        </mc:Choice>
        <mc:Fallback xmlns="">
          <p:sp>
            <p:nvSpPr>
              <p:cNvPr id="7" name="Content Placeholder 5"/>
              <p:cNvSpPr txBox="1">
                <a:spLocks noRot="1" noChangeAspect="1" noMove="1" noResize="1" noEditPoints="1" noAdjustHandles="1" noChangeArrowheads="1" noChangeShapeType="1" noTextEdit="1"/>
              </p:cNvSpPr>
              <p:nvPr/>
            </p:nvSpPr>
            <p:spPr>
              <a:xfrm>
                <a:off x="4389191" y="1196753"/>
                <a:ext cx="4754809" cy="2808312"/>
              </a:xfrm>
              <a:prstGeom prst="rect">
                <a:avLst/>
              </a:prstGeom>
              <a:blipFill rotWithShape="1">
                <a:blip r:embed="rId5"/>
                <a:stretch>
                  <a:fillRect l="-1667" t="-4338" r="-1026"/>
                </a:stretch>
              </a:blipFill>
            </p:spPr>
            <p:txBody>
              <a:bodyPr/>
              <a:lstStyle/>
              <a:p>
                <a:r>
                  <a:rPr lang="en-GB">
                    <a:noFill/>
                  </a:rPr>
                  <a:t> </a:t>
                </a:r>
              </a:p>
            </p:txBody>
          </p:sp>
        </mc:Fallback>
      </mc:AlternateContent>
      <p:grpSp>
        <p:nvGrpSpPr>
          <p:cNvPr id="8" name="Group 7"/>
          <p:cNvGrpSpPr/>
          <p:nvPr/>
        </p:nvGrpSpPr>
        <p:grpSpPr>
          <a:xfrm>
            <a:off x="597778" y="4163595"/>
            <a:ext cx="3182134" cy="2246769"/>
            <a:chOff x="5868144" y="4915034"/>
            <a:chExt cx="3182134" cy="2246769"/>
          </a:xfrm>
        </p:grpSpPr>
        <p:sp>
          <p:nvSpPr>
            <p:cNvPr id="9" name="Diamond 8"/>
            <p:cNvSpPr>
              <a:spLocks/>
            </p:cNvSpPr>
            <p:nvPr/>
          </p:nvSpPr>
          <p:spPr>
            <a:xfrm>
              <a:off x="5974826" y="4986000"/>
              <a:ext cx="162000" cy="219600"/>
            </a:xfrm>
            <a:prstGeom prst="diamond">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329434" y="4915034"/>
              <a:ext cx="2720844" cy="2246769"/>
            </a:xfrm>
            <a:prstGeom prst="rect">
              <a:avLst/>
            </a:prstGeom>
            <a:noFill/>
          </p:spPr>
          <p:txBody>
            <a:bodyPr wrap="square" rtlCol="0">
              <a:spAutoFit/>
            </a:bodyPr>
            <a:lstStyle/>
            <a:p>
              <a:r>
                <a:rPr lang="en-GB" sz="2000" dirty="0" smtClean="0"/>
                <a:t>moorings</a:t>
              </a:r>
            </a:p>
            <a:p>
              <a:r>
                <a:rPr lang="en-GB" sz="2000" dirty="0" smtClean="0"/>
                <a:t>SG566 (Sep to Jan)</a:t>
              </a:r>
            </a:p>
            <a:p>
              <a:r>
                <a:rPr lang="en-GB" sz="2000" dirty="0" smtClean="0"/>
                <a:t>SG502</a:t>
              </a:r>
            </a:p>
            <a:p>
              <a:r>
                <a:rPr lang="en-GB" sz="2000" dirty="0" smtClean="0"/>
                <a:t>SG566 (Apr to Sep)</a:t>
              </a:r>
            </a:p>
            <a:p>
              <a:r>
                <a:rPr lang="en-GB" sz="2000" dirty="0"/>
                <a:t>White </a:t>
              </a:r>
              <a:r>
                <a:rPr lang="en-GB" sz="2000" dirty="0" smtClean="0"/>
                <a:t>dots are </a:t>
              </a:r>
              <a:r>
                <a:rPr lang="en-GB" sz="2000" dirty="0"/>
                <a:t>GPS positions </a:t>
              </a:r>
              <a:r>
                <a:rPr lang="en-GB" sz="2000" dirty="0" smtClean="0"/>
                <a:t>at glider surfacing.</a:t>
              </a:r>
              <a:endParaRPr lang="en-GB" sz="2000" dirty="0"/>
            </a:p>
          </p:txBody>
        </p:sp>
        <p:cxnSp>
          <p:nvCxnSpPr>
            <p:cNvPr id="11" name="Straight Connector 10"/>
            <p:cNvCxnSpPr/>
            <p:nvPr/>
          </p:nvCxnSpPr>
          <p:spPr>
            <a:xfrm>
              <a:off x="5868144" y="5404574"/>
              <a:ext cx="426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68144" y="5764614"/>
              <a:ext cx="426684" cy="0"/>
            </a:xfrm>
            <a:prstGeom prst="line">
              <a:avLst/>
            </a:prstGeom>
            <a:ln w="28575">
              <a:solidFill>
                <a:srgbClr val="52E73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68144" y="6052646"/>
              <a:ext cx="426684" cy="0"/>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9300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 Glider capabilities</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525" y="1364158"/>
            <a:ext cx="3849673" cy="25688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467544" y="1364161"/>
            <a:ext cx="6009413" cy="4801144"/>
            <a:chOff x="1832752" y="33007132"/>
            <a:chExt cx="6463370" cy="3057661"/>
          </a:xfrm>
        </p:grpSpPr>
        <p:sp>
          <p:nvSpPr>
            <p:cNvPr id="6" name="TextBox 79"/>
            <p:cNvSpPr txBox="1"/>
            <p:nvPr/>
          </p:nvSpPr>
          <p:spPr>
            <a:xfrm>
              <a:off x="1832752" y="33693062"/>
              <a:ext cx="6463370" cy="2371731"/>
            </a:xfrm>
            <a:prstGeom prst="rect">
              <a:avLst/>
            </a:prstGeom>
            <a:noFill/>
          </p:spPr>
          <p:txBody>
            <a:bodyPr wrap="square" rtlCol="0">
              <a:spAutoFit/>
            </a:bodyPr>
            <a:lstStyle>
              <a:defPPr>
                <a:defRPr lang="en-US"/>
              </a:defPPr>
              <a:lvl1pPr marL="0" algn="l" defTabSz="4463214" rtl="0" eaLnBrk="1" latinLnBrk="0" hangingPunct="1">
                <a:defRPr sz="8900" kern="1200">
                  <a:solidFill>
                    <a:schemeClr val="tx1"/>
                  </a:solidFill>
                  <a:latin typeface="+mn-lt"/>
                  <a:ea typeface="+mn-ea"/>
                  <a:cs typeface="+mn-cs"/>
                </a:defRPr>
              </a:lvl1pPr>
              <a:lvl2pPr marL="2231607" algn="l" defTabSz="4463214" rtl="0" eaLnBrk="1" latinLnBrk="0" hangingPunct="1">
                <a:defRPr sz="8900" kern="1200">
                  <a:solidFill>
                    <a:schemeClr val="tx1"/>
                  </a:solidFill>
                  <a:latin typeface="+mn-lt"/>
                  <a:ea typeface="+mn-ea"/>
                  <a:cs typeface="+mn-cs"/>
                </a:defRPr>
              </a:lvl2pPr>
              <a:lvl3pPr marL="4463214" algn="l" defTabSz="4463214" rtl="0" eaLnBrk="1" latinLnBrk="0" hangingPunct="1">
                <a:defRPr sz="8900" kern="1200">
                  <a:solidFill>
                    <a:schemeClr val="tx1"/>
                  </a:solidFill>
                  <a:latin typeface="+mn-lt"/>
                  <a:ea typeface="+mn-ea"/>
                  <a:cs typeface="+mn-cs"/>
                </a:defRPr>
              </a:lvl3pPr>
              <a:lvl4pPr marL="6694821" algn="l" defTabSz="4463214" rtl="0" eaLnBrk="1" latinLnBrk="0" hangingPunct="1">
                <a:defRPr sz="8900" kern="1200">
                  <a:solidFill>
                    <a:schemeClr val="tx1"/>
                  </a:solidFill>
                  <a:latin typeface="+mn-lt"/>
                  <a:ea typeface="+mn-ea"/>
                  <a:cs typeface="+mn-cs"/>
                </a:defRPr>
              </a:lvl4pPr>
              <a:lvl5pPr marL="8926424" algn="l" defTabSz="4463214" rtl="0" eaLnBrk="1" latinLnBrk="0" hangingPunct="1">
                <a:defRPr sz="8900" kern="1200">
                  <a:solidFill>
                    <a:schemeClr val="tx1"/>
                  </a:solidFill>
                  <a:latin typeface="+mn-lt"/>
                  <a:ea typeface="+mn-ea"/>
                  <a:cs typeface="+mn-cs"/>
                </a:defRPr>
              </a:lvl5pPr>
              <a:lvl6pPr marL="11158031" algn="l" defTabSz="4463214" rtl="0" eaLnBrk="1" latinLnBrk="0" hangingPunct="1">
                <a:defRPr sz="8900" kern="1200">
                  <a:solidFill>
                    <a:schemeClr val="tx1"/>
                  </a:solidFill>
                  <a:latin typeface="+mn-lt"/>
                  <a:ea typeface="+mn-ea"/>
                  <a:cs typeface="+mn-cs"/>
                </a:defRPr>
              </a:lvl6pPr>
              <a:lvl7pPr marL="13389638" algn="l" defTabSz="4463214" rtl="0" eaLnBrk="1" latinLnBrk="0" hangingPunct="1">
                <a:defRPr sz="8900" kern="1200">
                  <a:solidFill>
                    <a:schemeClr val="tx1"/>
                  </a:solidFill>
                  <a:latin typeface="+mn-lt"/>
                  <a:ea typeface="+mn-ea"/>
                  <a:cs typeface="+mn-cs"/>
                </a:defRPr>
              </a:lvl7pPr>
              <a:lvl8pPr marL="15621245" algn="l" defTabSz="4463214" rtl="0" eaLnBrk="1" latinLnBrk="0" hangingPunct="1">
                <a:defRPr sz="8900" kern="1200">
                  <a:solidFill>
                    <a:schemeClr val="tx1"/>
                  </a:solidFill>
                  <a:latin typeface="+mn-lt"/>
                  <a:ea typeface="+mn-ea"/>
                  <a:cs typeface="+mn-cs"/>
                </a:defRPr>
              </a:lvl8pPr>
              <a:lvl9pPr marL="17852852" algn="l" defTabSz="4463214" rtl="0" eaLnBrk="1" latinLnBrk="0" hangingPunct="1">
                <a:defRPr sz="8900" kern="1200">
                  <a:solidFill>
                    <a:schemeClr val="tx1"/>
                  </a:solidFill>
                  <a:latin typeface="+mn-lt"/>
                  <a:ea typeface="+mn-ea"/>
                  <a:cs typeface="+mn-cs"/>
                </a:defRPr>
              </a:lvl9pPr>
            </a:lstStyle>
            <a:p>
              <a:pPr marL="342900" indent="-342900">
                <a:lnSpc>
                  <a:spcPct val="150000"/>
                </a:lnSpc>
                <a:buFont typeface="Arial" pitchFamily="34" charset="0"/>
                <a:buChar char="•"/>
              </a:pPr>
              <a:r>
                <a:rPr lang="en-GB" sz="2400" dirty="0" smtClean="0"/>
                <a:t>CTD</a:t>
              </a:r>
              <a:endParaRPr lang="en-GB" sz="2400" dirty="0" smtClean="0"/>
            </a:p>
            <a:p>
              <a:pPr marL="342900" indent="-342900">
                <a:lnSpc>
                  <a:spcPct val="150000"/>
                </a:lnSpc>
                <a:buFont typeface="Arial" pitchFamily="34" charset="0"/>
                <a:buChar char="•"/>
              </a:pPr>
              <a:r>
                <a:rPr lang="en-GB" sz="2400" dirty="0" smtClean="0"/>
                <a:t>Chlorophyll </a:t>
              </a:r>
              <a:r>
                <a:rPr lang="en-GB" sz="2400" dirty="0"/>
                <a:t>a fluorescence </a:t>
              </a:r>
            </a:p>
            <a:p>
              <a:pPr marL="342900" indent="-342900">
                <a:lnSpc>
                  <a:spcPct val="150000"/>
                </a:lnSpc>
                <a:buFont typeface="Arial" pitchFamily="34" charset="0"/>
                <a:buChar char="•"/>
              </a:pPr>
              <a:r>
                <a:rPr lang="en-GB" sz="2400" dirty="0"/>
                <a:t>Particulate Optical Backscatter </a:t>
              </a:r>
            </a:p>
            <a:p>
              <a:pPr marL="342900" indent="-342900">
                <a:lnSpc>
                  <a:spcPct val="150000"/>
                </a:lnSpc>
                <a:buFont typeface="Arial" pitchFamily="34" charset="0"/>
                <a:buChar char="•"/>
              </a:pPr>
              <a:r>
                <a:rPr lang="en-GB" sz="2400" dirty="0"/>
                <a:t>Coloured Dissolved </a:t>
              </a:r>
              <a:r>
                <a:rPr lang="en-GB" sz="2400" dirty="0" smtClean="0"/>
                <a:t>Organic Matter</a:t>
              </a:r>
            </a:p>
            <a:p>
              <a:pPr marL="342900" indent="-342900">
                <a:lnSpc>
                  <a:spcPct val="150000"/>
                </a:lnSpc>
                <a:buFont typeface="Arial" pitchFamily="34" charset="0"/>
                <a:buChar char="•"/>
              </a:pPr>
              <a:r>
                <a:rPr lang="en-GB" sz="2400" dirty="0" smtClean="0"/>
                <a:t>Photosynthetic </a:t>
              </a:r>
              <a:r>
                <a:rPr lang="en-GB" sz="2400" dirty="0"/>
                <a:t>Active Radiation (PAR)</a:t>
              </a:r>
            </a:p>
            <a:p>
              <a:pPr marL="342900" indent="-342900">
                <a:lnSpc>
                  <a:spcPct val="150000"/>
                </a:lnSpc>
                <a:buFont typeface="Arial" pitchFamily="34" charset="0"/>
                <a:buChar char="•"/>
              </a:pPr>
              <a:r>
                <a:rPr lang="en-GB" sz="2400" dirty="0" smtClean="0"/>
                <a:t>Dissolved oxygen </a:t>
              </a:r>
              <a:endParaRPr lang="en-GB" sz="2400" dirty="0"/>
            </a:p>
            <a:p>
              <a:endParaRPr lang="en-GB" sz="2000" dirty="0" smtClean="0"/>
            </a:p>
          </p:txBody>
        </p:sp>
        <p:sp>
          <p:nvSpPr>
            <p:cNvPr id="7" name="TextBox 20"/>
            <p:cNvSpPr txBox="1"/>
            <p:nvPr/>
          </p:nvSpPr>
          <p:spPr>
            <a:xfrm>
              <a:off x="1910201" y="33007132"/>
              <a:ext cx="3735669" cy="294016"/>
            </a:xfrm>
            <a:prstGeom prst="rect">
              <a:avLst/>
            </a:prstGeom>
            <a:noFill/>
          </p:spPr>
          <p:txBody>
            <a:bodyPr wrap="square" rtlCol="0">
              <a:spAutoFit/>
            </a:bodyPr>
            <a:lstStyle>
              <a:defPPr>
                <a:defRPr lang="en-US"/>
              </a:defPPr>
              <a:lvl1pPr marL="0" algn="l" defTabSz="4463214" rtl="0" eaLnBrk="1" latinLnBrk="0" hangingPunct="1">
                <a:defRPr sz="8900" kern="1200">
                  <a:solidFill>
                    <a:schemeClr val="tx1"/>
                  </a:solidFill>
                  <a:latin typeface="+mn-lt"/>
                  <a:ea typeface="+mn-ea"/>
                  <a:cs typeface="+mn-cs"/>
                </a:defRPr>
              </a:lvl1pPr>
              <a:lvl2pPr marL="2231607" algn="l" defTabSz="4463214" rtl="0" eaLnBrk="1" latinLnBrk="0" hangingPunct="1">
                <a:defRPr sz="8900" kern="1200">
                  <a:solidFill>
                    <a:schemeClr val="tx1"/>
                  </a:solidFill>
                  <a:latin typeface="+mn-lt"/>
                  <a:ea typeface="+mn-ea"/>
                  <a:cs typeface="+mn-cs"/>
                </a:defRPr>
              </a:lvl2pPr>
              <a:lvl3pPr marL="4463214" algn="l" defTabSz="4463214" rtl="0" eaLnBrk="1" latinLnBrk="0" hangingPunct="1">
                <a:defRPr sz="8900" kern="1200">
                  <a:solidFill>
                    <a:schemeClr val="tx1"/>
                  </a:solidFill>
                  <a:latin typeface="+mn-lt"/>
                  <a:ea typeface="+mn-ea"/>
                  <a:cs typeface="+mn-cs"/>
                </a:defRPr>
              </a:lvl3pPr>
              <a:lvl4pPr marL="6694821" algn="l" defTabSz="4463214" rtl="0" eaLnBrk="1" latinLnBrk="0" hangingPunct="1">
                <a:defRPr sz="8900" kern="1200">
                  <a:solidFill>
                    <a:schemeClr val="tx1"/>
                  </a:solidFill>
                  <a:latin typeface="+mn-lt"/>
                  <a:ea typeface="+mn-ea"/>
                  <a:cs typeface="+mn-cs"/>
                </a:defRPr>
              </a:lvl4pPr>
              <a:lvl5pPr marL="8926424" algn="l" defTabSz="4463214" rtl="0" eaLnBrk="1" latinLnBrk="0" hangingPunct="1">
                <a:defRPr sz="8900" kern="1200">
                  <a:solidFill>
                    <a:schemeClr val="tx1"/>
                  </a:solidFill>
                  <a:latin typeface="+mn-lt"/>
                  <a:ea typeface="+mn-ea"/>
                  <a:cs typeface="+mn-cs"/>
                </a:defRPr>
              </a:lvl5pPr>
              <a:lvl6pPr marL="11158031" algn="l" defTabSz="4463214" rtl="0" eaLnBrk="1" latinLnBrk="0" hangingPunct="1">
                <a:defRPr sz="8900" kern="1200">
                  <a:solidFill>
                    <a:schemeClr val="tx1"/>
                  </a:solidFill>
                  <a:latin typeface="+mn-lt"/>
                  <a:ea typeface="+mn-ea"/>
                  <a:cs typeface="+mn-cs"/>
                </a:defRPr>
              </a:lvl6pPr>
              <a:lvl7pPr marL="13389638" algn="l" defTabSz="4463214" rtl="0" eaLnBrk="1" latinLnBrk="0" hangingPunct="1">
                <a:defRPr sz="8900" kern="1200">
                  <a:solidFill>
                    <a:schemeClr val="tx1"/>
                  </a:solidFill>
                  <a:latin typeface="+mn-lt"/>
                  <a:ea typeface="+mn-ea"/>
                  <a:cs typeface="+mn-cs"/>
                </a:defRPr>
              </a:lvl7pPr>
              <a:lvl8pPr marL="15621245" algn="l" defTabSz="4463214" rtl="0" eaLnBrk="1" latinLnBrk="0" hangingPunct="1">
                <a:defRPr sz="8900" kern="1200">
                  <a:solidFill>
                    <a:schemeClr val="tx1"/>
                  </a:solidFill>
                  <a:latin typeface="+mn-lt"/>
                  <a:ea typeface="+mn-ea"/>
                  <a:cs typeface="+mn-cs"/>
                </a:defRPr>
              </a:lvl8pPr>
              <a:lvl9pPr marL="17852852" algn="l" defTabSz="4463214" rtl="0" eaLnBrk="1" latinLnBrk="0" hangingPunct="1">
                <a:defRPr sz="8900" kern="1200">
                  <a:solidFill>
                    <a:schemeClr val="tx1"/>
                  </a:solidFill>
                  <a:latin typeface="+mn-lt"/>
                  <a:ea typeface="+mn-ea"/>
                  <a:cs typeface="+mn-cs"/>
                </a:defRPr>
              </a:lvl9pPr>
            </a:lstStyle>
            <a:p>
              <a:r>
                <a:rPr lang="en-US" sz="2400" b="1" u="sng" dirty="0" smtClean="0"/>
                <a:t>Gliders sensors </a:t>
              </a:r>
              <a:r>
                <a:rPr lang="en-US" sz="2400" dirty="0" smtClean="0"/>
                <a:t>:</a:t>
              </a:r>
              <a:endParaRPr lang="en-US" sz="2400" dirty="0"/>
            </a:p>
          </p:txBody>
        </p:sp>
      </p:grpSp>
    </p:spTree>
    <p:extLst>
      <p:ext uri="{BB962C8B-B14F-4D97-AF65-F5344CB8AC3E}">
        <p14:creationId xmlns:p14="http://schemas.microsoft.com/office/powerpoint/2010/main" val="2808784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62064"/>
            <a:ext cx="8229600" cy="1143000"/>
          </a:xfrm>
        </p:spPr>
        <p:txBody>
          <a:bodyPr/>
          <a:lstStyle/>
          <a:p>
            <a:r>
              <a:rPr lang="en-GB" dirty="0" smtClean="0"/>
              <a:t>Motivation</a:t>
            </a:r>
            <a:endParaRPr lang="en-GB" dirty="0"/>
          </a:p>
        </p:txBody>
      </p:sp>
      <p:sp>
        <p:nvSpPr>
          <p:cNvPr id="3" name="Content Placeholder 2"/>
          <p:cNvSpPr>
            <a:spLocks noGrp="1"/>
          </p:cNvSpPr>
          <p:nvPr>
            <p:ph idx="1"/>
          </p:nvPr>
        </p:nvSpPr>
        <p:spPr>
          <a:xfrm>
            <a:off x="683568" y="1359540"/>
            <a:ext cx="8229600" cy="5184576"/>
          </a:xfrm>
        </p:spPr>
        <p:txBody>
          <a:bodyPr>
            <a:normAutofit fontScale="85000" lnSpcReduction="20000"/>
          </a:bodyPr>
          <a:lstStyle/>
          <a:p>
            <a:r>
              <a:rPr lang="en-GB" dirty="0" smtClean="0"/>
              <a:t>Calibrate </a:t>
            </a:r>
            <a:r>
              <a:rPr lang="en-GB" dirty="0"/>
              <a:t>the fluorescence sensor from PAR profiles showing light attenuation</a:t>
            </a:r>
          </a:p>
          <a:p>
            <a:r>
              <a:rPr lang="en-GB" dirty="0"/>
              <a:t>Use chlorophyll and PAR to calculate primary production (PP</a:t>
            </a:r>
            <a:r>
              <a:rPr lang="en-GB" dirty="0" smtClean="0"/>
              <a:t>)</a:t>
            </a:r>
          </a:p>
          <a:p>
            <a:endParaRPr lang="en-GB" dirty="0"/>
          </a:p>
          <a:p>
            <a:endParaRPr lang="en-GB" dirty="0" smtClean="0"/>
          </a:p>
          <a:p>
            <a:endParaRPr lang="en-GB" dirty="0"/>
          </a:p>
          <a:p>
            <a:r>
              <a:rPr lang="en-GB" dirty="0" smtClean="0"/>
              <a:t>Fluorescence </a:t>
            </a:r>
            <a:r>
              <a:rPr lang="en-GB" dirty="0" smtClean="0"/>
              <a:t>sensors are notoriously inaccurate, and have been shown to read higher than expected chlorophyll concentrations when using the manufacture’s calibration</a:t>
            </a:r>
          </a:p>
          <a:p>
            <a:r>
              <a:rPr lang="en-GB" dirty="0" smtClean="0"/>
              <a:t>Primary production is often underestimated from </a:t>
            </a:r>
            <a:r>
              <a:rPr lang="en-GB" dirty="0" smtClean="0"/>
              <a:t>satellites</a:t>
            </a:r>
            <a:endParaRPr lang="en-GB" dirty="0" smtClean="0"/>
          </a:p>
        </p:txBody>
      </p:sp>
      <p:sp>
        <p:nvSpPr>
          <p:cNvPr id="4" name="Title 1"/>
          <p:cNvSpPr txBox="1">
            <a:spLocks/>
          </p:cNvSpPr>
          <p:nvPr/>
        </p:nvSpPr>
        <p:spPr>
          <a:xfrm>
            <a:off x="382038" y="22361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Aims</a:t>
            </a:r>
            <a:endParaRPr lang="en-GB" dirty="0"/>
          </a:p>
        </p:txBody>
      </p:sp>
    </p:spTree>
    <p:extLst>
      <p:ext uri="{BB962C8B-B14F-4D97-AF65-F5344CB8AC3E}">
        <p14:creationId xmlns:p14="http://schemas.microsoft.com/office/powerpoint/2010/main" val="2045787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860032" y="1342141"/>
                <a:ext cx="3600400" cy="10831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000" i="1">
                          <a:latin typeface="Cambria Math"/>
                        </a:rPr>
                        <m:t>𝐼</m:t>
                      </m:r>
                      <m:d>
                        <m:dPr>
                          <m:ctrlPr>
                            <a:rPr lang="en-GB" sz="2000" i="1">
                              <a:latin typeface="Cambria Math"/>
                            </a:rPr>
                          </m:ctrlPr>
                        </m:dPr>
                        <m:e>
                          <m:r>
                            <a:rPr lang="en-GB" sz="2000" i="1">
                              <a:latin typeface="Cambria Math"/>
                            </a:rPr>
                            <m:t>𝑧</m:t>
                          </m:r>
                          <m:r>
                            <a:rPr lang="en-GB" sz="2000" i="1">
                              <a:latin typeface="Cambria Math"/>
                            </a:rPr>
                            <m:t>,</m:t>
                          </m:r>
                          <m:r>
                            <a:rPr lang="en-GB" sz="2000" i="1">
                              <a:latin typeface="Cambria Math"/>
                            </a:rPr>
                            <m:t>𝜆</m:t>
                          </m:r>
                        </m:e>
                      </m:d>
                      <m:r>
                        <a:rPr lang="en-GB" sz="2000" i="1">
                          <a:latin typeface="Cambria Math"/>
                        </a:rPr>
                        <m:t>= </m:t>
                      </m:r>
                      <m:sSub>
                        <m:sSubPr>
                          <m:ctrlPr>
                            <a:rPr lang="en-GB" sz="2000" i="1">
                              <a:latin typeface="Cambria Math"/>
                            </a:rPr>
                          </m:ctrlPr>
                        </m:sSubPr>
                        <m:e>
                          <m:r>
                            <a:rPr lang="en-GB" sz="2000" i="1">
                              <a:latin typeface="Cambria Math"/>
                            </a:rPr>
                            <m:t>𝐼</m:t>
                          </m:r>
                        </m:e>
                        <m:sub>
                          <m:r>
                            <a:rPr lang="en-GB" sz="2000" i="1">
                              <a:latin typeface="Cambria Math"/>
                            </a:rPr>
                            <m:t>0</m:t>
                          </m:r>
                        </m:sub>
                      </m:sSub>
                      <m:d>
                        <m:dPr>
                          <m:ctrlPr>
                            <a:rPr lang="en-GB" sz="2000" i="1">
                              <a:latin typeface="Cambria Math"/>
                            </a:rPr>
                          </m:ctrlPr>
                        </m:dPr>
                        <m:e>
                          <m:r>
                            <a:rPr lang="en-GB" sz="2000" i="1">
                              <a:latin typeface="Cambria Math"/>
                            </a:rPr>
                            <m:t>𝜆</m:t>
                          </m:r>
                        </m:e>
                      </m:d>
                      <m:nary>
                        <m:naryPr>
                          <m:limLoc m:val="subSup"/>
                          <m:ctrlPr>
                            <a:rPr lang="en-GB" sz="2000" i="1">
                              <a:latin typeface="Cambria Math"/>
                            </a:rPr>
                          </m:ctrlPr>
                        </m:naryPr>
                        <m:sub>
                          <m:r>
                            <a:rPr lang="en-GB" sz="2000" i="1">
                              <a:latin typeface="Cambria Math"/>
                            </a:rPr>
                            <m:t>𝑧</m:t>
                          </m:r>
                        </m:sub>
                        <m:sup>
                          <m:r>
                            <a:rPr lang="en-GB" sz="2000" i="1">
                              <a:latin typeface="Cambria Math"/>
                            </a:rPr>
                            <m:t>0</m:t>
                          </m:r>
                        </m:sup>
                        <m:e>
                          <m:r>
                            <m:rPr>
                              <m:sty m:val="p"/>
                            </m:rPr>
                            <a:rPr lang="en-GB" sz="2000">
                              <a:latin typeface="Cambria Math"/>
                            </a:rPr>
                            <m:t>exp</m:t>
                          </m:r>
                        </m:e>
                      </m:nary>
                      <m:func>
                        <m:funcPr>
                          <m:ctrlPr>
                            <a:rPr lang="en-GB" sz="2000" i="1">
                              <a:latin typeface="Cambria Math"/>
                            </a:rPr>
                          </m:ctrlPr>
                        </m:funcPr>
                        <m:fName>
                          <m:r>
                            <a:rPr lang="en-GB" sz="2000" i="1">
                              <a:latin typeface="Cambria Math"/>
                            </a:rPr>
                            <m:t>( [−</m:t>
                          </m:r>
                          <m:sSub>
                            <m:sSubPr>
                              <m:ctrlPr>
                                <a:rPr lang="en-GB" sz="2000" i="1">
                                  <a:latin typeface="Cambria Math"/>
                                </a:rPr>
                              </m:ctrlPr>
                            </m:sSubPr>
                            <m:e>
                              <m:r>
                                <a:rPr lang="en-GB" sz="2000" i="1">
                                  <a:latin typeface="Cambria Math"/>
                                </a:rPr>
                                <m:t>𝑘</m:t>
                              </m:r>
                            </m:e>
                            <m:sub>
                              <m:r>
                                <a:rPr lang="en-GB" sz="2000" i="1">
                                  <a:latin typeface="Cambria Math"/>
                                </a:rPr>
                                <m:t>𝑤</m:t>
                              </m:r>
                            </m:sub>
                          </m:sSub>
                          <m:d>
                            <m:dPr>
                              <m:ctrlPr>
                                <a:rPr lang="en-GB" sz="2000" i="1">
                                  <a:latin typeface="Cambria Math"/>
                                </a:rPr>
                              </m:ctrlPr>
                            </m:dPr>
                            <m:e>
                              <m:r>
                                <a:rPr lang="en-GB" sz="2000" i="1">
                                  <a:latin typeface="Cambria Math"/>
                                </a:rPr>
                                <m:t>𝜆</m:t>
                              </m:r>
                            </m:e>
                          </m:d>
                          <m:r>
                            <a:rPr lang="en-GB" sz="2000" i="1">
                              <a:latin typeface="Cambria Math"/>
                            </a:rPr>
                            <m:t>+</m:t>
                          </m:r>
                          <m:sSub>
                            <m:sSubPr>
                              <m:ctrlPr>
                                <a:rPr lang="en-GB" sz="2000" i="1">
                                  <a:latin typeface="Cambria Math"/>
                                </a:rPr>
                              </m:ctrlPr>
                            </m:sSubPr>
                            <m:e>
                              <m:r>
                                <a:rPr lang="en-GB" sz="2000" i="1">
                                  <a:latin typeface="Cambria Math"/>
                                </a:rPr>
                                <m:t>𝑘</m:t>
                              </m:r>
                            </m:e>
                            <m:sub>
                              <m:r>
                                <a:rPr lang="en-GB" sz="2000" i="1">
                                  <a:latin typeface="Cambria Math"/>
                                </a:rPr>
                                <m:t>𝑐</m:t>
                              </m:r>
                              <m:r>
                                <a:rPr lang="en-GB" sz="2000" i="1">
                                  <a:latin typeface="Cambria Math"/>
                                </a:rPr>
                                <m:t> </m:t>
                              </m:r>
                            </m:sub>
                          </m:sSub>
                          <m:r>
                            <a:rPr lang="en-GB" sz="2000" i="1">
                              <a:latin typeface="Cambria Math"/>
                            </a:rPr>
                            <m:t>(</m:t>
                          </m:r>
                        </m:fName>
                        <m:e>
                          <m:r>
                            <a:rPr lang="en-GB" sz="2000" i="1">
                              <a:latin typeface="Cambria Math"/>
                            </a:rPr>
                            <m:t>𝜆</m:t>
                          </m:r>
                          <m:r>
                            <a:rPr lang="en-GB" sz="2000" i="1">
                              <a:latin typeface="Cambria Math"/>
                            </a:rPr>
                            <m:t>)</m:t>
                          </m:r>
                        </m:e>
                      </m:func>
                      <m:r>
                        <a:rPr lang="en-GB" sz="2000" i="1">
                          <a:latin typeface="Cambria Math"/>
                        </a:rPr>
                        <m:t>] </m:t>
                      </m:r>
                      <m:r>
                        <a:rPr lang="en-GB" sz="2000" i="1">
                          <a:latin typeface="Cambria Math"/>
                        </a:rPr>
                        <m:t>𝑧</m:t>
                      </m:r>
                      <m:r>
                        <a:rPr lang="en-GB" sz="2000" i="1">
                          <a:latin typeface="Cambria Math"/>
                        </a:rPr>
                        <m:t> )</m:t>
                      </m:r>
                    </m:oMath>
                  </m:oMathPara>
                </a14:m>
                <a:endParaRPr lang="en-GB" sz="2000" dirty="0"/>
              </a:p>
            </p:txBody>
          </p:sp>
        </mc:Choice>
        <mc:Fallback xmlns="">
          <p:sp>
            <p:nvSpPr>
              <p:cNvPr id="4" name="Rectangle 3"/>
              <p:cNvSpPr>
                <a:spLocks noRot="1" noChangeAspect="1" noMove="1" noResize="1" noEditPoints="1" noAdjustHandles="1" noChangeArrowheads="1" noChangeShapeType="1" noTextEdit="1"/>
              </p:cNvSpPr>
              <p:nvPr/>
            </p:nvSpPr>
            <p:spPr>
              <a:xfrm>
                <a:off x="4860032" y="1342141"/>
                <a:ext cx="3600400" cy="1083117"/>
              </a:xfrm>
              <a:prstGeom prst="rect">
                <a:avLst/>
              </a:prstGeom>
              <a:blipFill rotWithShape="1">
                <a:blip r:embed="rId3"/>
                <a:stretch>
                  <a:fillRect r="-174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932040" y="3140968"/>
                <a:ext cx="2334742"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a:rPr>
                          </m:ctrlPr>
                        </m:sSubPr>
                        <m:e>
                          <m:r>
                            <a:rPr lang="en-GB" sz="2000" i="1">
                              <a:latin typeface="Cambria Math"/>
                            </a:rPr>
                            <m:t>𝑘</m:t>
                          </m:r>
                        </m:e>
                        <m:sub>
                          <m:r>
                            <a:rPr lang="en-GB" sz="2000" i="1">
                              <a:latin typeface="Cambria Math"/>
                            </a:rPr>
                            <m:t>𝑐</m:t>
                          </m:r>
                        </m:sub>
                      </m:sSub>
                      <m:r>
                        <a:rPr lang="en-GB" sz="2000" i="1">
                          <a:latin typeface="Cambria Math"/>
                        </a:rPr>
                        <m:t>(</m:t>
                      </m:r>
                      <m:r>
                        <a:rPr lang="en-GB" sz="2000" i="1">
                          <a:latin typeface="Cambria Math"/>
                        </a:rPr>
                        <m:t>𝜆</m:t>
                      </m:r>
                      <m:r>
                        <a:rPr lang="en-GB" sz="2000" i="1">
                          <a:latin typeface="Cambria Math"/>
                        </a:rPr>
                        <m:t>)=</m:t>
                      </m:r>
                      <m:sSub>
                        <m:sSubPr>
                          <m:ctrlPr>
                            <a:rPr lang="en-GB" sz="2000" i="1">
                              <a:latin typeface="Cambria Math"/>
                            </a:rPr>
                          </m:ctrlPr>
                        </m:sSubPr>
                        <m:e>
                          <m:r>
                            <a:rPr lang="en-GB" sz="2000" i="1">
                              <a:latin typeface="Cambria Math"/>
                            </a:rPr>
                            <m:t>𝜒</m:t>
                          </m:r>
                        </m:e>
                        <m:sub>
                          <m:r>
                            <a:rPr lang="en-GB" sz="2000" i="1">
                              <a:latin typeface="Cambria Math"/>
                            </a:rPr>
                            <m:t>𝑐</m:t>
                          </m:r>
                        </m:sub>
                      </m:sSub>
                      <m:d>
                        <m:dPr>
                          <m:ctrlPr>
                            <a:rPr lang="en-GB" sz="2000" i="1">
                              <a:latin typeface="Cambria Math"/>
                            </a:rPr>
                          </m:ctrlPr>
                        </m:dPr>
                        <m:e>
                          <m:r>
                            <a:rPr lang="en-GB" sz="2000" i="1">
                              <a:latin typeface="Cambria Math"/>
                            </a:rPr>
                            <m:t>𝜆</m:t>
                          </m:r>
                        </m:e>
                      </m:d>
                      <m:sSup>
                        <m:sSupPr>
                          <m:ctrlPr>
                            <a:rPr lang="en-GB" sz="2000" i="1">
                              <a:latin typeface="Cambria Math"/>
                            </a:rPr>
                          </m:ctrlPr>
                        </m:sSupPr>
                        <m:e>
                          <m:r>
                            <a:rPr lang="en-GB" sz="2000" i="1">
                              <a:latin typeface="Cambria Math"/>
                            </a:rPr>
                            <m:t>𝐶</m:t>
                          </m:r>
                        </m:e>
                        <m:sup>
                          <m:r>
                            <a:rPr lang="en-GB" sz="2000" i="1">
                              <a:latin typeface="Cambria Math"/>
                            </a:rPr>
                            <m:t>𝑒</m:t>
                          </m:r>
                          <m:r>
                            <a:rPr lang="en-GB" sz="2000" i="1">
                              <a:latin typeface="Cambria Math"/>
                            </a:rPr>
                            <m:t>(</m:t>
                          </m:r>
                          <m:r>
                            <a:rPr lang="en-GB" sz="2000" i="1">
                              <a:latin typeface="Cambria Math"/>
                            </a:rPr>
                            <m:t>𝜆</m:t>
                          </m:r>
                          <m:r>
                            <a:rPr lang="en-GB" sz="2000" i="1">
                              <a:latin typeface="Cambria Math"/>
                            </a:rPr>
                            <m:t>)</m:t>
                          </m:r>
                        </m:sup>
                      </m:sSup>
                    </m:oMath>
                  </m:oMathPara>
                </a14:m>
                <a:endParaRPr lang="en-GB" sz="2000" dirty="0"/>
              </a:p>
            </p:txBody>
          </p:sp>
        </mc:Choice>
        <mc:Fallback xmlns="">
          <p:sp>
            <p:nvSpPr>
              <p:cNvPr id="5" name="Rectangle 4"/>
              <p:cNvSpPr>
                <a:spLocks noRot="1" noChangeAspect="1" noMove="1" noResize="1" noEditPoints="1" noAdjustHandles="1" noChangeArrowheads="1" noChangeShapeType="1" noTextEdit="1"/>
              </p:cNvSpPr>
              <p:nvPr/>
            </p:nvSpPr>
            <p:spPr>
              <a:xfrm>
                <a:off x="4932040" y="3140968"/>
                <a:ext cx="2334742" cy="414601"/>
              </a:xfrm>
              <a:prstGeom prst="rect">
                <a:avLst/>
              </a:prstGeom>
              <a:blipFill rotWithShape="1">
                <a:blip r:embed="rId4"/>
                <a:stretch>
                  <a:fillRect b="-14706"/>
                </a:stretch>
              </a:blipFill>
            </p:spPr>
            <p:txBody>
              <a:bodyPr/>
              <a:lstStyle/>
              <a:p>
                <a:r>
                  <a:rPr lang="en-GB">
                    <a:noFill/>
                  </a:rPr>
                  <a:t> </a:t>
                </a:r>
              </a:p>
            </p:txBody>
          </p:sp>
        </mc:Fallback>
      </mc:AlternateContent>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5" y="1340768"/>
            <a:ext cx="4608511" cy="2808312"/>
          </a:xfrm>
          <a:prstGeom prst="rect">
            <a:avLst/>
          </a:prstGeom>
        </p:spPr>
      </p:pic>
      <p:pic>
        <p:nvPicPr>
          <p:cNvPr id="9"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5" y="4291322"/>
            <a:ext cx="4608511" cy="2566678"/>
          </a:xfrm>
          <a:prstGeom prst="rect">
            <a:avLst/>
          </a:prstGeom>
        </p:spPr>
      </p:pic>
      <p:sp>
        <p:nvSpPr>
          <p:cNvPr id="10" name="Title 1"/>
          <p:cNvSpPr txBox="1">
            <a:spLocks/>
          </p:cNvSpPr>
          <p:nvPr/>
        </p:nvSpPr>
        <p:spPr>
          <a:xfrm>
            <a:off x="6096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Scaling chlorophyll from PAR</a:t>
            </a:r>
            <a:endParaRPr lang="en-GB" dirty="0"/>
          </a:p>
        </p:txBody>
      </p:sp>
      <p:sp>
        <p:nvSpPr>
          <p:cNvPr id="2" name="TextBox 1"/>
          <p:cNvSpPr txBox="1"/>
          <p:nvPr/>
        </p:nvSpPr>
        <p:spPr>
          <a:xfrm>
            <a:off x="4860032" y="4061971"/>
            <a:ext cx="4104456" cy="295465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Light in the water column primarily attenuated by the water itself and chlorophyll</a:t>
            </a:r>
          </a:p>
          <a:p>
            <a:pPr marL="285750" indent="-285750">
              <a:buFont typeface="Arial" panose="020B0604020202020204" pitchFamily="34" charset="0"/>
              <a:buChar char="•"/>
            </a:pPr>
            <a:r>
              <a:rPr lang="en-GB" sz="2400" dirty="0" smtClean="0"/>
              <a:t>Attenuation observed by the glider is much lower than that assumed from the chlorophyll concentration</a:t>
            </a:r>
          </a:p>
          <a:p>
            <a:endParaRPr lang="en-GB" dirty="0"/>
          </a:p>
        </p:txBody>
      </p:sp>
      <p:sp>
        <p:nvSpPr>
          <p:cNvPr id="3" name="TextBox 2"/>
          <p:cNvSpPr txBox="1"/>
          <p:nvPr/>
        </p:nvSpPr>
        <p:spPr>
          <a:xfrm>
            <a:off x="7596336" y="3555569"/>
            <a:ext cx="1368152" cy="369332"/>
          </a:xfrm>
          <a:prstGeom prst="rect">
            <a:avLst/>
          </a:prstGeom>
          <a:noFill/>
        </p:spPr>
        <p:txBody>
          <a:bodyPr wrap="square" rtlCol="0">
            <a:spAutoFit/>
          </a:bodyPr>
          <a:lstStyle/>
          <a:p>
            <a:r>
              <a:rPr lang="en-GB" dirty="0" smtClean="0"/>
              <a:t>Morel 2001</a:t>
            </a:r>
            <a:endParaRPr lang="en-GB" dirty="0"/>
          </a:p>
        </p:txBody>
      </p:sp>
    </p:spTree>
    <p:extLst>
      <p:ext uri="{BB962C8B-B14F-4D97-AF65-F5344CB8AC3E}">
        <p14:creationId xmlns:p14="http://schemas.microsoft.com/office/powerpoint/2010/main" val="171421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Processing of PAR profiles</a:t>
            </a: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655" y="1772816"/>
            <a:ext cx="5707833" cy="4176464"/>
          </a:xfrm>
          <a:prstGeom prst="rect">
            <a:avLst/>
          </a:prstGeom>
        </p:spPr>
      </p:pic>
      <p:sp>
        <p:nvSpPr>
          <p:cNvPr id="5" name="TextBox 4"/>
          <p:cNvSpPr txBox="1"/>
          <p:nvPr/>
        </p:nvSpPr>
        <p:spPr>
          <a:xfrm>
            <a:off x="179512" y="2272804"/>
            <a:ext cx="3024336"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Profiles removed from the analysis if the light increases with depth.</a:t>
            </a:r>
          </a:p>
          <a:p>
            <a:pPr marL="342900" indent="-342900">
              <a:buFont typeface="Arial" panose="020B0604020202020204" pitchFamily="34" charset="0"/>
              <a:buChar char="•"/>
            </a:pPr>
            <a:r>
              <a:rPr lang="en-GB" sz="2400" dirty="0" smtClean="0"/>
              <a:t>Assumed to be caused by clouds</a:t>
            </a:r>
            <a:endParaRPr lang="en-GB" sz="2400" dirty="0"/>
          </a:p>
        </p:txBody>
      </p:sp>
    </p:spTree>
    <p:extLst>
      <p:ext uri="{BB962C8B-B14F-4D97-AF65-F5344CB8AC3E}">
        <p14:creationId xmlns:p14="http://schemas.microsoft.com/office/powerpoint/2010/main" val="108473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616" y="4966136"/>
            <a:ext cx="8515672" cy="1631216"/>
          </a:xfrm>
          <a:prstGeom prst="rect">
            <a:avLst/>
          </a:prstGeom>
          <a:noFill/>
        </p:spPr>
        <p:txBody>
          <a:bodyPr wrap="square" rtlCol="0">
            <a:spAutoFit/>
          </a:bodyPr>
          <a:lstStyle/>
          <a:p>
            <a:r>
              <a:rPr lang="en-GB" sz="2000" dirty="0" smtClean="0"/>
              <a:t>Varying scale factor over the deployment</a:t>
            </a:r>
          </a:p>
          <a:p>
            <a:r>
              <a:rPr lang="en-GB" sz="2000" dirty="0" smtClean="0"/>
              <a:t>Fluorescence to chlorophyll ratio changes over the year.</a:t>
            </a:r>
          </a:p>
          <a:p>
            <a:r>
              <a:rPr lang="en-GB" sz="2000" dirty="0" smtClean="0"/>
              <a:t>Also seen from cruise bottle samples</a:t>
            </a:r>
          </a:p>
          <a:p>
            <a:r>
              <a:rPr lang="en-GB" sz="2000" dirty="0" smtClean="0"/>
              <a:t>Possible shift in community composition and formation of subsurface chlorophyll maximum</a:t>
            </a:r>
            <a:endParaRPr lang="en-GB" sz="2000" dirty="0"/>
          </a:p>
        </p:txBody>
      </p:sp>
      <p:sp>
        <p:nvSpPr>
          <p:cNvPr id="8" name="Title 1"/>
          <p:cNvSpPr txBox="1">
            <a:spLocks/>
          </p:cNvSpPr>
          <p:nvPr/>
        </p:nvSpPr>
        <p:spPr>
          <a:xfrm>
            <a:off x="6096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Scaling chlorophyll from PAR</a:t>
            </a:r>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666" r="6364"/>
          <a:stretch/>
        </p:blipFill>
        <p:spPr>
          <a:xfrm>
            <a:off x="609600" y="1115616"/>
            <a:ext cx="7994848" cy="3652568"/>
          </a:xfrm>
          <a:prstGeom prst="rect">
            <a:avLst/>
          </a:prstGeom>
        </p:spPr>
      </p:pic>
    </p:spTree>
    <p:extLst>
      <p:ext uri="{BB962C8B-B14F-4D97-AF65-F5344CB8AC3E}">
        <p14:creationId xmlns:p14="http://schemas.microsoft.com/office/powerpoint/2010/main" val="44597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5482</TotalTime>
  <Words>706</Words>
  <Application>Microsoft Office PowerPoint</Application>
  <PresentationFormat>On-screen Show (4:3)</PresentationFormat>
  <Paragraphs>104</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OSMOSIS Primary Production from Seagliders April-September 2013</vt:lpstr>
      <vt:lpstr>Outline</vt:lpstr>
      <vt:lpstr>Background – Importance of Primary Production</vt:lpstr>
      <vt:lpstr>Background – Glider Mission</vt:lpstr>
      <vt:lpstr>Background – Glider capabilities</vt:lpstr>
      <vt:lpstr>Motivation</vt:lpstr>
      <vt:lpstr>PowerPoint Presentation</vt:lpstr>
      <vt:lpstr>Processing of PAR profiles</vt:lpstr>
      <vt:lpstr>PowerPoint Presentation</vt:lpstr>
      <vt:lpstr>PowerPoint Presentation</vt:lpstr>
      <vt:lpstr>Scaling chlorophyll from PAR</vt:lpstr>
      <vt:lpstr>Scaling chlorophyll from PAR</vt:lpstr>
      <vt:lpstr>Primary Production</vt:lpstr>
      <vt:lpstr>Preliminary Results</vt:lpstr>
      <vt:lpstr>Preliminary Results</vt:lpstr>
      <vt:lpstr>Preliminary Results</vt:lpstr>
      <vt:lpstr>Preliminary Results</vt:lpstr>
      <vt:lpstr>Preliminary Results - Primary Production with Depth</vt:lpstr>
      <vt:lpstr>Future Development</vt:lpstr>
    </vt:vector>
  </TitlesOfParts>
  <Company>National Oceanography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Production from SG566</dc:title>
  <dc:creator>Windows User</dc:creator>
  <cp:lastModifiedBy>Windows User</cp:lastModifiedBy>
  <cp:revision>49</cp:revision>
  <dcterms:created xsi:type="dcterms:W3CDTF">2014-03-20T15:29:07Z</dcterms:created>
  <dcterms:modified xsi:type="dcterms:W3CDTF">2014-06-17T12:07:13Z</dcterms:modified>
</cp:coreProperties>
</file>