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83" r:id="rId2"/>
    <p:sldId id="272" r:id="rId3"/>
    <p:sldId id="303" r:id="rId4"/>
    <p:sldId id="292" r:id="rId5"/>
    <p:sldId id="284" r:id="rId6"/>
    <p:sldId id="301" r:id="rId7"/>
    <p:sldId id="285" r:id="rId8"/>
    <p:sldId id="290" r:id="rId9"/>
    <p:sldId id="286" r:id="rId10"/>
    <p:sldId id="288" r:id="rId11"/>
    <p:sldId id="287" r:id="rId12"/>
    <p:sldId id="293" r:id="rId13"/>
    <p:sldId id="289" r:id="rId14"/>
    <p:sldId id="300" r:id="rId15"/>
    <p:sldId id="304" r:id="rId16"/>
    <p:sldId id="302" r:id="rId17"/>
    <p:sldId id="305" r:id="rId18"/>
    <p:sldId id="298" r:id="rId19"/>
    <p:sldId id="297" r:id="rId20"/>
    <p:sldId id="291" r:id="rId2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07D"/>
    <a:srgbClr val="FFD85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Objects="1">
      <p:cViewPr varScale="1">
        <p:scale>
          <a:sx n="94" d="100"/>
          <a:sy n="94" d="100"/>
        </p:scale>
        <p:origin x="-14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4A556-E857-9C4B-B292-33DDD0F3DC19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5C3CE-EBB5-ED46-9701-DCE43A89B1B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15D21-748D-4DA2-9B88-AD0B5C6BFC68}" type="slidenum">
              <a:rPr lang="fr-FR"/>
              <a:pPr/>
              <a:t>14</a:t>
            </a:fld>
            <a:endParaRPr lang="fr-F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ea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15D21-748D-4DA2-9B88-AD0B5C6BFC68}" type="slidenum">
              <a:rPr lang="fr-FR"/>
              <a:pPr/>
              <a:t>16</a:t>
            </a:fld>
            <a:endParaRPr lang="fr-F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charset="0"/>
              <a:ea typeface="ＭＳ Ｐゴシック" pitchFamily="-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67BA-204C-6848-AF7C-2FBA06C83A4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4175-F089-0945-B8A4-39F2E4A8E0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67BA-204C-6848-AF7C-2FBA06C83A4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4175-F089-0945-B8A4-39F2E4A8E0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67BA-204C-6848-AF7C-2FBA06C83A4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4175-F089-0945-B8A4-39F2E4A8E0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67BA-204C-6848-AF7C-2FBA06C83A4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4175-F089-0945-B8A4-39F2E4A8E0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67BA-204C-6848-AF7C-2FBA06C83A4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4175-F089-0945-B8A4-39F2E4A8E0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67BA-204C-6848-AF7C-2FBA06C83A4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4175-F089-0945-B8A4-39F2E4A8E0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67BA-204C-6848-AF7C-2FBA06C83A4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4175-F089-0945-B8A4-39F2E4A8E0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67BA-204C-6848-AF7C-2FBA06C83A4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4175-F089-0945-B8A4-39F2E4A8E0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67BA-204C-6848-AF7C-2FBA06C83A4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4175-F089-0945-B8A4-39F2E4A8E0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67BA-204C-6848-AF7C-2FBA06C83A4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4175-F089-0945-B8A4-39F2E4A8E0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67BA-204C-6848-AF7C-2FBA06C83A4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64175-F089-0945-B8A4-39F2E4A8E0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467BA-204C-6848-AF7C-2FBA06C83A4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64175-F089-0945-B8A4-39F2E4A8E0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0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2808312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3200" b="1" dirty="0" smtClean="0"/>
              <a:t>Time variability of the ocean circulation around New Caledonia </a:t>
            </a:r>
            <a:br>
              <a:rPr lang="en-US" sz="3200" b="1" dirty="0" smtClean="0"/>
            </a:br>
            <a:r>
              <a:rPr lang="en-US" sz="3200" b="1" dirty="0" smtClean="0"/>
              <a:t>from altimetry, gliders and other in situ observations </a:t>
            </a:r>
            <a:endParaRPr lang="fr-FR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4149080"/>
            <a:ext cx="7772400" cy="2232248"/>
          </a:xfrm>
        </p:spPr>
        <p:txBody>
          <a:bodyPr>
            <a:normAutofit/>
          </a:bodyPr>
          <a:lstStyle/>
          <a:p>
            <a:r>
              <a:rPr lang="fr-FR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Frédéric MARIN</a:t>
            </a:r>
            <a:r>
              <a:rPr lang="fr-FR" sz="2400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fr-FR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Jean-Luc FUDA</a:t>
            </a:r>
            <a:r>
              <a:rPr lang="fr-FR" sz="2400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fr-FR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Fabien DURAND</a:t>
            </a:r>
            <a:r>
              <a:rPr lang="fr-FR" sz="2400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</a:p>
          <a:p>
            <a:endParaRPr lang="fr-FR" sz="14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1800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 </a:t>
            </a:r>
            <a:r>
              <a:rPr lang="fr-FR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IRD - LEGOS, Nouméa, New </a:t>
            </a:r>
            <a:r>
              <a:rPr lang="fr-FR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Caledonia</a:t>
            </a:r>
            <a:endParaRPr lang="fr-FR" sz="1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1800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 </a:t>
            </a:r>
            <a:r>
              <a:rPr lang="fr-FR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IRD – US IMAGO, Nouméa, New </a:t>
            </a:r>
            <a:r>
              <a:rPr lang="fr-FR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Caledonia</a:t>
            </a:r>
            <a:endParaRPr lang="fr-FR" sz="1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1800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</a:t>
            </a:r>
            <a:r>
              <a:rPr lang="fr-FR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IRD – LEGOS, Toulouse, France</a:t>
            </a:r>
          </a:p>
        </p:txBody>
      </p:sp>
      <p:pic>
        <p:nvPicPr>
          <p:cNvPr id="4" name="Image 3" descr="logo_cyan_IRD_1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1907504" cy="1026237"/>
          </a:xfrm>
          <a:prstGeom prst="rect">
            <a:avLst/>
          </a:prstGeom>
        </p:spPr>
      </p:pic>
      <p:pic>
        <p:nvPicPr>
          <p:cNvPr id="5" name="Image 4" descr="065-laboratoire-d-etudes-en-geophysique-et-oceanographie-spatiales_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34342" y="116632"/>
            <a:ext cx="1502154" cy="151216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7504" y="6381328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6th EGO Meeting and Final Symposium of the COST Action ES0904,Kiel, 16-17 </a:t>
            </a:r>
            <a:r>
              <a:rPr lang="fr-FR" dirty="0" err="1" smtClean="0"/>
              <a:t>June</a:t>
            </a:r>
            <a:r>
              <a:rPr lang="fr-FR" dirty="0" smtClean="0"/>
              <a:t> 2014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9450" t="8398" r="47250" b="4199"/>
          <a:stretch>
            <a:fillRect/>
          </a:stretch>
        </p:blipFill>
        <p:spPr bwMode="auto">
          <a:xfrm>
            <a:off x="683568" y="1412776"/>
            <a:ext cx="380413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47250" t="8398" r="9450" b="4199"/>
          <a:stretch>
            <a:fillRect/>
          </a:stretch>
        </p:blipFill>
        <p:spPr bwMode="auto">
          <a:xfrm>
            <a:off x="3995936" y="1389049"/>
            <a:ext cx="3888432" cy="441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251520" y="5877272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→ </a:t>
            </a:r>
            <a:r>
              <a:rPr lang="fr-FR" sz="2000" b="1" dirty="0" err="1" smtClean="0"/>
              <a:t>strong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variability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inertial</a:t>
            </a:r>
            <a:r>
              <a:rPr lang="fr-FR" sz="2000" b="1" dirty="0" smtClean="0"/>
              <a:t> (~32h), semi-diurnal and diurnal </a:t>
            </a:r>
            <a:r>
              <a:rPr lang="fr-FR" sz="2000" b="1" dirty="0" err="1" smtClean="0"/>
              <a:t>frequencies</a:t>
            </a:r>
            <a:r>
              <a:rPr lang="fr-FR" sz="2000" b="1" dirty="0" smtClean="0"/>
              <a:t> </a:t>
            </a:r>
          </a:p>
          <a:p>
            <a:pPr algn="ctr"/>
            <a:r>
              <a:rPr lang="fr-FR" sz="2000" b="1" dirty="0" smtClean="0"/>
              <a:t>(</a:t>
            </a:r>
            <a:r>
              <a:rPr lang="fr-FR" sz="2000" b="1" dirty="0" err="1" smtClean="0"/>
              <a:t>at</a:t>
            </a:r>
            <a:r>
              <a:rPr lang="fr-FR" sz="2000" b="1" dirty="0" smtClean="0"/>
              <a:t> all </a:t>
            </a:r>
            <a:r>
              <a:rPr lang="fr-FR" sz="2000" b="1" dirty="0" err="1" smtClean="0"/>
              <a:t>depths</a:t>
            </a:r>
            <a:r>
              <a:rPr lang="fr-FR" sz="2000" b="1" dirty="0" smtClean="0"/>
              <a:t>)</a:t>
            </a:r>
          </a:p>
          <a:p>
            <a:endParaRPr lang="fr-FR" sz="800" b="1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899592" y="105273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 smtClean="0"/>
              <a:t>Velocity</a:t>
            </a:r>
            <a:r>
              <a:rPr lang="fr-FR" b="1" i="1" dirty="0" smtClean="0"/>
              <a:t> </a:t>
            </a:r>
            <a:r>
              <a:rPr lang="fr-FR" b="1" i="1" dirty="0" err="1" smtClean="0"/>
              <a:t>spectra</a:t>
            </a:r>
            <a:r>
              <a:rPr lang="fr-FR" b="1" i="1" dirty="0" smtClean="0"/>
              <a:t> </a:t>
            </a:r>
            <a:r>
              <a:rPr lang="fr-FR" b="1" i="1" dirty="0" err="1" smtClean="0"/>
              <a:t>at</a:t>
            </a:r>
            <a:r>
              <a:rPr lang="fr-FR" b="1" i="1" dirty="0" smtClean="0"/>
              <a:t> the </a:t>
            </a:r>
            <a:r>
              <a:rPr lang="fr-FR" b="1" i="1" dirty="0" err="1" smtClean="0"/>
              <a:t>mooring</a:t>
            </a:r>
            <a:r>
              <a:rPr lang="fr-FR" b="1" i="1" dirty="0" smtClean="0"/>
              <a:t> (</a:t>
            </a:r>
            <a:r>
              <a:rPr lang="fr-FR" b="1" i="1" dirty="0" err="1" smtClean="0"/>
              <a:t>november</a:t>
            </a:r>
            <a:r>
              <a:rPr lang="fr-FR" b="1" i="1" dirty="0" smtClean="0"/>
              <a:t> 2010 – </a:t>
            </a:r>
            <a:r>
              <a:rPr lang="fr-FR" b="1" i="1" dirty="0" err="1" smtClean="0"/>
              <a:t>december</a:t>
            </a:r>
            <a:r>
              <a:rPr lang="fr-FR" b="1" i="1" dirty="0" smtClean="0"/>
              <a:t> 2011)</a:t>
            </a:r>
            <a:endParaRPr lang="fr-FR" b="1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1187624" y="4437112"/>
            <a:ext cx="576064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U</a:t>
            </a:r>
            <a:endParaRPr lang="fr-FR" sz="2800" dirty="0"/>
          </a:p>
        </p:txBody>
      </p:sp>
      <p:sp>
        <p:nvSpPr>
          <p:cNvPr id="10" name="ZoneTexte 9"/>
          <p:cNvSpPr txBox="1"/>
          <p:nvPr/>
        </p:nvSpPr>
        <p:spPr>
          <a:xfrm>
            <a:off x="5076056" y="4510861"/>
            <a:ext cx="576064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V</a:t>
            </a:r>
            <a:endParaRPr lang="fr-FR" sz="2800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323528" y="260648"/>
            <a:ext cx="8568952" cy="576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/>
              <a:t>MOORING OBSERVATIONS (2)  -  HIGH-FREQUENCY VARIABILITY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stick_SP1.jpg"/>
          <p:cNvPicPr>
            <a:picLocks noChangeAspect="1"/>
          </p:cNvPicPr>
          <p:nvPr/>
        </p:nvPicPr>
        <p:blipFill>
          <a:blip r:embed="rId2"/>
          <a:srcRect t="15013" b="15013"/>
          <a:stretch>
            <a:fillRect/>
          </a:stretch>
        </p:blipFill>
        <p:spPr>
          <a:xfrm rot="5400000">
            <a:off x="337886" y="1168999"/>
            <a:ext cx="4333875" cy="436259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7001" y="5219908"/>
            <a:ext cx="3882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 smtClean="0"/>
              <a:t>November</a:t>
            </a:r>
            <a:r>
              <a:rPr lang="fr-FR" sz="1600" i="1" dirty="0" smtClean="0"/>
              <a:t> 2010 – </a:t>
            </a:r>
            <a:r>
              <a:rPr lang="fr-FR" sz="1600" i="1" dirty="0" err="1" smtClean="0"/>
              <a:t>October</a:t>
            </a:r>
            <a:r>
              <a:rPr lang="fr-FR" sz="1600" i="1" dirty="0" smtClean="0"/>
              <a:t> 2011</a:t>
            </a:r>
            <a:endParaRPr lang="fr-FR" sz="16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323528" y="573325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• </a:t>
            </a:r>
            <a:r>
              <a:rPr lang="fr-FR" sz="2000" b="1" dirty="0" err="1" smtClean="0"/>
              <a:t>predominance</a:t>
            </a:r>
            <a:r>
              <a:rPr lang="fr-FR" sz="2000" b="1" dirty="0" smtClean="0"/>
              <a:t> of a surface-</a:t>
            </a:r>
            <a:r>
              <a:rPr lang="fr-FR" sz="2000" b="1" dirty="0" err="1" smtClean="0"/>
              <a:t>intensified</a:t>
            </a:r>
            <a:r>
              <a:rPr lang="fr-FR" sz="2000" b="1" dirty="0" smtClean="0"/>
              <a:t> intra-</a:t>
            </a:r>
            <a:r>
              <a:rPr lang="fr-FR" sz="2000" b="1" dirty="0" err="1" smtClean="0"/>
              <a:t>seasonal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variability</a:t>
            </a:r>
            <a:r>
              <a:rPr lang="fr-FR" sz="2000" b="1" dirty="0" smtClean="0"/>
              <a:t> (</a:t>
            </a:r>
            <a:r>
              <a:rPr lang="fr-FR" sz="2000" b="1" dirty="0" err="1" smtClean="0"/>
              <a:t>above</a:t>
            </a:r>
            <a:r>
              <a:rPr lang="fr-FR" sz="2000" b="1" dirty="0" smtClean="0"/>
              <a:t> 300m)</a:t>
            </a:r>
          </a:p>
          <a:p>
            <a:endParaRPr lang="fr-FR" sz="1400" b="1" dirty="0" smtClean="0"/>
          </a:p>
          <a:p>
            <a:r>
              <a:rPr lang="fr-FR" sz="2000" dirty="0" smtClean="0"/>
              <a:t>•</a:t>
            </a:r>
            <a:r>
              <a:rPr lang="fr-FR" sz="2000" b="1" dirty="0" smtClean="0"/>
              <a:t> more stable jet-</a:t>
            </a:r>
            <a:r>
              <a:rPr lang="fr-FR" sz="2000" b="1" dirty="0" err="1" smtClean="0"/>
              <a:t>like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velocities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greater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depths</a:t>
            </a:r>
            <a:endParaRPr lang="fr-FR" sz="2000" b="1" dirty="0" smtClean="0"/>
          </a:p>
        </p:txBody>
      </p:sp>
      <p:pic>
        <p:nvPicPr>
          <p:cNvPr id="10" name="Image 9" descr="Ustick_SP3.jpg"/>
          <p:cNvPicPr>
            <a:picLocks noChangeAspect="1"/>
          </p:cNvPicPr>
          <p:nvPr/>
        </p:nvPicPr>
        <p:blipFill>
          <a:blip r:embed="rId3"/>
          <a:srcRect t="15013" b="15013"/>
          <a:stretch>
            <a:fillRect/>
          </a:stretch>
        </p:blipFill>
        <p:spPr>
          <a:xfrm rot="5400000">
            <a:off x="4544247" y="1182394"/>
            <a:ext cx="4333875" cy="436259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865473" y="5229200"/>
            <a:ext cx="3882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 smtClean="0"/>
              <a:t>October</a:t>
            </a:r>
            <a:r>
              <a:rPr lang="fr-FR" sz="1600" i="1" dirty="0" smtClean="0"/>
              <a:t> 2012 – </a:t>
            </a:r>
            <a:r>
              <a:rPr lang="fr-FR" sz="1600" i="1" dirty="0" err="1" smtClean="0"/>
              <a:t>November</a:t>
            </a:r>
            <a:r>
              <a:rPr lang="fr-FR" sz="1600" i="1" dirty="0" smtClean="0"/>
              <a:t> 2013</a:t>
            </a:r>
            <a:endParaRPr lang="fr-FR" sz="1600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617001" y="1043444"/>
            <a:ext cx="784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/>
              <a:t>Daily-</a:t>
            </a:r>
            <a:r>
              <a:rPr lang="fr-FR" b="1" i="1" dirty="0" err="1" smtClean="0"/>
              <a:t>averaged</a:t>
            </a:r>
            <a:r>
              <a:rPr lang="fr-FR" b="1" i="1" dirty="0" smtClean="0"/>
              <a:t> </a:t>
            </a:r>
            <a:r>
              <a:rPr lang="fr-FR" b="1" i="1" dirty="0" err="1" smtClean="0"/>
              <a:t>currents</a:t>
            </a:r>
            <a:r>
              <a:rPr lang="fr-FR" b="1" i="1" dirty="0" smtClean="0"/>
              <a:t> </a:t>
            </a:r>
            <a:r>
              <a:rPr lang="fr-FR" b="1" i="1" dirty="0" err="1" smtClean="0"/>
              <a:t>observed</a:t>
            </a:r>
            <a:r>
              <a:rPr lang="fr-FR" b="1" i="1" dirty="0" smtClean="0"/>
              <a:t> </a:t>
            </a:r>
            <a:r>
              <a:rPr lang="fr-FR" b="1" i="1" dirty="0" err="1" smtClean="0"/>
              <a:t>at</a:t>
            </a:r>
            <a:r>
              <a:rPr lang="fr-FR" b="1" i="1" dirty="0" smtClean="0"/>
              <a:t> the </a:t>
            </a:r>
            <a:r>
              <a:rPr lang="fr-FR" b="1" i="1" dirty="0" err="1" smtClean="0"/>
              <a:t>mooring</a:t>
            </a:r>
            <a:r>
              <a:rPr lang="fr-FR" b="1" i="1" dirty="0" smtClean="0"/>
              <a:t> (167°15’E – 20°26’S)</a:t>
            </a:r>
            <a:endParaRPr lang="fr-FR" b="1" i="1" dirty="0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323528" y="260648"/>
            <a:ext cx="8568952" cy="576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/>
              <a:t>MOORING OBSERVATIONS (3)  -  INTRA-SEASONAL VARIABILITY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127829" y="2472571"/>
            <a:ext cx="76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cm/s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4304293" y="2472571"/>
            <a:ext cx="76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cm/s</a:t>
            </a:r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v1000_2011.jpg"/>
          <p:cNvPicPr>
            <a:picLocks noChangeAspect="1"/>
          </p:cNvPicPr>
          <p:nvPr/>
        </p:nvPicPr>
        <p:blipFill>
          <a:blip r:embed="rId2"/>
          <a:srcRect t="16397" b="16397"/>
          <a:stretch>
            <a:fillRect/>
          </a:stretch>
        </p:blipFill>
        <p:spPr>
          <a:xfrm>
            <a:off x="395536" y="836712"/>
            <a:ext cx="2893219" cy="2655929"/>
          </a:xfrm>
          <a:prstGeom prst="rect">
            <a:avLst/>
          </a:prstGeom>
        </p:spPr>
      </p:pic>
      <p:pic>
        <p:nvPicPr>
          <p:cNvPr id="8" name="Image 7" descr="v1000_2013_2a.jpg"/>
          <p:cNvPicPr>
            <a:picLocks noChangeAspect="1"/>
          </p:cNvPicPr>
          <p:nvPr/>
        </p:nvPicPr>
        <p:blipFill>
          <a:blip r:embed="rId3"/>
          <a:srcRect t="16397" b="16397"/>
          <a:stretch>
            <a:fillRect/>
          </a:stretch>
        </p:blipFill>
        <p:spPr>
          <a:xfrm>
            <a:off x="3131840" y="836712"/>
            <a:ext cx="2893219" cy="2655929"/>
          </a:xfrm>
          <a:prstGeom prst="rect">
            <a:avLst/>
          </a:prstGeom>
        </p:spPr>
      </p:pic>
      <p:pic>
        <p:nvPicPr>
          <p:cNvPr id="11" name="Image 10" descr="v1000_2013_2b.jpg"/>
          <p:cNvPicPr>
            <a:picLocks noChangeAspect="1"/>
          </p:cNvPicPr>
          <p:nvPr/>
        </p:nvPicPr>
        <p:blipFill>
          <a:blip r:embed="rId4"/>
          <a:srcRect t="16397" b="16397"/>
          <a:stretch>
            <a:fillRect/>
          </a:stretch>
        </p:blipFill>
        <p:spPr>
          <a:xfrm>
            <a:off x="5999261" y="836712"/>
            <a:ext cx="2893219" cy="2655929"/>
          </a:xfrm>
          <a:prstGeom prst="rect">
            <a:avLst/>
          </a:prstGeom>
        </p:spPr>
      </p:pic>
      <p:pic>
        <p:nvPicPr>
          <p:cNvPr id="13" name="Image 12" descr="v1000_2013_3a.jpg"/>
          <p:cNvPicPr>
            <a:picLocks noChangeAspect="1"/>
          </p:cNvPicPr>
          <p:nvPr/>
        </p:nvPicPr>
        <p:blipFill>
          <a:blip r:embed="rId5"/>
          <a:srcRect t="16397" b="16397"/>
          <a:stretch>
            <a:fillRect/>
          </a:stretch>
        </p:blipFill>
        <p:spPr>
          <a:xfrm>
            <a:off x="3203848" y="3356992"/>
            <a:ext cx="2893219" cy="2655929"/>
          </a:xfrm>
          <a:prstGeom prst="rect">
            <a:avLst/>
          </a:prstGeom>
        </p:spPr>
      </p:pic>
      <p:pic>
        <p:nvPicPr>
          <p:cNvPr id="16" name="Image 15" descr="v1000_2013_3b.jpg"/>
          <p:cNvPicPr>
            <a:picLocks noChangeAspect="1"/>
          </p:cNvPicPr>
          <p:nvPr/>
        </p:nvPicPr>
        <p:blipFill>
          <a:blip r:embed="rId6"/>
          <a:srcRect t="16397" b="16397"/>
          <a:stretch>
            <a:fillRect/>
          </a:stretch>
        </p:blipFill>
        <p:spPr>
          <a:xfrm>
            <a:off x="6012160" y="3365359"/>
            <a:ext cx="2893219" cy="2655929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611560" y="4149080"/>
            <a:ext cx="2376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b="1" i="1" dirty="0" smtClean="0"/>
              <a:t>0-1000m </a:t>
            </a:r>
            <a:r>
              <a:rPr lang="fr-FR" b="1" i="1" dirty="0" err="1" smtClean="0"/>
              <a:t>mean</a:t>
            </a:r>
            <a:r>
              <a:rPr lang="fr-FR" b="1" i="1" dirty="0" smtClean="0"/>
              <a:t> </a:t>
            </a:r>
            <a:r>
              <a:rPr lang="fr-FR" b="1" i="1" dirty="0" err="1" smtClean="0"/>
              <a:t>current</a:t>
            </a:r>
            <a:endParaRPr lang="fr-FR" b="1" i="1" dirty="0" smtClean="0"/>
          </a:p>
          <a:p>
            <a:pPr algn="ctr">
              <a:spcBef>
                <a:spcPts val="600"/>
              </a:spcBef>
            </a:pPr>
            <a:r>
              <a:rPr lang="fr-FR" b="1" i="1" dirty="0" err="1" smtClean="0"/>
              <a:t>estimated</a:t>
            </a:r>
            <a:r>
              <a:rPr lang="fr-FR" b="1" i="1" dirty="0" smtClean="0"/>
              <a:t> </a:t>
            </a:r>
            <a:r>
              <a:rPr lang="fr-FR" b="1" i="1" dirty="0" err="1" smtClean="0"/>
              <a:t>at</a:t>
            </a:r>
            <a:r>
              <a:rPr lang="fr-FR" b="1" i="1" dirty="0" smtClean="0"/>
              <a:t> </a:t>
            </a:r>
            <a:r>
              <a:rPr lang="fr-FR" b="1" i="1" dirty="0" err="1" smtClean="0"/>
              <a:t>each</a:t>
            </a:r>
            <a:r>
              <a:rPr lang="fr-FR" b="1" i="1" dirty="0" smtClean="0"/>
              <a:t> dive</a:t>
            </a:r>
          </a:p>
          <a:p>
            <a:pPr algn="ctr">
              <a:spcBef>
                <a:spcPts val="600"/>
              </a:spcBef>
            </a:pPr>
            <a:r>
              <a:rPr lang="fr-FR" b="1" i="1" dirty="0" err="1" smtClean="0"/>
              <a:t>from</a:t>
            </a:r>
            <a:r>
              <a:rPr lang="fr-FR" b="1" i="1" dirty="0" smtClean="0"/>
              <a:t> glider drift</a:t>
            </a:r>
            <a:endParaRPr lang="fr-FR" b="1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395536" y="6021288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• </a:t>
            </a:r>
            <a:r>
              <a:rPr lang="fr-FR" sz="2000" b="1" dirty="0" smtClean="0"/>
              <a:t>EEC </a:t>
            </a:r>
            <a:r>
              <a:rPr lang="fr-FR" sz="2000" b="1" dirty="0" err="1" smtClean="0"/>
              <a:t>is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always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present</a:t>
            </a:r>
            <a:r>
              <a:rPr lang="fr-FR" sz="2000" b="1" dirty="0" smtClean="0"/>
              <a:t> in glider observations, </a:t>
            </a:r>
            <a:r>
              <a:rPr lang="fr-FR" sz="2000" b="1" dirty="0" err="1" smtClean="0"/>
              <a:t>with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significant</a:t>
            </a:r>
            <a:r>
              <a:rPr lang="fr-FR" sz="2000" b="1" dirty="0" smtClean="0"/>
              <a:t> time </a:t>
            </a:r>
            <a:r>
              <a:rPr lang="fr-FR" sz="2000" b="1" dirty="0" err="1" smtClean="0"/>
              <a:t>variability</a:t>
            </a:r>
            <a:endParaRPr lang="fr-FR" sz="2000" b="1" dirty="0" smtClean="0"/>
          </a:p>
          <a:p>
            <a:endParaRPr lang="fr-FR" sz="800" b="1" dirty="0" smtClean="0"/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251519" y="116632"/>
            <a:ext cx="8653859" cy="576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/>
              <a:t>GLIDER OBSERVATIONS:</a:t>
            </a:r>
            <a:r>
              <a:rPr lang="fr-FR" sz="2400" b="1" dirty="0" smtClean="0"/>
              <a:t> (1) </a:t>
            </a:r>
            <a:r>
              <a:rPr lang="fr-FR" sz="2400" b="1" dirty="0" err="1" smtClean="0"/>
              <a:t>v</a:t>
            </a:r>
            <a:r>
              <a:rPr lang="fr-FR" sz="2400" b="1" dirty="0" err="1" smtClean="0"/>
              <a:t>ariability</a:t>
            </a:r>
            <a:r>
              <a:rPr lang="fr-FR" sz="2400" b="1" dirty="0" smtClean="0"/>
              <a:t> </a:t>
            </a:r>
            <a:r>
              <a:rPr lang="fr-FR" sz="2400" b="1" dirty="0" smtClean="0"/>
              <a:t>of 0-1000m </a:t>
            </a:r>
            <a:r>
              <a:rPr lang="fr-FR" sz="2400" b="1" dirty="0" err="1" smtClean="0"/>
              <a:t>mean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currents</a:t>
            </a:r>
            <a:endParaRPr lang="fr-FR" sz="2400" b="1" dirty="0" smtClean="0"/>
          </a:p>
        </p:txBody>
      </p:sp>
      <p:sp>
        <p:nvSpPr>
          <p:cNvPr id="22" name="Ellipse 21"/>
          <p:cNvSpPr/>
          <p:nvPr/>
        </p:nvSpPr>
        <p:spPr>
          <a:xfrm>
            <a:off x="1043608" y="1124745"/>
            <a:ext cx="1584176" cy="144854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979712" y="980728"/>
            <a:ext cx="100811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/>
              <a:t>Aug</a:t>
            </a:r>
            <a:r>
              <a:rPr lang="fr-FR" sz="1400" b="1" dirty="0" smtClean="0"/>
              <a:t>. 2011</a:t>
            </a:r>
            <a:endParaRPr lang="fr-FR" sz="1400" b="1" dirty="0"/>
          </a:p>
        </p:txBody>
      </p:sp>
      <p:sp>
        <p:nvSpPr>
          <p:cNvPr id="24" name="Ellipse 23"/>
          <p:cNvSpPr/>
          <p:nvPr/>
        </p:nvSpPr>
        <p:spPr>
          <a:xfrm>
            <a:off x="3851920" y="1116360"/>
            <a:ext cx="1584176" cy="144854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716016" y="980728"/>
            <a:ext cx="100811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/>
              <a:t>Jul</a:t>
            </a:r>
            <a:r>
              <a:rPr lang="fr-FR" sz="1400" b="1" dirty="0" smtClean="0"/>
              <a:t>. 2013</a:t>
            </a:r>
            <a:endParaRPr lang="fr-FR" sz="1400" b="1" dirty="0"/>
          </a:p>
        </p:txBody>
      </p:sp>
      <p:sp>
        <p:nvSpPr>
          <p:cNvPr id="26" name="Ellipse 25"/>
          <p:cNvSpPr/>
          <p:nvPr/>
        </p:nvSpPr>
        <p:spPr>
          <a:xfrm>
            <a:off x="6732240" y="3645024"/>
            <a:ext cx="1584176" cy="144854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3923928" y="3717032"/>
            <a:ext cx="1584176" cy="144854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788024" y="3501008"/>
            <a:ext cx="100811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Sep. 2013</a:t>
            </a:r>
            <a:endParaRPr lang="fr-FR" sz="1400" b="1" dirty="0"/>
          </a:p>
        </p:txBody>
      </p:sp>
      <p:sp>
        <p:nvSpPr>
          <p:cNvPr id="27" name="Ellipse 26"/>
          <p:cNvSpPr/>
          <p:nvPr/>
        </p:nvSpPr>
        <p:spPr>
          <a:xfrm>
            <a:off x="6732240" y="1116360"/>
            <a:ext cx="1584176" cy="144854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7596336" y="980728"/>
            <a:ext cx="100811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/>
              <a:t>Aug</a:t>
            </a:r>
            <a:r>
              <a:rPr lang="fr-FR" sz="1400" b="1" dirty="0" smtClean="0"/>
              <a:t>. 2013</a:t>
            </a:r>
            <a:endParaRPr lang="fr-FR" sz="1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7650596" y="3501008"/>
            <a:ext cx="100811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Oct. 2013</a:t>
            </a:r>
            <a:endParaRPr lang="fr-FR" sz="1400" b="1" dirty="0"/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3782" y="2870939"/>
            <a:ext cx="456050" cy="342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" name="Picture 9" descr="glid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44921" y="2852936"/>
            <a:ext cx="459527" cy="34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9" descr="glid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6609" y="2870104"/>
            <a:ext cx="459527" cy="34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glid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5390384"/>
            <a:ext cx="459527" cy="34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9" descr="glid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72400" y="5390384"/>
            <a:ext cx="459527" cy="34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v1000_2011.jpg"/>
          <p:cNvPicPr>
            <a:picLocks noChangeAspect="1"/>
          </p:cNvPicPr>
          <p:nvPr/>
        </p:nvPicPr>
        <p:blipFill>
          <a:blip r:embed="rId2"/>
          <a:srcRect t="16397" b="16397"/>
          <a:stretch>
            <a:fillRect/>
          </a:stretch>
        </p:blipFill>
        <p:spPr>
          <a:xfrm>
            <a:off x="395536" y="836712"/>
            <a:ext cx="2893219" cy="26559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979712" y="980728"/>
            <a:ext cx="100811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/>
              <a:t>Aug</a:t>
            </a:r>
            <a:r>
              <a:rPr lang="fr-FR" sz="1400" b="1" dirty="0" smtClean="0"/>
              <a:t>. 2011</a:t>
            </a:r>
            <a:endParaRPr lang="fr-FR" sz="1400" b="1" dirty="0"/>
          </a:p>
        </p:txBody>
      </p:sp>
      <p:pic>
        <p:nvPicPr>
          <p:cNvPr id="8" name="Image 7" descr="v1000_2013_2a.jpg"/>
          <p:cNvPicPr>
            <a:picLocks noChangeAspect="1"/>
          </p:cNvPicPr>
          <p:nvPr/>
        </p:nvPicPr>
        <p:blipFill>
          <a:blip r:embed="rId3"/>
          <a:srcRect t="16397" b="16397"/>
          <a:stretch>
            <a:fillRect/>
          </a:stretch>
        </p:blipFill>
        <p:spPr>
          <a:xfrm>
            <a:off x="3131840" y="836712"/>
            <a:ext cx="2893219" cy="265592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716016" y="980728"/>
            <a:ext cx="100811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/>
              <a:t>Jul</a:t>
            </a:r>
            <a:r>
              <a:rPr lang="fr-FR" sz="1400" b="1" dirty="0" smtClean="0"/>
              <a:t>. 2013</a:t>
            </a:r>
            <a:endParaRPr lang="fr-FR" sz="1400" b="1" dirty="0"/>
          </a:p>
        </p:txBody>
      </p:sp>
      <p:pic>
        <p:nvPicPr>
          <p:cNvPr id="11" name="Image 10" descr="v1000_2013_2b.jpg"/>
          <p:cNvPicPr>
            <a:picLocks noChangeAspect="1"/>
          </p:cNvPicPr>
          <p:nvPr/>
        </p:nvPicPr>
        <p:blipFill>
          <a:blip r:embed="rId4"/>
          <a:srcRect t="16397" b="16397"/>
          <a:stretch>
            <a:fillRect/>
          </a:stretch>
        </p:blipFill>
        <p:spPr>
          <a:xfrm>
            <a:off x="5999261" y="836712"/>
            <a:ext cx="2893219" cy="265592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596336" y="980728"/>
            <a:ext cx="100811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/>
              <a:t>Aug</a:t>
            </a:r>
            <a:r>
              <a:rPr lang="fr-FR" sz="1400" b="1" dirty="0" smtClean="0"/>
              <a:t>. 2013</a:t>
            </a:r>
            <a:endParaRPr lang="fr-FR" sz="1400" b="1" dirty="0"/>
          </a:p>
        </p:txBody>
      </p:sp>
      <p:pic>
        <p:nvPicPr>
          <p:cNvPr id="13" name="Image 12" descr="v1000_2013_3a.jpg"/>
          <p:cNvPicPr>
            <a:picLocks noChangeAspect="1"/>
          </p:cNvPicPr>
          <p:nvPr/>
        </p:nvPicPr>
        <p:blipFill>
          <a:blip r:embed="rId5"/>
          <a:srcRect t="16397" b="16397"/>
          <a:stretch>
            <a:fillRect/>
          </a:stretch>
        </p:blipFill>
        <p:spPr>
          <a:xfrm>
            <a:off x="3203848" y="3356992"/>
            <a:ext cx="2893219" cy="2655929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788024" y="3501008"/>
            <a:ext cx="100811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Sep. 2013</a:t>
            </a:r>
            <a:endParaRPr lang="fr-FR" sz="1400" b="1" dirty="0"/>
          </a:p>
        </p:txBody>
      </p:sp>
      <p:pic>
        <p:nvPicPr>
          <p:cNvPr id="16" name="Image 15" descr="v1000_2013_3b.jpg"/>
          <p:cNvPicPr>
            <a:picLocks noChangeAspect="1"/>
          </p:cNvPicPr>
          <p:nvPr/>
        </p:nvPicPr>
        <p:blipFill>
          <a:blip r:embed="rId6"/>
          <a:srcRect t="16397" b="16397"/>
          <a:stretch>
            <a:fillRect/>
          </a:stretch>
        </p:blipFill>
        <p:spPr>
          <a:xfrm>
            <a:off x="6012160" y="3365359"/>
            <a:ext cx="2893219" cy="2655929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650596" y="3501008"/>
            <a:ext cx="100811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Oct. 2013</a:t>
            </a:r>
            <a:endParaRPr lang="fr-FR" sz="1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611560" y="4221088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0-1000m </a:t>
            </a:r>
            <a:r>
              <a:rPr lang="fr-FR" i="1" dirty="0" err="1" smtClean="0"/>
              <a:t>mean</a:t>
            </a:r>
            <a:r>
              <a:rPr lang="fr-FR" i="1" dirty="0" smtClean="0"/>
              <a:t> </a:t>
            </a:r>
            <a:r>
              <a:rPr lang="fr-FR" i="1" dirty="0" err="1" smtClean="0"/>
              <a:t>current</a:t>
            </a:r>
            <a:endParaRPr lang="fr-FR" i="1" dirty="0" smtClean="0"/>
          </a:p>
          <a:p>
            <a:pPr algn="ctr"/>
            <a:r>
              <a:rPr lang="fr-FR" i="1" dirty="0" err="1" smtClean="0"/>
              <a:t>estimated</a:t>
            </a:r>
            <a:r>
              <a:rPr lang="fr-FR" i="1" dirty="0" smtClean="0"/>
              <a:t> </a:t>
            </a:r>
            <a:r>
              <a:rPr lang="fr-FR" i="1" dirty="0" err="1" smtClean="0"/>
              <a:t>at</a:t>
            </a:r>
            <a:r>
              <a:rPr lang="fr-FR" i="1" dirty="0" smtClean="0"/>
              <a:t> </a:t>
            </a:r>
            <a:r>
              <a:rPr lang="fr-FR" i="1" dirty="0" err="1" smtClean="0"/>
              <a:t>each</a:t>
            </a:r>
            <a:r>
              <a:rPr lang="fr-FR" i="1" dirty="0" smtClean="0"/>
              <a:t> dive</a:t>
            </a:r>
          </a:p>
          <a:p>
            <a:pPr algn="ctr"/>
            <a:r>
              <a:rPr lang="fr-FR" i="1" dirty="0" err="1" smtClean="0"/>
              <a:t>from</a:t>
            </a:r>
            <a:r>
              <a:rPr lang="fr-FR" i="1" dirty="0" smtClean="0"/>
              <a:t> glider drift</a:t>
            </a:r>
            <a:endParaRPr lang="fr-FR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0" y="6021288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dirty="0" smtClean="0"/>
              <a:t>• </a:t>
            </a:r>
            <a:r>
              <a:rPr lang="fr-FR" sz="2000" b="1" dirty="0" smtClean="0"/>
              <a:t>EEC </a:t>
            </a:r>
            <a:r>
              <a:rPr lang="fr-FR" sz="2000" b="1" dirty="0" err="1" smtClean="0"/>
              <a:t>is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always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present</a:t>
            </a:r>
            <a:r>
              <a:rPr lang="fr-FR" sz="2000" b="1" dirty="0" smtClean="0"/>
              <a:t> in glider observations, </a:t>
            </a:r>
            <a:r>
              <a:rPr lang="fr-FR" sz="2000" b="1" dirty="0" err="1" smtClean="0"/>
              <a:t>with</a:t>
            </a:r>
            <a:r>
              <a:rPr lang="fr-FR" sz="2000" b="1" dirty="0" smtClean="0"/>
              <a:t> time </a:t>
            </a:r>
            <a:r>
              <a:rPr lang="fr-FR" sz="2000" b="1" dirty="0" err="1" smtClean="0"/>
              <a:t>variability</a:t>
            </a:r>
            <a:endParaRPr lang="fr-FR" sz="2000" b="1" dirty="0" smtClean="0"/>
          </a:p>
          <a:p>
            <a:pPr>
              <a:spcBef>
                <a:spcPts val="600"/>
              </a:spcBef>
            </a:pPr>
            <a:r>
              <a:rPr lang="fr-FR" sz="2000" dirty="0" smtClean="0"/>
              <a:t>•</a:t>
            </a:r>
            <a:r>
              <a:rPr lang="fr-FR" sz="2000" b="1" dirty="0" smtClean="0"/>
              <a:t> </a:t>
            </a:r>
            <a:r>
              <a:rPr lang="fr-FR" sz="2000" b="1" dirty="0" smtClean="0"/>
              <a:t>out-of-phase </a:t>
            </a:r>
            <a:r>
              <a:rPr lang="fr-FR" sz="2000" b="1" dirty="0" err="1" smtClean="0"/>
              <a:t>variability</a:t>
            </a:r>
            <a:r>
              <a:rPr lang="fr-FR" sz="2000" b="1" dirty="0" smtClean="0"/>
              <a:t> of EEC and Vauban </a:t>
            </a:r>
            <a:r>
              <a:rPr lang="fr-FR" sz="2000" b="1" dirty="0" err="1" smtClean="0"/>
              <a:t>Current</a:t>
            </a:r>
            <a:r>
              <a:rPr lang="fr-FR" sz="2000" b="1" dirty="0" smtClean="0"/>
              <a:t>, </a:t>
            </a:r>
            <a:r>
              <a:rPr lang="fr-FR" sz="2000" b="1" dirty="0" err="1" smtClean="0"/>
              <a:t>related</a:t>
            </a:r>
            <a:r>
              <a:rPr lang="fr-FR" sz="2000" b="1" dirty="0" smtClean="0"/>
              <a:t> to </a:t>
            </a:r>
            <a:r>
              <a:rPr lang="fr-FR" sz="2000" b="1" dirty="0" err="1" smtClean="0"/>
              <a:t>eddies</a:t>
            </a:r>
            <a:r>
              <a:rPr lang="fr-FR" sz="2000" b="1" dirty="0" smtClean="0"/>
              <a:t>’ propagation</a:t>
            </a:r>
            <a:endParaRPr lang="fr-FR" sz="2000" b="1" dirty="0"/>
          </a:p>
        </p:txBody>
      </p:sp>
      <p:sp>
        <p:nvSpPr>
          <p:cNvPr id="22" name="Ellipse 21"/>
          <p:cNvSpPr/>
          <p:nvPr/>
        </p:nvSpPr>
        <p:spPr>
          <a:xfrm>
            <a:off x="3563888" y="2204864"/>
            <a:ext cx="1224136" cy="101649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755576" y="2204864"/>
            <a:ext cx="1224136" cy="101649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6228184" y="2204864"/>
            <a:ext cx="1224136" cy="101649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3923928" y="4932784"/>
            <a:ext cx="1224136" cy="101649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3782" y="2870939"/>
            <a:ext cx="456050" cy="342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" name="Picture 9" descr="glid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44921" y="2852936"/>
            <a:ext cx="459527" cy="34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 descr="glid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6609" y="2870104"/>
            <a:ext cx="459527" cy="34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glid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5390384"/>
            <a:ext cx="459527" cy="34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9" descr="glid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72400" y="5390384"/>
            <a:ext cx="459527" cy="34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itre 1"/>
          <p:cNvSpPr txBox="1">
            <a:spLocks/>
          </p:cNvSpPr>
          <p:nvPr/>
        </p:nvSpPr>
        <p:spPr>
          <a:xfrm>
            <a:off x="251519" y="116632"/>
            <a:ext cx="8653859" cy="576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/>
              <a:t>GLIDER OBSERVATIONS:</a:t>
            </a:r>
            <a:r>
              <a:rPr lang="fr-FR" sz="2400" b="1" dirty="0" smtClean="0"/>
              <a:t> (1) </a:t>
            </a:r>
            <a:r>
              <a:rPr lang="fr-FR" sz="2400" b="1" dirty="0" err="1" smtClean="0"/>
              <a:t>v</a:t>
            </a:r>
            <a:r>
              <a:rPr lang="fr-FR" sz="2400" b="1" dirty="0" err="1" smtClean="0"/>
              <a:t>ariability</a:t>
            </a:r>
            <a:r>
              <a:rPr lang="fr-FR" sz="2400" b="1" dirty="0" smtClean="0"/>
              <a:t> </a:t>
            </a:r>
            <a:r>
              <a:rPr lang="fr-FR" sz="2400" b="1" dirty="0" smtClean="0"/>
              <a:t>of 0-1000m </a:t>
            </a:r>
            <a:r>
              <a:rPr lang="fr-FR" sz="2400" b="1" dirty="0" err="1" smtClean="0"/>
              <a:t>mean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currents</a:t>
            </a:r>
            <a:endParaRPr lang="fr-FR" sz="2400" b="1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908720"/>
            <a:ext cx="2771775" cy="230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0" name="Image 14" descr="IMGP166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7" y="1141949"/>
            <a:ext cx="936103" cy="7028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294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7864" y="692696"/>
            <a:ext cx="2662238" cy="2722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8184" y="717550"/>
            <a:ext cx="2801937" cy="2711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1" name="Connecteur droit 10"/>
          <p:cNvCxnSpPr>
            <a:cxnSpLocks noChangeShapeType="1"/>
          </p:cNvCxnSpPr>
          <p:nvPr/>
        </p:nvCxnSpPr>
        <p:spPr bwMode="auto">
          <a:xfrm>
            <a:off x="6180559" y="717550"/>
            <a:ext cx="47625" cy="60071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2297" name="ZoneTexte 12"/>
          <p:cNvSpPr txBox="1">
            <a:spLocks noChangeArrowheads="1"/>
          </p:cNvSpPr>
          <p:nvPr/>
        </p:nvSpPr>
        <p:spPr bwMode="auto">
          <a:xfrm>
            <a:off x="3779912" y="3501008"/>
            <a:ext cx="2409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i="1" dirty="0" err="1"/>
              <a:t>Leg</a:t>
            </a:r>
            <a:r>
              <a:rPr lang="fr-FR" sz="1600" b="1" i="1" dirty="0"/>
              <a:t> 1 (</a:t>
            </a:r>
            <a:r>
              <a:rPr lang="fr-FR" sz="1600" b="1" i="1" dirty="0" err="1" smtClean="0"/>
              <a:t>mid-nov</a:t>
            </a:r>
            <a:r>
              <a:rPr lang="fr-FR" sz="1600" b="1" i="1" dirty="0"/>
              <a:t>. 2010)</a:t>
            </a:r>
          </a:p>
        </p:txBody>
      </p:sp>
      <p:sp>
        <p:nvSpPr>
          <p:cNvPr id="12298" name="ZoneTexte 13"/>
          <p:cNvSpPr txBox="1">
            <a:spLocks noChangeArrowheads="1"/>
          </p:cNvSpPr>
          <p:nvPr/>
        </p:nvSpPr>
        <p:spPr bwMode="auto">
          <a:xfrm>
            <a:off x="6115050" y="3522494"/>
            <a:ext cx="2886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i="1" dirty="0" err="1"/>
              <a:t>Leg</a:t>
            </a:r>
            <a:r>
              <a:rPr lang="fr-FR" sz="1600" b="1" i="1" dirty="0"/>
              <a:t> 2 </a:t>
            </a:r>
            <a:r>
              <a:rPr lang="fr-FR" sz="1600" b="1" i="1" dirty="0" smtClean="0"/>
              <a:t>(</a:t>
            </a:r>
            <a:r>
              <a:rPr lang="fr-FR" sz="1600" b="1" i="1" dirty="0" err="1" smtClean="0"/>
              <a:t>early</a:t>
            </a:r>
            <a:r>
              <a:rPr lang="fr-FR" sz="1600" b="1" i="1" dirty="0" smtClean="0"/>
              <a:t> </a:t>
            </a:r>
            <a:r>
              <a:rPr lang="fr-FR" sz="1600" b="1" i="1" dirty="0" err="1" smtClean="0"/>
              <a:t>dec</a:t>
            </a:r>
            <a:r>
              <a:rPr lang="fr-FR" sz="1600" b="1" i="1" dirty="0"/>
              <a:t>. 2010)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190750" y="1938318"/>
            <a:ext cx="1885950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i="1" dirty="0" err="1" smtClean="0"/>
              <a:t>Raw</a:t>
            </a:r>
            <a:r>
              <a:rPr lang="fr-FR" sz="1600" b="1" i="1" dirty="0" smtClean="0"/>
              <a:t> </a:t>
            </a:r>
            <a:r>
              <a:rPr lang="fr-FR" sz="1600" b="1" i="1" dirty="0" err="1" smtClean="0"/>
              <a:t>velocities</a:t>
            </a:r>
            <a:endParaRPr lang="fr-FR" sz="1600" b="1" i="1" dirty="0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251519" y="116632"/>
            <a:ext cx="8653859" cy="576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/>
              <a:t>GLIDER OBSERVATIONS:</a:t>
            </a:r>
            <a:r>
              <a:rPr lang="fr-FR" sz="2400" b="1" dirty="0" smtClean="0"/>
              <a:t> (2) </a:t>
            </a:r>
            <a:r>
              <a:rPr lang="fr-FR" sz="2400" b="1" dirty="0" err="1" smtClean="0"/>
              <a:t>geostrophic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velocities</a:t>
            </a:r>
            <a:endParaRPr lang="fr-FR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 71" descr="example_div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619" y="1700808"/>
            <a:ext cx="2528909" cy="345812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827584" y="76470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Strategy</a:t>
            </a:r>
            <a:r>
              <a:rPr lang="fr-FR" b="1" dirty="0" smtClean="0"/>
              <a:t> to </a:t>
            </a:r>
            <a:r>
              <a:rPr lang="fr-FR" b="1" dirty="0" err="1" smtClean="0"/>
              <a:t>estimate</a:t>
            </a:r>
            <a:r>
              <a:rPr lang="fr-FR" b="1" dirty="0" smtClean="0"/>
              <a:t> </a:t>
            </a:r>
            <a:r>
              <a:rPr lang="fr-FR" b="1" dirty="0" err="1" smtClean="0"/>
              <a:t>geostrophic</a:t>
            </a:r>
            <a:r>
              <a:rPr lang="fr-FR" b="1" dirty="0" smtClean="0"/>
              <a:t> </a:t>
            </a:r>
            <a:r>
              <a:rPr lang="fr-FR" b="1" dirty="0" err="1" smtClean="0"/>
              <a:t>velocities</a:t>
            </a:r>
            <a:r>
              <a:rPr lang="fr-FR" b="1" dirty="0" smtClean="0"/>
              <a:t> (</a:t>
            </a:r>
            <a:r>
              <a:rPr lang="fr-FR" b="1" dirty="0" err="1" smtClean="0"/>
              <a:t>filtered</a:t>
            </a:r>
            <a:r>
              <a:rPr lang="fr-FR" b="1" dirty="0" smtClean="0"/>
              <a:t> out </a:t>
            </a:r>
            <a:r>
              <a:rPr lang="fr-FR" b="1" dirty="0" err="1" smtClean="0"/>
              <a:t>from</a:t>
            </a:r>
            <a:r>
              <a:rPr lang="fr-FR" b="1" dirty="0" smtClean="0"/>
              <a:t> </a:t>
            </a:r>
            <a:r>
              <a:rPr lang="fr-FR" b="1" dirty="0" err="1" smtClean="0"/>
              <a:t>tides</a:t>
            </a:r>
            <a:r>
              <a:rPr lang="fr-FR" b="1" dirty="0" smtClean="0"/>
              <a:t>)</a:t>
            </a:r>
            <a:endParaRPr lang="fr-FR" b="1" dirty="0"/>
          </a:p>
        </p:txBody>
      </p:sp>
      <p:cxnSp>
        <p:nvCxnSpPr>
          <p:cNvPr id="37" name="Connecteur droit avec flèche 36"/>
          <p:cNvCxnSpPr/>
          <p:nvPr/>
        </p:nvCxnSpPr>
        <p:spPr>
          <a:xfrm flipH="1">
            <a:off x="251520" y="1484784"/>
            <a:ext cx="30963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5868144" y="1556792"/>
            <a:ext cx="30243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3347864" y="112474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Time </a:t>
            </a:r>
            <a:r>
              <a:rPr lang="fr-FR" dirty="0" err="1" smtClean="0"/>
              <a:t>filtering</a:t>
            </a:r>
            <a:endParaRPr lang="fr-FR" dirty="0" smtClean="0"/>
          </a:p>
          <a:p>
            <a:pPr algn="ctr"/>
            <a:r>
              <a:rPr lang="fr-FR" dirty="0" smtClean="0"/>
              <a:t>(fit to </a:t>
            </a:r>
            <a:r>
              <a:rPr lang="fr-FR" dirty="0" err="1" smtClean="0"/>
              <a:t>tide</a:t>
            </a:r>
            <a:r>
              <a:rPr lang="fr-FR" dirty="0" smtClean="0"/>
              <a:t> </a:t>
            </a:r>
            <a:r>
              <a:rPr lang="fr-FR" dirty="0" err="1" smtClean="0"/>
              <a:t>harmonics</a:t>
            </a:r>
            <a:r>
              <a:rPr lang="fr-FR" dirty="0" smtClean="0"/>
              <a:t>)</a:t>
            </a:r>
            <a:endParaRPr lang="fr-FR" dirty="0"/>
          </a:p>
        </p:txBody>
      </p:sp>
      <p:cxnSp>
        <p:nvCxnSpPr>
          <p:cNvPr id="46" name="Connecteur droit avec flèche 45"/>
          <p:cNvCxnSpPr/>
          <p:nvPr/>
        </p:nvCxnSpPr>
        <p:spPr>
          <a:xfrm>
            <a:off x="1115616" y="5517232"/>
            <a:ext cx="0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>
            <a:off x="8028384" y="5517232"/>
            <a:ext cx="0" cy="4337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107504" y="594928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m</a:t>
            </a:r>
            <a:r>
              <a:rPr lang="fr-FR" dirty="0" err="1" smtClean="0"/>
              <a:t>ean</a:t>
            </a:r>
            <a:r>
              <a:rPr lang="fr-FR" dirty="0" smtClean="0"/>
              <a:t> </a:t>
            </a:r>
            <a:r>
              <a:rPr lang="fr-FR" dirty="0" err="1" smtClean="0"/>
              <a:t>density</a:t>
            </a:r>
            <a:r>
              <a:rPr lang="fr-FR" dirty="0" smtClean="0"/>
              <a:t> profile</a:t>
            </a:r>
          </a:p>
          <a:p>
            <a:pPr algn="ctr"/>
            <a:r>
              <a:rPr lang="fr-FR" dirty="0" smtClean="0"/>
              <a:t>(</a:t>
            </a:r>
            <a:r>
              <a:rPr lang="fr-FR" dirty="0" err="1" smtClean="0"/>
              <a:t>start</a:t>
            </a:r>
            <a:r>
              <a:rPr lang="fr-FR" dirty="0" smtClean="0"/>
              <a:t> of </a:t>
            </a:r>
            <a:r>
              <a:rPr lang="fr-FR" dirty="0" err="1" smtClean="0"/>
              <a:t>transect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9" name="ZoneTexte 48"/>
          <p:cNvSpPr txBox="1"/>
          <p:nvPr/>
        </p:nvSpPr>
        <p:spPr>
          <a:xfrm>
            <a:off x="6876256" y="595102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m</a:t>
            </a:r>
            <a:r>
              <a:rPr lang="fr-FR" dirty="0" err="1" smtClean="0"/>
              <a:t>ean</a:t>
            </a:r>
            <a:r>
              <a:rPr lang="fr-FR" dirty="0" smtClean="0"/>
              <a:t> </a:t>
            </a:r>
            <a:r>
              <a:rPr lang="fr-FR" dirty="0" err="1" smtClean="0"/>
              <a:t>density</a:t>
            </a:r>
            <a:r>
              <a:rPr lang="fr-FR" dirty="0" smtClean="0"/>
              <a:t> profile</a:t>
            </a:r>
          </a:p>
          <a:p>
            <a:pPr algn="ctr"/>
            <a:r>
              <a:rPr lang="fr-FR" dirty="0" smtClean="0"/>
              <a:t>(end of </a:t>
            </a:r>
            <a:r>
              <a:rPr lang="fr-FR" dirty="0" err="1" smtClean="0"/>
              <a:t>transect</a:t>
            </a:r>
            <a:r>
              <a:rPr lang="fr-FR" dirty="0" smtClean="0"/>
              <a:t>)</a:t>
            </a:r>
            <a:endParaRPr lang="fr-FR" dirty="0"/>
          </a:p>
        </p:txBody>
      </p:sp>
      <p:cxnSp>
        <p:nvCxnSpPr>
          <p:cNvPr id="57" name="Connecteur droit avec flèche 56"/>
          <p:cNvCxnSpPr/>
          <p:nvPr/>
        </p:nvCxnSpPr>
        <p:spPr>
          <a:xfrm>
            <a:off x="2339752" y="6309320"/>
            <a:ext cx="7200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 flipH="1">
            <a:off x="5868144" y="6309320"/>
            <a:ext cx="10081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3203848" y="5733256"/>
            <a:ext cx="2520280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Mean cross-section </a:t>
            </a:r>
            <a:r>
              <a:rPr lang="fr-FR" dirty="0" err="1" smtClean="0"/>
              <a:t>geostrophic</a:t>
            </a:r>
            <a:r>
              <a:rPr lang="fr-FR" dirty="0" smtClean="0"/>
              <a:t> </a:t>
            </a:r>
            <a:r>
              <a:rPr lang="fr-FR" dirty="0" err="1" smtClean="0"/>
              <a:t>velocity</a:t>
            </a:r>
            <a:r>
              <a:rPr lang="fr-FR" dirty="0" smtClean="0"/>
              <a:t> and transport</a:t>
            </a:r>
            <a:endParaRPr lang="fr-FR" dirty="0"/>
          </a:p>
        </p:txBody>
      </p:sp>
      <p:pic>
        <p:nvPicPr>
          <p:cNvPr id="69" name="Image 68" descr="example_div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7" y="1699067"/>
            <a:ext cx="2528909" cy="3458125"/>
          </a:xfrm>
          <a:prstGeom prst="rect">
            <a:avLst/>
          </a:prstGeom>
        </p:spPr>
      </p:pic>
      <p:pic>
        <p:nvPicPr>
          <p:cNvPr id="76" name="Image 75" descr="example_sec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60798" y="937802"/>
            <a:ext cx="3468476" cy="4994488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107504" y="4797152"/>
            <a:ext cx="90010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/>
          <p:cNvSpPr/>
          <p:nvPr/>
        </p:nvSpPr>
        <p:spPr>
          <a:xfrm>
            <a:off x="8820472" y="1771075"/>
            <a:ext cx="288032" cy="32421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7092280" y="479715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32-</a:t>
            </a:r>
            <a:r>
              <a:rPr lang="fr-FR" dirty="0" err="1" smtClean="0"/>
              <a:t>hour</a:t>
            </a:r>
            <a:r>
              <a:rPr lang="fr-FR" dirty="0" smtClean="0"/>
              <a:t>-long </a:t>
            </a:r>
          </a:p>
          <a:p>
            <a:pPr algn="ctr"/>
            <a:r>
              <a:rPr lang="fr-FR" dirty="0" err="1" smtClean="0"/>
              <a:t>virtual</a:t>
            </a:r>
            <a:r>
              <a:rPr lang="fr-FR" dirty="0" smtClean="0"/>
              <a:t> </a:t>
            </a:r>
            <a:r>
              <a:rPr lang="fr-FR" dirty="0" err="1" smtClean="0"/>
              <a:t>mooring</a:t>
            </a:r>
            <a:endParaRPr lang="fr-FR" dirty="0"/>
          </a:p>
        </p:txBody>
      </p:sp>
      <p:sp>
        <p:nvSpPr>
          <p:cNvPr id="79" name="Titre 1"/>
          <p:cNvSpPr txBox="1">
            <a:spLocks/>
          </p:cNvSpPr>
          <p:nvPr/>
        </p:nvSpPr>
        <p:spPr>
          <a:xfrm>
            <a:off x="251519" y="116632"/>
            <a:ext cx="8653859" cy="576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/>
              <a:t>GLIDER OBSERVATIONS:</a:t>
            </a:r>
            <a:r>
              <a:rPr lang="fr-FR" sz="2400" b="1" dirty="0" smtClean="0"/>
              <a:t> (2) </a:t>
            </a:r>
            <a:r>
              <a:rPr lang="fr-FR" sz="2400" b="1" dirty="0" err="1" smtClean="0"/>
              <a:t>geostrophic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velocities</a:t>
            </a:r>
            <a:endParaRPr lang="fr-FR" sz="2400" b="1" dirty="0" smtClean="0"/>
          </a:p>
        </p:txBody>
      </p:sp>
      <p:sp>
        <p:nvSpPr>
          <p:cNvPr id="26" name="ZoneTexte 25"/>
          <p:cNvSpPr txBox="1"/>
          <p:nvPr/>
        </p:nvSpPr>
        <p:spPr>
          <a:xfrm>
            <a:off x="251520" y="479715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32-</a:t>
            </a:r>
            <a:r>
              <a:rPr lang="fr-FR" dirty="0" err="1" smtClean="0"/>
              <a:t>hour</a:t>
            </a:r>
            <a:r>
              <a:rPr lang="fr-FR" dirty="0" smtClean="0"/>
              <a:t>-long </a:t>
            </a:r>
          </a:p>
          <a:p>
            <a:pPr algn="ctr"/>
            <a:r>
              <a:rPr lang="fr-FR" dirty="0" err="1" smtClean="0"/>
              <a:t>virtual</a:t>
            </a:r>
            <a:r>
              <a:rPr lang="fr-FR" dirty="0" smtClean="0"/>
              <a:t> </a:t>
            </a:r>
            <a:r>
              <a:rPr lang="fr-FR" dirty="0" err="1" smtClean="0"/>
              <a:t>mooring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3419872" y="479715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Transect</a:t>
            </a:r>
            <a:r>
              <a:rPr lang="fr-FR" dirty="0" smtClean="0"/>
              <a:t> of </a:t>
            </a:r>
            <a:r>
              <a:rPr lang="fr-FR" dirty="0" err="1" smtClean="0"/>
              <a:t>interest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 flipH="1">
            <a:off x="2699792" y="5013176"/>
            <a:ext cx="8640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/>
          <p:nvPr/>
        </p:nvCxnSpPr>
        <p:spPr>
          <a:xfrm>
            <a:off x="5508104" y="5013176"/>
            <a:ext cx="8640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908720"/>
            <a:ext cx="2771775" cy="230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0" name="Image 14" descr="IMGP166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7" y="1141949"/>
            <a:ext cx="936103" cy="7028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294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7864" y="692696"/>
            <a:ext cx="2662238" cy="2722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8184" y="717550"/>
            <a:ext cx="2801937" cy="2711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1" name="Connecteur droit 10"/>
          <p:cNvCxnSpPr>
            <a:cxnSpLocks noChangeShapeType="1"/>
          </p:cNvCxnSpPr>
          <p:nvPr/>
        </p:nvCxnSpPr>
        <p:spPr bwMode="auto">
          <a:xfrm>
            <a:off x="6180559" y="717550"/>
            <a:ext cx="47625" cy="60071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2297" name="ZoneTexte 12"/>
          <p:cNvSpPr txBox="1">
            <a:spLocks noChangeArrowheads="1"/>
          </p:cNvSpPr>
          <p:nvPr/>
        </p:nvSpPr>
        <p:spPr bwMode="auto">
          <a:xfrm>
            <a:off x="3779912" y="3501008"/>
            <a:ext cx="2409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i="1" dirty="0" err="1"/>
              <a:t>Leg</a:t>
            </a:r>
            <a:r>
              <a:rPr lang="fr-FR" sz="1600" b="1" i="1" dirty="0"/>
              <a:t> 1 (</a:t>
            </a:r>
            <a:r>
              <a:rPr lang="fr-FR" sz="1600" b="1" i="1" dirty="0" err="1" smtClean="0"/>
              <a:t>mid-nov</a:t>
            </a:r>
            <a:r>
              <a:rPr lang="fr-FR" sz="1600" b="1" i="1" dirty="0"/>
              <a:t>. 2010)</a:t>
            </a:r>
          </a:p>
        </p:txBody>
      </p:sp>
      <p:sp>
        <p:nvSpPr>
          <p:cNvPr id="12298" name="ZoneTexte 13"/>
          <p:cNvSpPr txBox="1">
            <a:spLocks noChangeArrowheads="1"/>
          </p:cNvSpPr>
          <p:nvPr/>
        </p:nvSpPr>
        <p:spPr bwMode="auto">
          <a:xfrm>
            <a:off x="6115050" y="3522494"/>
            <a:ext cx="2886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i="1" dirty="0" err="1"/>
              <a:t>Leg</a:t>
            </a:r>
            <a:r>
              <a:rPr lang="fr-FR" sz="1600" b="1" i="1" dirty="0"/>
              <a:t> 2 </a:t>
            </a:r>
            <a:r>
              <a:rPr lang="fr-FR" sz="1600" b="1" i="1" dirty="0" smtClean="0"/>
              <a:t>(</a:t>
            </a:r>
            <a:r>
              <a:rPr lang="fr-FR" sz="1600" b="1" i="1" dirty="0" err="1" smtClean="0"/>
              <a:t>early</a:t>
            </a:r>
            <a:r>
              <a:rPr lang="fr-FR" sz="1600" b="1" i="1" dirty="0" smtClean="0"/>
              <a:t> </a:t>
            </a:r>
            <a:r>
              <a:rPr lang="fr-FR" sz="1600" b="1" i="1" dirty="0" err="1" smtClean="0"/>
              <a:t>dec</a:t>
            </a:r>
            <a:r>
              <a:rPr lang="fr-FR" sz="1600" b="1" i="1" dirty="0"/>
              <a:t>. 2010)</a:t>
            </a:r>
          </a:p>
        </p:txBody>
      </p:sp>
      <p:pic>
        <p:nvPicPr>
          <p:cNvPr id="1229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7864" y="3987800"/>
            <a:ext cx="2747963" cy="2673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300" name="Rectangle 15"/>
          <p:cNvSpPr>
            <a:spLocks noChangeArrowheads="1"/>
          </p:cNvSpPr>
          <p:nvPr/>
        </p:nvSpPr>
        <p:spPr bwMode="auto">
          <a:xfrm>
            <a:off x="4292600" y="5873750"/>
            <a:ext cx="1416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15.0 Sv (W)</a:t>
            </a:r>
            <a:endParaRPr lang="fr-FR"/>
          </a:p>
        </p:txBody>
      </p:sp>
      <p:pic>
        <p:nvPicPr>
          <p:cNvPr id="1230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91708" y="3990975"/>
            <a:ext cx="2744788" cy="2657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302" name="Rectangle 18"/>
          <p:cNvSpPr>
            <a:spLocks noChangeArrowheads="1"/>
          </p:cNvSpPr>
          <p:nvPr/>
        </p:nvSpPr>
        <p:spPr bwMode="auto">
          <a:xfrm>
            <a:off x="7064375" y="5865813"/>
            <a:ext cx="145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7.4 Sv (NW)</a:t>
            </a:r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190750" y="1938318"/>
            <a:ext cx="1885950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i="1" dirty="0" err="1" smtClean="0"/>
              <a:t>Raw</a:t>
            </a:r>
            <a:r>
              <a:rPr lang="fr-FR" sz="1600" b="1" i="1" dirty="0" smtClean="0"/>
              <a:t> </a:t>
            </a:r>
            <a:r>
              <a:rPr lang="fr-FR" sz="1600" b="1" i="1" dirty="0" err="1" smtClean="0"/>
              <a:t>velocities</a:t>
            </a:r>
            <a:endParaRPr lang="fr-FR" sz="1600" b="1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2200275" y="5250686"/>
            <a:ext cx="1885950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i="1" dirty="0" err="1" smtClean="0"/>
              <a:t>Filtered</a:t>
            </a:r>
            <a:r>
              <a:rPr lang="fr-FR" sz="1600" b="1" i="1" dirty="0" smtClean="0"/>
              <a:t> </a:t>
            </a:r>
            <a:r>
              <a:rPr lang="fr-FR" sz="1600" b="1" i="1" dirty="0" err="1" smtClean="0"/>
              <a:t>velocities</a:t>
            </a:r>
            <a:endParaRPr lang="fr-FR" sz="1600" b="1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123825" y="3356992"/>
            <a:ext cx="3952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• importance of the </a:t>
            </a:r>
            <a:r>
              <a:rPr lang="fr-FR" sz="2000" b="1" dirty="0" err="1" smtClean="0"/>
              <a:t>filtering</a:t>
            </a:r>
            <a:endParaRPr lang="fr-FR" sz="2000" b="1" dirty="0" smtClean="0"/>
          </a:p>
          <a:p>
            <a:endParaRPr lang="fr-FR" sz="2000" b="1" dirty="0" smtClean="0"/>
          </a:p>
          <a:p>
            <a:r>
              <a:rPr lang="fr-FR" sz="2000" b="1" dirty="0" smtClean="0"/>
              <a:t>• </a:t>
            </a:r>
            <a:r>
              <a:rPr lang="fr-FR" sz="2000" b="1" dirty="0" err="1" smtClean="0"/>
              <a:t>velocity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at</a:t>
            </a:r>
            <a:r>
              <a:rPr lang="fr-FR" sz="2000" b="1" dirty="0" smtClean="0"/>
              <a:t> the </a:t>
            </a:r>
            <a:r>
              <a:rPr lang="fr-FR" sz="2000" b="1" dirty="0" err="1" smtClean="0"/>
              <a:t>reference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level</a:t>
            </a:r>
            <a:endParaRPr lang="fr-FR" sz="2000" b="1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251519" y="116632"/>
            <a:ext cx="8653859" cy="576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/>
              <a:t>GLIDER OBSERVATIONS:</a:t>
            </a:r>
            <a:r>
              <a:rPr lang="fr-FR" sz="2400" b="1" dirty="0" smtClean="0"/>
              <a:t> (2) </a:t>
            </a:r>
            <a:r>
              <a:rPr lang="fr-FR" sz="2400" b="1" dirty="0" err="1" smtClean="0"/>
              <a:t>geostrophic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velocities</a:t>
            </a:r>
            <a:endParaRPr lang="fr-FR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3851920" y="116632"/>
            <a:ext cx="0" cy="619268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051720" y="1095127"/>
            <a:ext cx="1584176" cy="4001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/>
              <a:t>Track</a:t>
            </a:r>
            <a:r>
              <a:rPr lang="fr-FR" sz="2000" b="1" dirty="0" smtClean="0"/>
              <a:t> #746</a:t>
            </a:r>
            <a:endParaRPr lang="fr-FR" sz="2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251519" y="6341258"/>
            <a:ext cx="5472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• </a:t>
            </a:r>
            <a:r>
              <a:rPr lang="fr-FR" sz="2000" b="1" dirty="0" err="1" smtClean="0"/>
              <a:t>lateral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high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salinity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instrusions</a:t>
            </a:r>
            <a:endParaRPr lang="fr-FR" sz="2000" b="1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251519" y="116632"/>
            <a:ext cx="3384377" cy="8640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/>
              <a:t>GLIDER OBSERVATIONS:</a:t>
            </a:r>
            <a:r>
              <a:rPr lang="fr-FR" sz="2400" b="1" dirty="0" smtClean="0"/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/>
              <a:t>(3) </a:t>
            </a:r>
            <a:r>
              <a:rPr lang="fr-FR" sz="2400" b="1" dirty="0" err="1" smtClean="0"/>
              <a:t>Salinity</a:t>
            </a:r>
            <a:r>
              <a:rPr lang="fr-FR" sz="2400" b="1" dirty="0" smtClean="0"/>
              <a:t> sections</a:t>
            </a:r>
            <a:endParaRPr lang="fr-FR" sz="2400" b="1" dirty="0" smtClean="0"/>
          </a:p>
        </p:txBody>
      </p:sp>
      <p:pic>
        <p:nvPicPr>
          <p:cNvPr id="11" name="Image 10" descr="S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901786" y="-383686"/>
            <a:ext cx="2274352" cy="3274988"/>
          </a:xfrm>
          <a:prstGeom prst="rect">
            <a:avLst/>
          </a:prstGeom>
        </p:spPr>
      </p:pic>
      <p:pic>
        <p:nvPicPr>
          <p:cNvPr id="13" name="Image 12" descr="S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83405" y="1848562"/>
            <a:ext cx="2274352" cy="3274988"/>
          </a:xfrm>
          <a:prstGeom prst="rect">
            <a:avLst/>
          </a:prstGeom>
        </p:spPr>
      </p:pic>
      <p:pic>
        <p:nvPicPr>
          <p:cNvPr id="14" name="Image 13" descr="S_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83405" y="4110714"/>
            <a:ext cx="2274352" cy="3274988"/>
          </a:xfrm>
          <a:prstGeom prst="rect">
            <a:avLst/>
          </a:prstGeom>
        </p:spPr>
      </p:pic>
      <p:pic>
        <p:nvPicPr>
          <p:cNvPr id="15" name="Image 14" descr="S_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7822" y="1230393"/>
            <a:ext cx="2274352" cy="3274988"/>
          </a:xfrm>
          <a:prstGeom prst="rect">
            <a:avLst/>
          </a:prstGeom>
        </p:spPr>
      </p:pic>
      <p:pic>
        <p:nvPicPr>
          <p:cNvPr id="16" name="Image 15" descr="S_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07822" y="3534650"/>
            <a:ext cx="2274352" cy="327498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 rot="16200000">
            <a:off x="4067800" y="3069104"/>
            <a:ext cx="1902113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Track</a:t>
            </a:r>
            <a:r>
              <a:rPr lang="fr-FR" sz="2400" b="1" dirty="0" smtClean="0"/>
              <a:t> </a:t>
            </a:r>
            <a:r>
              <a:rPr lang="fr-FR" sz="2400" b="1" dirty="0" smtClean="0"/>
              <a:t>#202</a:t>
            </a:r>
            <a:endParaRPr lang="fr-FR" sz="24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5868144" y="44624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11 JULY 2013</a:t>
            </a:r>
            <a:endParaRPr lang="fr-FR" sz="14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5868144" y="2257127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11 SEPTEMBER 2013</a:t>
            </a:r>
            <a:endParaRPr lang="fr-FR" sz="14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868144" y="4561383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19 OCTOBER 2013</a:t>
            </a:r>
            <a:endParaRPr lang="fr-FR" sz="14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539552" y="1628800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23 JULY 2013</a:t>
            </a:r>
            <a:endParaRPr lang="fr-FR" sz="14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611560" y="3933056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2 OCTOBER 2013</a:t>
            </a:r>
            <a:endParaRPr lang="fr-FR" sz="1400" b="1" dirty="0"/>
          </a:p>
        </p:txBody>
      </p:sp>
      <p:pic>
        <p:nvPicPr>
          <p:cNvPr id="27" name="Image 20" descr="plan_campagne_201_pour_prop_altiglidex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35896" y="2348880"/>
            <a:ext cx="193516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ZoneTexte 29"/>
          <p:cNvSpPr txBox="1"/>
          <p:nvPr/>
        </p:nvSpPr>
        <p:spPr>
          <a:xfrm>
            <a:off x="3976937" y="1095127"/>
            <a:ext cx="1531167" cy="4001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/>
              <a:t>Track</a:t>
            </a:r>
            <a:r>
              <a:rPr lang="fr-FR" sz="2000" b="1" dirty="0" smtClean="0"/>
              <a:t> </a:t>
            </a:r>
            <a:r>
              <a:rPr lang="fr-FR" sz="2000" b="1" dirty="0" smtClean="0"/>
              <a:t>#</a:t>
            </a:r>
            <a:r>
              <a:rPr lang="fr-FR" sz="2000" b="1" dirty="0" smtClean="0"/>
              <a:t>202</a:t>
            </a:r>
            <a:endParaRPr lang="fr-FR" sz="2000" b="1" dirty="0"/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3635896" y="1495237"/>
            <a:ext cx="864096" cy="2149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>
            <a:off x="4788024" y="1495237"/>
            <a:ext cx="720080" cy="22938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ZoneTexte 5"/>
          <p:cNvSpPr txBox="1">
            <a:spLocks noChangeArrowheads="1"/>
          </p:cNvSpPr>
          <p:nvPr/>
        </p:nvSpPr>
        <p:spPr bwMode="auto">
          <a:xfrm>
            <a:off x="1216149" y="1924050"/>
            <a:ext cx="1699667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/>
              <a:t>Track</a:t>
            </a:r>
            <a:r>
              <a:rPr lang="fr-FR" sz="2400" b="1" dirty="0" smtClean="0"/>
              <a:t> </a:t>
            </a:r>
            <a:r>
              <a:rPr lang="fr-FR" sz="2400" b="1" dirty="0"/>
              <a:t>746</a:t>
            </a:r>
          </a:p>
        </p:txBody>
      </p:sp>
      <p:sp>
        <p:nvSpPr>
          <p:cNvPr id="11268" name="ZoneTexte 6"/>
          <p:cNvSpPr txBox="1">
            <a:spLocks noChangeArrowheads="1"/>
          </p:cNvSpPr>
          <p:nvPr/>
        </p:nvSpPr>
        <p:spPr bwMode="auto">
          <a:xfrm>
            <a:off x="5724128" y="1952625"/>
            <a:ext cx="1867297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/>
              <a:t>Track</a:t>
            </a:r>
            <a:r>
              <a:rPr lang="fr-FR" sz="2400" b="1" dirty="0" smtClean="0"/>
              <a:t> </a:t>
            </a:r>
            <a:r>
              <a:rPr lang="fr-FR" sz="2400" b="1" dirty="0"/>
              <a:t>202</a:t>
            </a:r>
          </a:p>
        </p:txBody>
      </p:sp>
      <p:pic>
        <p:nvPicPr>
          <p:cNvPr id="11269" name="Image 18" descr="adt_202.png"/>
          <p:cNvPicPr>
            <a:picLocks noChangeAspect="1"/>
          </p:cNvPicPr>
          <p:nvPr/>
        </p:nvPicPr>
        <p:blipFill>
          <a:blip r:embed="rId2"/>
          <a:srcRect t="15370" r="5254" b="19212"/>
          <a:stretch>
            <a:fillRect/>
          </a:stretch>
        </p:blipFill>
        <p:spPr bwMode="auto">
          <a:xfrm>
            <a:off x="4505325" y="2495550"/>
            <a:ext cx="4621213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Image 19" descr="adt_746.png"/>
          <p:cNvPicPr>
            <a:picLocks noChangeAspect="1"/>
          </p:cNvPicPr>
          <p:nvPr/>
        </p:nvPicPr>
        <p:blipFill>
          <a:blip r:embed="rId3"/>
          <a:srcRect t="15370" r="5254" b="19212"/>
          <a:stretch>
            <a:fillRect/>
          </a:stretch>
        </p:blipFill>
        <p:spPr bwMode="auto">
          <a:xfrm>
            <a:off x="0" y="2463800"/>
            <a:ext cx="4638675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Image 20" descr="plan_campagne_201_pour_prop_altiglidex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0263" y="1136650"/>
            <a:ext cx="193516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251520" y="188640"/>
            <a:ext cx="6480720" cy="7200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/>
              <a:t>SARAL/ALTIKA </a:t>
            </a:r>
            <a:r>
              <a:rPr lang="fr-FR" sz="2400" b="1" dirty="0" smtClean="0"/>
              <a:t>OBSERVATIONS</a:t>
            </a:r>
            <a:r>
              <a:rPr lang="fr-FR" sz="2400" b="1" dirty="0" smtClean="0"/>
              <a:t>: </a:t>
            </a:r>
          </a:p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/>
              <a:t>(1) </a:t>
            </a:r>
            <a:r>
              <a:rPr lang="fr-FR" sz="2400" b="1" dirty="0" err="1" smtClean="0"/>
              <a:t>variability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Absolute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Dynamical</a:t>
            </a:r>
            <a:r>
              <a:rPr lang="fr-FR" sz="2400" b="1" dirty="0" smtClean="0"/>
              <a:t> in the ECC</a:t>
            </a:r>
            <a:endParaRPr lang="fr-FR" sz="2400" b="1" dirty="0" smtClean="0"/>
          </a:p>
        </p:txBody>
      </p:sp>
      <p:pic>
        <p:nvPicPr>
          <p:cNvPr id="9" name="Image 8" descr="Image_3D_SARA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72266" y="116632"/>
            <a:ext cx="1920213" cy="14401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adt_746_4.png"/>
          <p:cNvPicPr>
            <a:picLocks noChangeAspect="1"/>
          </p:cNvPicPr>
          <p:nvPr/>
        </p:nvPicPr>
        <p:blipFill>
          <a:blip r:embed="rId2"/>
          <a:srcRect b="53801"/>
          <a:stretch>
            <a:fillRect/>
          </a:stretch>
        </p:blipFill>
        <p:spPr>
          <a:xfrm>
            <a:off x="498258" y="2060848"/>
            <a:ext cx="3768236" cy="2380555"/>
          </a:xfrm>
          <a:prstGeom prst="rect">
            <a:avLst/>
          </a:prstGeom>
        </p:spPr>
      </p:pic>
      <p:pic>
        <p:nvPicPr>
          <p:cNvPr id="6" name="Image 5" descr="adt_746_6.png"/>
          <p:cNvPicPr>
            <a:picLocks noChangeAspect="1"/>
          </p:cNvPicPr>
          <p:nvPr/>
        </p:nvPicPr>
        <p:blipFill>
          <a:blip r:embed="rId3"/>
          <a:srcRect b="54200"/>
          <a:stretch>
            <a:fillRect/>
          </a:stretch>
        </p:blipFill>
        <p:spPr>
          <a:xfrm>
            <a:off x="498258" y="4237357"/>
            <a:ext cx="3768236" cy="2359995"/>
          </a:xfrm>
          <a:prstGeom prst="rect">
            <a:avLst/>
          </a:prstGeom>
        </p:spPr>
      </p:pic>
      <p:pic>
        <p:nvPicPr>
          <p:cNvPr id="7" name="Image 6" descr="adt_202_4.png"/>
          <p:cNvPicPr>
            <a:picLocks noChangeAspect="1"/>
          </p:cNvPicPr>
          <p:nvPr/>
        </p:nvPicPr>
        <p:blipFill>
          <a:blip r:embed="rId4"/>
          <a:srcRect b="54200"/>
          <a:stretch>
            <a:fillRect/>
          </a:stretch>
        </p:blipFill>
        <p:spPr>
          <a:xfrm>
            <a:off x="4860032" y="-27384"/>
            <a:ext cx="3768236" cy="2359995"/>
          </a:xfrm>
          <a:prstGeom prst="rect">
            <a:avLst/>
          </a:prstGeom>
        </p:spPr>
      </p:pic>
      <p:pic>
        <p:nvPicPr>
          <p:cNvPr id="8" name="Image 7" descr="adt_202_6.png"/>
          <p:cNvPicPr>
            <a:picLocks noChangeAspect="1"/>
          </p:cNvPicPr>
          <p:nvPr/>
        </p:nvPicPr>
        <p:blipFill>
          <a:blip r:embed="rId5"/>
          <a:srcRect b="53150"/>
          <a:stretch>
            <a:fillRect/>
          </a:stretch>
        </p:blipFill>
        <p:spPr>
          <a:xfrm>
            <a:off x="4836212" y="2132856"/>
            <a:ext cx="3768236" cy="2414100"/>
          </a:xfrm>
          <a:prstGeom prst="rect">
            <a:avLst/>
          </a:prstGeom>
        </p:spPr>
      </p:pic>
      <p:pic>
        <p:nvPicPr>
          <p:cNvPr id="9" name="Image 8" descr="adt_202_7.png"/>
          <p:cNvPicPr>
            <a:picLocks noChangeAspect="1"/>
          </p:cNvPicPr>
          <p:nvPr/>
        </p:nvPicPr>
        <p:blipFill>
          <a:blip r:embed="rId6"/>
          <a:srcRect b="53150"/>
          <a:stretch>
            <a:fillRect/>
          </a:stretch>
        </p:blipFill>
        <p:spPr>
          <a:xfrm>
            <a:off x="4882879" y="4293096"/>
            <a:ext cx="3768236" cy="2414100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4572000" y="116631"/>
            <a:ext cx="0" cy="648072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2008" y="1229851"/>
            <a:ext cx="4355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/>
              <a:t>SARAL/AltiKa </a:t>
            </a:r>
            <a:r>
              <a:rPr lang="fr-FR" sz="1600" b="1" i="1" dirty="0" err="1" smtClean="0"/>
              <a:t>Absolute</a:t>
            </a:r>
            <a:r>
              <a:rPr lang="fr-FR" sz="1600" b="1" i="1" dirty="0" smtClean="0"/>
              <a:t> </a:t>
            </a:r>
            <a:r>
              <a:rPr lang="fr-FR" sz="1600" b="1" i="1" dirty="0" err="1" smtClean="0"/>
              <a:t>Dynamic</a:t>
            </a:r>
            <a:r>
              <a:rPr lang="fr-FR" sz="1600" b="1" i="1" dirty="0" smtClean="0"/>
              <a:t> </a:t>
            </a:r>
            <a:r>
              <a:rPr lang="fr-FR" sz="1600" b="1" i="1" dirty="0" err="1" smtClean="0"/>
              <a:t>Topography</a:t>
            </a:r>
            <a:r>
              <a:rPr lang="fr-FR" sz="1600" b="1" i="1" dirty="0" smtClean="0"/>
              <a:t> (cm)</a:t>
            </a:r>
          </a:p>
          <a:p>
            <a:pPr algn="ctr"/>
            <a:r>
              <a:rPr lang="fr-FR" sz="1600" b="1" i="1" dirty="0" smtClean="0"/>
              <a:t>Vs</a:t>
            </a:r>
          </a:p>
          <a:p>
            <a:pPr algn="ctr"/>
            <a:r>
              <a:rPr lang="fr-FR" sz="1600" b="1" i="1" dirty="0" smtClean="0"/>
              <a:t>Glider </a:t>
            </a:r>
            <a:r>
              <a:rPr lang="fr-FR" sz="1600" b="1" i="1" dirty="0" err="1" smtClean="0"/>
              <a:t>dynamic</a:t>
            </a:r>
            <a:r>
              <a:rPr lang="fr-FR" sz="1600" b="1" i="1" dirty="0" smtClean="0"/>
              <a:t> </a:t>
            </a:r>
            <a:r>
              <a:rPr lang="fr-FR" sz="1600" b="1" i="1" dirty="0" err="1" smtClean="0"/>
              <a:t>height</a:t>
            </a:r>
            <a:r>
              <a:rPr lang="fr-FR" sz="1600" b="1" i="1" dirty="0" smtClean="0"/>
              <a:t> (cm) </a:t>
            </a:r>
            <a:r>
              <a:rPr lang="fr-FR" sz="1600" b="1" i="1" dirty="0" err="1" smtClean="0"/>
              <a:t>w.r.t</a:t>
            </a:r>
            <a:r>
              <a:rPr lang="fr-FR" sz="1600" b="1" i="1" dirty="0" smtClean="0"/>
              <a:t>. 1000m</a:t>
            </a:r>
            <a:endParaRPr lang="fr-FR" sz="1600" b="1" i="1" dirty="0"/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-715941" y="418043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Track</a:t>
            </a:r>
            <a:r>
              <a:rPr lang="fr-FR" b="1" dirty="0" smtClean="0"/>
              <a:t> #746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3667254" y="338835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Track</a:t>
            </a:r>
            <a:r>
              <a:rPr lang="fr-FR" b="1" dirty="0" smtClean="0"/>
              <a:t> #202</a:t>
            </a:r>
            <a:endParaRPr lang="fr-FR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1331640" y="6525344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Distance </a:t>
            </a:r>
            <a:r>
              <a:rPr lang="fr-FR" sz="1400" i="1" dirty="0" err="1" smtClean="0"/>
              <a:t>from</a:t>
            </a:r>
            <a:r>
              <a:rPr lang="fr-FR" sz="1400" i="1" dirty="0" smtClean="0"/>
              <a:t> the </a:t>
            </a:r>
            <a:r>
              <a:rPr lang="fr-FR" sz="1400" i="1" dirty="0" err="1" smtClean="0"/>
              <a:t>coast</a:t>
            </a:r>
            <a:r>
              <a:rPr lang="fr-FR" sz="1400" i="1" dirty="0" smtClean="0"/>
              <a:t> (km)</a:t>
            </a:r>
            <a:endParaRPr lang="fr-FR" sz="1400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5652120" y="655022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Distance </a:t>
            </a:r>
            <a:r>
              <a:rPr lang="fr-FR" sz="1400" i="1" dirty="0" err="1" smtClean="0"/>
              <a:t>from</a:t>
            </a:r>
            <a:r>
              <a:rPr lang="fr-FR" sz="1400" i="1" dirty="0" smtClean="0"/>
              <a:t> the </a:t>
            </a:r>
            <a:r>
              <a:rPr lang="fr-FR" sz="1400" i="1" dirty="0" err="1" smtClean="0"/>
              <a:t>coast</a:t>
            </a:r>
            <a:r>
              <a:rPr lang="fr-FR" sz="1400" i="1" dirty="0" smtClean="0"/>
              <a:t> (km)</a:t>
            </a:r>
            <a:endParaRPr lang="fr-FR" sz="1400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1043608" y="2545159"/>
            <a:ext cx="100811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Cycle 4</a:t>
            </a:r>
            <a:endParaRPr lang="fr-FR" sz="1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1043608" y="4705399"/>
            <a:ext cx="100811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Cycle 5</a:t>
            </a:r>
            <a:endParaRPr lang="fr-FR" sz="1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6300192" y="404664"/>
            <a:ext cx="100811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Cycle 4</a:t>
            </a:r>
            <a:endParaRPr lang="fr-FR" sz="14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6300192" y="2617167"/>
            <a:ext cx="100811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Cycle 5</a:t>
            </a:r>
            <a:endParaRPr lang="fr-FR" sz="14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6300192" y="4777407"/>
            <a:ext cx="1008112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Cycle 7</a:t>
            </a:r>
            <a:endParaRPr lang="fr-FR" sz="1400" b="1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35496" y="116632"/>
            <a:ext cx="4455204" cy="10412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/>
              <a:t>SARAL/ALTIKA </a:t>
            </a:r>
            <a:r>
              <a:rPr lang="fr-FR" sz="2400" b="1" dirty="0" smtClean="0"/>
              <a:t>OBSERVATIONS</a:t>
            </a:r>
            <a:r>
              <a:rPr lang="fr-FR" sz="2400" b="1" dirty="0" smtClean="0"/>
              <a:t>: (2) </a:t>
            </a:r>
            <a:r>
              <a:rPr lang="fr-FR" sz="2400" b="1" dirty="0" err="1" smtClean="0"/>
              <a:t>Comparison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in situ observations</a:t>
            </a:r>
            <a:endParaRPr lang="fr-FR" sz="2400" b="1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95536" y="451520"/>
            <a:ext cx="8420472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800" b="1" dirty="0" smtClean="0"/>
              <a:t>REGIONAL CIRCULATION IN THE SOUTHWEST PACIFIC</a:t>
            </a: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17" name="Image 4" descr="SPICE_circulati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196753"/>
            <a:ext cx="462399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>
            <a:off x="395536" y="4653137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Ganachaud</a:t>
            </a:r>
            <a:r>
              <a:rPr lang="fr-FR" sz="1600" dirty="0" smtClean="0"/>
              <a:t> </a:t>
            </a:r>
            <a:r>
              <a:rPr lang="fr-FR" sz="1600" dirty="0" smtClean="0"/>
              <a:t>et al</a:t>
            </a:r>
            <a:r>
              <a:rPr lang="fr-FR" sz="1600" dirty="0" smtClean="0"/>
              <a:t>. (2012) </a:t>
            </a:r>
          </a:p>
          <a:p>
            <a:r>
              <a:rPr lang="fr-FR" sz="1600" dirty="0" err="1" smtClean="0"/>
              <a:t>Kessler</a:t>
            </a:r>
            <a:r>
              <a:rPr lang="fr-FR" sz="1600" dirty="0" smtClean="0"/>
              <a:t> </a:t>
            </a:r>
            <a:r>
              <a:rPr lang="fr-FR" sz="1600" dirty="0" smtClean="0"/>
              <a:t>and </a:t>
            </a:r>
            <a:r>
              <a:rPr lang="fr-FR" sz="1600" dirty="0" err="1" smtClean="0"/>
              <a:t>Cravatte</a:t>
            </a:r>
            <a:r>
              <a:rPr lang="fr-FR" sz="1600" dirty="0" smtClean="0"/>
              <a:t>(2014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580112" y="141277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4947526" y="1412776"/>
            <a:ext cx="41964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• </a:t>
            </a:r>
            <a:r>
              <a:rPr lang="fr-FR" sz="2000" dirty="0" err="1" smtClean="0"/>
              <a:t>complex</a:t>
            </a:r>
            <a:r>
              <a:rPr lang="fr-FR" sz="2000" dirty="0" smtClean="0"/>
              <a:t> </a:t>
            </a:r>
            <a:r>
              <a:rPr lang="fr-FR" sz="2000" dirty="0" err="1" smtClean="0"/>
              <a:t>bathymetry</a:t>
            </a:r>
            <a:endParaRPr lang="fr-FR" sz="2000" dirty="0" smtClean="0"/>
          </a:p>
          <a:p>
            <a:endParaRPr lang="fr-FR" sz="1400" dirty="0" smtClean="0"/>
          </a:p>
          <a:p>
            <a:r>
              <a:rPr lang="fr-FR" sz="2000" dirty="0" smtClean="0"/>
              <a:t>• </a:t>
            </a:r>
            <a:r>
              <a:rPr lang="fr-FR" sz="2000" dirty="0" err="1" smtClean="0"/>
              <a:t>predominance</a:t>
            </a:r>
            <a:r>
              <a:rPr lang="fr-FR" sz="2000" dirty="0" smtClean="0"/>
              <a:t> of zonal jets </a:t>
            </a:r>
          </a:p>
          <a:p>
            <a:endParaRPr lang="fr-FR" sz="1400" dirty="0" smtClean="0"/>
          </a:p>
          <a:p>
            <a:r>
              <a:rPr lang="fr-FR" sz="2000" dirty="0" smtClean="0"/>
              <a:t>• </a:t>
            </a:r>
            <a:r>
              <a:rPr lang="fr-FR" sz="2000" dirty="0" err="1" smtClean="0"/>
              <a:t>low</a:t>
            </a:r>
            <a:r>
              <a:rPr lang="fr-FR" sz="2000" dirty="0" smtClean="0"/>
              <a:t>-</a:t>
            </a:r>
            <a:r>
              <a:rPr lang="fr-FR" sz="2000" dirty="0" err="1" smtClean="0"/>
              <a:t>frequency</a:t>
            </a:r>
            <a:r>
              <a:rPr lang="fr-FR" sz="2000" dirty="0" smtClean="0"/>
              <a:t> modulation of ENSO?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691680" y="248363"/>
            <a:ext cx="5904656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800" b="1" noProof="0" dirty="0" smtClean="0"/>
              <a:t>CONCLUSION</a:t>
            </a: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1138093"/>
            <a:ext cx="864096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400" b="1" dirty="0" smtClean="0"/>
              <a:t>Glider observations in New </a:t>
            </a:r>
            <a:r>
              <a:rPr lang="fr-FR" sz="2400" b="1" dirty="0" err="1" smtClean="0"/>
              <a:t>Caledonia</a:t>
            </a:r>
            <a:endParaRPr lang="fr-FR" sz="2400" b="1" dirty="0" smtClean="0"/>
          </a:p>
          <a:p>
            <a:pPr marL="360000">
              <a:spcBef>
                <a:spcPts val="600"/>
              </a:spcBef>
              <a:spcAft>
                <a:spcPts val="600"/>
              </a:spcAft>
            </a:pPr>
            <a:r>
              <a:rPr lang="fr-FR" dirty="0" smtClean="0"/>
              <a:t>• Nouméa: an </a:t>
            </a:r>
            <a:r>
              <a:rPr lang="fr-FR" dirty="0" err="1" smtClean="0"/>
              <a:t>additional</a:t>
            </a:r>
            <a:r>
              <a:rPr lang="fr-FR" dirty="0" smtClean="0"/>
              <a:t> glider port in the EU </a:t>
            </a:r>
            <a:r>
              <a:rPr lang="fr-FR" dirty="0" err="1" smtClean="0"/>
              <a:t>community</a:t>
            </a:r>
            <a:endParaRPr lang="fr-FR" dirty="0" smtClean="0"/>
          </a:p>
          <a:p>
            <a:pPr marL="360000">
              <a:spcBef>
                <a:spcPts val="600"/>
              </a:spcBef>
              <a:spcAft>
                <a:spcPts val="600"/>
              </a:spcAft>
            </a:pPr>
            <a:r>
              <a:rPr lang="fr-FR" dirty="0" smtClean="0"/>
              <a:t>• </a:t>
            </a:r>
            <a:r>
              <a:rPr lang="fr-FR" dirty="0" err="1" smtClean="0"/>
              <a:t>needs</a:t>
            </a:r>
            <a:r>
              <a:rPr lang="fr-FR" dirty="0" smtClean="0"/>
              <a:t> of </a:t>
            </a:r>
            <a:r>
              <a:rPr lang="fr-FR" dirty="0" err="1" smtClean="0"/>
              <a:t>pre</a:t>
            </a:r>
            <a:r>
              <a:rPr lang="fr-FR" dirty="0" smtClean="0"/>
              <a:t>-</a:t>
            </a:r>
            <a:r>
              <a:rPr lang="fr-FR" dirty="0" err="1" smtClean="0"/>
              <a:t>filtering</a:t>
            </a:r>
            <a:r>
              <a:rPr lang="fr-FR" dirty="0" smtClean="0"/>
              <a:t> due to intense </a:t>
            </a:r>
            <a:r>
              <a:rPr lang="fr-FR" dirty="0" err="1" smtClean="0"/>
              <a:t>high</a:t>
            </a:r>
            <a:r>
              <a:rPr lang="fr-FR" dirty="0" smtClean="0"/>
              <a:t>-</a:t>
            </a:r>
            <a:r>
              <a:rPr lang="fr-FR" dirty="0" err="1" smtClean="0"/>
              <a:t>frequency</a:t>
            </a:r>
            <a:r>
              <a:rPr lang="fr-FR" dirty="0" smtClean="0"/>
              <a:t> </a:t>
            </a:r>
            <a:r>
              <a:rPr lang="fr-FR" dirty="0" err="1" smtClean="0"/>
              <a:t>variability</a:t>
            </a:r>
            <a:endParaRPr lang="fr-FR" dirty="0" smtClean="0"/>
          </a:p>
          <a:p>
            <a:pPr marL="360000">
              <a:spcBef>
                <a:spcPts val="600"/>
              </a:spcBef>
              <a:spcAft>
                <a:spcPts val="600"/>
              </a:spcAft>
            </a:pPr>
            <a:endParaRPr lang="fr-FR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400" b="1" dirty="0" smtClean="0"/>
              <a:t>Time </a:t>
            </a:r>
            <a:r>
              <a:rPr lang="fr-FR" sz="2400" b="1" dirty="0" smtClean="0"/>
              <a:t>and </a:t>
            </a:r>
            <a:r>
              <a:rPr lang="fr-FR" sz="2400" b="1" dirty="0" err="1" smtClean="0"/>
              <a:t>space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variability</a:t>
            </a:r>
            <a:r>
              <a:rPr lang="fr-FR" sz="2400" b="1" dirty="0" smtClean="0"/>
              <a:t> of the ECC</a:t>
            </a:r>
          </a:p>
          <a:p>
            <a:pPr marL="360000">
              <a:spcBef>
                <a:spcPts val="600"/>
              </a:spcBef>
              <a:spcAft>
                <a:spcPts val="600"/>
              </a:spcAft>
            </a:pPr>
            <a:r>
              <a:rPr lang="fr-FR" dirty="0" smtClean="0"/>
              <a:t>• </a:t>
            </a:r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 smtClean="0"/>
              <a:t>variability</a:t>
            </a:r>
            <a:r>
              <a:rPr lang="fr-FR" dirty="0" smtClean="0"/>
              <a:t> </a:t>
            </a:r>
            <a:r>
              <a:rPr lang="fr-FR" dirty="0" smtClean="0"/>
              <a:t>of the </a:t>
            </a:r>
            <a:r>
              <a:rPr lang="fr-FR" dirty="0" smtClean="0"/>
              <a:t>circulation </a:t>
            </a:r>
            <a:r>
              <a:rPr lang="fr-FR" dirty="0" smtClean="0"/>
              <a:t>and </a:t>
            </a:r>
            <a:r>
              <a:rPr lang="fr-FR" dirty="0" smtClean="0"/>
              <a:t>mass </a:t>
            </a:r>
            <a:r>
              <a:rPr lang="fr-FR" dirty="0" smtClean="0"/>
              <a:t>transport </a:t>
            </a:r>
            <a:r>
              <a:rPr lang="fr-FR" dirty="0" err="1" smtClean="0"/>
              <a:t>associated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ECC</a:t>
            </a:r>
          </a:p>
          <a:p>
            <a:pPr marL="360000">
              <a:spcBef>
                <a:spcPts val="600"/>
              </a:spcBef>
              <a:spcAft>
                <a:spcPts val="600"/>
              </a:spcAft>
            </a:pPr>
            <a:r>
              <a:rPr lang="fr-FR" dirty="0" smtClean="0"/>
              <a:t>• </a:t>
            </a:r>
            <a:r>
              <a:rPr lang="fr-FR" dirty="0" err="1" smtClean="0"/>
              <a:t>meso</a:t>
            </a:r>
            <a:r>
              <a:rPr lang="fr-FR" dirty="0" smtClean="0"/>
              <a:t>-</a:t>
            </a:r>
            <a:r>
              <a:rPr lang="fr-FR" dirty="0" err="1" smtClean="0"/>
              <a:t>scale</a:t>
            </a:r>
            <a:r>
              <a:rPr lang="fr-FR" dirty="0" smtClean="0"/>
              <a:t> </a:t>
            </a:r>
            <a:r>
              <a:rPr lang="fr-FR" dirty="0" smtClean="0"/>
              <a:t>/ intra-</a:t>
            </a:r>
            <a:r>
              <a:rPr lang="fr-FR" dirty="0" err="1" smtClean="0"/>
              <a:t>seasonal</a:t>
            </a:r>
            <a:r>
              <a:rPr lang="fr-FR" dirty="0" smtClean="0"/>
              <a:t> </a:t>
            </a:r>
            <a:r>
              <a:rPr lang="fr-FR" dirty="0" err="1" smtClean="0"/>
              <a:t>variability</a:t>
            </a:r>
            <a:r>
              <a:rPr lang="fr-FR" dirty="0" smtClean="0"/>
              <a:t> in the </a:t>
            </a:r>
            <a:r>
              <a:rPr lang="fr-FR" dirty="0" smtClean="0"/>
              <a:t>ECC </a:t>
            </a:r>
            <a:r>
              <a:rPr lang="fr-FR" dirty="0" err="1" smtClean="0"/>
              <a:t>associated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eddies</a:t>
            </a:r>
            <a:r>
              <a:rPr lang="fr-FR" dirty="0" smtClean="0"/>
              <a:t> propagation </a:t>
            </a:r>
            <a:endParaRPr lang="fr-FR" dirty="0" smtClean="0"/>
          </a:p>
          <a:p>
            <a:pPr marL="360000">
              <a:spcBef>
                <a:spcPts val="600"/>
              </a:spcBef>
              <a:spcAft>
                <a:spcPts val="600"/>
              </a:spcAft>
            </a:pPr>
            <a:r>
              <a:rPr lang="fr-FR" dirty="0" smtClean="0"/>
              <a:t>• </a:t>
            </a:r>
            <a:r>
              <a:rPr lang="fr-FR" dirty="0" err="1" smtClean="0"/>
              <a:t>evidence</a:t>
            </a:r>
            <a:r>
              <a:rPr lang="fr-FR" dirty="0" smtClean="0"/>
              <a:t> </a:t>
            </a:r>
            <a:r>
              <a:rPr lang="fr-FR" dirty="0" smtClean="0"/>
              <a:t>of </a:t>
            </a:r>
            <a:r>
              <a:rPr lang="fr-FR" dirty="0" smtClean="0"/>
              <a:t>water </a:t>
            </a:r>
            <a:r>
              <a:rPr lang="fr-FR" dirty="0" smtClean="0"/>
              <a:t>masses </a:t>
            </a:r>
            <a:r>
              <a:rPr lang="fr-FR" dirty="0" smtClean="0"/>
              <a:t>intrusion in </a:t>
            </a:r>
            <a:r>
              <a:rPr lang="fr-FR" dirty="0" smtClean="0"/>
              <a:t>the </a:t>
            </a:r>
            <a:r>
              <a:rPr lang="fr-FR" dirty="0" smtClean="0"/>
              <a:t>ECC</a:t>
            </a:r>
          </a:p>
          <a:p>
            <a:pPr marL="360000">
              <a:spcBef>
                <a:spcPts val="600"/>
              </a:spcBef>
              <a:spcAft>
                <a:spcPts val="600"/>
              </a:spcAft>
            </a:pPr>
            <a:endParaRPr lang="fr-FR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400" b="1" dirty="0" err="1" smtClean="0"/>
              <a:t>Intercomparison</a:t>
            </a:r>
            <a:r>
              <a:rPr lang="fr-FR" sz="2400" b="1" dirty="0" smtClean="0"/>
              <a:t> in situ / AltiKa observations</a:t>
            </a:r>
            <a:endParaRPr lang="fr-FR" sz="1000" b="1" dirty="0" smtClean="0"/>
          </a:p>
          <a:p>
            <a:pPr marL="360000">
              <a:spcBef>
                <a:spcPts val="600"/>
              </a:spcBef>
              <a:spcAft>
                <a:spcPts val="600"/>
              </a:spcAft>
            </a:pPr>
            <a:r>
              <a:rPr lang="fr-FR" dirty="0" smtClean="0"/>
              <a:t>• </a:t>
            </a:r>
            <a:r>
              <a:rPr lang="fr-FR" dirty="0" smtClean="0"/>
              <a:t>case </a:t>
            </a:r>
            <a:r>
              <a:rPr lang="fr-FR" dirty="0" err="1" smtClean="0"/>
              <a:t>study</a:t>
            </a:r>
            <a:r>
              <a:rPr lang="fr-FR" dirty="0" smtClean="0"/>
              <a:t> for the </a:t>
            </a:r>
            <a:r>
              <a:rPr lang="fr-FR" dirty="0" err="1" smtClean="0"/>
              <a:t>intercomparison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AltiKa </a:t>
            </a:r>
            <a:r>
              <a:rPr lang="fr-FR" dirty="0" err="1" smtClean="0"/>
              <a:t>measurement</a:t>
            </a:r>
            <a:r>
              <a:rPr lang="fr-FR" dirty="0" smtClean="0"/>
              <a:t> and in situ obs.</a:t>
            </a:r>
            <a:endParaRPr lang="fr-FR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95536" y="451520"/>
            <a:ext cx="8420472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800" b="1" dirty="0" smtClean="0"/>
              <a:t>REGIONAL CIRCULATION IN THE SOUTHWEST PACIFIC</a:t>
            </a: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17" name="Image 4" descr="SPICE_circulati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196753"/>
            <a:ext cx="462399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>
            <a:off x="395536" y="4653137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Ganachaud</a:t>
            </a:r>
            <a:r>
              <a:rPr lang="fr-FR" sz="1600" dirty="0" smtClean="0"/>
              <a:t> </a:t>
            </a:r>
            <a:r>
              <a:rPr lang="fr-FR" sz="1600" dirty="0" smtClean="0"/>
              <a:t>et al</a:t>
            </a:r>
            <a:r>
              <a:rPr lang="fr-FR" sz="1600" dirty="0" smtClean="0"/>
              <a:t>. (2012)</a:t>
            </a:r>
          </a:p>
          <a:p>
            <a:r>
              <a:rPr lang="fr-FR" sz="1600" dirty="0" err="1" smtClean="0"/>
              <a:t>Kessler</a:t>
            </a:r>
            <a:r>
              <a:rPr lang="fr-FR" sz="1600" dirty="0" smtClean="0"/>
              <a:t> </a:t>
            </a:r>
            <a:r>
              <a:rPr lang="fr-FR" sz="1600" dirty="0" smtClean="0"/>
              <a:t>and </a:t>
            </a:r>
            <a:r>
              <a:rPr lang="fr-FR" sz="1600" dirty="0" err="1" smtClean="0"/>
              <a:t>Cravatte</a:t>
            </a:r>
            <a:r>
              <a:rPr lang="fr-FR" sz="1600" dirty="0" smtClean="0"/>
              <a:t> (2014)</a:t>
            </a:r>
            <a:endParaRPr lang="fr-FR" sz="16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580112" y="141277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 descr="spicefieldexperiment2012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113" y="2693243"/>
            <a:ext cx="5667375" cy="404812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947526" y="1412776"/>
            <a:ext cx="41964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• </a:t>
            </a:r>
            <a:r>
              <a:rPr lang="fr-FR" sz="2000" dirty="0" err="1" smtClean="0"/>
              <a:t>complex</a:t>
            </a:r>
            <a:r>
              <a:rPr lang="fr-FR" sz="2000" dirty="0" smtClean="0"/>
              <a:t> </a:t>
            </a:r>
            <a:r>
              <a:rPr lang="fr-FR" sz="2000" dirty="0" err="1" smtClean="0"/>
              <a:t>bathymetry</a:t>
            </a:r>
            <a:endParaRPr lang="fr-FR" sz="2000" dirty="0" smtClean="0"/>
          </a:p>
          <a:p>
            <a:endParaRPr lang="fr-FR" sz="1400" dirty="0" smtClean="0"/>
          </a:p>
          <a:p>
            <a:r>
              <a:rPr lang="fr-FR" sz="2000" dirty="0" smtClean="0"/>
              <a:t>• </a:t>
            </a:r>
            <a:r>
              <a:rPr lang="fr-FR" sz="2000" dirty="0" err="1" smtClean="0"/>
              <a:t>predominance</a:t>
            </a:r>
            <a:r>
              <a:rPr lang="fr-FR" sz="2000" dirty="0" smtClean="0"/>
              <a:t> of zonal jets </a:t>
            </a:r>
          </a:p>
          <a:p>
            <a:endParaRPr lang="fr-FR" sz="1400" dirty="0" smtClean="0"/>
          </a:p>
          <a:p>
            <a:r>
              <a:rPr lang="fr-FR" sz="2000" dirty="0" smtClean="0"/>
              <a:t>• </a:t>
            </a:r>
            <a:r>
              <a:rPr lang="fr-FR" sz="2000" dirty="0" err="1" smtClean="0"/>
              <a:t>low</a:t>
            </a:r>
            <a:r>
              <a:rPr lang="fr-FR" sz="2000" dirty="0" smtClean="0"/>
              <a:t>-</a:t>
            </a:r>
            <a:r>
              <a:rPr lang="fr-FR" sz="2000" dirty="0" err="1" smtClean="0"/>
              <a:t>frequency</a:t>
            </a:r>
            <a:r>
              <a:rPr lang="fr-FR" sz="2000" dirty="0" smtClean="0"/>
              <a:t> modulation of ENSO?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987824" y="5805264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smtClean="0"/>
              <a:t>SPICE program</a:t>
            </a:r>
            <a:endParaRPr lang="fr-FR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012160" y="3789040"/>
            <a:ext cx="2088232" cy="2160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012160" y="4581128"/>
            <a:ext cx="2088232" cy="2160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6012160" y="5877272"/>
            <a:ext cx="2088232" cy="2160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95536" y="451520"/>
            <a:ext cx="8420472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800" b="1" dirty="0" smtClean="0"/>
              <a:t>REGIONAL CIRCULATION IN THE SOUTHWEST PACIFIC</a:t>
            </a: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17" name="Image 4" descr="SPICE_circulati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196753"/>
            <a:ext cx="462399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123728" y="2433637"/>
            <a:ext cx="504056" cy="707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9" name="Image 18" descr="ECC_gasparin2011.png"/>
          <p:cNvPicPr>
            <a:picLocks noChangeAspect="1"/>
          </p:cNvPicPr>
          <p:nvPr/>
        </p:nvPicPr>
        <p:blipFill>
          <a:blip r:embed="rId3" cstate="print"/>
          <a:srcRect l="49134" t="7474"/>
          <a:stretch>
            <a:fillRect/>
          </a:stretch>
        </p:blipFill>
        <p:spPr>
          <a:xfrm>
            <a:off x="5387181" y="2852936"/>
            <a:ext cx="3649315" cy="3356992"/>
          </a:xfrm>
          <a:prstGeom prst="rect">
            <a:avLst/>
          </a:prstGeom>
        </p:spPr>
      </p:pic>
      <p:cxnSp>
        <p:nvCxnSpPr>
          <p:cNvPr id="21" name="Connecteur droit avec flèche 20"/>
          <p:cNvCxnSpPr/>
          <p:nvPr/>
        </p:nvCxnSpPr>
        <p:spPr>
          <a:xfrm>
            <a:off x="2627784" y="2996952"/>
            <a:ext cx="2682014" cy="18722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395536" y="4653137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(</a:t>
            </a:r>
            <a:r>
              <a:rPr lang="fr-FR" sz="1600" dirty="0" err="1" smtClean="0"/>
              <a:t>Ganachaud</a:t>
            </a:r>
            <a:r>
              <a:rPr lang="fr-FR" sz="1600" dirty="0" smtClean="0"/>
              <a:t> et al., 2012; </a:t>
            </a:r>
            <a:r>
              <a:rPr lang="fr-FR" sz="1600" dirty="0" err="1" smtClean="0"/>
              <a:t>Kessler</a:t>
            </a:r>
            <a:r>
              <a:rPr lang="fr-FR" sz="1600" dirty="0" smtClean="0"/>
              <a:t> and </a:t>
            </a:r>
            <a:r>
              <a:rPr lang="fr-FR" sz="1600" dirty="0" err="1" smtClean="0"/>
              <a:t>Cravatte</a:t>
            </a:r>
            <a:r>
              <a:rPr lang="fr-FR" sz="1600" dirty="0" smtClean="0"/>
              <a:t>, 2014)</a:t>
            </a:r>
            <a:endParaRPr lang="fr-FR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6611317" y="6237312"/>
            <a:ext cx="2425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(Gasparin et al., 2011)</a:t>
            </a:r>
            <a:endParaRPr lang="fr-FR" sz="16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580112" y="141277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5379574" y="1782108"/>
            <a:ext cx="3512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• South </a:t>
            </a:r>
            <a:r>
              <a:rPr lang="fr-FR" sz="2000" dirty="0" err="1" smtClean="0"/>
              <a:t>Caledonian</a:t>
            </a:r>
            <a:r>
              <a:rPr lang="fr-FR" sz="2000" dirty="0" smtClean="0"/>
              <a:t> Jet (SCJ)</a:t>
            </a:r>
          </a:p>
          <a:p>
            <a:endParaRPr lang="fr-FR" sz="1400" dirty="0" smtClean="0"/>
          </a:p>
          <a:p>
            <a:r>
              <a:rPr lang="fr-FR" sz="2000" dirty="0" smtClean="0"/>
              <a:t>• East </a:t>
            </a:r>
            <a:r>
              <a:rPr lang="fr-FR" sz="2000" dirty="0" err="1" smtClean="0"/>
              <a:t>Caledonian</a:t>
            </a:r>
            <a:r>
              <a:rPr lang="fr-FR" sz="2000" dirty="0" smtClean="0"/>
              <a:t> </a:t>
            </a:r>
            <a:r>
              <a:rPr lang="fr-FR" sz="2000" dirty="0" err="1" smtClean="0"/>
              <a:t>Current</a:t>
            </a:r>
            <a:r>
              <a:rPr lang="fr-FR" sz="2000" dirty="0" smtClean="0"/>
              <a:t> (ECC)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4514924"/>
            <a:ext cx="856895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b="1" u="sng" dirty="0" smtClean="0"/>
              <a:t>Validation of the SARAL/AltiKa </a:t>
            </a:r>
            <a:r>
              <a:rPr lang="fr-FR" sz="2400" b="1" u="sng" dirty="0" err="1" smtClean="0"/>
              <a:t>measurements</a:t>
            </a:r>
            <a:r>
              <a:rPr lang="fr-FR" sz="2400" b="1" u="sng" dirty="0" smtClean="0"/>
              <a:t> </a:t>
            </a:r>
            <a:r>
              <a:rPr lang="fr-FR" sz="2400" b="1" u="sng" dirty="0" smtClean="0"/>
              <a:t>:</a:t>
            </a:r>
          </a:p>
          <a:p>
            <a:r>
              <a:rPr lang="fr-FR" sz="2400" dirty="0" smtClean="0"/>
              <a:t>• </a:t>
            </a:r>
            <a:r>
              <a:rPr lang="fr-FR" sz="2200" dirty="0" smtClean="0"/>
              <a:t>AltiKa: Ka-band </a:t>
            </a:r>
            <a:r>
              <a:rPr lang="fr-FR" sz="2200" dirty="0" err="1" smtClean="0"/>
              <a:t>altimeter</a:t>
            </a:r>
            <a:r>
              <a:rPr lang="fr-FR" sz="2200" dirty="0" smtClean="0"/>
              <a:t> </a:t>
            </a:r>
            <a:r>
              <a:rPr lang="fr-FR" sz="2200" dirty="0" err="1" smtClean="0"/>
              <a:t>onboard</a:t>
            </a:r>
            <a:r>
              <a:rPr lang="fr-FR" sz="2200" dirty="0" smtClean="0"/>
              <a:t> SARAL satellite, </a:t>
            </a:r>
          </a:p>
          <a:p>
            <a:pPr>
              <a:spcAft>
                <a:spcPts val="1200"/>
              </a:spcAft>
            </a:pPr>
            <a:r>
              <a:rPr lang="fr-FR" sz="2200" dirty="0" err="1" smtClean="0"/>
              <a:t>dedicated</a:t>
            </a:r>
            <a:r>
              <a:rPr lang="fr-FR" sz="2200" dirty="0" smtClean="0"/>
              <a:t> to observations of </a:t>
            </a:r>
            <a:r>
              <a:rPr lang="fr-FR" sz="2200" dirty="0" err="1" smtClean="0"/>
              <a:t>near</a:t>
            </a:r>
            <a:r>
              <a:rPr lang="fr-FR" sz="2200" dirty="0" smtClean="0"/>
              <a:t>-</a:t>
            </a:r>
            <a:r>
              <a:rPr lang="fr-FR" sz="2200" dirty="0" err="1" smtClean="0"/>
              <a:t>coastal</a:t>
            </a:r>
            <a:r>
              <a:rPr lang="fr-FR" sz="2200" dirty="0" smtClean="0"/>
              <a:t> </a:t>
            </a:r>
            <a:r>
              <a:rPr lang="fr-FR" sz="2200" dirty="0" err="1" smtClean="0"/>
              <a:t>oceans</a:t>
            </a:r>
            <a:endParaRPr lang="fr-FR" sz="2200" b="1" dirty="0" smtClean="0"/>
          </a:p>
          <a:p>
            <a:pPr>
              <a:spcAft>
                <a:spcPts val="1200"/>
              </a:spcAft>
            </a:pPr>
            <a:r>
              <a:rPr lang="fr-FR" sz="2200" dirty="0" smtClean="0"/>
              <a:t>• </a:t>
            </a:r>
            <a:r>
              <a:rPr lang="fr-FR" sz="2200" dirty="0" smtClean="0"/>
              <a:t>case </a:t>
            </a:r>
            <a:r>
              <a:rPr lang="fr-FR" sz="2200" dirty="0" err="1" smtClean="0"/>
              <a:t>example</a:t>
            </a:r>
            <a:r>
              <a:rPr lang="fr-FR" sz="2200" dirty="0" smtClean="0"/>
              <a:t> to </a:t>
            </a:r>
            <a:r>
              <a:rPr lang="fr-FR" sz="2200" dirty="0" err="1" smtClean="0"/>
              <a:t>assess</a:t>
            </a:r>
            <a:r>
              <a:rPr lang="fr-FR" sz="2200" dirty="0" smtClean="0"/>
              <a:t> the performance of the </a:t>
            </a:r>
            <a:r>
              <a:rPr lang="fr-FR" sz="2200" dirty="0" err="1" smtClean="0"/>
              <a:t>Saral</a:t>
            </a:r>
            <a:r>
              <a:rPr lang="fr-FR" sz="2200" dirty="0" smtClean="0"/>
              <a:t>/AltiKa 							</a:t>
            </a:r>
            <a:r>
              <a:rPr lang="fr-FR" sz="2200" dirty="0" err="1" smtClean="0"/>
              <a:t>altimeter</a:t>
            </a:r>
            <a:r>
              <a:rPr lang="fr-FR" sz="2200" dirty="0" smtClean="0"/>
              <a:t> </a:t>
            </a:r>
            <a:r>
              <a:rPr lang="fr-FR" sz="2200" dirty="0" smtClean="0"/>
              <a:t>to monitor</a:t>
            </a:r>
            <a:r>
              <a:rPr lang="fr-FR" sz="2200" dirty="0" smtClean="0"/>
              <a:t> </a:t>
            </a:r>
            <a:r>
              <a:rPr lang="fr-FR" sz="2200" dirty="0" smtClean="0"/>
              <a:t>a </a:t>
            </a:r>
            <a:r>
              <a:rPr lang="fr-FR" sz="2200" dirty="0" err="1" smtClean="0"/>
              <a:t>coastal</a:t>
            </a:r>
            <a:r>
              <a:rPr lang="fr-FR" sz="2200" dirty="0" smtClean="0"/>
              <a:t> </a:t>
            </a:r>
            <a:r>
              <a:rPr lang="fr-FR" sz="2200" dirty="0" err="1" smtClean="0"/>
              <a:t>boundary</a:t>
            </a:r>
            <a:r>
              <a:rPr lang="fr-FR" sz="2200" dirty="0" smtClean="0"/>
              <a:t> </a:t>
            </a:r>
            <a:r>
              <a:rPr lang="fr-FR" sz="2200" dirty="0" err="1" smtClean="0"/>
              <a:t>current</a:t>
            </a:r>
            <a:endParaRPr lang="fr-FR" sz="2200" dirty="0" smtClean="0"/>
          </a:p>
        </p:txBody>
      </p:sp>
      <p:pic>
        <p:nvPicPr>
          <p:cNvPr id="7" name="Image 6" descr="Image_3D_SAR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3969060"/>
            <a:ext cx="2448272" cy="18362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9512" y="1702256"/>
            <a:ext cx="882047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b="1" u="sng" dirty="0" err="1" smtClean="0"/>
              <a:t>Scientific</a:t>
            </a:r>
            <a:r>
              <a:rPr lang="fr-FR" sz="2400" b="1" u="sng" dirty="0" smtClean="0"/>
              <a:t> questions:</a:t>
            </a:r>
          </a:p>
          <a:p>
            <a:pPr>
              <a:spcAft>
                <a:spcPts val="1200"/>
              </a:spcAft>
            </a:pPr>
            <a:r>
              <a:rPr lang="fr-FR" sz="2200" dirty="0" smtClean="0"/>
              <a:t>• spatial structure of the ECC?</a:t>
            </a:r>
          </a:p>
          <a:p>
            <a:pPr>
              <a:spcAft>
                <a:spcPts val="1200"/>
              </a:spcAft>
            </a:pPr>
            <a:r>
              <a:rPr lang="fr-FR" sz="2200" dirty="0" smtClean="0"/>
              <a:t>• time </a:t>
            </a:r>
            <a:r>
              <a:rPr lang="fr-FR" sz="2200" dirty="0" err="1" smtClean="0"/>
              <a:t>variability</a:t>
            </a:r>
            <a:r>
              <a:rPr lang="fr-FR" sz="2200" dirty="0" smtClean="0"/>
              <a:t> of the ECC transport and water masses and </a:t>
            </a:r>
            <a:r>
              <a:rPr lang="fr-FR" sz="2200" dirty="0" err="1" smtClean="0"/>
              <a:t>its</a:t>
            </a:r>
            <a:r>
              <a:rPr lang="fr-FR" sz="2200" dirty="0" smtClean="0"/>
              <a:t> </a:t>
            </a:r>
            <a:r>
              <a:rPr lang="fr-FR" sz="2200" dirty="0" smtClean="0"/>
              <a:t>causes?</a:t>
            </a:r>
            <a:endParaRPr lang="fr-FR" sz="2200" dirty="0" smtClean="0"/>
          </a:p>
          <a:p>
            <a:pPr>
              <a:spcAft>
                <a:spcPts val="1200"/>
              </a:spcAft>
            </a:pPr>
            <a:r>
              <a:rPr lang="fr-FR" sz="2200" dirty="0" smtClean="0"/>
              <a:t>• </a:t>
            </a:r>
            <a:r>
              <a:rPr lang="fr-FR" sz="2200" dirty="0" err="1" smtClean="0"/>
              <a:t>potential</a:t>
            </a:r>
            <a:r>
              <a:rPr lang="fr-FR" sz="2200" dirty="0" smtClean="0"/>
              <a:t> impact of </a:t>
            </a:r>
            <a:r>
              <a:rPr lang="fr-FR" sz="2200" dirty="0" err="1" smtClean="0"/>
              <a:t>this</a:t>
            </a:r>
            <a:r>
              <a:rPr lang="fr-FR" sz="2200" dirty="0" smtClean="0"/>
              <a:t> western </a:t>
            </a:r>
            <a:r>
              <a:rPr lang="fr-FR" sz="2200" dirty="0" err="1" smtClean="0"/>
              <a:t>boundary</a:t>
            </a:r>
            <a:r>
              <a:rPr lang="fr-FR" sz="2200" dirty="0" smtClean="0"/>
              <a:t> </a:t>
            </a:r>
            <a:r>
              <a:rPr lang="fr-FR" sz="2200" dirty="0" err="1" smtClean="0"/>
              <a:t>current</a:t>
            </a:r>
            <a:r>
              <a:rPr lang="fr-FR" sz="2200" dirty="0" smtClean="0"/>
              <a:t> on </a:t>
            </a:r>
            <a:r>
              <a:rPr lang="fr-FR" sz="2200" dirty="0" err="1" smtClean="0"/>
              <a:t>properties</a:t>
            </a:r>
            <a:r>
              <a:rPr lang="fr-FR" sz="2200" dirty="0" smtClean="0"/>
              <a:t>’ </a:t>
            </a:r>
            <a:r>
              <a:rPr lang="fr-FR" sz="2200" dirty="0" err="1" smtClean="0"/>
              <a:t>mixing</a:t>
            </a:r>
            <a:r>
              <a:rPr lang="fr-FR" sz="2200" dirty="0" smtClean="0"/>
              <a:t>?</a:t>
            </a:r>
            <a:endParaRPr lang="fr-FR" sz="2200" dirty="0" smtClean="0"/>
          </a:p>
          <a:p>
            <a:pPr marL="432000">
              <a:spcBef>
                <a:spcPts val="600"/>
              </a:spcBef>
            </a:pPr>
            <a:endParaRPr lang="fr-FR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179512" y="188640"/>
            <a:ext cx="8568952" cy="1200329"/>
          </a:xfrm>
          <a:prstGeom prst="rect">
            <a:avLst/>
          </a:prstGeom>
          <a:solidFill>
            <a:srgbClr val="FFD85D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AltiGlidEx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project</a:t>
            </a:r>
            <a:r>
              <a:rPr lang="fr-FR" sz="2400" b="1" dirty="0" smtClean="0"/>
              <a:t>: </a:t>
            </a:r>
          </a:p>
          <a:p>
            <a:pPr algn="ctr"/>
            <a:r>
              <a:rPr lang="fr-FR" sz="2400" dirty="0" smtClean="0"/>
              <a:t>to </a:t>
            </a:r>
            <a:r>
              <a:rPr lang="fr-FR" sz="2400" dirty="0" err="1" smtClean="0"/>
              <a:t>develop</a:t>
            </a:r>
            <a:r>
              <a:rPr lang="fr-FR" sz="2400" dirty="0" smtClean="0"/>
              <a:t> a </a:t>
            </a:r>
            <a:r>
              <a:rPr lang="fr-FR" sz="2400" dirty="0" err="1" smtClean="0"/>
              <a:t>synergy</a:t>
            </a:r>
            <a:r>
              <a:rPr lang="fr-FR" sz="2400" dirty="0" smtClean="0"/>
              <a:t> </a:t>
            </a:r>
            <a:r>
              <a:rPr lang="fr-FR" sz="2400" dirty="0" err="1" smtClean="0"/>
              <a:t>between</a:t>
            </a:r>
            <a:r>
              <a:rPr lang="fr-FR" sz="2400" dirty="0" smtClean="0"/>
              <a:t> </a:t>
            </a:r>
            <a:r>
              <a:rPr lang="fr-FR" sz="2400" dirty="0" err="1" smtClean="0"/>
              <a:t>altimetry</a:t>
            </a:r>
            <a:r>
              <a:rPr lang="fr-FR" sz="2400" dirty="0" smtClean="0"/>
              <a:t> and in situ observations to monitor the ECC (and SCJ)</a:t>
            </a:r>
            <a:endParaRPr lang="fr-FR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3528" y="1340768"/>
            <a:ext cx="82809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b="1" dirty="0" err="1" smtClean="0"/>
              <a:t>Strategy</a:t>
            </a:r>
            <a:r>
              <a:rPr lang="fr-FR" sz="2400" b="1" dirty="0" smtClean="0"/>
              <a:t> of in situ observations</a:t>
            </a:r>
          </a:p>
          <a:p>
            <a:pPr marL="342900" indent="-342900">
              <a:buAutoNum type="arabicPeriod"/>
            </a:pPr>
            <a:endParaRPr lang="fr-FR" sz="2400" b="1" dirty="0" smtClean="0"/>
          </a:p>
          <a:p>
            <a:pPr marL="342900" indent="-342900">
              <a:buAutoNum type="arabicPeriod"/>
            </a:pPr>
            <a:endParaRPr lang="fr-FR" sz="2400" b="1" dirty="0" smtClean="0"/>
          </a:p>
          <a:p>
            <a:pPr marL="342900" indent="-342900">
              <a:buAutoNum type="arabicPeriod"/>
            </a:pPr>
            <a:endParaRPr lang="fr-FR" sz="2400" b="1" dirty="0" smtClean="0"/>
          </a:p>
          <a:p>
            <a:pPr marL="342900" indent="-342900">
              <a:buAutoNum type="arabicPeriod"/>
            </a:pPr>
            <a:r>
              <a:rPr lang="fr-FR" sz="2400" b="1" dirty="0" smtClean="0"/>
              <a:t>New insights </a:t>
            </a:r>
            <a:r>
              <a:rPr lang="fr-FR" sz="2400" b="1" dirty="0" smtClean="0"/>
              <a:t>on the ECC structure and </a:t>
            </a:r>
            <a:r>
              <a:rPr lang="fr-FR" sz="2400" b="1" dirty="0" err="1" smtClean="0"/>
              <a:t>variability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from</a:t>
            </a:r>
            <a:r>
              <a:rPr lang="fr-FR" sz="2400" b="1" dirty="0" smtClean="0"/>
              <a:t> in situ </a:t>
            </a:r>
            <a:r>
              <a:rPr lang="fr-FR" sz="2400" b="1" dirty="0" smtClean="0"/>
              <a:t>observations, </a:t>
            </a:r>
            <a:r>
              <a:rPr lang="fr-FR" sz="2400" b="1" dirty="0" err="1" smtClean="0"/>
              <a:t>including</a:t>
            </a:r>
            <a:r>
              <a:rPr lang="fr-FR" sz="2400" b="1" dirty="0" smtClean="0"/>
              <a:t> gliders</a:t>
            </a:r>
            <a:endParaRPr lang="fr-FR" sz="2400" b="1" dirty="0" smtClean="0"/>
          </a:p>
          <a:p>
            <a:pPr marL="342900" indent="-342900">
              <a:buAutoNum type="arabicPeriod"/>
            </a:pPr>
            <a:endParaRPr lang="fr-FR" sz="2400" b="1" dirty="0" smtClean="0"/>
          </a:p>
          <a:p>
            <a:pPr marL="342900" indent="-342900">
              <a:buAutoNum type="arabicPeriod"/>
            </a:pPr>
            <a:endParaRPr lang="fr-FR" sz="2400" b="1" dirty="0" smtClean="0"/>
          </a:p>
          <a:p>
            <a:pPr marL="342900" indent="-342900">
              <a:buAutoNum type="arabicPeriod"/>
            </a:pPr>
            <a:endParaRPr lang="fr-FR" sz="2400" b="1" dirty="0" smtClean="0"/>
          </a:p>
          <a:p>
            <a:pPr marL="342900" indent="-342900">
              <a:buAutoNum type="arabicPeriod"/>
            </a:pPr>
            <a:r>
              <a:rPr lang="fr-FR" sz="2400" b="1" dirty="0" err="1" smtClean="0"/>
              <a:t>Preliminary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intercomparison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between</a:t>
            </a:r>
            <a:r>
              <a:rPr lang="fr-FR" sz="2400" b="1" dirty="0" smtClean="0"/>
              <a:t> SARAL/</a:t>
            </a:r>
            <a:r>
              <a:rPr lang="fr-FR" sz="2400" b="1" dirty="0" err="1" smtClean="0"/>
              <a:t>Altika</a:t>
            </a:r>
            <a:r>
              <a:rPr lang="fr-FR" sz="2400" b="1" dirty="0" smtClean="0"/>
              <a:t> and in situ observations</a:t>
            </a:r>
            <a:endParaRPr lang="fr-FR" sz="2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lan_campagne_201_pour_prop_altiglidex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16" y="705564"/>
            <a:ext cx="4069066" cy="547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971600" y="248363"/>
            <a:ext cx="7200800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/>
              <a:t>STRATEGY OF IN SITU / SATELLITE </a:t>
            </a:r>
            <a:r>
              <a:rPr lang="fr-FR" sz="2400" b="1" dirty="0" smtClean="0"/>
              <a:t>OBSERVATIONS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067944" y="2455143"/>
            <a:ext cx="489654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chemeClr val="accent4">
                    <a:lumMod val="75000"/>
                  </a:schemeClr>
                </a:solidFill>
              </a:rPr>
              <a:t>• </a:t>
            </a:r>
            <a:r>
              <a:rPr lang="fr-FR" sz="2200" b="1" dirty="0" err="1" smtClean="0">
                <a:solidFill>
                  <a:schemeClr val="accent4">
                    <a:lumMod val="75000"/>
                  </a:schemeClr>
                </a:solidFill>
              </a:rPr>
              <a:t>current</a:t>
            </a:r>
            <a:r>
              <a:rPr lang="fr-FR" sz="2200" b="1" dirty="0" smtClean="0">
                <a:solidFill>
                  <a:schemeClr val="accent4">
                    <a:lumMod val="75000"/>
                  </a:schemeClr>
                </a:solidFill>
              </a:rPr>
              <a:t>-</a:t>
            </a:r>
            <a:r>
              <a:rPr lang="fr-FR" sz="2200" b="1" dirty="0" err="1" smtClean="0">
                <a:solidFill>
                  <a:schemeClr val="accent4">
                    <a:lumMod val="75000"/>
                  </a:schemeClr>
                </a:solidFill>
              </a:rPr>
              <a:t>meter</a:t>
            </a:r>
            <a:r>
              <a:rPr lang="fr-FR" sz="2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200" b="1" dirty="0" err="1" smtClean="0">
                <a:solidFill>
                  <a:schemeClr val="accent4">
                    <a:lumMod val="75000"/>
                  </a:schemeClr>
                </a:solidFill>
              </a:rPr>
              <a:t>mooring</a:t>
            </a:r>
            <a:r>
              <a:rPr lang="fr-FR" sz="2200" b="1" dirty="0" smtClean="0">
                <a:solidFill>
                  <a:schemeClr val="accent4">
                    <a:lumMod val="75000"/>
                  </a:schemeClr>
                </a:solidFill>
              </a:rPr>
              <a:t> in the ECC</a:t>
            </a:r>
          </a:p>
          <a:p>
            <a:r>
              <a:rPr lang="fr-FR" sz="2200" b="1" dirty="0" smtClean="0">
                <a:solidFill>
                  <a:schemeClr val="accent4">
                    <a:lumMod val="75000"/>
                  </a:schemeClr>
                </a:solidFill>
              </a:rPr>
              <a:t>			(167°15’E – 20°26’S)</a:t>
            </a:r>
          </a:p>
          <a:p>
            <a:pPr algn="ctr"/>
            <a:r>
              <a:rPr lang="fr-FR" dirty="0" smtClean="0"/>
              <a:t>(0-1000m: nov. 2010 – oct. 2011)</a:t>
            </a:r>
          </a:p>
          <a:p>
            <a:pPr algn="ctr"/>
            <a:r>
              <a:rPr lang="fr-FR" dirty="0" smtClean="0"/>
              <a:t>(0-500m:   oct. 2012 – nov. 2013)</a:t>
            </a:r>
          </a:p>
          <a:p>
            <a:endParaRPr lang="fr-FR" sz="2400" dirty="0" smtClean="0"/>
          </a:p>
          <a:p>
            <a:r>
              <a:rPr lang="fr-FR" sz="2200" b="1" dirty="0" smtClean="0"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fr-FR" sz="2200" b="1" dirty="0" err="1" smtClean="0">
                <a:solidFill>
                  <a:schemeClr val="tx2">
                    <a:lumMod val="75000"/>
                  </a:schemeClr>
                </a:solidFill>
              </a:rPr>
              <a:t>repeated</a:t>
            </a:r>
            <a:r>
              <a:rPr lang="fr-FR" sz="2200" b="1" dirty="0" smtClean="0">
                <a:solidFill>
                  <a:schemeClr val="tx2">
                    <a:lumMod val="75000"/>
                  </a:schemeClr>
                </a:solidFill>
              </a:rPr>
              <a:t> SPRAY glider sections</a:t>
            </a:r>
          </a:p>
          <a:p>
            <a:pPr algn="ctr"/>
            <a:r>
              <a:rPr lang="fr-FR" dirty="0" smtClean="0"/>
              <a:t>0-1000m </a:t>
            </a:r>
            <a:r>
              <a:rPr lang="fr-FR" dirty="0" err="1" smtClean="0"/>
              <a:t>hydrographic</a:t>
            </a:r>
            <a:r>
              <a:rPr lang="fr-FR" dirty="0" smtClean="0"/>
              <a:t> sections</a:t>
            </a:r>
          </a:p>
          <a:p>
            <a:pPr algn="ctr"/>
            <a:r>
              <a:rPr lang="fr-FR" dirty="0" smtClean="0"/>
              <a:t>(5 missions </a:t>
            </a:r>
            <a:r>
              <a:rPr lang="fr-FR" dirty="0" err="1" smtClean="0"/>
              <a:t>since</a:t>
            </a:r>
            <a:r>
              <a:rPr lang="fr-FR" dirty="0" smtClean="0"/>
              <a:t> 2010)</a:t>
            </a:r>
          </a:p>
          <a:p>
            <a:endParaRPr lang="fr-FR" sz="2400" dirty="0" smtClean="0"/>
          </a:p>
          <a:p>
            <a:r>
              <a:rPr lang="fr-FR" sz="2200" b="1" dirty="0" smtClean="0">
                <a:solidFill>
                  <a:schemeClr val="accent3">
                    <a:lumMod val="75000"/>
                  </a:schemeClr>
                </a:solidFill>
              </a:rPr>
              <a:t>• </a:t>
            </a:r>
            <a:r>
              <a:rPr lang="fr-FR" sz="2200" b="1" dirty="0" err="1" smtClean="0">
                <a:solidFill>
                  <a:schemeClr val="accent3">
                    <a:lumMod val="75000"/>
                  </a:schemeClr>
                </a:solidFill>
              </a:rPr>
              <a:t>dedicated</a:t>
            </a:r>
            <a:r>
              <a:rPr lang="fr-FR" sz="2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200" b="1" dirty="0" err="1" smtClean="0">
                <a:solidFill>
                  <a:schemeClr val="accent3">
                    <a:lumMod val="75000"/>
                  </a:schemeClr>
                </a:solidFill>
              </a:rPr>
              <a:t>oceanographic</a:t>
            </a:r>
            <a:r>
              <a:rPr lang="fr-FR" sz="2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200" b="1" dirty="0" err="1" smtClean="0">
                <a:solidFill>
                  <a:schemeClr val="accent3">
                    <a:lumMod val="75000"/>
                  </a:schemeClr>
                </a:solidFill>
              </a:rPr>
              <a:t>cruise</a:t>
            </a:r>
            <a:r>
              <a:rPr lang="fr-FR" sz="2200" b="1" dirty="0" smtClean="0">
                <a:solidFill>
                  <a:schemeClr val="accent3">
                    <a:lumMod val="75000"/>
                  </a:schemeClr>
                </a:solidFill>
              </a:rPr>
              <a:t> (LOSS)</a:t>
            </a:r>
          </a:p>
          <a:p>
            <a:pPr algn="ctr"/>
            <a:r>
              <a:rPr lang="fr-FR" dirty="0" smtClean="0"/>
              <a:t>0-2000m section + 0-600m SADCP </a:t>
            </a:r>
            <a:r>
              <a:rPr lang="fr-FR" dirty="0" err="1" smtClean="0"/>
              <a:t>currents</a:t>
            </a:r>
            <a:endParaRPr lang="fr-FR" dirty="0" smtClean="0"/>
          </a:p>
          <a:p>
            <a:pPr algn="ctr"/>
            <a:r>
              <a:rPr lang="fr-FR" dirty="0" smtClean="0"/>
              <a:t>(oct.-nov. 2013)</a:t>
            </a:r>
          </a:p>
          <a:p>
            <a:endParaRPr lang="fr-FR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067944" y="1140415"/>
            <a:ext cx="468052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 smtClean="0"/>
              <a:t>along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two</a:t>
            </a:r>
            <a:r>
              <a:rPr lang="fr-FR" sz="2200" b="1" dirty="0" smtClean="0"/>
              <a:t> SARAL/AltiKa </a:t>
            </a:r>
            <a:r>
              <a:rPr lang="fr-FR" sz="2200" b="1" dirty="0" err="1" smtClean="0"/>
              <a:t>ground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tracks</a:t>
            </a:r>
            <a:endParaRPr lang="fr-FR" sz="2200" b="1" dirty="0" smtClean="0"/>
          </a:p>
          <a:p>
            <a:pPr algn="ctr"/>
            <a:r>
              <a:rPr lang="fr-FR" sz="2200" b="1" dirty="0" smtClean="0">
                <a:solidFill>
                  <a:schemeClr val="accent6">
                    <a:lumMod val="75000"/>
                  </a:schemeClr>
                </a:solidFill>
              </a:rPr>
              <a:t>(#746 and #202)</a:t>
            </a:r>
          </a:p>
          <a:p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21320" y="2492896"/>
            <a:ext cx="23040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2051720" y="1412776"/>
            <a:ext cx="360040" cy="1512168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1547664" y="5589240"/>
            <a:ext cx="0" cy="1152128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avec flèche 8"/>
          <p:cNvCxnSpPr/>
          <p:nvPr/>
        </p:nvCxnSpPr>
        <p:spPr>
          <a:xfrm>
            <a:off x="251520" y="1340768"/>
            <a:ext cx="883822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8604448" y="1340768"/>
            <a:ext cx="0" cy="551723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6156176" y="1370385"/>
            <a:ext cx="0" cy="548761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251520" y="90872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2010</a:t>
            </a:r>
            <a:endParaRPr lang="fr-FR" sz="24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7020272" y="90872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2013</a:t>
            </a:r>
            <a:endParaRPr lang="fr-FR" sz="2400" b="1" dirty="0"/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6444208" y="1988840"/>
            <a:ext cx="2645532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611560" y="2852936"/>
            <a:ext cx="2664296" cy="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251520" y="2276872"/>
            <a:ext cx="883822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251520" y="4293096"/>
            <a:ext cx="883822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 rot="16200000">
            <a:off x="-591381" y="3090156"/>
            <a:ext cx="1800200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Track</a:t>
            </a:r>
            <a:r>
              <a:rPr lang="fr-FR" sz="2400" b="1" dirty="0" smtClean="0"/>
              <a:t> #746</a:t>
            </a:r>
            <a:endParaRPr lang="fr-FR" sz="2400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6660232" y="1556792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SARAL / AltiKa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691680" y="2420888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chemeClr val="accent4">
                    <a:lumMod val="75000"/>
                  </a:schemeClr>
                </a:solidFill>
              </a:rPr>
              <a:t>mooring</a:t>
            </a:r>
            <a:endParaRPr lang="fr-F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40" name="Connecteur droit 39"/>
          <p:cNvCxnSpPr/>
          <p:nvPr/>
        </p:nvCxnSpPr>
        <p:spPr>
          <a:xfrm>
            <a:off x="8028384" y="5877272"/>
            <a:ext cx="288032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8028384" y="2276872"/>
            <a:ext cx="0" cy="201622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6876256" y="2276872"/>
            <a:ext cx="0" cy="201622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6588224" y="2276872"/>
            <a:ext cx="0" cy="201622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7740352" y="2276872"/>
            <a:ext cx="0" cy="201622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8604448" y="2276872"/>
            <a:ext cx="0" cy="201622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7164288" y="2276872"/>
            <a:ext cx="0" cy="201622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7452320" y="2276872"/>
            <a:ext cx="0" cy="201622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8316416" y="2276872"/>
            <a:ext cx="0" cy="201622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8892480" y="2276872"/>
            <a:ext cx="0" cy="194421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 rot="16200000">
            <a:off x="-93710" y="4638328"/>
            <a:ext cx="864095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#202</a:t>
            </a:r>
            <a:endParaRPr lang="fr-FR" sz="2400" b="1" dirty="0"/>
          </a:p>
        </p:txBody>
      </p:sp>
      <p:sp>
        <p:nvSpPr>
          <p:cNvPr id="67" name="ZoneTexte 66"/>
          <p:cNvSpPr txBox="1"/>
          <p:nvPr/>
        </p:nvSpPr>
        <p:spPr>
          <a:xfrm>
            <a:off x="5076056" y="371703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2060"/>
                </a:solidFill>
              </a:rPr>
              <a:t>glider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5148064" y="3183359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chemeClr val="accent3">
                    <a:lumMod val="75000"/>
                  </a:schemeClr>
                </a:solidFill>
              </a:rPr>
              <a:t>cruise</a:t>
            </a:r>
            <a:endParaRPr lang="fr-F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3563888" y="607848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2060"/>
                </a:solidFill>
              </a:rPr>
              <a:t>glider</a:t>
            </a:r>
            <a:endParaRPr lang="fr-FR" sz="2400" b="1" dirty="0">
              <a:solidFill>
                <a:srgbClr val="002060"/>
              </a:solidFill>
            </a:endParaRPr>
          </a:p>
        </p:txBody>
      </p:sp>
      <p:cxnSp>
        <p:nvCxnSpPr>
          <p:cNvPr id="70" name="Connecteur droit 69"/>
          <p:cNvCxnSpPr/>
          <p:nvPr/>
        </p:nvCxnSpPr>
        <p:spPr>
          <a:xfrm>
            <a:off x="3635896" y="5661248"/>
            <a:ext cx="0" cy="108012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>
            <a:off x="6732240" y="4293096"/>
            <a:ext cx="0" cy="108012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/>
          <p:cNvCxnSpPr/>
          <p:nvPr/>
        </p:nvCxnSpPr>
        <p:spPr>
          <a:xfrm>
            <a:off x="7092280" y="4869160"/>
            <a:ext cx="288032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>
            <a:off x="7740352" y="4869160"/>
            <a:ext cx="432048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7380312" y="2708920"/>
            <a:ext cx="72008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/>
          <p:cNvSpPr/>
          <p:nvPr/>
        </p:nvSpPr>
        <p:spPr>
          <a:xfrm>
            <a:off x="7380312" y="3861048"/>
            <a:ext cx="72008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Rectangle 92"/>
          <p:cNvSpPr/>
          <p:nvPr/>
        </p:nvSpPr>
        <p:spPr>
          <a:xfrm>
            <a:off x="7668344" y="2708920"/>
            <a:ext cx="72008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Rectangle 93"/>
          <p:cNvSpPr/>
          <p:nvPr/>
        </p:nvSpPr>
        <p:spPr>
          <a:xfrm>
            <a:off x="7956376" y="2708920"/>
            <a:ext cx="72008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94"/>
          <p:cNvSpPr/>
          <p:nvPr/>
        </p:nvSpPr>
        <p:spPr>
          <a:xfrm>
            <a:off x="7092280" y="2708920"/>
            <a:ext cx="72008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/>
          <p:cNvSpPr/>
          <p:nvPr/>
        </p:nvSpPr>
        <p:spPr>
          <a:xfrm>
            <a:off x="6804248" y="2708920"/>
            <a:ext cx="72008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96"/>
          <p:cNvSpPr/>
          <p:nvPr/>
        </p:nvSpPr>
        <p:spPr>
          <a:xfrm>
            <a:off x="6516216" y="2708920"/>
            <a:ext cx="72008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Rectangle 97"/>
          <p:cNvSpPr/>
          <p:nvPr/>
        </p:nvSpPr>
        <p:spPr>
          <a:xfrm>
            <a:off x="8244408" y="2708920"/>
            <a:ext cx="72008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Rectangle 98"/>
          <p:cNvSpPr/>
          <p:nvPr/>
        </p:nvSpPr>
        <p:spPr>
          <a:xfrm>
            <a:off x="8028384" y="3861048"/>
            <a:ext cx="72008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Rectangle 100"/>
          <p:cNvSpPr/>
          <p:nvPr/>
        </p:nvSpPr>
        <p:spPr>
          <a:xfrm>
            <a:off x="7236296" y="4725144"/>
            <a:ext cx="72008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Rectangle 101"/>
          <p:cNvSpPr/>
          <p:nvPr/>
        </p:nvSpPr>
        <p:spPr>
          <a:xfrm>
            <a:off x="8100392" y="4725144"/>
            <a:ext cx="72008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102"/>
          <p:cNvSpPr/>
          <p:nvPr/>
        </p:nvSpPr>
        <p:spPr>
          <a:xfrm>
            <a:off x="7848364" y="4725144"/>
            <a:ext cx="72008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4" name="Connecteur droit 103"/>
          <p:cNvCxnSpPr/>
          <p:nvPr/>
        </p:nvCxnSpPr>
        <p:spPr>
          <a:xfrm>
            <a:off x="8820472" y="4869160"/>
            <a:ext cx="269268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8820472" y="4005064"/>
            <a:ext cx="269268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>
            <a:off x="3635896" y="1370385"/>
            <a:ext cx="0" cy="548761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1187624" y="1370385"/>
            <a:ext cx="0" cy="548761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ZoneTexte 105"/>
          <p:cNvSpPr txBox="1"/>
          <p:nvPr/>
        </p:nvSpPr>
        <p:spPr>
          <a:xfrm>
            <a:off x="4499992" y="90872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2012</a:t>
            </a:r>
            <a:endParaRPr lang="fr-FR" sz="2400" b="1" dirty="0"/>
          </a:p>
        </p:txBody>
      </p:sp>
      <p:sp>
        <p:nvSpPr>
          <p:cNvPr id="107" name="ZoneTexte 106"/>
          <p:cNvSpPr txBox="1"/>
          <p:nvPr/>
        </p:nvSpPr>
        <p:spPr>
          <a:xfrm>
            <a:off x="2123728" y="90872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2011</a:t>
            </a:r>
            <a:endParaRPr lang="fr-FR" sz="2400" b="1" dirty="0"/>
          </a:p>
        </p:txBody>
      </p:sp>
      <p:cxnSp>
        <p:nvCxnSpPr>
          <p:cNvPr id="110" name="Connecteur droit avec flèche 109"/>
          <p:cNvCxnSpPr/>
          <p:nvPr/>
        </p:nvCxnSpPr>
        <p:spPr>
          <a:xfrm>
            <a:off x="5580112" y="2852936"/>
            <a:ext cx="2736304" cy="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323528" y="5373216"/>
            <a:ext cx="883822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ZoneTexte 114"/>
          <p:cNvSpPr txBox="1"/>
          <p:nvPr/>
        </p:nvSpPr>
        <p:spPr>
          <a:xfrm rot="16200000">
            <a:off x="-108519" y="5877273"/>
            <a:ext cx="893714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SCJ</a:t>
            </a:r>
            <a:endParaRPr lang="fr-FR" sz="2400" b="1" dirty="0"/>
          </a:p>
        </p:txBody>
      </p:sp>
      <p:sp>
        <p:nvSpPr>
          <p:cNvPr id="126" name="Rectangle 125"/>
          <p:cNvSpPr/>
          <p:nvPr/>
        </p:nvSpPr>
        <p:spPr>
          <a:xfrm>
            <a:off x="8316416" y="3284984"/>
            <a:ext cx="72008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9" name="Connecteur droit 58"/>
          <p:cNvCxnSpPr/>
          <p:nvPr/>
        </p:nvCxnSpPr>
        <p:spPr>
          <a:xfrm>
            <a:off x="7236296" y="4005064"/>
            <a:ext cx="288032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7740352" y="4005064"/>
            <a:ext cx="288032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/>
          <p:cNvCxnSpPr/>
          <p:nvPr/>
        </p:nvCxnSpPr>
        <p:spPr>
          <a:xfrm>
            <a:off x="7020272" y="4293096"/>
            <a:ext cx="0" cy="108012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/>
          <p:cNvCxnSpPr/>
          <p:nvPr/>
        </p:nvCxnSpPr>
        <p:spPr>
          <a:xfrm>
            <a:off x="7308304" y="4293096"/>
            <a:ext cx="0" cy="108012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/>
          <p:cNvCxnSpPr/>
          <p:nvPr/>
        </p:nvCxnSpPr>
        <p:spPr>
          <a:xfrm>
            <a:off x="7596336" y="4293096"/>
            <a:ext cx="0" cy="108012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/>
          <p:cNvCxnSpPr/>
          <p:nvPr/>
        </p:nvCxnSpPr>
        <p:spPr>
          <a:xfrm flipH="1">
            <a:off x="7848364" y="4293096"/>
            <a:ext cx="36004" cy="108012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/>
          <p:cNvCxnSpPr/>
          <p:nvPr/>
        </p:nvCxnSpPr>
        <p:spPr>
          <a:xfrm>
            <a:off x="8172400" y="4365104"/>
            <a:ext cx="0" cy="100811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/>
          <p:nvPr/>
        </p:nvCxnSpPr>
        <p:spPr>
          <a:xfrm>
            <a:off x="8460432" y="4293096"/>
            <a:ext cx="0" cy="108012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/>
          <p:cNvCxnSpPr/>
          <p:nvPr/>
        </p:nvCxnSpPr>
        <p:spPr>
          <a:xfrm>
            <a:off x="8748464" y="4293096"/>
            <a:ext cx="0" cy="108012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135"/>
          <p:cNvCxnSpPr/>
          <p:nvPr/>
        </p:nvCxnSpPr>
        <p:spPr>
          <a:xfrm>
            <a:off x="6444208" y="4293096"/>
            <a:ext cx="0" cy="108012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ZoneTexte 146"/>
          <p:cNvSpPr txBox="1"/>
          <p:nvPr/>
        </p:nvSpPr>
        <p:spPr>
          <a:xfrm>
            <a:off x="7020272" y="5631631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chemeClr val="accent3">
                    <a:lumMod val="75000"/>
                  </a:schemeClr>
                </a:solidFill>
              </a:rPr>
              <a:t>cruise</a:t>
            </a:r>
            <a:endParaRPr lang="fr-F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48" name="Connecteur droit 147"/>
          <p:cNvCxnSpPr/>
          <p:nvPr/>
        </p:nvCxnSpPr>
        <p:spPr>
          <a:xfrm>
            <a:off x="4644008" y="6309320"/>
            <a:ext cx="432048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149"/>
          <p:cNvCxnSpPr/>
          <p:nvPr/>
        </p:nvCxnSpPr>
        <p:spPr>
          <a:xfrm>
            <a:off x="2123728" y="4869160"/>
            <a:ext cx="360040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ZoneTexte 151"/>
          <p:cNvSpPr txBox="1"/>
          <p:nvPr/>
        </p:nvSpPr>
        <p:spPr>
          <a:xfrm>
            <a:off x="1187624" y="4623519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2060"/>
                </a:solidFill>
              </a:rPr>
              <a:t>glider</a:t>
            </a:r>
            <a:endParaRPr lang="fr-FR" sz="2400" b="1" dirty="0">
              <a:solidFill>
                <a:srgbClr val="002060"/>
              </a:solidFill>
            </a:endParaRPr>
          </a:p>
        </p:txBody>
      </p:sp>
      <p:cxnSp>
        <p:nvCxnSpPr>
          <p:cNvPr id="153" name="Connecteur droit 152"/>
          <p:cNvCxnSpPr/>
          <p:nvPr/>
        </p:nvCxnSpPr>
        <p:spPr>
          <a:xfrm>
            <a:off x="8100392" y="3429000"/>
            <a:ext cx="288032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Titre 1"/>
          <p:cNvSpPr txBox="1">
            <a:spLocks/>
          </p:cNvSpPr>
          <p:nvPr/>
        </p:nvSpPr>
        <p:spPr>
          <a:xfrm>
            <a:off x="971600" y="248363"/>
            <a:ext cx="7200800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/>
              <a:t>STRATEGY OF IN SITU / SATELLITE OBSERVATIONS 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mean_SP1.jpg"/>
          <p:cNvPicPr>
            <a:picLocks noChangeAspect="1"/>
          </p:cNvPicPr>
          <p:nvPr/>
        </p:nvPicPr>
        <p:blipFill>
          <a:blip r:embed="rId2"/>
          <a:srcRect t="15013" b="15013"/>
          <a:stretch>
            <a:fillRect/>
          </a:stretch>
        </p:blipFill>
        <p:spPr>
          <a:xfrm rot="5400000">
            <a:off x="630254" y="1327515"/>
            <a:ext cx="4000500" cy="4027007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rot="60000" flipH="1" flipV="1">
            <a:off x="1403648" y="3501008"/>
            <a:ext cx="2322771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1763688" y="3284984"/>
            <a:ext cx="1963811" cy="3802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2195736" y="3068960"/>
            <a:ext cx="1531763" cy="5963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2771800" y="2996952"/>
            <a:ext cx="955699" cy="66833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755575" y="1187460"/>
            <a:ext cx="3882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 smtClean="0"/>
              <a:t>November</a:t>
            </a:r>
            <a:r>
              <a:rPr lang="fr-FR" b="1" i="1" dirty="0" smtClean="0"/>
              <a:t> 2010 – </a:t>
            </a:r>
            <a:r>
              <a:rPr lang="fr-FR" b="1" i="1" dirty="0" err="1" smtClean="0"/>
              <a:t>October</a:t>
            </a:r>
            <a:r>
              <a:rPr lang="fr-FR" b="1" i="1" dirty="0" smtClean="0"/>
              <a:t> 2011</a:t>
            </a:r>
            <a:endParaRPr lang="fr-FR" b="1" i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617001" y="5517232"/>
            <a:ext cx="7843432" cy="86177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 smtClean="0"/>
              <a:t>•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velocities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decrease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with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depth</a:t>
            </a:r>
            <a:r>
              <a:rPr lang="fr-FR" sz="2000" b="1" dirty="0" smtClean="0"/>
              <a:t>, but </a:t>
            </a:r>
            <a:r>
              <a:rPr lang="fr-FR" sz="2000" b="1" dirty="0" err="1" smtClean="0"/>
              <a:t>remain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strong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at</a:t>
            </a:r>
            <a:r>
              <a:rPr lang="fr-FR" sz="2000" b="1" dirty="0" smtClean="0"/>
              <a:t> 1000m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 smtClean="0"/>
              <a:t>• </a:t>
            </a:r>
            <a:r>
              <a:rPr lang="fr-FR" sz="2000" b="1" dirty="0" err="1" smtClean="0"/>
              <a:t>velocities</a:t>
            </a:r>
            <a:r>
              <a:rPr lang="fr-FR" sz="2000" b="1" dirty="0" smtClean="0"/>
              <a:t> tend to </a:t>
            </a:r>
            <a:r>
              <a:rPr lang="fr-FR" sz="2000" b="1" dirty="0" err="1" smtClean="0"/>
              <a:t>align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with</a:t>
            </a:r>
            <a:r>
              <a:rPr lang="fr-FR" sz="2000" b="1" dirty="0" smtClean="0"/>
              <a:t> local </a:t>
            </a:r>
            <a:r>
              <a:rPr lang="fr-FR" sz="2000" b="1" dirty="0" err="1" smtClean="0"/>
              <a:t>topography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great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depths</a:t>
            </a:r>
            <a:endParaRPr lang="fr-FR" sz="2000" b="1" dirty="0" smtClean="0"/>
          </a:p>
        </p:txBody>
      </p:sp>
      <p:pic>
        <p:nvPicPr>
          <p:cNvPr id="26" name="Image 25" descr="Umean_SP3.jpg"/>
          <p:cNvPicPr>
            <a:picLocks noChangeAspect="1"/>
          </p:cNvPicPr>
          <p:nvPr/>
        </p:nvPicPr>
        <p:blipFill>
          <a:blip r:embed="rId3"/>
          <a:srcRect t="15013" b="15013"/>
          <a:stretch>
            <a:fillRect/>
          </a:stretch>
        </p:blipFill>
        <p:spPr>
          <a:xfrm rot="5400000">
            <a:off x="4446678" y="1359462"/>
            <a:ext cx="4000500" cy="4027007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4577441" y="1196752"/>
            <a:ext cx="3882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 smtClean="0"/>
              <a:t>October</a:t>
            </a:r>
            <a:r>
              <a:rPr lang="fr-FR" b="1" i="1" dirty="0" smtClean="0"/>
              <a:t> 2012 – </a:t>
            </a:r>
            <a:r>
              <a:rPr lang="fr-FR" b="1" i="1" dirty="0" err="1" smtClean="0"/>
              <a:t>November</a:t>
            </a:r>
            <a:r>
              <a:rPr lang="fr-FR" b="1" i="1" dirty="0" smtClean="0"/>
              <a:t> 2013</a:t>
            </a:r>
            <a:endParaRPr lang="fr-FR" b="1" i="1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H="1" flipV="1">
            <a:off x="6228184" y="3429000"/>
            <a:ext cx="1368152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 flipV="1">
            <a:off x="6228184" y="3284984"/>
            <a:ext cx="1368152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H="1" flipV="1">
            <a:off x="6424613" y="3176588"/>
            <a:ext cx="1171723" cy="5404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1115616" y="3604954"/>
            <a:ext cx="72008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/>
              <a:t>12.0 cm/s</a:t>
            </a:r>
          </a:p>
          <a:p>
            <a:pPr algn="ctr"/>
            <a:r>
              <a:rPr lang="fr-FR" sz="1000" dirty="0" smtClean="0"/>
              <a:t>40m</a:t>
            </a:r>
            <a:endParaRPr lang="fr-FR" sz="1000" dirty="0"/>
          </a:p>
        </p:txBody>
      </p:sp>
      <p:sp>
        <p:nvSpPr>
          <p:cNvPr id="47" name="ZoneTexte 46"/>
          <p:cNvSpPr txBox="1"/>
          <p:nvPr/>
        </p:nvSpPr>
        <p:spPr>
          <a:xfrm>
            <a:off x="971600" y="2852936"/>
            <a:ext cx="72008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/>
              <a:t>10.3 cm/s</a:t>
            </a:r>
          </a:p>
          <a:p>
            <a:pPr algn="ctr"/>
            <a:r>
              <a:rPr lang="fr-FR" sz="1000" dirty="0" smtClean="0"/>
              <a:t>200m</a:t>
            </a:r>
            <a:endParaRPr lang="fr-FR" sz="1000" dirty="0"/>
          </a:p>
        </p:txBody>
      </p:sp>
      <p:sp>
        <p:nvSpPr>
          <p:cNvPr id="48" name="ZoneTexte 47"/>
          <p:cNvSpPr txBox="1"/>
          <p:nvPr/>
        </p:nvSpPr>
        <p:spPr>
          <a:xfrm>
            <a:off x="1915008" y="2468795"/>
            <a:ext cx="72008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/>
              <a:t>8.7 cm/s</a:t>
            </a:r>
          </a:p>
          <a:p>
            <a:pPr algn="ctr"/>
            <a:r>
              <a:rPr lang="fr-FR" sz="1000" dirty="0" smtClean="0"/>
              <a:t>400m</a:t>
            </a:r>
            <a:endParaRPr lang="fr-FR" sz="1000" dirty="0"/>
          </a:p>
        </p:txBody>
      </p:sp>
      <p:sp>
        <p:nvSpPr>
          <p:cNvPr id="49" name="ZoneTexte 48"/>
          <p:cNvSpPr txBox="1"/>
          <p:nvPr/>
        </p:nvSpPr>
        <p:spPr>
          <a:xfrm>
            <a:off x="3007419" y="2668850"/>
            <a:ext cx="72008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/>
              <a:t>6.1 cm/s</a:t>
            </a:r>
          </a:p>
          <a:p>
            <a:pPr algn="ctr"/>
            <a:r>
              <a:rPr lang="fr-FR" sz="1000" dirty="0" smtClean="0"/>
              <a:t>1000m</a:t>
            </a:r>
            <a:endParaRPr lang="fr-FR" sz="1000" dirty="0"/>
          </a:p>
        </p:txBody>
      </p:sp>
      <p:sp>
        <p:nvSpPr>
          <p:cNvPr id="50" name="ZoneTexte 49"/>
          <p:cNvSpPr txBox="1"/>
          <p:nvPr/>
        </p:nvSpPr>
        <p:spPr>
          <a:xfrm>
            <a:off x="5364088" y="2924944"/>
            <a:ext cx="72008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/>
              <a:t>6.9 cm/s</a:t>
            </a:r>
          </a:p>
          <a:p>
            <a:pPr algn="ctr"/>
            <a:r>
              <a:rPr lang="fr-FR" sz="1000" dirty="0" smtClean="0"/>
              <a:t>60m</a:t>
            </a:r>
            <a:endParaRPr lang="fr-FR" sz="1000" dirty="0"/>
          </a:p>
        </p:txBody>
      </p:sp>
      <p:sp>
        <p:nvSpPr>
          <p:cNvPr id="51" name="ZoneTexte 50"/>
          <p:cNvSpPr txBox="1"/>
          <p:nvPr/>
        </p:nvSpPr>
        <p:spPr>
          <a:xfrm>
            <a:off x="6660232" y="2796897"/>
            <a:ext cx="72008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/>
              <a:t>5.7 cm/s</a:t>
            </a:r>
          </a:p>
          <a:p>
            <a:pPr algn="ctr"/>
            <a:r>
              <a:rPr lang="fr-FR" sz="1000" dirty="0" smtClean="0"/>
              <a:t>400m</a:t>
            </a:r>
            <a:endParaRPr lang="fr-FR" sz="1000" dirty="0"/>
          </a:p>
        </p:txBody>
      </p:sp>
      <p:sp>
        <p:nvSpPr>
          <p:cNvPr id="52" name="ZoneTexte 51"/>
          <p:cNvSpPr txBox="1"/>
          <p:nvPr/>
        </p:nvSpPr>
        <p:spPr>
          <a:xfrm>
            <a:off x="5508104" y="3516977"/>
            <a:ext cx="72008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/>
              <a:t>6.9 cm/s</a:t>
            </a:r>
          </a:p>
          <a:p>
            <a:pPr algn="ctr"/>
            <a:r>
              <a:rPr lang="fr-FR" sz="1000" dirty="0" smtClean="0"/>
              <a:t>200m</a:t>
            </a:r>
            <a:endParaRPr lang="fr-FR" sz="1000" dirty="0"/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1187624" y="260648"/>
            <a:ext cx="6696744" cy="576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400" b="1" dirty="0" smtClean="0"/>
              <a:t>MOORING OBSERVATIONS (1)  -  MEAN CURRENTS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915816" y="1700808"/>
            <a:ext cx="1243731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(0-1000m)</a:t>
            </a:r>
            <a:endParaRPr lang="fr-FR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6876256" y="1700808"/>
            <a:ext cx="115212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(0-500m)</a:t>
            </a:r>
            <a:endParaRPr lang="fr-FR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6548</TotalTime>
  <Words>931</Words>
  <Application>Microsoft Office PowerPoint</Application>
  <PresentationFormat>Affichage à l'écran (4:3)</PresentationFormat>
  <Paragraphs>207</Paragraphs>
  <Slides>20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Time variability of the ocean circulation around New Caledonia  from altimetry, gliders and other in situ observations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</vt:vector>
  </TitlesOfParts>
  <Company>IRD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INTERMEDIATE ZONAL JETS IN THE THREE EQUATORIAL OCEANS OBSERVED BY ARGO FLOATS </dc:title>
  <dc:creator>Sophie Cravatte</dc:creator>
  <cp:lastModifiedBy>IRD</cp:lastModifiedBy>
  <cp:revision>395</cp:revision>
  <dcterms:created xsi:type="dcterms:W3CDTF">2014-02-22T19:29:58Z</dcterms:created>
  <dcterms:modified xsi:type="dcterms:W3CDTF">2014-06-17T12:18:45Z</dcterms:modified>
</cp:coreProperties>
</file>