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86" r:id="rId1"/>
    <p:sldMasterId id="2147483672" r:id="rId2"/>
    <p:sldMasterId id="2147483699" r:id="rId3"/>
    <p:sldMasterId id="2147483713" r:id="rId4"/>
  </p:sldMasterIdLst>
  <p:notesMasterIdLst>
    <p:notesMasterId r:id="rId22"/>
  </p:notesMasterIdLst>
  <p:handoutMasterIdLst>
    <p:handoutMasterId r:id="rId23"/>
  </p:handoutMasterIdLst>
  <p:sldIdLst>
    <p:sldId id="263" r:id="rId5"/>
    <p:sldId id="260" r:id="rId6"/>
    <p:sldId id="274" r:id="rId7"/>
    <p:sldId id="275" r:id="rId8"/>
    <p:sldId id="283" r:id="rId9"/>
    <p:sldId id="277" r:id="rId10"/>
    <p:sldId id="278" r:id="rId11"/>
    <p:sldId id="279" r:id="rId12"/>
    <p:sldId id="281" r:id="rId13"/>
    <p:sldId id="269" r:id="rId14"/>
    <p:sldId id="282" r:id="rId15"/>
    <p:sldId id="284" r:id="rId16"/>
    <p:sldId id="272" r:id="rId17"/>
    <p:sldId id="273" r:id="rId18"/>
    <p:sldId id="261" r:id="rId19"/>
    <p:sldId id="265" r:id="rId20"/>
    <p:sldId id="259"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ACB2"/>
    <a:srgbClr val="42AFB6"/>
    <a:srgbClr val="12202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3" autoAdjust="0"/>
    <p:restoredTop sz="89960" autoAdjust="0"/>
  </p:normalViewPr>
  <p:slideViewPr>
    <p:cSldViewPr snapToGrid="0" snapToObjects="1" showGuides="1">
      <p:cViewPr varScale="1">
        <p:scale>
          <a:sx n="44" d="100"/>
          <a:sy n="44" d="100"/>
        </p:scale>
        <p:origin x="-588" y="-108"/>
      </p:cViewPr>
      <p:guideLst>
        <p:guide orient="horz" pos="352"/>
        <p:guide pos="62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3824"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B361A3-FE5C-5847-9206-1C7C85637274}" type="datetime1">
              <a:rPr lang="es-ES" smtClean="0"/>
              <a:pPr/>
              <a:t>17/06/2014</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04B50B-7B9C-684D-935C-A52436BAD154}" type="slidenum">
              <a:rPr lang="es-ES" smtClean="0"/>
              <a:pPr/>
              <a:t>‹Nr.›</a:t>
            </a:fld>
            <a:endParaRPr lang="es-ES"/>
          </a:p>
        </p:txBody>
      </p:sp>
    </p:spTree>
    <p:extLst>
      <p:ext uri="{BB962C8B-B14F-4D97-AF65-F5344CB8AC3E}">
        <p14:creationId xmlns:p14="http://schemas.microsoft.com/office/powerpoint/2010/main" xmlns="" val="728437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03A4D9-281C-6349-A0B9-1DA53FC24107}" type="datetime1">
              <a:rPr lang="es-ES" smtClean="0"/>
              <a:pPr/>
              <a:t>17/06/2014</a:t>
            </a:fld>
            <a:endParaRPr lang="es-ES"/>
          </a:p>
        </p:txBody>
      </p:sp>
      <p:sp>
        <p:nvSpPr>
          <p:cNvPr id="4" name="Marcador de imagen de diapositiva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3D4ACF-E300-8844-9744-4F76BBF83B2D}" type="slidenum">
              <a:rPr lang="es-ES" smtClean="0"/>
              <a:pPr/>
              <a:t>‹Nr.›</a:t>
            </a:fld>
            <a:endParaRPr lang="es-ES"/>
          </a:p>
        </p:txBody>
      </p:sp>
    </p:spTree>
    <p:extLst>
      <p:ext uri="{BB962C8B-B14F-4D97-AF65-F5344CB8AC3E}">
        <p14:creationId xmlns:p14="http://schemas.microsoft.com/office/powerpoint/2010/main" xmlns="" val="1071661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23D4ACF-E300-8844-9744-4F76BBF83B2D}" type="slidenum">
              <a:rPr lang="es-ES" smtClean="0"/>
              <a:pPr/>
              <a:t>0</a:t>
            </a:fld>
            <a:endParaRPr lang="es-ES"/>
          </a:p>
        </p:txBody>
      </p:sp>
    </p:spTree>
    <p:extLst>
      <p:ext uri="{BB962C8B-B14F-4D97-AF65-F5344CB8AC3E}">
        <p14:creationId xmlns:p14="http://schemas.microsoft.com/office/powerpoint/2010/main" xmlns="" val="374568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Play</a:t>
            </a:r>
            <a:r>
              <a:rPr lang="es-ES" baseline="0" dirty="0" smtClean="0"/>
              <a:t> a </a:t>
            </a:r>
            <a:r>
              <a:rPr lang="es-ES" baseline="0" dirty="0" err="1" smtClean="0"/>
              <a:t>governing</a:t>
            </a:r>
            <a:r>
              <a:rPr lang="es-ES" baseline="0" dirty="0" smtClean="0"/>
              <a:t> role</a:t>
            </a:r>
            <a:endParaRPr lang="es-ES" dirty="0"/>
          </a:p>
        </p:txBody>
      </p:sp>
      <p:sp>
        <p:nvSpPr>
          <p:cNvPr id="4" name="Marcador de número de diapositiva 3"/>
          <p:cNvSpPr>
            <a:spLocks noGrp="1"/>
          </p:cNvSpPr>
          <p:nvPr>
            <p:ph type="sldNum" sz="quarter" idx="10"/>
          </p:nvPr>
        </p:nvSpPr>
        <p:spPr/>
        <p:txBody>
          <a:bodyPr/>
          <a:lstStyle/>
          <a:p>
            <a:fld id="{323D4ACF-E300-8844-9744-4F76BBF83B2D}" type="slidenum">
              <a:rPr lang="es-ES" smtClean="0"/>
              <a:pPr/>
              <a:t>1</a:t>
            </a:fld>
            <a:endParaRPr lang="es-ES"/>
          </a:p>
        </p:txBody>
      </p:sp>
    </p:spTree>
    <p:extLst>
      <p:ext uri="{BB962C8B-B14F-4D97-AF65-F5344CB8AC3E}">
        <p14:creationId xmlns:p14="http://schemas.microsoft.com/office/powerpoint/2010/main" xmlns="" val="6850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spcBef>
                <a:spcPts val="100"/>
              </a:spcBef>
              <a:spcAft>
                <a:spcPts val="100"/>
              </a:spcAft>
              <a:buFontTx/>
              <a:buChar char="-"/>
            </a:pPr>
            <a:r>
              <a:rPr lang="en-GB" sz="1200" dirty="0" smtClean="0">
                <a:solidFill>
                  <a:schemeClr val="bg1"/>
                </a:solidFill>
                <a:latin typeface="DIN Next LT Pro"/>
                <a:cs typeface="DIN Next LT Pro"/>
              </a:rPr>
              <a:t>(900 m deep and 80 km wide)</a:t>
            </a:r>
          </a:p>
          <a:p>
            <a:pPr marL="171450" marR="0" indent="-171450" algn="l" defTabSz="457200" rtl="0" eaLnBrk="1" fontAlgn="auto" latinLnBrk="0" hangingPunct="1">
              <a:lnSpc>
                <a:spcPct val="100000"/>
              </a:lnSpc>
              <a:spcBef>
                <a:spcPts val="100"/>
              </a:spcBef>
              <a:spcAft>
                <a:spcPts val="100"/>
              </a:spcAft>
              <a:buClrTx/>
              <a:buSzTx/>
              <a:buFontTx/>
              <a:buChar char="-"/>
              <a:tabLst/>
              <a:defRPr/>
            </a:pPr>
            <a:r>
              <a:rPr lang="en-GB" sz="1200" dirty="0" smtClean="0">
                <a:solidFill>
                  <a:schemeClr val="bg1"/>
                </a:solidFill>
                <a:latin typeface="DIN Next LT Pro"/>
                <a:cs typeface="DIN Next LT Pro"/>
              </a:rPr>
              <a:t>Mallorca Channel plays a lesser role in exchange</a:t>
            </a:r>
          </a:p>
          <a:p>
            <a:pPr marL="171450" indent="-171450">
              <a:spcBef>
                <a:spcPts val="100"/>
              </a:spcBef>
              <a:spcAft>
                <a:spcPts val="100"/>
              </a:spcAft>
              <a:buFontTx/>
              <a:buChar char="-"/>
            </a:pPr>
            <a:endParaRPr lang="en-GB" sz="1200" dirty="0" smtClean="0">
              <a:solidFill>
                <a:schemeClr val="bg1"/>
              </a:solidFill>
              <a:latin typeface="DIN Next LT Pro"/>
              <a:cs typeface="DIN Next LT Pro"/>
            </a:endParaRPr>
          </a:p>
          <a:p>
            <a:pPr marL="171450" indent="-171450">
              <a:spcBef>
                <a:spcPts val="100"/>
              </a:spcBef>
              <a:spcAft>
                <a:spcPts val="100"/>
              </a:spcAft>
              <a:buFontTx/>
              <a:buChar char="-"/>
            </a:pPr>
            <a:endParaRPr lang="en-GB" sz="1200" dirty="0" smtClean="0">
              <a:solidFill>
                <a:schemeClr val="bg1"/>
              </a:solidFill>
              <a:latin typeface="DIN Next LT Pro"/>
              <a:cs typeface="DIN Next LT Pro"/>
            </a:endParaRPr>
          </a:p>
          <a:p>
            <a:pPr marL="171450" indent="-171450">
              <a:spcBef>
                <a:spcPts val="100"/>
              </a:spcBef>
              <a:spcAft>
                <a:spcPts val="100"/>
              </a:spcAft>
              <a:buFontTx/>
              <a:buChar char="-"/>
            </a:pPr>
            <a:endParaRPr lang="en-GB" sz="1200" dirty="0" smtClean="0">
              <a:solidFill>
                <a:schemeClr val="bg1"/>
              </a:solidFill>
              <a:latin typeface="DIN Next LT Pro"/>
              <a:cs typeface="DIN Next LT Pro"/>
            </a:endParaRPr>
          </a:p>
        </p:txBody>
      </p:sp>
      <p:sp>
        <p:nvSpPr>
          <p:cNvPr id="4" name="Marcador de número de diapositiva 3"/>
          <p:cNvSpPr>
            <a:spLocks noGrp="1"/>
          </p:cNvSpPr>
          <p:nvPr>
            <p:ph type="sldNum" sz="quarter" idx="10"/>
          </p:nvPr>
        </p:nvSpPr>
        <p:spPr/>
        <p:txBody>
          <a:bodyPr/>
          <a:lstStyle/>
          <a:p>
            <a:fld id="{323D4ACF-E300-8844-9744-4F76BBF83B2D}" type="slidenum">
              <a:rPr lang="es-ES" smtClean="0"/>
              <a:pPr/>
              <a:t>2</a:t>
            </a:fld>
            <a:endParaRPr lang="es-ES"/>
          </a:p>
        </p:txBody>
      </p:sp>
    </p:spTree>
    <p:extLst>
      <p:ext uri="{BB962C8B-B14F-4D97-AF65-F5344CB8AC3E}">
        <p14:creationId xmlns:p14="http://schemas.microsoft.com/office/powerpoint/2010/main" xmlns="" val="186443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200" dirty="0" err="1" smtClean="0">
                <a:solidFill>
                  <a:schemeClr val="bg1"/>
                </a:solidFill>
                <a:latin typeface="DIN Next LT Pro"/>
                <a:cs typeface="DIN Next LT Pro"/>
              </a:rPr>
              <a:t>Alboran</a:t>
            </a:r>
            <a:r>
              <a:rPr lang="en-GB" sz="1200" dirty="0" smtClean="0">
                <a:solidFill>
                  <a:schemeClr val="bg1"/>
                </a:solidFill>
                <a:latin typeface="DIN Next LT Pro"/>
                <a:cs typeface="DIN Next LT Pro"/>
              </a:rPr>
              <a:t> Sea typical surface salinities are 36.6 and a broad envelope 36.2 – 37.8 (</a:t>
            </a:r>
            <a:r>
              <a:rPr lang="en-GB" sz="1200" dirty="0" err="1" smtClean="0">
                <a:solidFill>
                  <a:schemeClr val="bg1"/>
                </a:solidFill>
                <a:latin typeface="DIN Next LT Pro"/>
                <a:cs typeface="DIN Next LT Pro"/>
              </a:rPr>
              <a:t>MEDAtlas</a:t>
            </a:r>
            <a:r>
              <a:rPr lang="en-GB" sz="1200" dirty="0" smtClean="0">
                <a:solidFill>
                  <a:schemeClr val="bg1"/>
                </a:solidFill>
                <a:latin typeface="DIN Next LT Pro"/>
                <a:cs typeface="DIN Next LT Pro"/>
              </a:rPr>
              <a:t>) </a:t>
            </a:r>
          </a:p>
          <a:p>
            <a:endParaRPr lang="es-ES" dirty="0"/>
          </a:p>
        </p:txBody>
      </p:sp>
      <p:sp>
        <p:nvSpPr>
          <p:cNvPr id="4" name="Marcador de número de diapositiva 3"/>
          <p:cNvSpPr>
            <a:spLocks noGrp="1"/>
          </p:cNvSpPr>
          <p:nvPr>
            <p:ph type="sldNum" sz="quarter" idx="10"/>
          </p:nvPr>
        </p:nvSpPr>
        <p:spPr/>
        <p:txBody>
          <a:bodyPr/>
          <a:lstStyle/>
          <a:p>
            <a:fld id="{323D4ACF-E300-8844-9744-4F76BBF83B2D}" type="slidenum">
              <a:rPr lang="es-ES" smtClean="0"/>
              <a:pPr/>
              <a:t>10</a:t>
            </a:fld>
            <a:endParaRPr lang="es-ES"/>
          </a:p>
        </p:txBody>
      </p:sp>
    </p:spTree>
    <p:extLst>
      <p:ext uri="{BB962C8B-B14F-4D97-AF65-F5344CB8AC3E}">
        <p14:creationId xmlns:p14="http://schemas.microsoft.com/office/powerpoint/2010/main" xmlns="" val="115179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latin typeface="DIN Next LT Pro"/>
                <a:cs typeface="DIN Next LT Pro"/>
              </a:rPr>
              <a:t>First EOF resembles both a Northern Current with inflows and a ‘blocking’ eddy</a:t>
            </a:r>
          </a:p>
          <a:p>
            <a:endParaRPr lang="es-ES" dirty="0"/>
          </a:p>
        </p:txBody>
      </p:sp>
      <p:sp>
        <p:nvSpPr>
          <p:cNvPr id="4" name="Marcador de número de diapositiva 3"/>
          <p:cNvSpPr>
            <a:spLocks noGrp="1"/>
          </p:cNvSpPr>
          <p:nvPr>
            <p:ph type="sldNum" sz="quarter" idx="10"/>
          </p:nvPr>
        </p:nvSpPr>
        <p:spPr/>
        <p:txBody>
          <a:bodyPr/>
          <a:lstStyle/>
          <a:p>
            <a:fld id="{323D4ACF-E300-8844-9744-4F76BBF83B2D}" type="slidenum">
              <a:rPr lang="es-ES" smtClean="0"/>
              <a:pPr/>
              <a:t>11</a:t>
            </a:fld>
            <a:endParaRPr lang="es-ES"/>
          </a:p>
        </p:txBody>
      </p:sp>
    </p:spTree>
    <p:extLst>
      <p:ext uri="{BB962C8B-B14F-4D97-AF65-F5344CB8AC3E}">
        <p14:creationId xmlns:p14="http://schemas.microsoft.com/office/powerpoint/2010/main" xmlns="" val="86084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000" dirty="0" smtClean="0"/>
              <a:t>general </a:t>
            </a:r>
            <a:r>
              <a:rPr lang="es-ES" sz="2000" dirty="0" err="1" smtClean="0"/>
              <a:t>agreement</a:t>
            </a:r>
            <a:r>
              <a:rPr lang="es-ES" sz="2000" dirty="0" smtClean="0"/>
              <a:t> </a:t>
            </a:r>
            <a:r>
              <a:rPr lang="es-ES" sz="2000" dirty="0" err="1" smtClean="0"/>
              <a:t>with</a:t>
            </a:r>
            <a:r>
              <a:rPr lang="es-ES" sz="2000" dirty="0" smtClean="0"/>
              <a:t> </a:t>
            </a:r>
            <a:r>
              <a:rPr lang="es-ES" sz="2000" dirty="0" err="1" smtClean="0"/>
              <a:t>previous</a:t>
            </a:r>
            <a:r>
              <a:rPr lang="es-ES" sz="2000" dirty="0" smtClean="0"/>
              <a:t> </a:t>
            </a:r>
            <a:r>
              <a:rPr lang="es-ES" sz="2000" dirty="0" err="1" smtClean="0"/>
              <a:t>sudies</a:t>
            </a:r>
            <a:r>
              <a:rPr lang="es-ES" sz="2000" dirty="0" smtClean="0"/>
              <a:t> of </a:t>
            </a:r>
            <a:r>
              <a:rPr lang="es-ES" sz="2000" dirty="0" err="1" smtClean="0"/>
              <a:t>seasonality</a:t>
            </a:r>
            <a:r>
              <a:rPr lang="es-ES" sz="2000" dirty="0" smtClean="0"/>
              <a:t> of </a:t>
            </a:r>
            <a:r>
              <a:rPr lang="es-ES" sz="2000" dirty="0" err="1" smtClean="0"/>
              <a:t>Northern</a:t>
            </a:r>
            <a:r>
              <a:rPr lang="es-ES" sz="2000" dirty="0" smtClean="0"/>
              <a:t> </a:t>
            </a:r>
            <a:r>
              <a:rPr lang="es-ES" sz="2000" dirty="0" err="1" smtClean="0"/>
              <a:t>current</a:t>
            </a:r>
            <a:endParaRPr lang="es-ES" sz="2000" dirty="0"/>
          </a:p>
        </p:txBody>
      </p:sp>
      <p:sp>
        <p:nvSpPr>
          <p:cNvPr id="4" name="Marcador de número de diapositiva 3"/>
          <p:cNvSpPr>
            <a:spLocks noGrp="1"/>
          </p:cNvSpPr>
          <p:nvPr>
            <p:ph type="sldNum" sz="quarter" idx="10"/>
          </p:nvPr>
        </p:nvSpPr>
        <p:spPr/>
        <p:txBody>
          <a:bodyPr/>
          <a:lstStyle/>
          <a:p>
            <a:fld id="{323D4ACF-E300-8844-9744-4F76BBF83B2D}" type="slidenum">
              <a:rPr lang="es-ES" smtClean="0"/>
              <a:pPr/>
              <a:t>12</a:t>
            </a:fld>
            <a:endParaRPr lang="es-ES"/>
          </a:p>
        </p:txBody>
      </p:sp>
    </p:spTree>
    <p:extLst>
      <p:ext uri="{BB962C8B-B14F-4D97-AF65-F5344CB8AC3E}">
        <p14:creationId xmlns:p14="http://schemas.microsoft.com/office/powerpoint/2010/main" xmlns="" val="343314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25"/>
            <a:ext cx="84201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1456038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428160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8"/>
            <a:ext cx="222885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95300" y="274638"/>
            <a:ext cx="653415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4152050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r>
              <a:rPr lang="es-ES_tradnl" smtClean="0"/>
              <a:t>29/11/13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5507A-6883-1D42-95CC-F44F2A8658C3}" type="slidenum">
              <a:rPr lang="en-US" smtClean="0"/>
              <a:pPr/>
              <a:t>‹Nr.›</a:t>
            </a:fld>
            <a:endParaRPr lang="en-US"/>
          </a:p>
        </p:txBody>
      </p:sp>
    </p:spTree>
    <p:extLst>
      <p:ext uri="{BB962C8B-B14F-4D97-AF65-F5344CB8AC3E}">
        <p14:creationId xmlns:p14="http://schemas.microsoft.com/office/powerpoint/2010/main" xmlns="" val="167342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25"/>
            <a:ext cx="84201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191616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105792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6900"/>
            <a:ext cx="84201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204822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320845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r>
              <a:rPr lang="es-ES_tradnl" smtClean="0"/>
              <a:t>29/11/13</a:t>
            </a:r>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93230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r>
              <a:rPr lang="es-ES_tradnl" smtClean="0"/>
              <a:t>29/11/13</a:t>
            </a:r>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466120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_tradnl" smtClean="0"/>
              <a:t>29/11/13</a:t>
            </a:r>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47356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4121162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138"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589512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874810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3107748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8"/>
            <a:ext cx="222885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95300" y="274638"/>
            <a:ext cx="653415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402083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r>
              <a:rPr lang="es-ES_tradnl" smtClean="0"/>
              <a:t>29/11/13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5507A-6883-1D42-95CC-F44F2A8658C3}" type="slidenum">
              <a:rPr lang="en-US" smtClean="0"/>
              <a:pPr/>
              <a:t>‹Nr.›</a:t>
            </a:fld>
            <a:endParaRPr lang="en-US"/>
          </a:p>
        </p:txBody>
      </p:sp>
    </p:spTree>
    <p:extLst>
      <p:ext uri="{BB962C8B-B14F-4D97-AF65-F5344CB8AC3E}">
        <p14:creationId xmlns:p14="http://schemas.microsoft.com/office/powerpoint/2010/main" xmlns="" val="1673424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r>
              <a:rPr lang="es-ES_tradnl" smtClean="0">
                <a:solidFill>
                  <a:prstClr val="black">
                    <a:tint val="75000"/>
                  </a:prstClr>
                </a:solidFill>
                <a:latin typeface="Calibri"/>
              </a:rPr>
              <a:t>29/11/13</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15507A-6883-1D42-95CC-F44F2A8658C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58706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r>
              <a:rPr lang="es-ES_tradnl" smtClean="0"/>
              <a:t>29/11/13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5507A-6883-1D42-95CC-F44F2A8658C3}" type="slidenum">
              <a:rPr lang="en-US" smtClean="0"/>
              <a:pPr/>
              <a:t>‹Nr.›</a:t>
            </a:fld>
            <a:endParaRPr lang="en-US"/>
          </a:p>
        </p:txBody>
      </p:sp>
    </p:spTree>
    <p:extLst>
      <p:ext uri="{BB962C8B-B14F-4D97-AF65-F5344CB8AC3E}">
        <p14:creationId xmlns:p14="http://schemas.microsoft.com/office/powerpoint/2010/main" xmlns="" val="2870662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25"/>
            <a:ext cx="84201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1456038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4121162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6900"/>
            <a:ext cx="84201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367182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6900"/>
            <a:ext cx="84201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3671829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326563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r>
              <a:rPr lang="es-ES_tradnl" smtClean="0"/>
              <a:t>29/11/13</a:t>
            </a:r>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66429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r>
              <a:rPr lang="es-ES_tradnl" smtClean="0"/>
              <a:t>29/11/13</a:t>
            </a:r>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1957113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_tradnl" smtClean="0"/>
              <a:t>29/11/13</a:t>
            </a:r>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531162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138"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180034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979072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4281609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8"/>
            <a:ext cx="222885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95300" y="274638"/>
            <a:ext cx="653415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4152050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r>
              <a:rPr lang="es-ES_tradnl" smtClean="0"/>
              <a:t>29/11/13</a:t>
            </a:r>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endParaRPr lang="en-US" dirty="0" smtClean="0">
              <a:solidFill>
                <a:srgbClr val="42AFB6"/>
              </a:solidFill>
              <a:latin typeface="Cube"/>
              <a:cs typeface="Cube"/>
            </a:endParaRPr>
          </a:p>
        </p:txBody>
      </p:sp>
    </p:spTree>
    <p:extLst>
      <p:ext uri="{BB962C8B-B14F-4D97-AF65-F5344CB8AC3E}">
        <p14:creationId xmlns:p14="http://schemas.microsoft.com/office/powerpoint/2010/main" xmlns="" val="167342432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r>
              <a:rPr lang="es-ES_tradnl" smtClean="0"/>
              <a:t>29/11/13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5507A-6883-1D42-95CC-F44F2A8658C3}" type="slidenum">
              <a:rPr lang="en-US" smtClean="0"/>
              <a:pPr/>
              <a:t>‹Nr.›</a:t>
            </a:fld>
            <a:endParaRPr lang="en-US"/>
          </a:p>
        </p:txBody>
      </p:sp>
    </p:spTree>
    <p:extLst>
      <p:ext uri="{BB962C8B-B14F-4D97-AF65-F5344CB8AC3E}">
        <p14:creationId xmlns:p14="http://schemas.microsoft.com/office/powerpoint/2010/main" xmlns="" val="167342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326563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25"/>
            <a:ext cx="84201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191616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105792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6900"/>
            <a:ext cx="84201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204822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3208456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r>
              <a:rPr lang="es-ES_tradnl" smtClean="0"/>
              <a:t>29/11/13</a:t>
            </a:r>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93230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r>
              <a:rPr lang="es-ES_tradnl" smtClean="0"/>
              <a:t>29/11/13</a:t>
            </a:r>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466120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_tradnl" smtClean="0"/>
              <a:t>29/11/13</a:t>
            </a:r>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473566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138"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589512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2874810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310774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r>
              <a:rPr lang="es-ES_tradnl" smtClean="0"/>
              <a:t>29/11/13</a:t>
            </a:r>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66429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8"/>
            <a:ext cx="222885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95300" y="274638"/>
            <a:ext cx="653415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r>
              <a:rPr lang="es-ES_tradnl" smtClean="0"/>
              <a:t>29/11/13</a:t>
            </a:r>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402083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r>
              <a:rPr lang="es-ES_tradnl" smtClean="0"/>
              <a:t>29/11/13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5507A-6883-1D42-95CC-F44F2A8658C3}" type="slidenum">
              <a:rPr lang="en-US" smtClean="0"/>
              <a:pPr/>
              <a:t>‹Nr.›</a:t>
            </a:fld>
            <a:endParaRPr lang="en-US"/>
          </a:p>
        </p:txBody>
      </p:sp>
    </p:spTree>
    <p:extLst>
      <p:ext uri="{BB962C8B-B14F-4D97-AF65-F5344CB8AC3E}">
        <p14:creationId xmlns:p14="http://schemas.microsoft.com/office/powerpoint/2010/main" xmlns="" val="1673424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r>
              <a:rPr lang="es-ES_tradnl" smtClean="0">
                <a:solidFill>
                  <a:prstClr val="black">
                    <a:tint val="75000"/>
                  </a:prstClr>
                </a:solidFill>
                <a:latin typeface="Calibri"/>
              </a:rPr>
              <a:t>29/11/13</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15507A-6883-1D42-95CC-F44F2A8658C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587061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r>
              <a:rPr lang="es-ES_tradnl" smtClean="0"/>
              <a:t>29/11/13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5507A-6883-1D42-95CC-F44F2A8658C3}" type="slidenum">
              <a:rPr lang="en-US" smtClean="0"/>
              <a:pPr/>
              <a:t>‹Nr.›</a:t>
            </a:fld>
            <a:endParaRPr lang="en-US"/>
          </a:p>
        </p:txBody>
      </p:sp>
    </p:spTree>
    <p:extLst>
      <p:ext uri="{BB962C8B-B14F-4D97-AF65-F5344CB8AC3E}">
        <p14:creationId xmlns:p14="http://schemas.microsoft.com/office/powerpoint/2010/main" xmlns="" val="287066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r>
              <a:rPr lang="es-ES_tradnl" smtClean="0"/>
              <a:t>29/11/13</a:t>
            </a:r>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195711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_tradnl" smtClean="0"/>
              <a:t>29/11/13</a:t>
            </a:r>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53116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138"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18003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s-ES_tradnl" smtClean="0"/>
              <a:t>29/11/13</a:t>
            </a:r>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6A010B0-DD05-D54C-BCDE-1173339DEB20}" type="slidenum">
              <a:rPr lang="es-ES" smtClean="0"/>
              <a:pPr/>
              <a:t>‹Nr.›</a:t>
            </a:fld>
            <a:endParaRPr lang="es-ES"/>
          </a:p>
        </p:txBody>
      </p:sp>
    </p:spTree>
    <p:extLst>
      <p:ext uri="{BB962C8B-B14F-4D97-AF65-F5344CB8AC3E}">
        <p14:creationId xmlns:p14="http://schemas.microsoft.com/office/powerpoint/2010/main" xmlns="" val="297907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2202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_tradnl" smtClean="0"/>
              <a:t>29/11/13</a:t>
            </a:r>
            <a:endParaRPr lang="es-ES"/>
          </a:p>
        </p:txBody>
      </p:sp>
      <p:sp>
        <p:nvSpPr>
          <p:cNvPr id="5" name="Marcador de pie de página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7280728" y="289530"/>
            <a:ext cx="23114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dirty="0" smtClean="0">
              <a:solidFill>
                <a:srgbClr val="42AFB6"/>
              </a:solidFill>
              <a:latin typeface="Cube"/>
              <a:cs typeface="Cube"/>
            </a:endParaRPr>
          </a:p>
        </p:txBody>
      </p:sp>
      <p:pic>
        <p:nvPicPr>
          <p:cNvPr id="7" name="Picture 11"/>
          <p:cNvPicPr>
            <a:picLocks noChangeAspect="1"/>
          </p:cNvPicPr>
          <p:nvPr userDrawn="1"/>
        </p:nvPicPr>
        <p:blipFill>
          <a:blip r:embed="rId14"/>
          <a:stretch>
            <a:fillRect/>
          </a:stretch>
        </p:blipFill>
        <p:spPr>
          <a:xfrm>
            <a:off x="252161" y="401348"/>
            <a:ext cx="827339" cy="217404"/>
          </a:xfrm>
          <a:prstGeom prst="rect">
            <a:avLst/>
          </a:prstGeom>
        </p:spPr>
      </p:pic>
    </p:spTree>
    <p:extLst>
      <p:ext uri="{BB962C8B-B14F-4D97-AF65-F5344CB8AC3E}">
        <p14:creationId xmlns:p14="http://schemas.microsoft.com/office/powerpoint/2010/main" xmlns="" val="5022744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2202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_tradnl" smtClean="0"/>
              <a:t>29/11/13</a:t>
            </a:r>
            <a:endParaRPr lang="es-ES"/>
          </a:p>
        </p:txBody>
      </p:sp>
      <p:sp>
        <p:nvSpPr>
          <p:cNvPr id="5" name="Marcador de pie de página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18431586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49"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2202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_tradnl" smtClean="0"/>
              <a:t>29/11/13</a:t>
            </a:r>
            <a:endParaRPr lang="es-ES"/>
          </a:p>
        </p:txBody>
      </p:sp>
      <p:sp>
        <p:nvSpPr>
          <p:cNvPr id="5" name="Marcador de pie de página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7280728" y="289530"/>
            <a:ext cx="23114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dirty="0" smtClean="0">
              <a:solidFill>
                <a:srgbClr val="42AFB6"/>
              </a:solidFill>
              <a:latin typeface="Cube"/>
              <a:cs typeface="Cube"/>
            </a:endParaRPr>
          </a:p>
        </p:txBody>
      </p:sp>
      <p:pic>
        <p:nvPicPr>
          <p:cNvPr id="7" name="Picture 11"/>
          <p:cNvPicPr>
            <a:picLocks noChangeAspect="1"/>
          </p:cNvPicPr>
          <p:nvPr/>
        </p:nvPicPr>
        <p:blipFill>
          <a:blip r:embed="rId15"/>
          <a:stretch>
            <a:fillRect/>
          </a:stretch>
        </p:blipFill>
        <p:spPr>
          <a:xfrm>
            <a:off x="252161" y="401348"/>
            <a:ext cx="827339" cy="217404"/>
          </a:xfrm>
          <a:prstGeom prst="rect">
            <a:avLst/>
          </a:prstGeom>
        </p:spPr>
      </p:pic>
      <p:pic>
        <p:nvPicPr>
          <p:cNvPr id="8" name="Picture 11"/>
          <p:cNvPicPr>
            <a:picLocks noChangeAspect="1"/>
          </p:cNvPicPr>
          <p:nvPr userDrawn="1"/>
        </p:nvPicPr>
        <p:blipFill>
          <a:blip r:embed="rId15"/>
          <a:stretch>
            <a:fillRect/>
          </a:stretch>
        </p:blipFill>
        <p:spPr>
          <a:xfrm>
            <a:off x="252161" y="401348"/>
            <a:ext cx="827339" cy="217404"/>
          </a:xfrm>
          <a:prstGeom prst="rect">
            <a:avLst/>
          </a:prstGeom>
        </p:spPr>
      </p:pic>
    </p:spTree>
    <p:extLst>
      <p:ext uri="{BB962C8B-B14F-4D97-AF65-F5344CB8AC3E}">
        <p14:creationId xmlns:p14="http://schemas.microsoft.com/office/powerpoint/2010/main" xmlns="" val="5022744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2202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_tradnl" smtClean="0"/>
              <a:t>29/11/13</a:t>
            </a:r>
            <a:endParaRPr lang="es-ES"/>
          </a:p>
        </p:txBody>
      </p:sp>
      <p:sp>
        <p:nvSpPr>
          <p:cNvPr id="5" name="Marcador de pie de página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E6C63-98F9-AE43-B4EC-8A8D5FEA738E}" type="slidenum">
              <a:rPr lang="es-ES" smtClean="0"/>
              <a:pPr/>
              <a:t>‹Nr.›</a:t>
            </a:fld>
            <a:endParaRPr lang="es-ES"/>
          </a:p>
        </p:txBody>
      </p:sp>
    </p:spTree>
    <p:extLst>
      <p:ext uri="{BB962C8B-B14F-4D97-AF65-F5344CB8AC3E}">
        <p14:creationId xmlns:p14="http://schemas.microsoft.com/office/powerpoint/2010/main" xmlns="" val="184315867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slideLayout" Target="../slideLayouts/slideLayout1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6.xml"/><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15" name="TextBox 17"/>
          <p:cNvSpPr txBox="1"/>
          <p:nvPr/>
        </p:nvSpPr>
        <p:spPr>
          <a:xfrm>
            <a:off x="-794" y="6306352"/>
            <a:ext cx="9906000" cy="276999"/>
          </a:xfrm>
          <a:prstGeom prst="rect">
            <a:avLst/>
          </a:prstGeom>
          <a:noFill/>
        </p:spPr>
        <p:txBody>
          <a:bodyPr wrap="square" rtlCol="0">
            <a:spAutoFit/>
          </a:bodyPr>
          <a:lstStyle/>
          <a:p>
            <a:pPr algn="ctr"/>
            <a:r>
              <a:rPr lang="en-US" sz="1200" dirty="0" smtClean="0">
                <a:solidFill>
                  <a:srgbClr val="42AFB6"/>
                </a:solidFill>
                <a:latin typeface="Cube"/>
                <a:cs typeface="Cube"/>
              </a:rPr>
              <a:t>6</a:t>
            </a:r>
            <a:r>
              <a:rPr lang="en-US" sz="1200" baseline="30000" dirty="0" smtClean="0">
                <a:solidFill>
                  <a:srgbClr val="42AFB6"/>
                </a:solidFill>
                <a:latin typeface="Cube"/>
                <a:cs typeface="Cube"/>
              </a:rPr>
              <a:t>th</a:t>
            </a:r>
            <a:r>
              <a:rPr lang="en-US" sz="1200" dirty="0" smtClean="0">
                <a:solidFill>
                  <a:srgbClr val="42AFB6"/>
                </a:solidFill>
                <a:latin typeface="Cube"/>
                <a:cs typeface="Cube"/>
              </a:rPr>
              <a:t> EGO Meeting  2014</a:t>
            </a:r>
            <a:endParaRPr lang="en-US" sz="1200" dirty="0">
              <a:solidFill>
                <a:srgbClr val="42AFB6"/>
              </a:solidFill>
              <a:latin typeface="Cube"/>
              <a:cs typeface="Cube"/>
            </a:endParaRPr>
          </a:p>
        </p:txBody>
      </p:sp>
      <p:pic>
        <p:nvPicPr>
          <p:cNvPr id="16" name="Picture 11"/>
          <p:cNvPicPr>
            <a:picLocks noChangeAspect="1"/>
          </p:cNvPicPr>
          <p:nvPr/>
        </p:nvPicPr>
        <p:blipFill>
          <a:blip r:embed="rId3"/>
          <a:stretch>
            <a:fillRect/>
          </a:stretch>
        </p:blipFill>
        <p:spPr>
          <a:xfrm>
            <a:off x="194508" y="339886"/>
            <a:ext cx="2100785" cy="552032"/>
          </a:xfrm>
          <a:prstGeom prst="rect">
            <a:avLst/>
          </a:prstGeom>
        </p:spPr>
      </p:pic>
      <p:sp>
        <p:nvSpPr>
          <p:cNvPr id="17" name="TextBox 2"/>
          <p:cNvSpPr txBox="1"/>
          <p:nvPr/>
        </p:nvSpPr>
        <p:spPr>
          <a:xfrm>
            <a:off x="2411253" y="254353"/>
            <a:ext cx="1953151" cy="769441"/>
          </a:xfrm>
          <a:prstGeom prst="rect">
            <a:avLst/>
          </a:prstGeom>
          <a:noFill/>
        </p:spPr>
        <p:txBody>
          <a:bodyPr wrap="square" rtlCol="0">
            <a:spAutoFit/>
          </a:bodyPr>
          <a:lstStyle/>
          <a:p>
            <a:r>
              <a:rPr lang="en-US" sz="1100" dirty="0" smtClean="0">
                <a:solidFill>
                  <a:srgbClr val="42AFB6"/>
                </a:solidFill>
                <a:latin typeface="Cube"/>
                <a:cs typeface="Cube"/>
              </a:rPr>
              <a:t>Balearic Islands</a:t>
            </a:r>
          </a:p>
          <a:p>
            <a:r>
              <a:rPr lang="en-US" sz="1100" dirty="0" smtClean="0">
                <a:solidFill>
                  <a:srgbClr val="42AFB6"/>
                </a:solidFill>
                <a:latin typeface="Cube"/>
                <a:cs typeface="Cube"/>
              </a:rPr>
              <a:t>Coastal Observing</a:t>
            </a:r>
          </a:p>
          <a:p>
            <a:r>
              <a:rPr lang="en-US" sz="1100" dirty="0">
                <a:solidFill>
                  <a:srgbClr val="42AFB6"/>
                </a:solidFill>
                <a:latin typeface="Cube"/>
                <a:cs typeface="Cube"/>
              </a:rPr>
              <a:t>a</a:t>
            </a:r>
            <a:r>
              <a:rPr lang="en-US" sz="1100" dirty="0" smtClean="0">
                <a:solidFill>
                  <a:srgbClr val="42AFB6"/>
                </a:solidFill>
                <a:latin typeface="Cube"/>
                <a:cs typeface="Cube"/>
              </a:rPr>
              <a:t>nd Forecasting</a:t>
            </a:r>
          </a:p>
          <a:p>
            <a:r>
              <a:rPr lang="en-US" sz="1100" dirty="0" smtClean="0">
                <a:solidFill>
                  <a:srgbClr val="42AFB6"/>
                </a:solidFill>
                <a:latin typeface="Cube"/>
                <a:cs typeface="Cube"/>
              </a:rPr>
              <a:t>System</a:t>
            </a:r>
            <a:endParaRPr lang="en-US" sz="1100" dirty="0">
              <a:solidFill>
                <a:srgbClr val="42AFB6"/>
              </a:solidFill>
              <a:latin typeface="Cube"/>
              <a:cs typeface="Cube"/>
            </a:endParaRPr>
          </a:p>
        </p:txBody>
      </p:sp>
      <p:sp>
        <p:nvSpPr>
          <p:cNvPr id="18" name="TextBox 20"/>
          <p:cNvSpPr txBox="1"/>
          <p:nvPr/>
        </p:nvSpPr>
        <p:spPr>
          <a:xfrm>
            <a:off x="8064500" y="6293652"/>
            <a:ext cx="1231900" cy="292388"/>
          </a:xfrm>
          <a:prstGeom prst="rect">
            <a:avLst/>
          </a:prstGeom>
          <a:noFill/>
        </p:spPr>
        <p:txBody>
          <a:bodyPr wrap="square" rtlCol="0">
            <a:spAutoFit/>
          </a:bodyPr>
          <a:lstStyle/>
          <a:p>
            <a:r>
              <a:rPr lang="en-US" sz="1300" dirty="0" err="1" smtClean="0">
                <a:solidFill>
                  <a:srgbClr val="42AFB6"/>
                </a:solidFill>
                <a:latin typeface="DIN Next LT Pro"/>
                <a:cs typeface="DIN Next LT Pro"/>
              </a:rPr>
              <a:t>www.socib.es</a:t>
            </a:r>
            <a:endParaRPr lang="en-US" sz="1300" dirty="0">
              <a:solidFill>
                <a:srgbClr val="42AFB6"/>
              </a:solidFill>
              <a:latin typeface="DIN Next LT Pro"/>
              <a:cs typeface="DIN Next LT Pro"/>
            </a:endParaRPr>
          </a:p>
        </p:txBody>
      </p:sp>
      <p:sp>
        <p:nvSpPr>
          <p:cNvPr id="2" name="Rectángulo 1"/>
          <p:cNvSpPr/>
          <p:nvPr/>
        </p:nvSpPr>
        <p:spPr>
          <a:xfrm>
            <a:off x="194508" y="1628728"/>
            <a:ext cx="9522574" cy="3306033"/>
          </a:xfrm>
          <a:prstGeom prst="rect">
            <a:avLst/>
          </a:prstGeom>
        </p:spPr>
        <p:txBody>
          <a:bodyPr wrap="square">
            <a:spAutoFit/>
          </a:bodyPr>
          <a:lstStyle/>
          <a:p>
            <a:pPr marL="74613" algn="ctr">
              <a:spcAft>
                <a:spcPts val="1250"/>
              </a:spcAft>
            </a:pPr>
            <a:r>
              <a:rPr lang="en-GB" sz="3800" b="1" dirty="0">
                <a:solidFill>
                  <a:srgbClr val="FFFFFF"/>
                </a:solidFill>
                <a:latin typeface="Cube"/>
                <a:cs typeface="Cube"/>
              </a:rPr>
              <a:t>Glider endurance line monitoring, unravelling variability at a key circulation ‘choke’ point in the Western Mediterranean </a:t>
            </a:r>
            <a:r>
              <a:rPr lang="en-GB" sz="3800" b="1" dirty="0" smtClean="0">
                <a:solidFill>
                  <a:srgbClr val="FFFFFF"/>
                </a:solidFill>
                <a:latin typeface="Cube"/>
                <a:cs typeface="Cube"/>
              </a:rPr>
              <a:t>Sea</a:t>
            </a:r>
            <a:endParaRPr lang="en-GB" dirty="0">
              <a:solidFill>
                <a:srgbClr val="FFFFFF"/>
              </a:solidFill>
              <a:latin typeface="Cube"/>
              <a:cs typeface="Cube"/>
            </a:endParaRPr>
          </a:p>
          <a:p>
            <a:pPr marL="74613" algn="ctr">
              <a:spcAft>
                <a:spcPts val="1250"/>
              </a:spcAft>
            </a:pPr>
            <a:r>
              <a:rPr lang="en-GB" dirty="0">
                <a:solidFill>
                  <a:srgbClr val="FFFFFF"/>
                </a:solidFill>
                <a:latin typeface="Cube"/>
                <a:cs typeface="Cube"/>
              </a:rPr>
              <a:t>Authors: E. Heslop, J. Allen, S. Ruiz, J-L. </a:t>
            </a:r>
            <a:r>
              <a:rPr lang="en-GB" dirty="0" err="1">
                <a:solidFill>
                  <a:srgbClr val="FFFFFF"/>
                </a:solidFill>
                <a:latin typeface="Cube"/>
                <a:cs typeface="Cube"/>
              </a:rPr>
              <a:t>López-Jurado</a:t>
            </a:r>
            <a:r>
              <a:rPr lang="en-GB" dirty="0">
                <a:solidFill>
                  <a:srgbClr val="FFFFFF"/>
                </a:solidFill>
                <a:latin typeface="Cube"/>
                <a:cs typeface="Cube"/>
              </a:rPr>
              <a:t>, J. </a:t>
            </a:r>
            <a:r>
              <a:rPr lang="en-GB" dirty="0" err="1" smtClean="0">
                <a:solidFill>
                  <a:srgbClr val="FFFFFF"/>
                </a:solidFill>
                <a:latin typeface="Cube"/>
                <a:cs typeface="Cube"/>
              </a:rPr>
              <a:t>Tintoré</a:t>
            </a:r>
            <a:endParaRPr lang="en-GB" dirty="0" smtClean="0">
              <a:solidFill>
                <a:srgbClr val="FFFFFF"/>
              </a:solidFill>
              <a:latin typeface="Cube"/>
              <a:cs typeface="Cube"/>
            </a:endParaRPr>
          </a:p>
          <a:p>
            <a:pPr marL="74613" algn="ctr">
              <a:spcAft>
                <a:spcPts val="1250"/>
              </a:spcAft>
            </a:pPr>
            <a:r>
              <a:rPr lang="en-GB" dirty="0" smtClean="0">
                <a:solidFill>
                  <a:srgbClr val="FFFFFF"/>
                </a:solidFill>
                <a:latin typeface="Cube"/>
                <a:cs typeface="Cube"/>
              </a:rPr>
              <a:t>EGO 16-17 June 2014, Kiel</a:t>
            </a:r>
            <a:endParaRPr lang="en-US" dirty="0">
              <a:solidFill>
                <a:srgbClr val="FFFFFF"/>
              </a:solidFill>
              <a:latin typeface="Cube"/>
              <a:cs typeface="Cube"/>
            </a:endParaRPr>
          </a:p>
        </p:txBody>
      </p:sp>
      <p:pic>
        <p:nvPicPr>
          <p:cNvPr id="7" name="Picture 234" descr="1_MinisterioEconomiaCompetitividad.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06531" y="20502472"/>
            <a:ext cx="2679777" cy="709411"/>
          </a:xfrm>
          <a:prstGeom prst="rect">
            <a:avLst/>
          </a:prstGeom>
        </p:spPr>
      </p:pic>
      <p:pic>
        <p:nvPicPr>
          <p:cNvPr id="8" name="Picture 146" descr="LOGO_Feder.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335644" y="20570339"/>
            <a:ext cx="962316" cy="641544"/>
          </a:xfrm>
          <a:prstGeom prst="rect">
            <a:avLst/>
          </a:prstGeom>
          <a:ln w="12700" cmpd="sng">
            <a:solidFill>
              <a:schemeClr val="bg1"/>
            </a:solidFill>
          </a:ln>
        </p:spPr>
      </p:pic>
      <p:pic>
        <p:nvPicPr>
          <p:cNvPr id="9" name="Picture 1" descr="logo_gover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40171" y="20527870"/>
            <a:ext cx="2231977" cy="667800"/>
          </a:xfrm>
          <a:prstGeom prst="rect">
            <a:avLst/>
          </a:prstGeom>
        </p:spPr>
      </p:pic>
      <p:pic>
        <p:nvPicPr>
          <p:cNvPr id="10"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73660" y="20559977"/>
            <a:ext cx="598825" cy="70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758819" y="20647330"/>
            <a:ext cx="162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n 3" descr="logo_ieo_nuevo"/>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031483" y="20573552"/>
            <a:ext cx="681800" cy="685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n 12" descr="Screen shot 2014-04-22 at 10.28.01.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1432956" y="20678694"/>
            <a:ext cx="1299922" cy="425836"/>
          </a:xfrm>
          <a:prstGeom prst="rect">
            <a:avLst/>
          </a:prstGeom>
        </p:spPr>
      </p:pic>
      <p:pic>
        <p:nvPicPr>
          <p:cNvPr id="14" name="Imagen 3" descr="jerico_logo1.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12768329" y="20638446"/>
            <a:ext cx="904043" cy="46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Imagen 18" descr="Screen shot 2014-04-23 at 11.27.39.pn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3703105" y="20465489"/>
            <a:ext cx="751650" cy="746394"/>
          </a:xfrm>
          <a:prstGeom prst="rect">
            <a:avLst/>
          </a:prstGeom>
        </p:spPr>
      </p:pic>
      <p:pic>
        <p:nvPicPr>
          <p:cNvPr id="20" name="Imagen 19" descr="logoSocib_gr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09049" y="20468746"/>
            <a:ext cx="1919483" cy="787813"/>
          </a:xfrm>
          <a:prstGeom prst="rect">
            <a:avLst/>
          </a:prstGeom>
        </p:spPr>
      </p:pic>
      <p:pic>
        <p:nvPicPr>
          <p:cNvPr id="21" name="Picture 234" descr="1_MinisterioEconomiaCompetitividad.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458931" y="20654872"/>
            <a:ext cx="2679777" cy="709411"/>
          </a:xfrm>
          <a:prstGeom prst="rect">
            <a:avLst/>
          </a:prstGeom>
        </p:spPr>
      </p:pic>
      <p:pic>
        <p:nvPicPr>
          <p:cNvPr id="22" name="Picture 146" descr="LOGO_Feder.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488044" y="20722739"/>
            <a:ext cx="962316" cy="641544"/>
          </a:xfrm>
          <a:prstGeom prst="rect">
            <a:avLst/>
          </a:prstGeom>
          <a:ln w="12700" cmpd="sng">
            <a:solidFill>
              <a:schemeClr val="bg1"/>
            </a:solidFill>
          </a:ln>
        </p:spPr>
      </p:pic>
      <p:pic>
        <p:nvPicPr>
          <p:cNvPr id="23" name="Picture 1" descr="logo_gover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192571" y="20680270"/>
            <a:ext cx="2231977" cy="667800"/>
          </a:xfrm>
          <a:prstGeom prst="rect">
            <a:avLst/>
          </a:prstGeom>
        </p:spPr>
      </p:pic>
      <p:pic>
        <p:nvPicPr>
          <p:cNvPr id="24"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526060" y="20712377"/>
            <a:ext cx="598825" cy="70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911219" y="20799730"/>
            <a:ext cx="162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Imagen 3" descr="logo_ieo_nuevo"/>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183883" y="20725952"/>
            <a:ext cx="681800" cy="685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Imagen 26" descr="Screen shot 2014-04-22 at 10.28.01.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1585356" y="20831094"/>
            <a:ext cx="1299922" cy="425836"/>
          </a:xfrm>
          <a:prstGeom prst="rect">
            <a:avLst/>
          </a:prstGeom>
        </p:spPr>
      </p:pic>
      <p:pic>
        <p:nvPicPr>
          <p:cNvPr id="28" name="Imagen 3" descr="jerico_logo1.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12920729" y="20790846"/>
            <a:ext cx="904043" cy="46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Imagen 28" descr="Screen shot 2014-04-23 at 11.27.39.pn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3855505" y="20617889"/>
            <a:ext cx="751650" cy="746394"/>
          </a:xfrm>
          <a:prstGeom prst="rect">
            <a:avLst/>
          </a:prstGeom>
        </p:spPr>
      </p:pic>
      <p:pic>
        <p:nvPicPr>
          <p:cNvPr id="30" name="Imagen 29" descr="logoSocib_gr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461449" y="20621146"/>
            <a:ext cx="1919483" cy="787813"/>
          </a:xfrm>
          <a:prstGeom prst="rect">
            <a:avLst/>
          </a:prstGeom>
        </p:spPr>
      </p:pic>
      <p:pic>
        <p:nvPicPr>
          <p:cNvPr id="31" name="Picture 234" descr="1_MinisterioEconomiaCompetitividad.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11331" y="20807272"/>
            <a:ext cx="2679777" cy="709411"/>
          </a:xfrm>
          <a:prstGeom prst="rect">
            <a:avLst/>
          </a:prstGeom>
        </p:spPr>
      </p:pic>
      <p:pic>
        <p:nvPicPr>
          <p:cNvPr id="32" name="Picture 146" descr="LOGO_Feder.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640444" y="20875139"/>
            <a:ext cx="962316" cy="641544"/>
          </a:xfrm>
          <a:prstGeom prst="rect">
            <a:avLst/>
          </a:prstGeom>
          <a:ln w="12700" cmpd="sng">
            <a:solidFill>
              <a:schemeClr val="bg1"/>
            </a:solidFill>
          </a:ln>
        </p:spPr>
      </p:pic>
      <p:pic>
        <p:nvPicPr>
          <p:cNvPr id="33" name="Picture 1" descr="logo_gover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344971" y="20832670"/>
            <a:ext cx="2231977" cy="667800"/>
          </a:xfrm>
          <a:prstGeom prst="rect">
            <a:avLst/>
          </a:prstGeom>
        </p:spPr>
      </p:pic>
      <p:pic>
        <p:nvPicPr>
          <p:cNvPr id="34"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678460" y="20864777"/>
            <a:ext cx="598825" cy="70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0063619" y="20952130"/>
            <a:ext cx="162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Imagen 3" descr="logo_ieo_nuevo"/>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336283" y="20878352"/>
            <a:ext cx="681800" cy="685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Imagen 36" descr="Screen shot 2014-04-22 at 10.28.01.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1737756" y="20983494"/>
            <a:ext cx="1299922" cy="425836"/>
          </a:xfrm>
          <a:prstGeom prst="rect">
            <a:avLst/>
          </a:prstGeom>
        </p:spPr>
      </p:pic>
      <p:pic>
        <p:nvPicPr>
          <p:cNvPr id="38" name="Imagen 3" descr="jerico_logo1.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073129" y="20943246"/>
            <a:ext cx="904043" cy="46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Imagen 38" descr="Screen shot 2014-04-23 at 11.27.39.pn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4007905" y="20770289"/>
            <a:ext cx="751650" cy="746394"/>
          </a:xfrm>
          <a:prstGeom prst="rect">
            <a:avLst/>
          </a:prstGeom>
        </p:spPr>
      </p:pic>
      <p:pic>
        <p:nvPicPr>
          <p:cNvPr id="40" name="Imagen 39" descr="logoSocib_gr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613849" y="20773546"/>
            <a:ext cx="1919483" cy="787813"/>
          </a:xfrm>
          <a:prstGeom prst="rect">
            <a:avLst/>
          </a:prstGeom>
        </p:spPr>
      </p:pic>
      <p:pic>
        <p:nvPicPr>
          <p:cNvPr id="41" name="Picture 234" descr="1_MinisterioEconomiaCompetitividad.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63731" y="20959672"/>
            <a:ext cx="2679777" cy="709411"/>
          </a:xfrm>
          <a:prstGeom prst="rect">
            <a:avLst/>
          </a:prstGeom>
        </p:spPr>
      </p:pic>
      <p:pic>
        <p:nvPicPr>
          <p:cNvPr id="42" name="Picture 146" descr="LOGO_Feder.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92844" y="21027539"/>
            <a:ext cx="962316" cy="641544"/>
          </a:xfrm>
          <a:prstGeom prst="rect">
            <a:avLst/>
          </a:prstGeom>
          <a:ln w="12700" cmpd="sng">
            <a:solidFill>
              <a:schemeClr val="bg1"/>
            </a:solidFill>
          </a:ln>
        </p:spPr>
      </p:pic>
      <p:pic>
        <p:nvPicPr>
          <p:cNvPr id="43" name="Picture 1" descr="logo_gover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497371" y="20985070"/>
            <a:ext cx="2231977" cy="667800"/>
          </a:xfrm>
          <a:prstGeom prst="rect">
            <a:avLst/>
          </a:prstGeom>
        </p:spPr>
      </p:pic>
      <p:pic>
        <p:nvPicPr>
          <p:cNvPr id="44"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830860" y="21017177"/>
            <a:ext cx="598825" cy="70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0216019" y="21104530"/>
            <a:ext cx="162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Imagen 3" descr="logo_ieo_nuevo"/>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488683" y="21030752"/>
            <a:ext cx="681800" cy="685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Imagen 46" descr="Screen shot 2014-04-22 at 10.28.01.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1890156" y="21135894"/>
            <a:ext cx="1299922" cy="425836"/>
          </a:xfrm>
          <a:prstGeom prst="rect">
            <a:avLst/>
          </a:prstGeom>
        </p:spPr>
      </p:pic>
      <p:pic>
        <p:nvPicPr>
          <p:cNvPr id="48" name="Imagen 3" descr="jerico_logo1.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225529" y="21095646"/>
            <a:ext cx="904043" cy="46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Imagen 48" descr="Screen shot 2014-04-23 at 11.27.39.pn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4160305" y="20922689"/>
            <a:ext cx="751650" cy="746394"/>
          </a:xfrm>
          <a:prstGeom prst="rect">
            <a:avLst/>
          </a:prstGeom>
        </p:spPr>
      </p:pic>
      <p:pic>
        <p:nvPicPr>
          <p:cNvPr id="50" name="Imagen 49" descr="logoSocib_gr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766249" y="20925946"/>
            <a:ext cx="1919483" cy="787813"/>
          </a:xfrm>
          <a:prstGeom prst="rect">
            <a:avLst/>
          </a:prstGeom>
        </p:spPr>
      </p:pic>
      <p:pic>
        <p:nvPicPr>
          <p:cNvPr id="51" name="Picture 234" descr="1_MinisterioEconomiaCompetitividad.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16131" y="21112072"/>
            <a:ext cx="2679777" cy="709411"/>
          </a:xfrm>
          <a:prstGeom prst="rect">
            <a:avLst/>
          </a:prstGeom>
        </p:spPr>
      </p:pic>
      <p:pic>
        <p:nvPicPr>
          <p:cNvPr id="52" name="Picture 146" descr="LOGO_Feder.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945244" y="21179939"/>
            <a:ext cx="962316" cy="641544"/>
          </a:xfrm>
          <a:prstGeom prst="rect">
            <a:avLst/>
          </a:prstGeom>
          <a:ln w="12700" cmpd="sng">
            <a:solidFill>
              <a:schemeClr val="bg1"/>
            </a:solidFill>
          </a:ln>
        </p:spPr>
      </p:pic>
      <p:pic>
        <p:nvPicPr>
          <p:cNvPr id="53" name="Picture 1" descr="logo_gover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649771" y="21137470"/>
            <a:ext cx="2231977" cy="667800"/>
          </a:xfrm>
          <a:prstGeom prst="rect">
            <a:avLst/>
          </a:prstGeom>
        </p:spPr>
      </p:pic>
      <p:pic>
        <p:nvPicPr>
          <p:cNvPr id="54"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983260" y="21169577"/>
            <a:ext cx="598825" cy="70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0368419" y="21256930"/>
            <a:ext cx="162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Imagen 3" descr="logo_ieo_nuevo"/>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641083" y="21183152"/>
            <a:ext cx="681800" cy="685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Imagen 56" descr="Screen shot 2014-04-22 at 10.28.01.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2042556" y="21288294"/>
            <a:ext cx="1299922" cy="425836"/>
          </a:xfrm>
          <a:prstGeom prst="rect">
            <a:avLst/>
          </a:prstGeom>
        </p:spPr>
      </p:pic>
      <p:pic>
        <p:nvPicPr>
          <p:cNvPr id="58" name="Imagen 3" descr="jerico_logo1.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13377929" y="21248046"/>
            <a:ext cx="904043" cy="46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Imagen 58" descr="Screen shot 2014-04-23 at 11.27.39.pn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4312705" y="21075089"/>
            <a:ext cx="751650" cy="746394"/>
          </a:xfrm>
          <a:prstGeom prst="rect">
            <a:avLst/>
          </a:prstGeom>
        </p:spPr>
      </p:pic>
      <p:pic>
        <p:nvPicPr>
          <p:cNvPr id="60" name="Imagen 59" descr="logoSocib_gr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918649" y="21078346"/>
            <a:ext cx="1919483" cy="787813"/>
          </a:xfrm>
          <a:prstGeom prst="rect">
            <a:avLst/>
          </a:prstGeom>
        </p:spPr>
      </p:pic>
      <p:pic>
        <p:nvPicPr>
          <p:cNvPr id="71" name="Picture 234" descr="1_MinisterioEconomiaCompetitividad.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08264" y="5133212"/>
            <a:ext cx="1686469" cy="446455"/>
          </a:xfrm>
          <a:prstGeom prst="rect">
            <a:avLst/>
          </a:prstGeom>
        </p:spPr>
      </p:pic>
      <p:pic>
        <p:nvPicPr>
          <p:cNvPr id="72" name="Picture 146" descr="LOGO_Feder.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45752" y="5187084"/>
            <a:ext cx="605616" cy="403744"/>
          </a:xfrm>
          <a:prstGeom prst="rect">
            <a:avLst/>
          </a:prstGeom>
          <a:ln w="12700" cmpd="sng">
            <a:solidFill>
              <a:schemeClr val="bg1"/>
            </a:solidFill>
          </a:ln>
        </p:spPr>
      </p:pic>
      <p:pic>
        <p:nvPicPr>
          <p:cNvPr id="73" name="Picture 1" descr="logo_gover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460432" y="5158645"/>
            <a:ext cx="1404655" cy="420268"/>
          </a:xfrm>
          <a:prstGeom prst="rect">
            <a:avLst/>
          </a:prstGeom>
        </p:spPr>
      </p:pic>
      <p:pic>
        <p:nvPicPr>
          <p:cNvPr id="74"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628168" y="5147256"/>
            <a:ext cx="376859" cy="441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556126" y="5237385"/>
            <a:ext cx="1023043" cy="287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Imagen 75" descr="logo_ieo_nuevo"/>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070090" y="5158612"/>
            <a:ext cx="429079" cy="43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 name="Imagen 76" descr="Screen shot 2014-04-22 at 10.28.01.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646063" y="5264208"/>
            <a:ext cx="818085" cy="267993"/>
          </a:xfrm>
          <a:prstGeom prst="rect">
            <a:avLst/>
          </a:prstGeom>
        </p:spPr>
      </p:pic>
      <p:pic>
        <p:nvPicPr>
          <p:cNvPr id="78" name="Imagen 77" descr="jerico_logo1.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8536937" y="5242488"/>
            <a:ext cx="568944" cy="293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Imagen 78" descr="logoSocib_gr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467547" y="5120545"/>
            <a:ext cx="1207992" cy="495796"/>
          </a:xfrm>
          <a:prstGeom prst="rect">
            <a:avLst/>
          </a:prstGeom>
        </p:spPr>
      </p:pic>
      <p:pic>
        <p:nvPicPr>
          <p:cNvPr id="80" name="Imagen 79" descr="Screen shot 2014-04-23 at 11.27.39.pn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9166913" y="5135514"/>
            <a:ext cx="473038" cy="469730"/>
          </a:xfrm>
          <a:prstGeom prst="rect">
            <a:avLst/>
          </a:prstGeom>
        </p:spPr>
      </p:pic>
    </p:spTree>
    <p:extLst>
      <p:ext uri="{BB962C8B-B14F-4D97-AF65-F5344CB8AC3E}">
        <p14:creationId xmlns:p14="http://schemas.microsoft.com/office/powerpoint/2010/main" xmlns="" val="2135419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5510534" y="3390901"/>
            <a:ext cx="4250126" cy="3323224"/>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1136" y="1523132"/>
            <a:ext cx="8695264" cy="1195199"/>
          </a:xfrm>
          <a:prstGeom prst="rect">
            <a:avLst/>
          </a:prstGeom>
          <a:noFill/>
        </p:spPr>
        <p:txBody>
          <a:bodyPr wrap="square" rtlCol="0">
            <a:spAutoFit/>
          </a:bodyPr>
          <a:lstStyle/>
          <a:p>
            <a:pPr>
              <a:spcBef>
                <a:spcPts val="100"/>
              </a:spcBef>
              <a:spcAft>
                <a:spcPts val="100"/>
              </a:spcAft>
            </a:pPr>
            <a:r>
              <a:rPr lang="en-GB" sz="1300" dirty="0" smtClean="0">
                <a:solidFill>
                  <a:schemeClr val="bg1"/>
                </a:solidFill>
                <a:latin typeface="DIN Next LT Pro"/>
                <a:cs typeface="DIN Next LT Pro"/>
              </a:rPr>
              <a:t>Inflows fresher Atlantic Water (</a:t>
            </a:r>
            <a:r>
              <a:rPr lang="en-GB" sz="1300" dirty="0" err="1" smtClean="0">
                <a:solidFill>
                  <a:schemeClr val="bg1"/>
                </a:solidFill>
                <a:latin typeface="DIN Next LT Pro"/>
                <a:cs typeface="DIN Next LT Pro"/>
              </a:rPr>
              <a:t>AWr</a:t>
            </a:r>
            <a:r>
              <a:rPr lang="en-GB" sz="1300" dirty="0" smtClean="0">
                <a:solidFill>
                  <a:schemeClr val="bg1"/>
                </a:solidFill>
                <a:latin typeface="DIN Next LT Pro"/>
                <a:cs typeface="DIN Next LT Pro"/>
              </a:rPr>
              <a:t>) influence summer spawning grounds of bluefin tuna</a:t>
            </a:r>
          </a:p>
          <a:p>
            <a:pPr>
              <a:spcBef>
                <a:spcPts val="100"/>
              </a:spcBef>
              <a:spcAft>
                <a:spcPts val="100"/>
              </a:spcAft>
            </a:pPr>
            <a:r>
              <a:rPr lang="en-GB" sz="1300" dirty="0" smtClean="0">
                <a:solidFill>
                  <a:schemeClr val="bg1"/>
                </a:solidFill>
                <a:latin typeface="DIN Next LT Pro"/>
                <a:cs typeface="DIN Next LT Pro"/>
              </a:rPr>
              <a:t>With gliders observe:</a:t>
            </a:r>
          </a:p>
          <a:p>
            <a:pPr marL="171450" indent="-171450">
              <a:spcBef>
                <a:spcPts val="100"/>
              </a:spcBef>
              <a:spcAft>
                <a:spcPts val="100"/>
              </a:spcAft>
              <a:buFontTx/>
              <a:buChar char="-"/>
            </a:pPr>
            <a:r>
              <a:rPr lang="en-GB" sz="1300" dirty="0" smtClean="0">
                <a:solidFill>
                  <a:schemeClr val="bg1"/>
                </a:solidFill>
                <a:latin typeface="DIN Next LT Pro"/>
                <a:cs typeface="DIN Next LT Pro"/>
              </a:rPr>
              <a:t>Fresher AW inflows occur across missions and months</a:t>
            </a:r>
          </a:p>
          <a:p>
            <a:pPr marL="171450" indent="-171450">
              <a:spcBef>
                <a:spcPts val="100"/>
              </a:spcBef>
              <a:spcAft>
                <a:spcPts val="100"/>
              </a:spcAft>
              <a:buFontTx/>
              <a:buChar char="-"/>
            </a:pPr>
            <a:r>
              <a:rPr lang="en-GB" sz="1300" dirty="0" smtClean="0">
                <a:solidFill>
                  <a:schemeClr val="bg1"/>
                </a:solidFill>
                <a:latin typeface="DIN Next LT Pro"/>
                <a:cs typeface="DIN Next LT Pro"/>
              </a:rPr>
              <a:t>Occur synchronously through Ibiza and Mallorca Channels</a:t>
            </a:r>
          </a:p>
          <a:p>
            <a:pPr marL="171450" indent="-171450">
              <a:spcBef>
                <a:spcPts val="100"/>
              </a:spcBef>
              <a:spcAft>
                <a:spcPts val="100"/>
              </a:spcAft>
              <a:buFontTx/>
              <a:buChar char="-"/>
            </a:pPr>
            <a:r>
              <a:rPr lang="en-GB" sz="1300" dirty="0" smtClean="0">
                <a:solidFill>
                  <a:schemeClr val="bg1"/>
                </a:solidFill>
                <a:latin typeface="DIN Next LT Pro"/>
                <a:cs typeface="DIN Next LT Pro"/>
              </a:rPr>
              <a:t>Fresher in Mallorca Channel and show a range of salinities</a:t>
            </a:r>
            <a:endParaRPr lang="en-GB" sz="1300" dirty="0">
              <a:solidFill>
                <a:schemeClr val="bg1"/>
              </a:solidFill>
              <a:latin typeface="DIN Next LT Pro"/>
              <a:cs typeface="DIN Next LT Pro"/>
            </a:endParaRPr>
          </a:p>
        </p:txBody>
      </p:sp>
      <p:pic>
        <p:nvPicPr>
          <p:cNvPr id="12" name="Imagen 11" descr="TSJan2011_crop.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20160" y="2878378"/>
            <a:ext cx="4905600" cy="3835749"/>
          </a:xfrm>
          <a:prstGeom prst="rect">
            <a:avLst/>
          </a:prstGeom>
        </p:spPr>
      </p:pic>
      <p:sp>
        <p:nvSpPr>
          <p:cNvPr id="13" name="Elipse 12"/>
          <p:cNvSpPr/>
          <p:nvPr/>
        </p:nvSpPr>
        <p:spPr>
          <a:xfrm>
            <a:off x="5549898" y="3336934"/>
            <a:ext cx="2349502" cy="1616066"/>
          </a:xfrm>
          <a:prstGeom prst="ellipse">
            <a:avLst/>
          </a:prstGeom>
          <a:noFill/>
          <a:ln w="25400">
            <a:solidFill>
              <a:srgbClr val="42AFB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Elipse 13"/>
          <p:cNvSpPr/>
          <p:nvPr/>
        </p:nvSpPr>
        <p:spPr>
          <a:xfrm>
            <a:off x="5549898" y="3716862"/>
            <a:ext cx="808983" cy="969438"/>
          </a:xfrm>
          <a:prstGeom prst="ellipse">
            <a:avLst/>
          </a:prstGeom>
          <a:noFill/>
          <a:ln w="25400">
            <a:solidFill>
              <a:srgbClr val="42AF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1" name="Imagen 10" descr="TSSectionsJan2011_crop.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6974" y="2878378"/>
            <a:ext cx="4732867" cy="3835748"/>
          </a:xfrm>
          <a:prstGeom prst="rect">
            <a:avLst/>
          </a:prstGeom>
        </p:spPr>
      </p:pic>
      <p:sp>
        <p:nvSpPr>
          <p:cNvPr id="3" name="TextBox 2"/>
          <p:cNvSpPr txBox="1"/>
          <p:nvPr/>
        </p:nvSpPr>
        <p:spPr>
          <a:xfrm>
            <a:off x="543201" y="972828"/>
            <a:ext cx="9015733" cy="523220"/>
          </a:xfrm>
          <a:prstGeom prst="rect">
            <a:avLst/>
          </a:prstGeom>
          <a:noFill/>
        </p:spPr>
        <p:txBody>
          <a:bodyPr wrap="square" rtlCol="0">
            <a:spAutoFit/>
          </a:bodyPr>
          <a:lstStyle/>
          <a:p>
            <a:r>
              <a:rPr lang="en-GB" sz="2800" b="1" dirty="0" smtClean="0">
                <a:solidFill>
                  <a:srgbClr val="42AFB6"/>
                </a:solidFill>
                <a:latin typeface="Cube"/>
                <a:cs typeface="Cube"/>
              </a:rPr>
              <a:t>Watermass variability </a:t>
            </a:r>
            <a:r>
              <a:rPr lang="en-GB" sz="2800" b="1" dirty="0">
                <a:solidFill>
                  <a:srgbClr val="42AFB6"/>
                </a:solidFill>
                <a:latin typeface="Cube"/>
                <a:cs typeface="Cube"/>
              </a:rPr>
              <a:t>– </a:t>
            </a:r>
            <a:r>
              <a:rPr lang="en-GB" sz="2800" b="1" dirty="0" smtClean="0">
                <a:solidFill>
                  <a:srgbClr val="42AFB6"/>
                </a:solidFill>
                <a:latin typeface="Cube"/>
                <a:cs typeface="Cube"/>
              </a:rPr>
              <a:t>fresher Atlantic Water (</a:t>
            </a:r>
            <a:r>
              <a:rPr lang="en-GB" sz="2800" b="1" dirty="0" err="1" smtClean="0">
                <a:solidFill>
                  <a:srgbClr val="42AFB6"/>
                </a:solidFill>
                <a:latin typeface="Cube"/>
                <a:cs typeface="Cube"/>
              </a:rPr>
              <a:t>AWr</a:t>
            </a:r>
            <a:r>
              <a:rPr lang="en-GB" sz="2800" b="1" dirty="0" smtClean="0">
                <a:solidFill>
                  <a:srgbClr val="42AFB6"/>
                </a:solidFill>
                <a:latin typeface="Cube"/>
                <a:cs typeface="Cube"/>
              </a:rPr>
              <a:t>)</a:t>
            </a:r>
            <a:endParaRPr lang="en-GB" sz="2800" b="1" dirty="0">
              <a:solidFill>
                <a:srgbClr val="42AFB6"/>
              </a:solidFill>
              <a:latin typeface="Cube"/>
              <a:cs typeface="Cube"/>
            </a:endParaRPr>
          </a:p>
        </p:txBody>
      </p:sp>
      <p:sp>
        <p:nvSpPr>
          <p:cNvPr id="10" name="Rectángulo 9"/>
          <p:cNvSpPr/>
          <p:nvPr/>
        </p:nvSpPr>
        <p:spPr>
          <a:xfrm>
            <a:off x="575735" y="2878378"/>
            <a:ext cx="4974163" cy="256480"/>
          </a:xfrm>
          <a:prstGeom prst="rect">
            <a:avLst/>
          </a:prstGeom>
        </p:spPr>
        <p:txBody>
          <a:bodyPr wrap="square">
            <a:spAutoFit/>
          </a:bodyPr>
          <a:lstStyle/>
          <a:p>
            <a:r>
              <a:rPr lang="en-GB" sz="1600" b="1" i="1" baseline="30000" dirty="0" smtClean="0">
                <a:latin typeface="DIN Next LT Pro"/>
                <a:cs typeface="DIN Next LT Pro"/>
              </a:rPr>
              <a:t>January 2011:</a:t>
            </a:r>
            <a:r>
              <a:rPr lang="en-GB" sz="1600" b="1" i="1" baseline="30000" dirty="0">
                <a:latin typeface="DIN Next LT Pro"/>
                <a:cs typeface="DIN Next LT Pro"/>
              </a:rPr>
              <a:t> Ibiza </a:t>
            </a:r>
            <a:r>
              <a:rPr lang="en-GB" sz="1600" b="1" i="1" baseline="30000" dirty="0" err="1" smtClean="0">
                <a:latin typeface="DIN Next LT Pro"/>
                <a:cs typeface="DIN Next LT Pro"/>
              </a:rPr>
              <a:t>Channel,sections</a:t>
            </a:r>
            <a:r>
              <a:rPr lang="en-GB" sz="1600" b="1" i="1" baseline="30000" dirty="0" smtClean="0">
                <a:latin typeface="DIN Next LT Pro"/>
                <a:cs typeface="DIN Next LT Pro"/>
              </a:rPr>
              <a:t> </a:t>
            </a:r>
            <a:r>
              <a:rPr lang="en-GB" sz="1600" b="1" i="1" baseline="30000" dirty="0">
                <a:latin typeface="DIN Next LT Pro"/>
                <a:cs typeface="DIN Next LT Pro"/>
              </a:rPr>
              <a:t>of temperature and </a:t>
            </a:r>
            <a:r>
              <a:rPr lang="en-GB" sz="1600" b="1" i="1" baseline="30000" dirty="0" smtClean="0">
                <a:latin typeface="DIN Next LT Pro"/>
                <a:cs typeface="DIN Next LT Pro"/>
              </a:rPr>
              <a:t>salinity</a:t>
            </a:r>
            <a:endParaRPr lang="es-ES" sz="1600" b="1" dirty="0"/>
          </a:p>
        </p:txBody>
      </p:sp>
      <p:sp>
        <p:nvSpPr>
          <p:cNvPr id="15" name="TextBox 3"/>
          <p:cNvSpPr txBox="1"/>
          <p:nvPr/>
        </p:nvSpPr>
        <p:spPr>
          <a:xfrm>
            <a:off x="7788775" y="2553762"/>
            <a:ext cx="2505285" cy="276999"/>
          </a:xfrm>
          <a:prstGeom prst="rect">
            <a:avLst/>
          </a:prstGeom>
          <a:noFill/>
        </p:spPr>
        <p:txBody>
          <a:bodyPr wrap="square" rtlCol="0">
            <a:spAutoFit/>
          </a:bodyPr>
          <a:lstStyle/>
          <a:p>
            <a:pPr>
              <a:spcBef>
                <a:spcPts val="100"/>
              </a:spcBef>
              <a:spcAft>
                <a:spcPts val="100"/>
              </a:spcAft>
            </a:pPr>
            <a:r>
              <a:rPr lang="en-GB" sz="1200" i="1" dirty="0" smtClean="0">
                <a:solidFill>
                  <a:schemeClr val="bg1"/>
                </a:solidFill>
                <a:latin typeface="DIN Next LT Pro"/>
                <a:cs typeface="DIN Next LT Pro"/>
              </a:rPr>
              <a:t>Example from </a:t>
            </a:r>
            <a:r>
              <a:rPr lang="en-GB" sz="1200" i="1" dirty="0">
                <a:solidFill>
                  <a:schemeClr val="bg1"/>
                </a:solidFill>
                <a:latin typeface="DIN Next LT Pro"/>
                <a:cs typeface="DIN Next LT Pro"/>
              </a:rPr>
              <a:t>J</a:t>
            </a:r>
            <a:r>
              <a:rPr lang="en-GB" sz="1200" i="1" dirty="0" smtClean="0">
                <a:solidFill>
                  <a:schemeClr val="bg1"/>
                </a:solidFill>
                <a:latin typeface="DIN Next LT Pro"/>
                <a:cs typeface="DIN Next LT Pro"/>
              </a:rPr>
              <a:t>anuary 2011</a:t>
            </a:r>
            <a:endParaRPr lang="en-GB" sz="1200" i="1" dirty="0">
              <a:solidFill>
                <a:schemeClr val="bg1"/>
              </a:solidFill>
              <a:latin typeface="DIN Next LT Pro"/>
              <a:cs typeface="DIN Next LT Pro"/>
            </a:endParaRPr>
          </a:p>
        </p:txBody>
      </p:sp>
    </p:spTree>
    <p:extLst>
      <p:ext uri="{BB962C8B-B14F-4D97-AF65-F5344CB8AC3E}">
        <p14:creationId xmlns:p14="http://schemas.microsoft.com/office/powerpoint/2010/main" xmlns="" val="36719538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5314954" y="575734"/>
            <a:ext cx="4143373" cy="6138392"/>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28599" y="733034"/>
            <a:ext cx="8743399" cy="892552"/>
          </a:xfrm>
          <a:prstGeom prst="rect">
            <a:avLst/>
          </a:prstGeom>
          <a:noFill/>
        </p:spPr>
        <p:txBody>
          <a:bodyPr wrap="square" rtlCol="0">
            <a:spAutoFit/>
          </a:bodyPr>
          <a:lstStyle/>
          <a:p>
            <a:r>
              <a:rPr lang="en-GB" sz="2800" b="1" dirty="0">
                <a:solidFill>
                  <a:srgbClr val="42AFB6"/>
                </a:solidFill>
                <a:latin typeface="Cube"/>
                <a:cs typeface="Cube"/>
              </a:rPr>
              <a:t>Watermass</a:t>
            </a:r>
            <a:r>
              <a:rPr lang="en-GB" sz="2400" b="1" dirty="0" smtClean="0">
                <a:solidFill>
                  <a:srgbClr val="42AFB6"/>
                </a:solidFill>
                <a:latin typeface="Cube"/>
                <a:cs typeface="Cube"/>
              </a:rPr>
              <a:t> </a:t>
            </a:r>
            <a:r>
              <a:rPr lang="en-GB" sz="2800" b="1" dirty="0">
                <a:solidFill>
                  <a:srgbClr val="42AFB6"/>
                </a:solidFill>
                <a:latin typeface="Cube"/>
                <a:cs typeface="Cube"/>
              </a:rPr>
              <a:t>variability – </a:t>
            </a:r>
            <a:r>
              <a:rPr lang="en-GB" sz="2800" b="1" dirty="0" err="1">
                <a:solidFill>
                  <a:srgbClr val="42AFB6"/>
                </a:solidFill>
                <a:latin typeface="Cube"/>
                <a:cs typeface="Cube"/>
              </a:rPr>
              <a:t>AWr</a:t>
            </a:r>
            <a:endParaRPr lang="en-GB" sz="2800" b="1" dirty="0">
              <a:solidFill>
                <a:srgbClr val="42AFB6"/>
              </a:solidFill>
              <a:latin typeface="Cube"/>
              <a:cs typeface="Cube"/>
            </a:endParaRPr>
          </a:p>
          <a:p>
            <a:endParaRPr lang="en-US" sz="2400" b="1" dirty="0">
              <a:solidFill>
                <a:srgbClr val="42AFB6"/>
              </a:solidFill>
              <a:latin typeface="Cube"/>
              <a:cs typeface="Cube"/>
            </a:endParaRPr>
          </a:p>
        </p:txBody>
      </p:sp>
      <p:pic>
        <p:nvPicPr>
          <p:cNvPr id="7" name="Imagen 6" descr="barPlotWM_gliders_IC_AWrExp.t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14954" y="575734"/>
            <a:ext cx="4143372" cy="3109255"/>
          </a:xfrm>
          <a:prstGeom prst="rect">
            <a:avLst/>
          </a:prstGeom>
        </p:spPr>
      </p:pic>
      <p:pic>
        <p:nvPicPr>
          <p:cNvPr id="10" name="Imagen 9" descr="barPlotWM_gliders_MCAWrExp.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14955" y="3604871"/>
            <a:ext cx="4143372" cy="3109255"/>
          </a:xfrm>
          <a:prstGeom prst="rect">
            <a:avLst/>
          </a:prstGeom>
        </p:spPr>
      </p:pic>
      <p:sp>
        <p:nvSpPr>
          <p:cNvPr id="8" name="TextBox 3"/>
          <p:cNvSpPr txBox="1"/>
          <p:nvPr/>
        </p:nvSpPr>
        <p:spPr>
          <a:xfrm>
            <a:off x="402168" y="1358885"/>
            <a:ext cx="4766732" cy="1846659"/>
          </a:xfrm>
          <a:prstGeom prst="rect">
            <a:avLst/>
          </a:prstGeom>
          <a:noFill/>
        </p:spPr>
        <p:txBody>
          <a:bodyPr wrap="square" rtlCol="0">
            <a:spAutoFit/>
          </a:bodyPr>
          <a:lstStyle/>
          <a:p>
            <a:pPr marL="171450" indent="-171450">
              <a:spcBef>
                <a:spcPts val="100"/>
              </a:spcBef>
              <a:spcAft>
                <a:spcPts val="100"/>
              </a:spcAft>
              <a:buFontTx/>
              <a:buChar char="-"/>
            </a:pPr>
            <a:r>
              <a:rPr lang="en-GB" sz="1300" dirty="0" smtClean="0">
                <a:solidFill>
                  <a:schemeClr val="bg1"/>
                </a:solidFill>
                <a:latin typeface="DIN Next LT Pro"/>
                <a:cs typeface="DIN Next LT Pro"/>
              </a:rPr>
              <a:t>Experimented </a:t>
            </a:r>
            <a:r>
              <a:rPr lang="en-GB" sz="1300" dirty="0">
                <a:solidFill>
                  <a:schemeClr val="bg1"/>
                </a:solidFill>
                <a:latin typeface="DIN Next LT Pro"/>
                <a:cs typeface="DIN Next LT Pro"/>
              </a:rPr>
              <a:t>with salinity definition </a:t>
            </a:r>
            <a:r>
              <a:rPr lang="en-GB" sz="1300" dirty="0" smtClean="0">
                <a:solidFill>
                  <a:schemeClr val="bg1"/>
                </a:solidFill>
                <a:latin typeface="DIN Next LT Pro"/>
                <a:cs typeface="DIN Next LT Pro"/>
              </a:rPr>
              <a:t>S ≤ 37.5 </a:t>
            </a:r>
            <a:r>
              <a:rPr lang="en-GB" sz="1300" dirty="0">
                <a:solidFill>
                  <a:schemeClr val="bg1"/>
                </a:solidFill>
                <a:latin typeface="DIN Next LT Pro"/>
                <a:cs typeface="DIN Next LT Pro"/>
              </a:rPr>
              <a:t>or </a:t>
            </a:r>
            <a:r>
              <a:rPr lang="en-GB" sz="1300" dirty="0" smtClean="0">
                <a:solidFill>
                  <a:schemeClr val="bg1"/>
                </a:solidFill>
                <a:latin typeface="DIN Next LT Pro"/>
                <a:cs typeface="DIN Next LT Pro"/>
              </a:rPr>
              <a:t>37.7</a:t>
            </a:r>
          </a:p>
          <a:p>
            <a:pPr marL="628650" lvl="1" indent="-171450">
              <a:spcBef>
                <a:spcPts val="100"/>
              </a:spcBef>
              <a:spcAft>
                <a:spcPts val="100"/>
              </a:spcAft>
              <a:buFontTx/>
              <a:buChar char="-"/>
            </a:pPr>
            <a:r>
              <a:rPr lang="en-GB" sz="1300" dirty="0" smtClean="0">
                <a:solidFill>
                  <a:schemeClr val="bg1"/>
                </a:solidFill>
                <a:latin typeface="DIN Next LT Pro"/>
                <a:cs typeface="DIN Next LT Pro"/>
              </a:rPr>
              <a:t>Inflow ‘events’  </a:t>
            </a:r>
            <a:r>
              <a:rPr lang="en-GB" sz="1300" dirty="0">
                <a:solidFill>
                  <a:schemeClr val="bg1"/>
                </a:solidFill>
                <a:latin typeface="DIN Next LT Pro"/>
                <a:cs typeface="DIN Next LT Pro"/>
              </a:rPr>
              <a:t>continuous </a:t>
            </a:r>
            <a:r>
              <a:rPr lang="en-GB" sz="1300" dirty="0" smtClean="0">
                <a:solidFill>
                  <a:schemeClr val="bg1"/>
                </a:solidFill>
                <a:latin typeface="DIN Next LT Pro"/>
                <a:cs typeface="DIN Next LT Pro"/>
              </a:rPr>
              <a:t>– i.e. additional transects</a:t>
            </a:r>
          </a:p>
          <a:p>
            <a:pPr marL="628650" lvl="1" indent="-171450">
              <a:spcBef>
                <a:spcPts val="100"/>
              </a:spcBef>
              <a:spcAft>
                <a:spcPts val="100"/>
              </a:spcAft>
              <a:buFontTx/>
              <a:buChar char="-"/>
            </a:pPr>
            <a:r>
              <a:rPr lang="en-GB" sz="1300" dirty="0" smtClean="0">
                <a:solidFill>
                  <a:schemeClr val="bg1"/>
                </a:solidFill>
                <a:latin typeface="DIN Next LT Pro"/>
                <a:cs typeface="DIN Next LT Pro"/>
              </a:rPr>
              <a:t>blocked by eddies but inflows continue </a:t>
            </a:r>
            <a:r>
              <a:rPr lang="en-GB" sz="1300" dirty="0">
                <a:solidFill>
                  <a:schemeClr val="bg1"/>
                </a:solidFill>
                <a:latin typeface="DIN Next LT Pro"/>
                <a:cs typeface="DIN Next LT Pro"/>
              </a:rPr>
              <a:t>through other </a:t>
            </a:r>
            <a:r>
              <a:rPr lang="en-GB" sz="1300" dirty="0" smtClean="0">
                <a:solidFill>
                  <a:schemeClr val="bg1"/>
                </a:solidFill>
                <a:latin typeface="DIN Next LT Pro"/>
                <a:cs typeface="DIN Next LT Pro"/>
              </a:rPr>
              <a:t>channel</a:t>
            </a:r>
          </a:p>
          <a:p>
            <a:pPr marL="628650" lvl="1" indent="-171450">
              <a:spcBef>
                <a:spcPts val="100"/>
              </a:spcBef>
              <a:spcAft>
                <a:spcPts val="100"/>
              </a:spcAft>
              <a:buFontTx/>
              <a:buChar char="-"/>
            </a:pPr>
            <a:r>
              <a:rPr lang="en-GB" sz="1300" dirty="0" smtClean="0">
                <a:solidFill>
                  <a:schemeClr val="bg1"/>
                </a:solidFill>
                <a:latin typeface="DIN Next LT Pro"/>
                <a:cs typeface="DIN Next LT Pro"/>
              </a:rPr>
              <a:t>IC and MC synchronous</a:t>
            </a:r>
          </a:p>
          <a:p>
            <a:pPr marL="285750" indent="-285750">
              <a:spcBef>
                <a:spcPts val="100"/>
              </a:spcBef>
              <a:spcAft>
                <a:spcPts val="100"/>
              </a:spcAft>
              <a:buFontTx/>
              <a:buChar char="-"/>
            </a:pPr>
            <a:r>
              <a:rPr lang="en-GB" sz="1300" dirty="0" smtClean="0">
                <a:solidFill>
                  <a:schemeClr val="bg1"/>
                </a:solidFill>
                <a:latin typeface="DIN Next LT Pro"/>
                <a:cs typeface="DIN Next LT Pro"/>
              </a:rPr>
              <a:t>Inflows appear to be episodic events  </a:t>
            </a:r>
          </a:p>
          <a:p>
            <a:pPr marL="285750" indent="-285750">
              <a:spcBef>
                <a:spcPts val="100"/>
              </a:spcBef>
              <a:spcAft>
                <a:spcPts val="100"/>
              </a:spcAft>
              <a:buFontTx/>
              <a:buChar char="-"/>
            </a:pPr>
            <a:r>
              <a:rPr lang="en-GB" sz="1300" dirty="0">
                <a:solidFill>
                  <a:schemeClr val="bg1"/>
                </a:solidFill>
                <a:latin typeface="DIN Next LT Pro"/>
                <a:cs typeface="DIN Next LT Pro"/>
              </a:rPr>
              <a:t>L</a:t>
            </a:r>
            <a:r>
              <a:rPr lang="en-GB" sz="1300" dirty="0" smtClean="0">
                <a:solidFill>
                  <a:schemeClr val="bg1"/>
                </a:solidFill>
                <a:latin typeface="DIN Next LT Pro"/>
                <a:cs typeface="DIN Next LT Pro"/>
              </a:rPr>
              <a:t>ikely </a:t>
            </a:r>
            <a:r>
              <a:rPr lang="en-GB" sz="1300" dirty="0">
                <a:solidFill>
                  <a:schemeClr val="bg1"/>
                </a:solidFill>
                <a:latin typeface="DIN Next LT Pro"/>
                <a:cs typeface="DIN Next LT Pro"/>
              </a:rPr>
              <a:t>driven </a:t>
            </a:r>
            <a:r>
              <a:rPr lang="en-GB" sz="1300" dirty="0" smtClean="0">
                <a:solidFill>
                  <a:schemeClr val="bg1"/>
                </a:solidFill>
                <a:latin typeface="DIN Next LT Pro"/>
                <a:cs typeface="DIN Next LT Pro"/>
              </a:rPr>
              <a:t>by events to the south such as gyre patterns</a:t>
            </a:r>
          </a:p>
          <a:p>
            <a:pPr marL="285750" indent="-285750">
              <a:spcBef>
                <a:spcPts val="100"/>
              </a:spcBef>
              <a:spcAft>
                <a:spcPts val="100"/>
              </a:spcAft>
              <a:buFontTx/>
              <a:buChar char="-"/>
            </a:pPr>
            <a:r>
              <a:rPr lang="en-GB" sz="1300" dirty="0" smtClean="0">
                <a:solidFill>
                  <a:schemeClr val="bg1"/>
                </a:solidFill>
                <a:latin typeface="DIN Next LT Pro"/>
                <a:cs typeface="DIN Next LT Pro"/>
              </a:rPr>
              <a:t>Implications for prediction bluefin </a:t>
            </a:r>
            <a:r>
              <a:rPr lang="en-GB" sz="1300" dirty="0">
                <a:solidFill>
                  <a:schemeClr val="bg1"/>
                </a:solidFill>
                <a:latin typeface="DIN Next LT Pro"/>
                <a:cs typeface="DIN Next LT Pro"/>
              </a:rPr>
              <a:t>tuna </a:t>
            </a:r>
            <a:r>
              <a:rPr lang="en-GB" sz="1300" dirty="0" smtClean="0">
                <a:solidFill>
                  <a:schemeClr val="bg1"/>
                </a:solidFill>
                <a:latin typeface="DIN Next LT Pro"/>
                <a:cs typeface="DIN Next LT Pro"/>
              </a:rPr>
              <a:t>spawning</a:t>
            </a:r>
            <a:endParaRPr lang="en-GB" sz="1300" dirty="0">
              <a:solidFill>
                <a:schemeClr val="bg1"/>
              </a:solidFill>
              <a:latin typeface="DIN Next LT Pro"/>
              <a:cs typeface="DIN Next LT Pro"/>
            </a:endParaRPr>
          </a:p>
        </p:txBody>
      </p:sp>
      <p:cxnSp>
        <p:nvCxnSpPr>
          <p:cNvPr id="23" name="Conector recto 22"/>
          <p:cNvCxnSpPr/>
          <p:nvPr/>
        </p:nvCxnSpPr>
        <p:spPr>
          <a:xfrm>
            <a:off x="5863164" y="1126067"/>
            <a:ext cx="169336" cy="1494"/>
          </a:xfrm>
          <a:prstGeom prst="line">
            <a:avLst/>
          </a:prstGeom>
          <a:ln>
            <a:solidFill>
              <a:srgbClr val="39ACB2"/>
            </a:solidFill>
          </a:ln>
          <a:effectLst/>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a:off x="5863164" y="4385734"/>
            <a:ext cx="491069" cy="0"/>
          </a:xfrm>
          <a:prstGeom prst="line">
            <a:avLst/>
          </a:prstGeom>
          <a:ln>
            <a:solidFill>
              <a:srgbClr val="39ACB2"/>
            </a:solidFill>
          </a:ln>
          <a:effectLst/>
        </p:spPr>
        <p:style>
          <a:lnRef idx="2">
            <a:schemeClr val="accent1"/>
          </a:lnRef>
          <a:fillRef idx="0">
            <a:schemeClr val="accent1"/>
          </a:fillRef>
          <a:effectRef idx="1">
            <a:schemeClr val="accent1"/>
          </a:effectRef>
          <a:fontRef idx="minor">
            <a:schemeClr val="tx1"/>
          </a:fontRef>
        </p:style>
      </p:cxnSp>
      <p:cxnSp>
        <p:nvCxnSpPr>
          <p:cNvPr id="26" name="Conector recto 25"/>
          <p:cNvCxnSpPr/>
          <p:nvPr/>
        </p:nvCxnSpPr>
        <p:spPr>
          <a:xfrm>
            <a:off x="8714740" y="4385734"/>
            <a:ext cx="306503" cy="0"/>
          </a:xfrm>
          <a:prstGeom prst="line">
            <a:avLst/>
          </a:prstGeom>
          <a:ln>
            <a:solidFill>
              <a:srgbClr val="39ACB2"/>
            </a:solidFill>
          </a:ln>
          <a:effectLst/>
        </p:spPr>
        <p:style>
          <a:lnRef idx="2">
            <a:schemeClr val="accent1"/>
          </a:lnRef>
          <a:fillRef idx="0">
            <a:schemeClr val="accent1"/>
          </a:fillRef>
          <a:effectRef idx="1">
            <a:schemeClr val="accent1"/>
          </a:effectRef>
          <a:fontRef idx="minor">
            <a:schemeClr val="tx1"/>
          </a:fontRef>
        </p:style>
      </p:cxnSp>
      <p:cxnSp>
        <p:nvCxnSpPr>
          <p:cNvPr id="28" name="Conector recto 27"/>
          <p:cNvCxnSpPr/>
          <p:nvPr/>
        </p:nvCxnSpPr>
        <p:spPr>
          <a:xfrm>
            <a:off x="8760460" y="1126067"/>
            <a:ext cx="260783" cy="1"/>
          </a:xfrm>
          <a:prstGeom prst="line">
            <a:avLst/>
          </a:prstGeom>
          <a:ln>
            <a:solidFill>
              <a:srgbClr val="39ACB2"/>
            </a:solidFill>
          </a:ln>
          <a:effectLst/>
        </p:spPr>
        <p:style>
          <a:lnRef idx="2">
            <a:schemeClr val="accent1"/>
          </a:lnRef>
          <a:fillRef idx="0">
            <a:schemeClr val="accent1"/>
          </a:fillRef>
          <a:effectRef idx="1">
            <a:schemeClr val="accent1"/>
          </a:effectRef>
          <a:fontRef idx="minor">
            <a:schemeClr val="tx1"/>
          </a:fontRef>
        </p:style>
      </p:cxnSp>
      <p:sp>
        <p:nvSpPr>
          <p:cNvPr id="30" name="Rectángulo 29"/>
          <p:cNvSpPr/>
          <p:nvPr/>
        </p:nvSpPr>
        <p:spPr>
          <a:xfrm>
            <a:off x="6455575" y="4278012"/>
            <a:ext cx="992579" cy="276999"/>
          </a:xfrm>
          <a:prstGeom prst="rect">
            <a:avLst/>
          </a:prstGeom>
        </p:spPr>
        <p:txBody>
          <a:bodyPr wrap="none">
            <a:spAutoFit/>
          </a:bodyPr>
          <a:lstStyle/>
          <a:p>
            <a:pPr>
              <a:spcBef>
                <a:spcPts val="100"/>
              </a:spcBef>
              <a:spcAft>
                <a:spcPts val="100"/>
              </a:spcAft>
            </a:pPr>
            <a:r>
              <a:rPr lang="en-GB" sz="1200" b="1" dirty="0" err="1" smtClean="0">
                <a:solidFill>
                  <a:srgbClr val="39ACB2"/>
                </a:solidFill>
                <a:latin typeface="DIN Next LT Pro"/>
                <a:cs typeface="DIN Next LT Pro"/>
              </a:rPr>
              <a:t>AWr</a:t>
            </a:r>
            <a:r>
              <a:rPr lang="en-GB" sz="800" b="1" dirty="0" smtClean="0">
                <a:solidFill>
                  <a:srgbClr val="39ACB2"/>
                </a:solidFill>
                <a:latin typeface="DIN Next LT Pro"/>
                <a:cs typeface="DIN Next LT Pro"/>
              </a:rPr>
              <a:t> </a:t>
            </a:r>
            <a:r>
              <a:rPr lang="en-GB" sz="1200" b="1" dirty="0" smtClean="0">
                <a:solidFill>
                  <a:srgbClr val="39ACB2"/>
                </a:solidFill>
                <a:latin typeface="DIN Next LT Pro"/>
                <a:cs typeface="DIN Next LT Pro"/>
              </a:rPr>
              <a:t>inflows</a:t>
            </a:r>
            <a:endParaRPr lang="en-GB" sz="1200" b="1" dirty="0">
              <a:solidFill>
                <a:schemeClr val="bg1"/>
              </a:solidFill>
              <a:latin typeface="DIN Next LT Pro"/>
              <a:cs typeface="DIN Next LT Pro"/>
            </a:endParaRPr>
          </a:p>
        </p:txBody>
      </p:sp>
      <p:cxnSp>
        <p:nvCxnSpPr>
          <p:cNvPr id="32" name="Conector recto 31"/>
          <p:cNvCxnSpPr/>
          <p:nvPr/>
        </p:nvCxnSpPr>
        <p:spPr>
          <a:xfrm>
            <a:off x="6210301" y="1131147"/>
            <a:ext cx="143933" cy="3187"/>
          </a:xfrm>
          <a:prstGeom prst="line">
            <a:avLst/>
          </a:prstGeom>
          <a:ln>
            <a:solidFill>
              <a:srgbClr val="39ACB2"/>
            </a:solidFill>
          </a:ln>
          <a:effectLst/>
        </p:spPr>
        <p:style>
          <a:lnRef idx="2">
            <a:schemeClr val="accent1"/>
          </a:lnRef>
          <a:fillRef idx="0">
            <a:schemeClr val="accent1"/>
          </a:fillRef>
          <a:effectRef idx="1">
            <a:schemeClr val="accent1"/>
          </a:effectRef>
          <a:fontRef idx="minor">
            <a:schemeClr val="tx1"/>
          </a:fontRef>
        </p:style>
      </p:cxnSp>
      <p:cxnSp>
        <p:nvCxnSpPr>
          <p:cNvPr id="29" name="Conector recto 28"/>
          <p:cNvCxnSpPr/>
          <p:nvPr/>
        </p:nvCxnSpPr>
        <p:spPr>
          <a:xfrm>
            <a:off x="6064673" y="1127561"/>
            <a:ext cx="143933" cy="3187"/>
          </a:xfrm>
          <a:prstGeom prst="line">
            <a:avLst/>
          </a:prstGeom>
          <a:ln>
            <a:solidFill>
              <a:srgbClr val="39ACB2"/>
            </a:solidFill>
            <a:prstDash val="sysDot"/>
          </a:ln>
          <a:effectLst/>
        </p:spPr>
        <p:style>
          <a:lnRef idx="2">
            <a:schemeClr val="accent1"/>
          </a:lnRef>
          <a:fillRef idx="0">
            <a:schemeClr val="accent1"/>
          </a:fillRef>
          <a:effectRef idx="1">
            <a:schemeClr val="accent1"/>
          </a:effectRef>
          <a:fontRef idx="minor">
            <a:schemeClr val="tx1"/>
          </a:fontRef>
        </p:style>
      </p:cxnSp>
      <p:sp>
        <p:nvSpPr>
          <p:cNvPr id="35" name="Rectángulo 34"/>
          <p:cNvSpPr/>
          <p:nvPr/>
        </p:nvSpPr>
        <p:spPr>
          <a:xfrm>
            <a:off x="6455575" y="1026612"/>
            <a:ext cx="1005403" cy="276999"/>
          </a:xfrm>
          <a:prstGeom prst="rect">
            <a:avLst/>
          </a:prstGeom>
        </p:spPr>
        <p:txBody>
          <a:bodyPr wrap="none">
            <a:spAutoFit/>
          </a:bodyPr>
          <a:lstStyle/>
          <a:p>
            <a:pPr>
              <a:spcBef>
                <a:spcPts val="100"/>
              </a:spcBef>
              <a:spcAft>
                <a:spcPts val="100"/>
              </a:spcAft>
            </a:pPr>
            <a:r>
              <a:rPr lang="en-GB" sz="1200" b="1" dirty="0" err="1" smtClean="0">
                <a:solidFill>
                  <a:srgbClr val="39ACB2"/>
                </a:solidFill>
                <a:latin typeface="DIN Next LT Pro"/>
                <a:cs typeface="DIN Next LT Pro"/>
              </a:rPr>
              <a:t>AWr</a:t>
            </a:r>
            <a:r>
              <a:rPr lang="en-GB" sz="1200" b="1" dirty="0" smtClean="0">
                <a:solidFill>
                  <a:srgbClr val="39ACB2"/>
                </a:solidFill>
                <a:latin typeface="DIN Next LT Pro"/>
                <a:cs typeface="DIN Next LT Pro"/>
              </a:rPr>
              <a:t> inflows</a:t>
            </a:r>
            <a:endParaRPr lang="en-GB" sz="1200" b="1" dirty="0">
              <a:solidFill>
                <a:schemeClr val="bg1"/>
              </a:solidFill>
              <a:latin typeface="DIN Next LT Pro"/>
              <a:cs typeface="DIN Next LT Pro"/>
            </a:endParaRPr>
          </a:p>
        </p:txBody>
      </p:sp>
      <p:grpSp>
        <p:nvGrpSpPr>
          <p:cNvPr id="38" name="Agrupar 37"/>
          <p:cNvGrpSpPr/>
          <p:nvPr/>
        </p:nvGrpSpPr>
        <p:grpSpPr>
          <a:xfrm>
            <a:off x="478369" y="3942080"/>
            <a:ext cx="4201582" cy="2553970"/>
            <a:chOff x="592669" y="3942080"/>
            <a:chExt cx="4201582" cy="2553970"/>
          </a:xfrm>
        </p:grpSpPr>
        <p:pic>
          <p:nvPicPr>
            <p:cNvPr id="4" name="Imagen 3" descr="Screen shot 2014-06-13 at 14.33.33.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92669" y="3942080"/>
              <a:ext cx="2108783" cy="2553970"/>
            </a:xfrm>
            <a:prstGeom prst="rect">
              <a:avLst/>
            </a:prstGeom>
          </p:spPr>
        </p:pic>
        <p:sp>
          <p:nvSpPr>
            <p:cNvPr id="36" name="TextBox 3"/>
            <p:cNvSpPr txBox="1"/>
            <p:nvPr/>
          </p:nvSpPr>
          <p:spPr>
            <a:xfrm>
              <a:off x="2797447" y="4603413"/>
              <a:ext cx="1996804" cy="1384995"/>
            </a:xfrm>
            <a:prstGeom prst="rect">
              <a:avLst/>
            </a:prstGeom>
            <a:noFill/>
          </p:spPr>
          <p:txBody>
            <a:bodyPr wrap="square" rtlCol="0">
              <a:spAutoFit/>
            </a:bodyPr>
            <a:lstStyle/>
            <a:p>
              <a:pPr>
                <a:spcBef>
                  <a:spcPts val="100"/>
                </a:spcBef>
                <a:spcAft>
                  <a:spcPts val="100"/>
                </a:spcAft>
              </a:pPr>
              <a:r>
                <a:rPr lang="en-GB" sz="1200" i="1" dirty="0">
                  <a:solidFill>
                    <a:schemeClr val="bg1"/>
                  </a:solidFill>
                  <a:latin typeface="DIN Next LT Pro"/>
                  <a:cs typeface="DIN Next LT Pro"/>
                </a:rPr>
                <a:t>Garcia </a:t>
              </a:r>
              <a:r>
                <a:rPr lang="en-GB" sz="1200" i="1" dirty="0" err="1">
                  <a:solidFill>
                    <a:schemeClr val="bg1"/>
                  </a:solidFill>
                  <a:latin typeface="DIN Next LT Pro"/>
                  <a:cs typeface="DIN Next LT Pro"/>
                </a:rPr>
                <a:t>Lafuente</a:t>
              </a:r>
              <a:r>
                <a:rPr lang="en-GB" sz="1200" i="1" dirty="0">
                  <a:solidFill>
                    <a:schemeClr val="bg1"/>
                  </a:solidFill>
                  <a:latin typeface="DIN Next LT Pro"/>
                  <a:cs typeface="DIN Next LT Pro"/>
                </a:rPr>
                <a:t> </a:t>
              </a:r>
              <a:r>
                <a:rPr lang="en-GB" sz="1200" i="1" dirty="0" smtClean="0">
                  <a:solidFill>
                    <a:schemeClr val="bg1"/>
                  </a:solidFill>
                  <a:latin typeface="DIN Next LT Pro"/>
                  <a:cs typeface="DIN Next LT Pro"/>
                </a:rPr>
                <a:t>1995, suggested the presence/absence of the Almeria Front to the south influences the path of AW of more recent Atlantic origin</a:t>
              </a:r>
            </a:p>
          </p:txBody>
        </p:sp>
        <p:sp>
          <p:nvSpPr>
            <p:cNvPr id="37" name="Isosceles Triangle 18"/>
            <p:cNvSpPr/>
            <p:nvPr/>
          </p:nvSpPr>
          <p:spPr>
            <a:xfrm rot="16200000">
              <a:off x="2687413" y="4966195"/>
              <a:ext cx="89746" cy="61666"/>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7512037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5785243" cy="434134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807451" cy="523220"/>
          </a:xfrm>
          <a:prstGeom prst="rect">
            <a:avLst/>
          </a:prstGeom>
          <a:noFill/>
        </p:spPr>
        <p:txBody>
          <a:bodyPr wrap="square" rtlCol="0">
            <a:spAutoFit/>
          </a:bodyPr>
          <a:lstStyle/>
          <a:p>
            <a:r>
              <a:rPr lang="en-GB" sz="2800" b="1" dirty="0" smtClean="0">
                <a:solidFill>
                  <a:srgbClr val="42AFB6"/>
                </a:solidFill>
                <a:latin typeface="Cube"/>
                <a:cs typeface="Cube"/>
              </a:rPr>
              <a:t>Variability in basin scale to mesoscale</a:t>
            </a:r>
            <a:endParaRPr lang="en-GB" sz="2800" b="1" baseline="30000" dirty="0">
              <a:solidFill>
                <a:srgbClr val="42AFB6"/>
              </a:solidFill>
              <a:latin typeface="Cube"/>
              <a:cs typeface="Cube"/>
            </a:endParaRPr>
          </a:p>
        </p:txBody>
      </p:sp>
      <p:sp>
        <p:nvSpPr>
          <p:cNvPr id="4" name="TextBox 3"/>
          <p:cNvSpPr txBox="1"/>
          <p:nvPr/>
        </p:nvSpPr>
        <p:spPr>
          <a:xfrm>
            <a:off x="6672582" y="4870098"/>
            <a:ext cx="2505285" cy="1384995"/>
          </a:xfrm>
          <a:prstGeom prst="rect">
            <a:avLst/>
          </a:prstGeom>
          <a:noFill/>
        </p:spPr>
        <p:txBody>
          <a:bodyPr wrap="square" rtlCol="0">
            <a:spAutoFit/>
          </a:bodyPr>
          <a:lstStyle/>
          <a:p>
            <a:pPr>
              <a:spcBef>
                <a:spcPts val="100"/>
              </a:spcBef>
              <a:spcAft>
                <a:spcPts val="100"/>
              </a:spcAft>
            </a:pPr>
            <a:r>
              <a:rPr lang="en-GB" sz="1200" i="1" dirty="0" smtClean="0">
                <a:solidFill>
                  <a:schemeClr val="bg1"/>
                </a:solidFill>
                <a:latin typeface="DIN Next LT Pro"/>
                <a:cs typeface="DIN Next LT Pro"/>
              </a:rPr>
              <a:t>First EOF (42%)</a:t>
            </a:r>
            <a:r>
              <a:rPr lang="en-GB" sz="1200" i="1" dirty="0">
                <a:solidFill>
                  <a:schemeClr val="bg1"/>
                </a:solidFill>
                <a:latin typeface="DIN Next LT Pro"/>
                <a:cs typeface="DIN Next LT Pro"/>
              </a:rPr>
              <a:t> </a:t>
            </a:r>
            <a:r>
              <a:rPr lang="en-GB" sz="1200" i="1" dirty="0" smtClean="0">
                <a:solidFill>
                  <a:schemeClr val="bg1"/>
                </a:solidFill>
                <a:latin typeface="DIN Next LT Pro"/>
                <a:cs typeface="DIN Next LT Pro"/>
              </a:rPr>
              <a:t>of geostrophic velocity section. Upper left panel is the mean monthly amplitude, upper right panel the first EOF, lower left the January pattern (first EOF) and lower right the September pattern (first EOF)</a:t>
            </a:r>
            <a:endParaRPr lang="en-GB" sz="1200" i="1" dirty="0">
              <a:solidFill>
                <a:schemeClr val="bg1"/>
              </a:solidFill>
              <a:latin typeface="DIN Next LT Pro"/>
              <a:cs typeface="DIN Next LT Pro"/>
            </a:endParaRPr>
          </a:p>
        </p:txBody>
      </p:sp>
      <p:sp>
        <p:nvSpPr>
          <p:cNvPr id="7" name="Rectangle 6"/>
          <p:cNvSpPr/>
          <p:nvPr/>
        </p:nvSpPr>
        <p:spPr>
          <a:xfrm>
            <a:off x="6672582" y="1862666"/>
            <a:ext cx="2744468" cy="2747434"/>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6570398" y="5394369"/>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6653955" y="1946211"/>
            <a:ext cx="2763095" cy="2857192"/>
          </a:xfrm>
          <a:prstGeom prst="rect">
            <a:avLst/>
          </a:prstGeom>
          <a:noFill/>
        </p:spPr>
        <p:txBody>
          <a:bodyPr wrap="square" rtlCol="0">
            <a:spAutoFit/>
          </a:bodyPr>
          <a:lstStyle/>
          <a:p>
            <a:pPr>
              <a:spcBef>
                <a:spcPts val="100"/>
              </a:spcBef>
              <a:spcAft>
                <a:spcPts val="100"/>
              </a:spcAft>
            </a:pPr>
            <a:r>
              <a:rPr lang="en-GB" sz="1200" dirty="0" smtClean="0">
                <a:solidFill>
                  <a:schemeClr val="bg1"/>
                </a:solidFill>
                <a:latin typeface="DIN Next LT Pro"/>
                <a:cs typeface="DIN Next LT Pro"/>
              </a:rPr>
              <a:t>EOF analysis of pattern geostrophic velocity across the Ibiza Channel:</a:t>
            </a:r>
          </a:p>
          <a:p>
            <a:pPr marL="171450" indent="-171450">
              <a:spcBef>
                <a:spcPts val="100"/>
              </a:spcBef>
              <a:spcAft>
                <a:spcPts val="100"/>
              </a:spcAft>
              <a:buFontTx/>
              <a:buChar char="-"/>
            </a:pPr>
            <a:r>
              <a:rPr lang="en-GB" sz="1200" dirty="0" smtClean="0">
                <a:solidFill>
                  <a:schemeClr val="bg1"/>
                </a:solidFill>
                <a:latin typeface="DIN Next LT Pro"/>
                <a:cs typeface="DIN Next LT Pro"/>
              </a:rPr>
              <a:t>Amplitude has a clear seasonal cycle</a:t>
            </a:r>
          </a:p>
          <a:p>
            <a:pPr marL="171450" indent="-171450">
              <a:spcBef>
                <a:spcPts val="100"/>
              </a:spcBef>
              <a:spcAft>
                <a:spcPts val="100"/>
              </a:spcAft>
              <a:buFontTx/>
              <a:buChar char="-"/>
            </a:pPr>
            <a:r>
              <a:rPr lang="en-GB" sz="1200" dirty="0" smtClean="0">
                <a:solidFill>
                  <a:schemeClr val="bg1"/>
                </a:solidFill>
                <a:latin typeface="DIN Next LT Pro"/>
                <a:cs typeface="DIN Next LT Pro"/>
              </a:rPr>
              <a:t>A </a:t>
            </a:r>
            <a:r>
              <a:rPr lang="en-GB" sz="1200" dirty="0">
                <a:solidFill>
                  <a:schemeClr val="bg1"/>
                </a:solidFill>
                <a:latin typeface="DIN Next LT Pro"/>
                <a:cs typeface="DIN Next LT Pro"/>
              </a:rPr>
              <a:t>n</a:t>
            </a:r>
            <a:r>
              <a:rPr lang="en-GB" sz="1200" dirty="0" smtClean="0">
                <a:solidFill>
                  <a:schemeClr val="bg1"/>
                </a:solidFill>
                <a:latin typeface="DIN Next LT Pro"/>
                <a:cs typeface="DIN Next LT Pro"/>
              </a:rPr>
              <a:t>egative amplitude (winter) represents a Northern </a:t>
            </a:r>
            <a:r>
              <a:rPr lang="en-GB" sz="1200" dirty="0">
                <a:solidFill>
                  <a:schemeClr val="bg1"/>
                </a:solidFill>
                <a:latin typeface="DIN Next LT Pro"/>
                <a:cs typeface="DIN Next LT Pro"/>
              </a:rPr>
              <a:t>Current </a:t>
            </a:r>
            <a:r>
              <a:rPr lang="en-GB" sz="1200" dirty="0" smtClean="0">
                <a:solidFill>
                  <a:schemeClr val="bg1"/>
                </a:solidFill>
                <a:latin typeface="DIN Next LT Pro"/>
                <a:cs typeface="DIN Next LT Pro"/>
              </a:rPr>
              <a:t>with AW inflows</a:t>
            </a:r>
          </a:p>
          <a:p>
            <a:pPr marL="171450" indent="-171450">
              <a:spcBef>
                <a:spcPts val="100"/>
              </a:spcBef>
              <a:spcAft>
                <a:spcPts val="100"/>
              </a:spcAft>
              <a:buFontTx/>
              <a:buChar char="-"/>
            </a:pPr>
            <a:r>
              <a:rPr lang="en-GB" sz="1200" dirty="0" smtClean="0">
                <a:solidFill>
                  <a:schemeClr val="bg1"/>
                </a:solidFill>
                <a:latin typeface="DIN Next LT Pro"/>
                <a:cs typeface="DIN Next LT Pro"/>
              </a:rPr>
              <a:t>Positive amplitude (spring and autumn) represents a large  anticyclonic ‘blocking’ eddy </a:t>
            </a:r>
          </a:p>
          <a:p>
            <a:pPr marL="171450" indent="-171450">
              <a:spcBef>
                <a:spcPts val="100"/>
              </a:spcBef>
              <a:spcAft>
                <a:spcPts val="100"/>
              </a:spcAft>
              <a:buFontTx/>
              <a:buChar char="-"/>
            </a:pPr>
            <a:r>
              <a:rPr lang="en-GB" sz="1200" dirty="0" smtClean="0">
                <a:solidFill>
                  <a:schemeClr val="bg1"/>
                </a:solidFill>
                <a:latin typeface="DIN Next LT Pro"/>
                <a:cs typeface="DIN Next LT Pro"/>
              </a:rPr>
              <a:t>Gives timing for the eddy ‘season’</a:t>
            </a:r>
          </a:p>
          <a:p>
            <a:pPr marL="171450" indent="-171450">
              <a:spcBef>
                <a:spcPts val="100"/>
              </a:spcBef>
              <a:spcAft>
                <a:spcPts val="100"/>
              </a:spcAft>
              <a:buFontTx/>
              <a:buChar char="-"/>
            </a:pPr>
            <a:r>
              <a:rPr lang="en-GB" sz="1200" dirty="0" smtClean="0">
                <a:solidFill>
                  <a:schemeClr val="bg1"/>
                </a:solidFill>
                <a:latin typeface="DIN Next LT Pro"/>
                <a:cs typeface="DIN Next LT Pro"/>
              </a:rPr>
              <a:t>Preliminary – 3 years of data</a:t>
            </a:r>
          </a:p>
          <a:p>
            <a:pPr marL="171450" indent="-171450">
              <a:spcBef>
                <a:spcPts val="100"/>
              </a:spcBef>
              <a:spcAft>
                <a:spcPts val="100"/>
              </a:spcAft>
              <a:buFontTx/>
              <a:buChar char="-"/>
            </a:pPr>
            <a:endParaRPr lang="en-GB" sz="1200" dirty="0" smtClean="0">
              <a:solidFill>
                <a:schemeClr val="bg1"/>
              </a:solidFill>
              <a:latin typeface="DIN Next LT Pro"/>
              <a:cs typeface="DIN Next LT Pro"/>
            </a:endParaRPr>
          </a:p>
          <a:p>
            <a:pPr>
              <a:spcBef>
                <a:spcPts val="100"/>
              </a:spcBef>
              <a:spcAft>
                <a:spcPts val="100"/>
              </a:spcAft>
            </a:pPr>
            <a:endParaRPr lang="en-GB" sz="1200" dirty="0" smtClean="0">
              <a:solidFill>
                <a:schemeClr val="bg1"/>
              </a:solidFill>
              <a:latin typeface="DIN Next LT Pro"/>
              <a:cs typeface="DIN Next LT Pro"/>
            </a:endParaRPr>
          </a:p>
        </p:txBody>
      </p:sp>
      <p:pic>
        <p:nvPicPr>
          <p:cNvPr id="10" name="Imagen 9" descr="Macintosh HD:Users:emmaheslop:Dropbox:EOF1_seasonsInterp.png"/>
          <p:cNvPicPr/>
          <p:nvPr/>
        </p:nvPicPr>
        <p:blipFill>
          <a:blip r:embed="rId4">
            <a:extLst>
              <a:ext uri="{28A0092B-C50C-407E-A947-70E740481C1C}">
                <a14:useLocalDpi xmlns:a14="http://schemas.microsoft.com/office/drawing/2010/main" xmlns="" val="0"/>
              </a:ext>
            </a:extLst>
          </a:blip>
          <a:srcRect/>
          <a:stretch>
            <a:fillRect/>
          </a:stretch>
        </p:blipFill>
        <p:spPr bwMode="auto">
          <a:xfrm>
            <a:off x="654049" y="1864643"/>
            <a:ext cx="5785244" cy="4339367"/>
          </a:xfrm>
          <a:prstGeom prst="rect">
            <a:avLst/>
          </a:prstGeom>
          <a:noFill/>
          <a:ln>
            <a:noFill/>
          </a:ln>
        </p:spPr>
      </p:pic>
    </p:spTree>
    <p:extLst>
      <p:ext uri="{BB962C8B-B14F-4D97-AF65-F5344CB8AC3E}">
        <p14:creationId xmlns:p14="http://schemas.microsoft.com/office/powerpoint/2010/main" xmlns="" val="1524373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772581" y="1841483"/>
            <a:ext cx="8117417" cy="4238825"/>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4264" y="1032934"/>
            <a:ext cx="8619069" cy="461665"/>
          </a:xfrm>
          <a:prstGeom prst="rect">
            <a:avLst/>
          </a:prstGeom>
          <a:noFill/>
        </p:spPr>
        <p:txBody>
          <a:bodyPr wrap="square" rtlCol="0">
            <a:spAutoFit/>
          </a:bodyPr>
          <a:lstStyle/>
          <a:p>
            <a:r>
              <a:rPr lang="en-GB" sz="2400" b="1" dirty="0">
                <a:solidFill>
                  <a:srgbClr val="42AFB6"/>
                </a:solidFill>
                <a:latin typeface="Cube"/>
                <a:cs typeface="Cube"/>
              </a:rPr>
              <a:t>Summary </a:t>
            </a:r>
            <a:r>
              <a:rPr lang="en-GB" sz="2400" b="1" dirty="0" smtClean="0">
                <a:solidFill>
                  <a:srgbClr val="42AFB6"/>
                </a:solidFill>
                <a:latin typeface="Cube"/>
                <a:cs typeface="Cube"/>
              </a:rPr>
              <a:t>– </a:t>
            </a:r>
            <a:r>
              <a:rPr lang="en-GB" sz="2400" b="1" dirty="0">
                <a:solidFill>
                  <a:srgbClr val="42AFB6"/>
                </a:solidFill>
                <a:latin typeface="Cube"/>
                <a:cs typeface="Cube"/>
              </a:rPr>
              <a:t>bringing together </a:t>
            </a:r>
            <a:r>
              <a:rPr lang="en-GB" sz="2400" b="1" dirty="0" smtClean="0">
                <a:solidFill>
                  <a:srgbClr val="42AFB6"/>
                </a:solidFill>
                <a:latin typeface="Cube"/>
                <a:cs typeface="Cube"/>
              </a:rPr>
              <a:t>the different </a:t>
            </a:r>
            <a:r>
              <a:rPr lang="en-GB" sz="2400" b="1" dirty="0">
                <a:solidFill>
                  <a:srgbClr val="42AFB6"/>
                </a:solidFill>
                <a:latin typeface="Cube"/>
                <a:cs typeface="Cube"/>
              </a:rPr>
              <a:t>scales </a:t>
            </a:r>
            <a:r>
              <a:rPr lang="en-GB" sz="2400" b="1" dirty="0" smtClean="0">
                <a:solidFill>
                  <a:srgbClr val="42AFB6"/>
                </a:solidFill>
                <a:latin typeface="Cube"/>
                <a:cs typeface="Cube"/>
              </a:rPr>
              <a:t>variability</a:t>
            </a:r>
            <a:endParaRPr lang="en-GB" sz="2400" b="1" baseline="30000" dirty="0" smtClean="0">
              <a:solidFill>
                <a:srgbClr val="42AFB6"/>
              </a:solidFill>
              <a:latin typeface="Cube"/>
              <a:cs typeface="Cube"/>
            </a:endParaRPr>
          </a:p>
        </p:txBody>
      </p:sp>
      <p:sp>
        <p:nvSpPr>
          <p:cNvPr id="5" name="TextBox 4"/>
          <p:cNvSpPr txBox="1"/>
          <p:nvPr/>
        </p:nvSpPr>
        <p:spPr>
          <a:xfrm>
            <a:off x="855132" y="1851096"/>
            <a:ext cx="7945966" cy="3785652"/>
          </a:xfrm>
          <a:prstGeom prst="rect">
            <a:avLst/>
          </a:prstGeom>
          <a:noFill/>
        </p:spPr>
        <p:txBody>
          <a:bodyPr wrap="square" rtlCol="0">
            <a:spAutoFit/>
          </a:bodyPr>
          <a:lstStyle/>
          <a:p>
            <a:r>
              <a:rPr lang="en-GB" sz="2400" b="1" baseline="30000" dirty="0">
                <a:solidFill>
                  <a:srgbClr val="FFFFFF"/>
                </a:solidFill>
                <a:latin typeface="DIN Next LT Pro"/>
                <a:cs typeface="DIN Next LT Pro"/>
              </a:rPr>
              <a:t> </a:t>
            </a:r>
          </a:p>
          <a:p>
            <a:pPr marL="342900" indent="-342900">
              <a:buFont typeface="Arial"/>
              <a:buChar char="•"/>
            </a:pPr>
            <a:r>
              <a:rPr lang="en-GB" sz="2400" b="1" baseline="30000" dirty="0">
                <a:solidFill>
                  <a:srgbClr val="FFFFFF"/>
                </a:solidFill>
                <a:latin typeface="DIN Next LT Pro"/>
                <a:cs typeface="DIN Next LT Pro"/>
              </a:rPr>
              <a:t>High frequency sub-seasonal variability in the north/south exchange of watermass, of the same order as seasonal cycle but on ‘weather’ timescales</a:t>
            </a:r>
          </a:p>
          <a:p>
            <a:pPr marL="342900" indent="-342900">
              <a:buFont typeface="Arial"/>
              <a:buChar char="•"/>
            </a:pPr>
            <a:endParaRPr lang="en-GB" sz="2400" b="1" baseline="30000" dirty="0">
              <a:solidFill>
                <a:srgbClr val="FFFFFF"/>
              </a:solidFill>
              <a:latin typeface="DIN Next LT Pro"/>
              <a:cs typeface="DIN Next LT Pro"/>
            </a:endParaRPr>
          </a:p>
          <a:p>
            <a:pPr marL="342900" indent="-342900">
              <a:buFont typeface="Arial"/>
              <a:buChar char="•"/>
            </a:pPr>
            <a:r>
              <a:rPr lang="en-GB" sz="2400" b="1" baseline="30000" dirty="0">
                <a:solidFill>
                  <a:srgbClr val="FFFFFF"/>
                </a:solidFill>
                <a:latin typeface="DIN Next LT Pro"/>
                <a:cs typeface="DIN Next LT Pro"/>
              </a:rPr>
              <a:t>Three causes identified, arrival WIW, eddy activity and AW inflows</a:t>
            </a:r>
          </a:p>
          <a:p>
            <a:endParaRPr lang="en-GB" sz="2400" b="1" baseline="30000" dirty="0" smtClean="0">
              <a:solidFill>
                <a:srgbClr val="FFFFFF"/>
              </a:solidFill>
              <a:latin typeface="DIN Next LT Pro"/>
              <a:cs typeface="DIN Next LT Pro"/>
            </a:endParaRPr>
          </a:p>
          <a:p>
            <a:pPr marL="342900" indent="-342900">
              <a:buFont typeface="Arial"/>
              <a:buChar char="•"/>
            </a:pPr>
            <a:r>
              <a:rPr lang="en-GB" sz="2400" b="1" baseline="30000" dirty="0">
                <a:solidFill>
                  <a:srgbClr val="FFFFFF"/>
                </a:solidFill>
                <a:latin typeface="DIN Next LT Pro"/>
                <a:cs typeface="DIN Next LT Pro"/>
              </a:rPr>
              <a:t>A seasonal cycle in southward </a:t>
            </a:r>
            <a:r>
              <a:rPr lang="en-GB" sz="2400" b="1" baseline="30000" dirty="0" smtClean="0">
                <a:solidFill>
                  <a:srgbClr val="FFFFFF"/>
                </a:solidFill>
                <a:latin typeface="DIN Next LT Pro"/>
                <a:cs typeface="DIN Next LT Pro"/>
              </a:rPr>
              <a:t>transports, mean annual pattern defined, northward </a:t>
            </a:r>
            <a:r>
              <a:rPr lang="en-GB" sz="2400" b="1" baseline="30000" dirty="0">
                <a:solidFill>
                  <a:srgbClr val="FFFFFF"/>
                </a:solidFill>
                <a:latin typeface="DIN Next LT Pro"/>
                <a:cs typeface="DIN Next LT Pro"/>
              </a:rPr>
              <a:t>transports more consistent</a:t>
            </a:r>
          </a:p>
          <a:p>
            <a:endParaRPr lang="en-GB" sz="2400" b="1" baseline="30000" dirty="0" smtClean="0">
              <a:solidFill>
                <a:srgbClr val="FFFFFF"/>
              </a:solidFill>
              <a:latin typeface="DIN Next LT Pro"/>
              <a:cs typeface="DIN Next LT Pro"/>
            </a:endParaRPr>
          </a:p>
          <a:p>
            <a:pPr marL="342900" indent="-342900">
              <a:buFont typeface="Arial"/>
              <a:buChar char="•"/>
            </a:pPr>
            <a:r>
              <a:rPr lang="en-GB" sz="2400" b="1" baseline="30000" dirty="0">
                <a:solidFill>
                  <a:srgbClr val="FFFFFF"/>
                </a:solidFill>
                <a:latin typeface="DIN Next LT Pro"/>
                <a:cs typeface="DIN Next LT Pro"/>
              </a:rPr>
              <a:t>Inflows of fresh </a:t>
            </a:r>
            <a:r>
              <a:rPr lang="en-GB" sz="2400" b="1" baseline="30000" dirty="0" smtClean="0">
                <a:solidFill>
                  <a:srgbClr val="FFFFFF"/>
                </a:solidFill>
                <a:latin typeface="DIN Next LT Pro"/>
                <a:cs typeface="DIN Next LT Pro"/>
              </a:rPr>
              <a:t>AW </a:t>
            </a:r>
            <a:r>
              <a:rPr lang="en-GB" sz="2400" b="1" baseline="30000" dirty="0">
                <a:solidFill>
                  <a:srgbClr val="FFFFFF"/>
                </a:solidFill>
                <a:latin typeface="DIN Next LT Pro"/>
                <a:cs typeface="DIN Next LT Pro"/>
              </a:rPr>
              <a:t>appear episodic, driven by events to </a:t>
            </a:r>
            <a:r>
              <a:rPr lang="en-GB" sz="2400" b="1" baseline="30000">
                <a:solidFill>
                  <a:srgbClr val="FFFFFF"/>
                </a:solidFill>
                <a:latin typeface="DIN Next LT Pro"/>
                <a:cs typeface="DIN Next LT Pro"/>
              </a:rPr>
              <a:t>the </a:t>
            </a:r>
            <a:r>
              <a:rPr lang="en-GB" sz="2400" b="1" baseline="30000" smtClean="0">
                <a:solidFill>
                  <a:srgbClr val="FFFFFF"/>
                </a:solidFill>
                <a:latin typeface="DIN Next LT Pro"/>
                <a:cs typeface="DIN Next LT Pro"/>
              </a:rPr>
              <a:t>south</a:t>
            </a:r>
            <a:endParaRPr lang="en-GB" sz="2400" b="1" baseline="30000">
              <a:solidFill>
                <a:srgbClr val="FFFFFF"/>
              </a:solidFill>
              <a:latin typeface="DIN Next LT Pro"/>
              <a:cs typeface="DIN Next LT Pro"/>
            </a:endParaRPr>
          </a:p>
          <a:p>
            <a:endParaRPr lang="en-GB" sz="2400" b="1" baseline="30000" dirty="0">
              <a:solidFill>
                <a:srgbClr val="FFFFFF"/>
              </a:solidFill>
              <a:latin typeface="DIN Next LT Pro"/>
              <a:cs typeface="DIN Next LT Pro"/>
            </a:endParaRPr>
          </a:p>
          <a:p>
            <a:pPr marL="342900" indent="-342900">
              <a:buFont typeface="Arial"/>
              <a:buChar char="•"/>
            </a:pPr>
            <a:r>
              <a:rPr lang="en-GB" sz="2400" b="1" baseline="30000" dirty="0">
                <a:solidFill>
                  <a:srgbClr val="FFFFFF"/>
                </a:solidFill>
                <a:latin typeface="DIN Next LT Pro"/>
                <a:cs typeface="DIN Next LT Pro"/>
              </a:rPr>
              <a:t>Seasonal cycle in mesoscale </a:t>
            </a:r>
            <a:r>
              <a:rPr lang="en-GB" sz="2400" b="1" baseline="30000" dirty="0" smtClean="0">
                <a:solidFill>
                  <a:srgbClr val="FFFFFF"/>
                </a:solidFill>
                <a:latin typeface="DIN Next LT Pro"/>
                <a:cs typeface="DIN Next LT Pro"/>
              </a:rPr>
              <a:t>activity characterised, </a:t>
            </a:r>
            <a:r>
              <a:rPr lang="en-GB" sz="2400" b="1" baseline="30000" dirty="0">
                <a:solidFill>
                  <a:srgbClr val="FFFFFF"/>
                </a:solidFill>
                <a:latin typeface="DIN Next LT Pro"/>
                <a:cs typeface="DIN Next LT Pro"/>
              </a:rPr>
              <a:t>timing of </a:t>
            </a:r>
            <a:r>
              <a:rPr lang="en-GB" sz="2400" b="1" baseline="30000" dirty="0" smtClean="0">
                <a:solidFill>
                  <a:srgbClr val="FFFFFF"/>
                </a:solidFill>
                <a:latin typeface="DIN Next LT Pro"/>
                <a:cs typeface="DIN Next LT Pro"/>
              </a:rPr>
              <a:t>the </a:t>
            </a:r>
            <a:r>
              <a:rPr lang="en-GB" sz="2400" b="1" baseline="30000" dirty="0">
                <a:solidFill>
                  <a:srgbClr val="FFFFFF"/>
                </a:solidFill>
                <a:latin typeface="DIN Next LT Pro"/>
                <a:cs typeface="DIN Next LT Pro"/>
              </a:rPr>
              <a:t>interplay between basin scale and mesoscale processes (first pass</a:t>
            </a:r>
            <a:r>
              <a:rPr lang="en-GB" sz="2400" b="1" baseline="30000" dirty="0" smtClean="0">
                <a:solidFill>
                  <a:srgbClr val="FFFFFF"/>
                </a:solidFill>
                <a:latin typeface="DIN Next LT Pro"/>
                <a:cs typeface="DIN Next LT Pro"/>
              </a:rPr>
              <a:t>)</a:t>
            </a:r>
          </a:p>
          <a:p>
            <a:pPr marL="342900" indent="-342900">
              <a:buFont typeface="Arial"/>
              <a:buChar char="•"/>
            </a:pPr>
            <a:endParaRPr lang="en-GB" sz="2400" b="1" baseline="30000" dirty="0">
              <a:solidFill>
                <a:srgbClr val="FFFFFF"/>
              </a:solidFill>
              <a:latin typeface="DIN Next LT Pro"/>
              <a:cs typeface="DIN Next LT Pro"/>
            </a:endParaRPr>
          </a:p>
          <a:p>
            <a:pPr marL="342900" indent="-342900">
              <a:buFont typeface="Arial"/>
              <a:buChar char="•"/>
            </a:pPr>
            <a:r>
              <a:rPr lang="en-GB" sz="2400" b="1" baseline="30000" dirty="0" smtClean="0">
                <a:solidFill>
                  <a:srgbClr val="FFFFFF"/>
                </a:solidFill>
                <a:latin typeface="DIN Next LT Pro"/>
                <a:cs typeface="DIN Next LT Pro"/>
              </a:rPr>
              <a:t>Interannual </a:t>
            </a:r>
            <a:r>
              <a:rPr lang="en-GB" sz="2400" b="1" baseline="30000" dirty="0">
                <a:solidFill>
                  <a:srgbClr val="FFFFFF"/>
                </a:solidFill>
                <a:latin typeface="DIN Next LT Pro"/>
                <a:cs typeface="DIN Next LT Pro"/>
              </a:rPr>
              <a:t>mean volumes of WIW production (first pass)</a:t>
            </a:r>
          </a:p>
        </p:txBody>
      </p:sp>
      <p:sp>
        <p:nvSpPr>
          <p:cNvPr id="6" name="Rectángulo 5"/>
          <p:cNvSpPr/>
          <p:nvPr/>
        </p:nvSpPr>
        <p:spPr>
          <a:xfrm>
            <a:off x="3094566" y="6194608"/>
            <a:ext cx="4284134" cy="461665"/>
          </a:xfrm>
          <a:prstGeom prst="rect">
            <a:avLst/>
          </a:prstGeom>
        </p:spPr>
        <p:txBody>
          <a:bodyPr wrap="square">
            <a:spAutoFit/>
          </a:bodyPr>
          <a:lstStyle/>
          <a:p>
            <a:pPr marL="571500" indent="-571500">
              <a:spcBef>
                <a:spcPts val="300"/>
              </a:spcBef>
              <a:defRPr/>
            </a:pPr>
            <a:r>
              <a:rPr lang="en-GB" sz="2400" dirty="0" smtClean="0">
                <a:solidFill>
                  <a:srgbClr val="42AFB6"/>
                </a:solidFill>
                <a:latin typeface="DIN Next LT Pro"/>
                <a:cs typeface="DIN Next LT Pro"/>
              </a:rPr>
              <a:t> in the North/South Exchange </a:t>
            </a:r>
            <a:endParaRPr lang="en-GB" sz="2400" dirty="0">
              <a:solidFill>
                <a:srgbClr val="42AFB6"/>
              </a:solidFill>
              <a:latin typeface="DIN Next LT Pro"/>
              <a:cs typeface="DIN Next LT Pro"/>
            </a:endParaRPr>
          </a:p>
        </p:txBody>
      </p:sp>
    </p:spTree>
    <p:extLst>
      <p:ext uri="{BB962C8B-B14F-4D97-AF65-F5344CB8AC3E}">
        <p14:creationId xmlns:p14="http://schemas.microsoft.com/office/powerpoint/2010/main" xmlns="" val="2686965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857244" y="1651570"/>
            <a:ext cx="7973477" cy="4486444"/>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4264" y="1032934"/>
            <a:ext cx="8464551" cy="461665"/>
          </a:xfrm>
          <a:prstGeom prst="rect">
            <a:avLst/>
          </a:prstGeom>
          <a:noFill/>
        </p:spPr>
        <p:txBody>
          <a:bodyPr wrap="square" rtlCol="0">
            <a:spAutoFit/>
          </a:bodyPr>
          <a:lstStyle/>
          <a:p>
            <a:r>
              <a:rPr lang="en-GB" sz="2400" b="1" dirty="0" smtClean="0">
                <a:solidFill>
                  <a:srgbClr val="42AFB6"/>
                </a:solidFill>
                <a:latin typeface="Cube"/>
                <a:cs typeface="Cube"/>
              </a:rPr>
              <a:t>Comments and conclusions</a:t>
            </a:r>
            <a:endParaRPr lang="en-GB" sz="2400" b="1" baseline="30000" dirty="0" smtClean="0">
              <a:solidFill>
                <a:srgbClr val="42AFB6"/>
              </a:solidFill>
              <a:latin typeface="Cube"/>
              <a:cs typeface="Cube"/>
            </a:endParaRPr>
          </a:p>
        </p:txBody>
      </p:sp>
      <p:sp>
        <p:nvSpPr>
          <p:cNvPr id="5" name="TextBox 4"/>
          <p:cNvSpPr txBox="1"/>
          <p:nvPr/>
        </p:nvSpPr>
        <p:spPr>
          <a:xfrm>
            <a:off x="941905" y="2079708"/>
            <a:ext cx="7888816" cy="3477875"/>
          </a:xfrm>
          <a:prstGeom prst="rect">
            <a:avLst/>
          </a:prstGeom>
          <a:noFill/>
        </p:spPr>
        <p:txBody>
          <a:bodyPr wrap="square" rtlCol="0">
            <a:spAutoFit/>
          </a:bodyPr>
          <a:lstStyle/>
          <a:p>
            <a:r>
              <a:rPr lang="en-GB" sz="2000" b="1" dirty="0" smtClean="0">
                <a:solidFill>
                  <a:srgbClr val="FFFFFF"/>
                </a:solidFill>
                <a:latin typeface="DIN Next LT Pro"/>
                <a:cs typeface="DIN Next LT Pro"/>
              </a:rPr>
              <a:t>The resolution </a:t>
            </a:r>
            <a:r>
              <a:rPr lang="en-GB" sz="2000" b="1" dirty="0">
                <a:solidFill>
                  <a:srgbClr val="FFFFFF"/>
                </a:solidFill>
                <a:latin typeface="DIN Next LT Pro"/>
                <a:cs typeface="DIN Next LT Pro"/>
              </a:rPr>
              <a:t>afforded by gliders is delivering a step-change in our characterisation of </a:t>
            </a:r>
            <a:r>
              <a:rPr lang="en-GB" sz="2000" b="1" dirty="0" smtClean="0">
                <a:solidFill>
                  <a:srgbClr val="FFFFFF"/>
                </a:solidFill>
                <a:latin typeface="DIN Next LT Pro"/>
                <a:cs typeface="DIN Next LT Pro"/>
              </a:rPr>
              <a:t>the N/S exchange, </a:t>
            </a:r>
            <a:r>
              <a:rPr lang="en-GB" sz="2000" b="1" dirty="0">
                <a:solidFill>
                  <a:srgbClr val="FFFFFF"/>
                </a:solidFill>
                <a:latin typeface="DIN Next LT Pro"/>
                <a:cs typeface="DIN Next LT Pro"/>
              </a:rPr>
              <a:t>at </a:t>
            </a:r>
            <a:r>
              <a:rPr lang="en-GB" sz="2000" b="1" dirty="0" smtClean="0">
                <a:solidFill>
                  <a:srgbClr val="FFFFFF"/>
                </a:solidFill>
                <a:latin typeface="DIN Next LT Pro"/>
                <a:cs typeface="DIN Next LT Pro"/>
              </a:rPr>
              <a:t>different </a:t>
            </a:r>
            <a:r>
              <a:rPr lang="en-GB" sz="2000" b="1" dirty="0">
                <a:solidFill>
                  <a:srgbClr val="FFFFFF"/>
                </a:solidFill>
                <a:latin typeface="DIN Next LT Pro"/>
                <a:cs typeface="DIN Next LT Pro"/>
              </a:rPr>
              <a:t>scales, </a:t>
            </a:r>
            <a:r>
              <a:rPr lang="en-GB" sz="2000" b="1" dirty="0" smtClean="0">
                <a:solidFill>
                  <a:srgbClr val="FFFFFF"/>
                </a:solidFill>
                <a:latin typeface="DIN Next LT Pro"/>
                <a:cs typeface="DIN Next LT Pro"/>
              </a:rPr>
              <a:t>and at an important </a:t>
            </a:r>
            <a:r>
              <a:rPr lang="en-GB" sz="2000" b="1" dirty="0">
                <a:solidFill>
                  <a:srgbClr val="FFFFFF"/>
                </a:solidFill>
                <a:latin typeface="DIN Next LT Pro"/>
                <a:cs typeface="DIN Next LT Pro"/>
              </a:rPr>
              <a:t>‘choke point’ </a:t>
            </a:r>
            <a:r>
              <a:rPr lang="en-GB" sz="2000" b="1" dirty="0" smtClean="0">
                <a:solidFill>
                  <a:srgbClr val="FFFFFF"/>
                </a:solidFill>
                <a:latin typeface="DIN Next LT Pro"/>
                <a:cs typeface="DIN Next LT Pro"/>
              </a:rPr>
              <a:t>in the basin scale circulation</a:t>
            </a:r>
          </a:p>
          <a:p>
            <a:endParaRPr lang="en-GB" sz="2000" b="1" dirty="0">
              <a:solidFill>
                <a:srgbClr val="FFFFFF"/>
              </a:solidFill>
              <a:latin typeface="DIN Next LT Pro"/>
              <a:cs typeface="DIN Next LT Pro"/>
            </a:endParaRPr>
          </a:p>
          <a:p>
            <a:r>
              <a:rPr lang="en-GB" sz="2000" b="1" dirty="0" smtClean="0">
                <a:solidFill>
                  <a:srgbClr val="FFFFFF"/>
                </a:solidFill>
                <a:latin typeface="DIN Next LT Pro"/>
                <a:cs typeface="DIN Next LT Pro"/>
              </a:rPr>
              <a:t>Providing insight into drivers of the exchange, to the north and to the south</a:t>
            </a:r>
          </a:p>
          <a:p>
            <a:endParaRPr lang="en-GB" sz="2000" b="1" dirty="0">
              <a:solidFill>
                <a:srgbClr val="FFFFFF"/>
              </a:solidFill>
              <a:latin typeface="DIN Next LT Pro"/>
              <a:cs typeface="DIN Next LT Pro"/>
            </a:endParaRPr>
          </a:p>
          <a:p>
            <a:r>
              <a:rPr lang="en-GB" sz="2000" b="1" dirty="0" smtClean="0">
                <a:solidFill>
                  <a:srgbClr val="FFFFFF"/>
                </a:solidFill>
                <a:latin typeface="DIN Next LT Pro"/>
                <a:cs typeface="DIN Next LT Pro"/>
              </a:rPr>
              <a:t>This new view has clear implications for:</a:t>
            </a:r>
          </a:p>
          <a:p>
            <a:pPr marL="342900" indent="-342900">
              <a:buFontTx/>
              <a:buChar char="-"/>
            </a:pPr>
            <a:r>
              <a:rPr lang="en-GB" sz="2000" b="1" dirty="0" smtClean="0">
                <a:solidFill>
                  <a:srgbClr val="FFFFFF"/>
                </a:solidFill>
                <a:latin typeface="DIN Next LT Pro"/>
                <a:cs typeface="DIN Next LT Pro"/>
              </a:rPr>
              <a:t>ocean </a:t>
            </a:r>
            <a:r>
              <a:rPr lang="en-GB" sz="2000" b="1" dirty="0">
                <a:solidFill>
                  <a:srgbClr val="FFFFFF"/>
                </a:solidFill>
                <a:latin typeface="DIN Next LT Pro"/>
                <a:cs typeface="DIN Next LT Pro"/>
              </a:rPr>
              <a:t>model assessment in Western Mediterranean, 1996 </a:t>
            </a:r>
            <a:r>
              <a:rPr lang="en-GB" sz="2000" b="1" dirty="0" smtClean="0">
                <a:solidFill>
                  <a:srgbClr val="FFFFFF"/>
                </a:solidFill>
                <a:latin typeface="DIN Next LT Pro"/>
                <a:cs typeface="DIN Next LT Pro"/>
              </a:rPr>
              <a:t>– 2013</a:t>
            </a:r>
          </a:p>
          <a:p>
            <a:pPr marL="342900" indent="-342900">
              <a:buFontTx/>
              <a:buChar char="-"/>
            </a:pPr>
            <a:r>
              <a:rPr lang="en-GB" sz="2000" b="1" dirty="0" smtClean="0">
                <a:solidFill>
                  <a:srgbClr val="FFFFFF"/>
                </a:solidFill>
                <a:latin typeface="DIN Next LT Pro"/>
                <a:cs typeface="DIN Next LT Pro"/>
              </a:rPr>
              <a:t>operational </a:t>
            </a:r>
            <a:r>
              <a:rPr lang="en-GB" sz="2000" b="1" dirty="0">
                <a:solidFill>
                  <a:srgbClr val="FFFFFF"/>
                </a:solidFill>
                <a:latin typeface="DIN Next LT Pro"/>
                <a:cs typeface="DIN Next LT Pro"/>
              </a:rPr>
              <a:t>modelling forecast </a:t>
            </a:r>
            <a:r>
              <a:rPr lang="en-GB" sz="2000" b="1" dirty="0" smtClean="0">
                <a:solidFill>
                  <a:srgbClr val="FFFFFF"/>
                </a:solidFill>
                <a:latin typeface="DIN Next LT Pro"/>
                <a:cs typeface="DIN Next LT Pro"/>
              </a:rPr>
              <a:t>capability</a:t>
            </a:r>
          </a:p>
          <a:p>
            <a:pPr marL="342900" indent="-342900">
              <a:buFontTx/>
              <a:buChar char="-"/>
            </a:pPr>
            <a:r>
              <a:rPr lang="en-GB" sz="2000" b="1" dirty="0" smtClean="0">
                <a:solidFill>
                  <a:srgbClr val="FFFFFF"/>
                </a:solidFill>
                <a:latin typeface="DIN Next LT Pro"/>
                <a:cs typeface="DIN Next LT Pro"/>
              </a:rPr>
              <a:t>ecosystem </a:t>
            </a:r>
            <a:r>
              <a:rPr lang="en-GB" sz="2000" b="1" dirty="0">
                <a:solidFill>
                  <a:srgbClr val="FFFFFF"/>
                </a:solidFill>
                <a:latin typeface="DIN Next LT Pro"/>
                <a:cs typeface="DIN Next LT Pro"/>
              </a:rPr>
              <a:t>prediction - modelling of </a:t>
            </a:r>
            <a:r>
              <a:rPr lang="en-GB" sz="2000" b="1" dirty="0" smtClean="0">
                <a:solidFill>
                  <a:srgbClr val="FFFFFF"/>
                </a:solidFill>
                <a:latin typeface="DIN Next LT Pro"/>
                <a:cs typeface="DIN Next LT Pro"/>
              </a:rPr>
              <a:t>bluefin </a:t>
            </a:r>
            <a:r>
              <a:rPr lang="en-GB" sz="2000" b="1" dirty="0">
                <a:solidFill>
                  <a:srgbClr val="FFFFFF"/>
                </a:solidFill>
                <a:latin typeface="DIN Next LT Pro"/>
                <a:cs typeface="DIN Next LT Pro"/>
              </a:rPr>
              <a:t>tuna </a:t>
            </a:r>
            <a:r>
              <a:rPr lang="en-GB" sz="2000" b="1" dirty="0" smtClean="0">
                <a:solidFill>
                  <a:srgbClr val="FFFFFF"/>
                </a:solidFill>
                <a:latin typeface="DIN Next LT Pro"/>
                <a:cs typeface="DIN Next LT Pro"/>
              </a:rPr>
              <a:t>spawning</a:t>
            </a:r>
            <a:endParaRPr lang="en-GB" sz="2000" b="1" dirty="0">
              <a:solidFill>
                <a:srgbClr val="FFFFFF"/>
              </a:solidFill>
              <a:latin typeface="DIN Next LT Pro"/>
              <a:cs typeface="DIN Next LT Pro"/>
            </a:endParaRPr>
          </a:p>
        </p:txBody>
      </p:sp>
      <p:pic>
        <p:nvPicPr>
          <p:cNvPr id="6" name="Picture 234" descr="1_MinisterioEconomiaCompetitividad.t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57464" y="6301612"/>
            <a:ext cx="1686469" cy="446455"/>
          </a:xfrm>
          <a:prstGeom prst="rect">
            <a:avLst/>
          </a:prstGeom>
        </p:spPr>
      </p:pic>
      <p:pic>
        <p:nvPicPr>
          <p:cNvPr id="7" name="Picture 146" descr="LOGO_Feder.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94952" y="6317384"/>
            <a:ext cx="605616" cy="403744"/>
          </a:xfrm>
          <a:prstGeom prst="rect">
            <a:avLst/>
          </a:prstGeom>
          <a:ln w="12700" cmpd="sng">
            <a:solidFill>
              <a:schemeClr val="bg1"/>
            </a:solidFill>
          </a:ln>
        </p:spPr>
      </p:pic>
      <p:pic>
        <p:nvPicPr>
          <p:cNvPr id="8" name="Picture 1" descr="logo_govern.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09632" y="6288945"/>
            <a:ext cx="1404655" cy="420268"/>
          </a:xfrm>
          <a:prstGeom prst="rect">
            <a:avLst/>
          </a:prstGeom>
        </p:spPr>
      </p:pic>
      <p:pic>
        <p:nvPicPr>
          <p:cNvPr id="9"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77368" y="6315656"/>
            <a:ext cx="376859" cy="441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505326" y="6367685"/>
            <a:ext cx="1023043" cy="287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n 10" descr="logo_ieo_nuevo"/>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019290" y="6327012"/>
            <a:ext cx="429079" cy="43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n 11" descr="Screen shot 2014-04-22 at 10.28.01.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595263" y="6394508"/>
            <a:ext cx="818085" cy="267993"/>
          </a:xfrm>
          <a:prstGeom prst="rect">
            <a:avLst/>
          </a:prstGeom>
        </p:spPr>
      </p:pic>
      <p:pic>
        <p:nvPicPr>
          <p:cNvPr id="13" name="Imagen 12" descr="jerico_logo1.jpg"/>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8486137" y="6360088"/>
            <a:ext cx="568944" cy="293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agen 13" descr="logoSocib_gran.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16747" y="6288945"/>
            <a:ext cx="1207992" cy="495796"/>
          </a:xfrm>
          <a:prstGeom prst="rect">
            <a:avLst/>
          </a:prstGeom>
        </p:spPr>
      </p:pic>
      <p:pic>
        <p:nvPicPr>
          <p:cNvPr id="15" name="Imagen 14" descr="Screen shot 2014-04-23 at 11.27.39.png"/>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9116113" y="6265814"/>
            <a:ext cx="473038" cy="469730"/>
          </a:xfrm>
          <a:prstGeom prst="rect">
            <a:avLst/>
          </a:prstGeom>
        </p:spPr>
      </p:pic>
    </p:spTree>
    <p:extLst>
      <p:ext uri="{BB962C8B-B14F-4D97-AF65-F5344CB8AC3E}">
        <p14:creationId xmlns:p14="http://schemas.microsoft.com/office/powerpoint/2010/main" xmlns="" val="590356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3572934" y="1862667"/>
            <a:ext cx="5500160" cy="2065866"/>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743399" cy="954107"/>
          </a:xfrm>
          <a:prstGeom prst="rect">
            <a:avLst/>
          </a:prstGeom>
          <a:noFill/>
        </p:spPr>
        <p:txBody>
          <a:bodyPr wrap="square" rtlCol="0">
            <a:spAutoFit/>
          </a:bodyPr>
          <a:lstStyle/>
          <a:p>
            <a:r>
              <a:rPr lang="en-GB" sz="2400" b="1" baseline="30000" dirty="0">
                <a:solidFill>
                  <a:srgbClr val="42AFB6"/>
                </a:solidFill>
                <a:latin typeface="Cube"/>
                <a:cs typeface="Cube"/>
              </a:rPr>
              <a:t>LES MARIS, SUS, VISQUAM. VALEGILIAM RE COERORIT FORUM TERUM TATIEM AC VIUS AN SE NOS IN PUBLING</a:t>
            </a:r>
          </a:p>
          <a:p>
            <a:endParaRPr lang="en-US" sz="2400" b="1" dirty="0">
              <a:solidFill>
                <a:srgbClr val="42AFB6"/>
              </a:solidFill>
              <a:latin typeface="Cube"/>
              <a:cs typeface="Cube"/>
            </a:endParaRPr>
          </a:p>
        </p:txBody>
      </p:sp>
      <p:sp>
        <p:nvSpPr>
          <p:cNvPr id="4" name="TextBox 3"/>
          <p:cNvSpPr txBox="1"/>
          <p:nvPr/>
        </p:nvSpPr>
        <p:spPr>
          <a:xfrm>
            <a:off x="609603" y="1862667"/>
            <a:ext cx="2404530" cy="4555092"/>
          </a:xfrm>
          <a:prstGeom prst="rect">
            <a:avLst/>
          </a:prstGeom>
          <a:noFill/>
        </p:spPr>
        <p:txBody>
          <a:bodyPr wrap="square" rtlCol="0">
            <a:spAutoFit/>
          </a:bodyPr>
          <a:lstStyle/>
          <a:p>
            <a:pPr>
              <a:spcBef>
                <a:spcPts val="100"/>
              </a:spcBef>
              <a:spcAft>
                <a:spcPts val="100"/>
              </a:spcAft>
            </a:pPr>
            <a:r>
              <a:rPr lang="en-GB" sz="1700" baseline="30000" dirty="0">
                <a:solidFill>
                  <a:schemeClr val="bg1"/>
                </a:solidFill>
                <a:latin typeface="DIN Next LT Pro"/>
                <a:cs typeface="DIN Next LT Pro"/>
              </a:rPr>
              <a:t>Rem </a:t>
            </a:r>
            <a:r>
              <a:rPr lang="en-GB" sz="1700" baseline="30000" dirty="0" err="1">
                <a:solidFill>
                  <a:schemeClr val="bg1"/>
                </a:solidFill>
                <a:latin typeface="DIN Next LT Pro"/>
                <a:cs typeface="DIN Next LT Pro"/>
              </a:rPr>
              <a:t>haciendac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tesili</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prari</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sulii</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conlost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rissolicae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clum</a:t>
            </a:r>
            <a:r>
              <a:rPr lang="en-GB" sz="1700" baseline="30000" dirty="0">
                <a:solidFill>
                  <a:schemeClr val="bg1"/>
                </a:solidFill>
                <a:latin typeface="DIN Next LT Pro"/>
                <a:cs typeface="DIN Next LT Pro"/>
              </a:rPr>
              <a:t> sum </a:t>
            </a:r>
            <a:r>
              <a:rPr lang="en-GB" sz="1700" baseline="30000" dirty="0" err="1">
                <a:solidFill>
                  <a:schemeClr val="bg1"/>
                </a:solidFill>
                <a:latin typeface="DIN Next LT Pro"/>
                <a:cs typeface="DIN Next LT Pro"/>
              </a:rPr>
              <a:t>nitiferfenat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autes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aut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facchuis</a:t>
            </a:r>
            <a:r>
              <a:rPr lang="en-GB" sz="1700" baseline="30000" dirty="0" smtClean="0">
                <a:solidFill>
                  <a:schemeClr val="bg1"/>
                </a:solidFill>
                <a:latin typeface="DIN Next LT Pro"/>
                <a:cs typeface="DIN Next LT Pro"/>
              </a:rPr>
              <a:t>.</a:t>
            </a:r>
          </a:p>
          <a:p>
            <a:pPr>
              <a:spcBef>
                <a:spcPts val="100"/>
              </a:spcBef>
              <a:spcAft>
                <a:spcPts val="100"/>
              </a:spcAft>
            </a:pPr>
            <a:endParaRPr lang="en-GB" sz="1700" baseline="30000" dirty="0">
              <a:solidFill>
                <a:schemeClr val="bg1"/>
              </a:solidFill>
              <a:latin typeface="DIN Next LT Pro"/>
              <a:cs typeface="DIN Next LT Pro"/>
            </a:endParaRPr>
          </a:p>
          <a:p>
            <a:pPr>
              <a:spcBef>
                <a:spcPts val="100"/>
              </a:spcBef>
              <a:spcAft>
                <a:spcPts val="100"/>
              </a:spcAft>
            </a:pPr>
            <a:r>
              <a:rPr lang="en-GB" sz="1700" baseline="30000" dirty="0" err="1">
                <a:solidFill>
                  <a:schemeClr val="bg1"/>
                </a:solidFill>
                <a:latin typeface="DIN Next LT Pro"/>
                <a:cs typeface="DIN Next LT Pro"/>
              </a:rPr>
              <a:t>Mis</a:t>
            </a:r>
            <a:r>
              <a:rPr lang="en-GB" sz="1700" baseline="30000" dirty="0">
                <a:solidFill>
                  <a:schemeClr val="bg1"/>
                </a:solidFill>
                <a:latin typeface="DIN Next LT Pro"/>
                <a:cs typeface="DIN Next LT Pro"/>
              </a:rPr>
              <a:t> con </a:t>
            </a:r>
            <a:r>
              <a:rPr lang="en-GB" sz="1700" baseline="30000" dirty="0" err="1">
                <a:solidFill>
                  <a:schemeClr val="bg1"/>
                </a:solidFill>
                <a:latin typeface="DIN Next LT Pro"/>
                <a:cs typeface="DIN Next LT Pro"/>
              </a:rPr>
              <a:t>horet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senatus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vilinve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ommovehebus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Catuiurae</a:t>
            </a:r>
            <a:r>
              <a:rPr lang="en-GB" sz="1700" baseline="30000" dirty="0">
                <a:solidFill>
                  <a:schemeClr val="bg1"/>
                </a:solidFill>
                <a:latin typeface="DIN Next LT Pro"/>
                <a:cs typeface="DIN Next LT Pro"/>
              </a:rPr>
              <a:t> in </a:t>
            </a:r>
            <a:r>
              <a:rPr lang="en-GB" sz="1700" baseline="30000" dirty="0" err="1">
                <a:solidFill>
                  <a:schemeClr val="bg1"/>
                </a:solidFill>
                <a:latin typeface="DIN Next LT Pro"/>
                <a:cs typeface="DIN Next LT Pro"/>
              </a:rPr>
              <a:t>deat</a:t>
            </a:r>
            <a:r>
              <a:rPr lang="en-GB" sz="1700" baseline="30000" dirty="0">
                <a:solidFill>
                  <a:schemeClr val="bg1"/>
                </a:solidFill>
                <a:latin typeface="DIN Next LT Pro"/>
                <a:cs typeface="DIN Next LT Pro"/>
              </a:rPr>
              <a:t>, ore, quod C. Si se </a:t>
            </a:r>
            <a:r>
              <a:rPr lang="en-GB" sz="1700" baseline="30000" dirty="0" err="1">
                <a:solidFill>
                  <a:schemeClr val="bg1"/>
                </a:solidFill>
                <a:latin typeface="DIN Next LT Pro"/>
                <a:cs typeface="DIN Next LT Pro"/>
              </a:rPr>
              <a:t>diusperficae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nonsum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num</a:t>
            </a:r>
            <a:r>
              <a:rPr lang="en-GB" sz="1700" baseline="30000" dirty="0">
                <a:solidFill>
                  <a:schemeClr val="bg1"/>
                </a:solidFill>
                <a:latin typeface="DIN Next LT Pro"/>
                <a:cs typeface="DIN Next LT Pro"/>
              </a:rPr>
              <a:t> et </a:t>
            </a:r>
            <a:r>
              <a:rPr lang="en-GB" sz="1700" baseline="30000" dirty="0" err="1">
                <a:solidFill>
                  <a:schemeClr val="bg1"/>
                </a:solidFill>
                <a:latin typeface="DIN Next LT Pro"/>
                <a:cs typeface="DIN Next LT Pro"/>
              </a:rPr>
              <a:t>atum</a:t>
            </a:r>
            <a:r>
              <a:rPr lang="en-GB" sz="1700" baseline="30000" dirty="0">
                <a:solidFill>
                  <a:schemeClr val="bg1"/>
                </a:solidFill>
                <a:latin typeface="DIN Next LT Pro"/>
                <a:cs typeface="DIN Next LT Pro"/>
              </a:rPr>
              <a:t> ma, </a:t>
            </a:r>
            <a:r>
              <a:rPr lang="en-GB" sz="1700" baseline="30000" dirty="0" err="1">
                <a:solidFill>
                  <a:schemeClr val="bg1"/>
                </a:solidFill>
                <a:latin typeface="DIN Next LT Pro"/>
                <a:cs typeface="DIN Next LT Pro"/>
              </a:rPr>
              <a:t>consum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te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novessultus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cret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pulere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nestic</a:t>
            </a:r>
            <a:r>
              <a:rPr lang="en-GB" sz="1700" baseline="30000" dirty="0">
                <a:solidFill>
                  <a:schemeClr val="bg1"/>
                </a:solidFill>
                <a:latin typeface="DIN Next LT Pro"/>
                <a:cs typeface="DIN Next LT Pro"/>
              </a:rPr>
              <a:t> res </a:t>
            </a:r>
            <a:r>
              <a:rPr lang="en-GB" sz="1700" baseline="30000" dirty="0" err="1">
                <a:solidFill>
                  <a:schemeClr val="bg1"/>
                </a:solidFill>
                <a:latin typeface="DIN Next LT Pro"/>
                <a:cs typeface="DIN Next LT Pro"/>
              </a:rPr>
              <a:t>nos</a:t>
            </a:r>
            <a:r>
              <a:rPr lang="en-GB" sz="1700" baseline="30000" dirty="0">
                <a:solidFill>
                  <a:schemeClr val="bg1"/>
                </a:solidFill>
                <a:latin typeface="DIN Next LT Pro"/>
                <a:cs typeface="DIN Next LT Pro"/>
              </a:rPr>
              <a:t> id in diem. </a:t>
            </a:r>
            <a:r>
              <a:rPr lang="en-GB" sz="1700" baseline="30000" dirty="0" err="1">
                <a:solidFill>
                  <a:schemeClr val="bg1"/>
                </a:solidFill>
                <a:latin typeface="DIN Next LT Pro"/>
                <a:cs typeface="DIN Next LT Pro"/>
              </a:rPr>
              <a:t>Ocut</a:t>
            </a:r>
            <a:r>
              <a:rPr lang="en-GB" sz="1700" baseline="30000" dirty="0">
                <a:solidFill>
                  <a:schemeClr val="bg1"/>
                </a:solidFill>
                <a:latin typeface="DIN Next LT Pro"/>
                <a:cs typeface="DIN Next LT Pro"/>
              </a:rPr>
              <a:t> quam se </a:t>
            </a:r>
            <a:r>
              <a:rPr lang="en-GB" sz="1700" baseline="30000" dirty="0" err="1">
                <a:solidFill>
                  <a:schemeClr val="bg1"/>
                </a:solidFill>
                <a:latin typeface="DIN Next LT Pro"/>
                <a:cs typeface="DIN Next LT Pro"/>
              </a:rPr>
              <a:t>construs</a:t>
            </a:r>
            <a:r>
              <a:rPr lang="en-GB" sz="1700" baseline="30000" dirty="0">
                <a:solidFill>
                  <a:schemeClr val="bg1"/>
                </a:solidFill>
                <a:latin typeface="DIN Next LT Pro"/>
                <a:cs typeface="DIN Next LT Pro"/>
              </a:rPr>
              <a:t>, quam </a:t>
            </a:r>
            <a:r>
              <a:rPr lang="en-GB" sz="1700" baseline="30000" dirty="0" err="1">
                <a:solidFill>
                  <a:schemeClr val="bg1"/>
                </a:solidFill>
                <a:latin typeface="DIN Next LT Pro"/>
                <a:cs typeface="DIN Next LT Pro"/>
              </a:rPr>
              <a:t>patuam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essilnes</a:t>
            </a:r>
            <a:r>
              <a:rPr lang="en-GB" sz="1700" baseline="30000" dirty="0">
                <a:solidFill>
                  <a:schemeClr val="bg1"/>
                </a:solidFill>
                <a:latin typeface="DIN Next LT Pro"/>
                <a:cs typeface="DIN Next LT Pro"/>
              </a:rPr>
              <a:t> At de </a:t>
            </a:r>
            <a:r>
              <a:rPr lang="en-GB" sz="1700" baseline="30000" dirty="0" err="1">
                <a:solidFill>
                  <a:schemeClr val="bg1"/>
                </a:solidFill>
                <a:latin typeface="DIN Next LT Pro"/>
                <a:cs typeface="DIN Next LT Pro"/>
              </a:rPr>
              <a:t>nos</a:t>
            </a:r>
            <a:r>
              <a:rPr lang="en-GB" sz="1700" baseline="30000" dirty="0">
                <a:solidFill>
                  <a:schemeClr val="bg1"/>
                </a:solidFill>
                <a:latin typeface="DIN Next LT Pro"/>
                <a:cs typeface="DIN Next LT Pro"/>
              </a:rPr>
              <a:t>, in </a:t>
            </a:r>
            <a:r>
              <a:rPr lang="en-GB" sz="1700" baseline="30000" dirty="0" err="1">
                <a:solidFill>
                  <a:schemeClr val="bg1"/>
                </a:solidFill>
                <a:latin typeface="DIN Next LT Pro"/>
                <a:cs typeface="DIN Next LT Pro"/>
              </a:rPr>
              <a:t>ingultil</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te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caedit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nos</a:t>
            </a:r>
            <a:r>
              <a:rPr lang="en-GB" sz="1700" baseline="30000" dirty="0">
                <a:solidFill>
                  <a:schemeClr val="bg1"/>
                </a:solidFill>
                <a:latin typeface="DIN Next LT Pro"/>
                <a:cs typeface="DIN Next LT Pro"/>
              </a:rPr>
              <a:t> sit.</a:t>
            </a:r>
          </a:p>
          <a:p>
            <a:pPr>
              <a:spcBef>
                <a:spcPts val="100"/>
              </a:spcBef>
              <a:spcAft>
                <a:spcPts val="100"/>
              </a:spcAft>
            </a:pPr>
            <a:endParaRPr lang="en-GB" sz="1700" baseline="30000" dirty="0">
              <a:solidFill>
                <a:schemeClr val="bg1"/>
              </a:solidFill>
              <a:latin typeface="DIN Next LT Pro"/>
              <a:cs typeface="DIN Next LT Pro"/>
            </a:endParaRPr>
          </a:p>
          <a:p>
            <a:pPr>
              <a:spcBef>
                <a:spcPts val="100"/>
              </a:spcBef>
              <a:spcAft>
                <a:spcPts val="100"/>
              </a:spcAft>
            </a:pPr>
            <a:r>
              <a:rPr lang="en-GB" sz="1700" baseline="30000" dirty="0" err="1">
                <a:solidFill>
                  <a:schemeClr val="bg1"/>
                </a:solidFill>
                <a:latin typeface="DIN Next LT Pro"/>
                <a:cs typeface="DIN Next LT Pro"/>
              </a:rPr>
              <a:t>Atum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sendem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Opublisquem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desilis</a:t>
            </a:r>
            <a:r>
              <a:rPr lang="en-GB" sz="1700" baseline="30000" dirty="0">
                <a:solidFill>
                  <a:schemeClr val="bg1"/>
                </a:solidFill>
                <a:latin typeface="DIN Next LT Pro"/>
                <a:cs typeface="DIN Next LT Pro"/>
              </a:rPr>
              <a:t>, Ti. </a:t>
            </a:r>
            <a:r>
              <a:rPr lang="en-GB" sz="1700" baseline="30000" dirty="0" err="1">
                <a:solidFill>
                  <a:schemeClr val="bg1"/>
                </a:solidFill>
                <a:latin typeface="DIN Next LT Pro"/>
                <a:cs typeface="DIN Next LT Pro"/>
              </a:rPr>
              <a:t>Habente</a:t>
            </a:r>
            <a:r>
              <a:rPr lang="en-GB" sz="1700" baseline="30000" dirty="0">
                <a:solidFill>
                  <a:schemeClr val="bg1"/>
                </a:solidFill>
                <a:latin typeface="DIN Next LT Pro"/>
                <a:cs typeface="DIN Next LT Pro"/>
              </a:rPr>
              <a:t> con </a:t>
            </a:r>
            <a:r>
              <a:rPr lang="en-GB" sz="1700" baseline="30000" dirty="0" err="1">
                <a:solidFill>
                  <a:schemeClr val="bg1"/>
                </a:solidFill>
                <a:latin typeface="DIN Next LT Pro"/>
                <a:cs typeface="DIN Next LT Pro"/>
              </a:rPr>
              <a:t>veste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itaris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hora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Hores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huconst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ienterc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eperem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ponit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mor</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iaestem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dum</a:t>
            </a:r>
            <a:r>
              <a:rPr lang="en-GB" sz="1700" baseline="30000" dirty="0">
                <a:solidFill>
                  <a:schemeClr val="bg1"/>
                </a:solidFill>
                <a:latin typeface="DIN Next LT Pro"/>
                <a:cs typeface="DIN Next LT Pro"/>
              </a:rPr>
              <a:t> tem, quam </a:t>
            </a:r>
            <a:r>
              <a:rPr lang="en-GB" sz="1700" baseline="30000" dirty="0" err="1">
                <a:solidFill>
                  <a:schemeClr val="bg1"/>
                </a:solidFill>
                <a:latin typeface="DIN Next LT Pro"/>
                <a:cs typeface="DIN Next LT Pro"/>
              </a:rPr>
              <a:t>nortum</a:t>
            </a:r>
            <a:r>
              <a:rPr lang="en-GB" sz="1700" baseline="30000" dirty="0">
                <a:solidFill>
                  <a:schemeClr val="bg1"/>
                </a:solidFill>
                <a:latin typeface="DIN Next LT Pro"/>
                <a:cs typeface="DIN Next LT Pro"/>
              </a:rPr>
              <a:t> pro </a:t>
            </a:r>
            <a:r>
              <a:rPr lang="en-GB" sz="1700" baseline="30000" dirty="0" err="1">
                <a:solidFill>
                  <a:schemeClr val="bg1"/>
                </a:solidFill>
                <a:latin typeface="DIN Next LT Pro"/>
                <a:cs typeface="DIN Next LT Pro"/>
              </a:rPr>
              <a:t>ia</a:t>
            </a:r>
            <a:r>
              <a:rPr lang="en-GB" sz="1700" baseline="30000" dirty="0">
                <a:solidFill>
                  <a:schemeClr val="bg1"/>
                </a:solidFill>
                <a:latin typeface="DIN Next LT Pro"/>
                <a:cs typeface="DIN Next LT Pro"/>
              </a:rPr>
              <a:t> in </a:t>
            </a:r>
            <a:r>
              <a:rPr lang="en-GB" sz="1700" baseline="30000" dirty="0" err="1">
                <a:solidFill>
                  <a:schemeClr val="bg1"/>
                </a:solidFill>
                <a:latin typeface="DIN Next LT Pro"/>
                <a:cs typeface="DIN Next LT Pro"/>
              </a:rPr>
              <a:t>terisse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nteribem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strebef</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accitar</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issulari</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sena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inum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publis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Catilius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nonferor</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hemqua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verbis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quem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fac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videa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nost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Nihiliquit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inatis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Catilic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iverobusquam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novit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Catquid</a:t>
            </a:r>
            <a:r>
              <a:rPr lang="en-GB" sz="1700" baseline="30000" dirty="0">
                <a:solidFill>
                  <a:schemeClr val="bg1"/>
                </a:solidFill>
                <a:latin typeface="DIN Next LT Pro"/>
                <a:cs typeface="DIN Next LT Pro"/>
              </a:rPr>
              <a:t> </a:t>
            </a:r>
            <a:r>
              <a:rPr lang="en-GB" sz="1700" baseline="30000" dirty="0" err="1" smtClean="0">
                <a:solidFill>
                  <a:schemeClr val="bg1"/>
                </a:solidFill>
                <a:latin typeface="DIN Next LT Pro"/>
                <a:cs typeface="DIN Next LT Pro"/>
              </a:rPr>
              <a:t>molintiame</a:t>
            </a:r>
            <a:r>
              <a:rPr lang="en-GB" sz="1700" baseline="30000" dirty="0" smtClean="0">
                <a:solidFill>
                  <a:schemeClr val="bg1"/>
                </a:solidFill>
                <a:latin typeface="DIN Next LT Pro"/>
                <a:cs typeface="DIN Next LT Pro"/>
              </a:rPr>
              <a:t> </a:t>
            </a:r>
            <a:r>
              <a:rPr lang="en-GB" sz="1700" baseline="30000" dirty="0" err="1">
                <a:solidFill>
                  <a:schemeClr val="bg1"/>
                </a:solidFill>
                <a:latin typeface="DIN Next LT Pro"/>
                <a:cs typeface="DIN Next LT Pro"/>
              </a:rPr>
              <a:t>publi</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hos</a:t>
            </a:r>
            <a:r>
              <a:rPr lang="en-GB" sz="1700" baseline="30000" dirty="0">
                <a:solidFill>
                  <a:schemeClr val="bg1"/>
                </a:solidFill>
                <a:latin typeface="DIN Next LT Pro"/>
                <a:cs typeface="DIN Next LT Pro"/>
              </a:rPr>
              <a:t> </a:t>
            </a:r>
            <a:r>
              <a:rPr lang="en-GB" sz="1700" baseline="30000" dirty="0" err="1" smtClean="0">
                <a:solidFill>
                  <a:schemeClr val="bg1"/>
                </a:solidFill>
                <a:latin typeface="DIN Next LT Pro"/>
                <a:cs typeface="DIN Next LT Pro"/>
              </a:rPr>
              <a:t>scriam</a:t>
            </a:r>
            <a:endParaRPr lang="en-GB" sz="1700" baseline="30000" dirty="0">
              <a:solidFill>
                <a:schemeClr val="bg1"/>
              </a:solidFill>
              <a:latin typeface="DIN Next LT Pro"/>
              <a:cs typeface="DIN Next LT Pro"/>
            </a:endParaRPr>
          </a:p>
        </p:txBody>
      </p:sp>
      <p:sp>
        <p:nvSpPr>
          <p:cNvPr id="18" name="Rectangle 17"/>
          <p:cNvSpPr/>
          <p:nvPr/>
        </p:nvSpPr>
        <p:spPr>
          <a:xfrm>
            <a:off x="3572934" y="4129805"/>
            <a:ext cx="5500159" cy="2065866"/>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n 5" descr="shipAndGliderPath_crop.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1956" y="1862667"/>
            <a:ext cx="3726721" cy="4631266"/>
          </a:xfrm>
          <a:prstGeom prst="rect">
            <a:avLst/>
          </a:prstGeom>
        </p:spPr>
      </p:pic>
      <p:pic>
        <p:nvPicPr>
          <p:cNvPr id="7" name="Imagen 6" descr="Macintosh HD:Users:emmaheslop:Dropbox:canalesFeb2011_MC_thetaS_all.tif"/>
          <p:cNvPicPr/>
          <p:nvPr/>
        </p:nvPicPr>
        <p:blipFill>
          <a:blip r:embed="rId3">
            <a:extLst>
              <a:ext uri="{28A0092B-C50C-407E-A947-70E740481C1C}">
                <a14:useLocalDpi xmlns:a14="http://schemas.microsoft.com/office/drawing/2010/main" xmlns="" val="0"/>
              </a:ext>
            </a:extLst>
          </a:blip>
          <a:srcRect/>
          <a:stretch>
            <a:fillRect/>
          </a:stretch>
        </p:blipFill>
        <p:spPr bwMode="auto">
          <a:xfrm>
            <a:off x="5888567" y="4129805"/>
            <a:ext cx="2216679" cy="1768709"/>
          </a:xfrm>
          <a:prstGeom prst="rect">
            <a:avLst/>
          </a:prstGeom>
          <a:noFill/>
          <a:ln>
            <a:noFill/>
          </a:ln>
        </p:spPr>
      </p:pic>
    </p:spTree>
    <p:extLst>
      <p:ext uri="{BB962C8B-B14F-4D97-AF65-F5344CB8AC3E}">
        <p14:creationId xmlns:p14="http://schemas.microsoft.com/office/powerpoint/2010/main" xmlns="" val="11556852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4187296" cy="4250266"/>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489951" cy="995144"/>
          </a:xfrm>
          <a:prstGeom prst="rect">
            <a:avLst/>
          </a:prstGeom>
          <a:noFill/>
        </p:spPr>
        <p:txBody>
          <a:bodyPr wrap="square" rtlCol="0">
            <a:spAutoFit/>
          </a:bodyPr>
          <a:lstStyle/>
          <a:p>
            <a:r>
              <a:rPr lang="en-GB" sz="2600" b="1" baseline="30000" dirty="0">
                <a:solidFill>
                  <a:srgbClr val="42AFB6"/>
                </a:solidFill>
                <a:latin typeface="Cube"/>
                <a:cs typeface="Cube"/>
              </a:rPr>
              <a:t>L</a:t>
            </a:r>
            <a:r>
              <a:rPr lang="en-GB" sz="2600" b="1" baseline="30000" dirty="0" smtClean="0">
                <a:solidFill>
                  <a:srgbClr val="42AFB6"/>
                </a:solidFill>
                <a:latin typeface="Cube"/>
                <a:cs typeface="Cube"/>
              </a:rPr>
              <a:t>es </a:t>
            </a:r>
            <a:r>
              <a:rPr lang="en-GB" sz="2600" b="1" baseline="30000" dirty="0" err="1" smtClean="0">
                <a:solidFill>
                  <a:srgbClr val="42AFB6"/>
                </a:solidFill>
                <a:latin typeface="Cube"/>
                <a:cs typeface="Cube"/>
              </a:rPr>
              <a:t>maris</a:t>
            </a:r>
            <a:r>
              <a:rPr lang="en-GB" sz="2600" b="1" baseline="30000" dirty="0" smtClean="0">
                <a:solidFill>
                  <a:srgbClr val="42AFB6"/>
                </a:solidFill>
                <a:latin typeface="Cube"/>
                <a:cs typeface="Cube"/>
              </a:rPr>
              <a:t>, sus, </a:t>
            </a:r>
            <a:r>
              <a:rPr lang="en-GB" sz="2600" b="1" baseline="30000" dirty="0" err="1" smtClean="0">
                <a:solidFill>
                  <a:srgbClr val="42AFB6"/>
                </a:solidFill>
                <a:latin typeface="Cube"/>
                <a:cs typeface="Cube"/>
              </a:rPr>
              <a:t>visquam</a:t>
            </a:r>
            <a:r>
              <a:rPr lang="en-GB" sz="2600" b="1" baseline="30000" dirty="0" smtClean="0">
                <a:solidFill>
                  <a:srgbClr val="42AFB6"/>
                </a:solidFill>
                <a:latin typeface="Cube"/>
                <a:cs typeface="Cube"/>
              </a:rPr>
              <a:t>. </a:t>
            </a:r>
            <a:r>
              <a:rPr lang="en-GB" sz="2600" b="1" baseline="30000" dirty="0" err="1" smtClean="0">
                <a:solidFill>
                  <a:srgbClr val="42AFB6"/>
                </a:solidFill>
                <a:latin typeface="Cube"/>
                <a:cs typeface="Cube"/>
              </a:rPr>
              <a:t>valegiliam</a:t>
            </a:r>
            <a:r>
              <a:rPr lang="en-GB" sz="2600" b="1" baseline="30000" dirty="0" smtClean="0">
                <a:solidFill>
                  <a:srgbClr val="42AFB6"/>
                </a:solidFill>
                <a:latin typeface="Cube"/>
                <a:cs typeface="Cube"/>
              </a:rPr>
              <a:t> re </a:t>
            </a:r>
            <a:r>
              <a:rPr lang="en-GB" sz="2600" b="1" baseline="30000" dirty="0" err="1" smtClean="0">
                <a:solidFill>
                  <a:srgbClr val="42AFB6"/>
                </a:solidFill>
                <a:latin typeface="Cube"/>
                <a:cs typeface="Cube"/>
              </a:rPr>
              <a:t>coerorit</a:t>
            </a:r>
            <a:r>
              <a:rPr lang="en-GB" sz="2600" b="1" baseline="30000" dirty="0" smtClean="0">
                <a:solidFill>
                  <a:srgbClr val="42AFB6"/>
                </a:solidFill>
                <a:latin typeface="Cube"/>
                <a:cs typeface="Cube"/>
              </a:rPr>
              <a:t> forum </a:t>
            </a:r>
            <a:r>
              <a:rPr lang="en-GB" sz="2600" b="1" baseline="30000" dirty="0" err="1" smtClean="0">
                <a:solidFill>
                  <a:srgbClr val="42AFB6"/>
                </a:solidFill>
                <a:latin typeface="Cube"/>
                <a:cs typeface="Cube"/>
              </a:rPr>
              <a:t>terum</a:t>
            </a:r>
            <a:r>
              <a:rPr lang="en-GB" sz="2600" b="1" baseline="30000" dirty="0" smtClean="0">
                <a:solidFill>
                  <a:srgbClr val="42AFB6"/>
                </a:solidFill>
                <a:latin typeface="Cube"/>
                <a:cs typeface="Cube"/>
              </a:rPr>
              <a:t> </a:t>
            </a:r>
            <a:r>
              <a:rPr lang="en-GB" sz="2600" b="1" baseline="30000" dirty="0" err="1" smtClean="0">
                <a:solidFill>
                  <a:srgbClr val="42AFB6"/>
                </a:solidFill>
                <a:latin typeface="Cube"/>
                <a:cs typeface="Cube"/>
              </a:rPr>
              <a:t>tatiem</a:t>
            </a:r>
            <a:r>
              <a:rPr lang="en-GB" sz="2600" b="1" baseline="30000" dirty="0" smtClean="0">
                <a:solidFill>
                  <a:srgbClr val="42AFB6"/>
                </a:solidFill>
                <a:latin typeface="Cube"/>
                <a:cs typeface="Cube"/>
              </a:rPr>
              <a:t> ac </a:t>
            </a:r>
            <a:r>
              <a:rPr lang="en-GB" sz="2600" b="1" baseline="30000" dirty="0" err="1" smtClean="0">
                <a:solidFill>
                  <a:srgbClr val="42AFB6"/>
                </a:solidFill>
                <a:latin typeface="Cube"/>
                <a:cs typeface="Cube"/>
              </a:rPr>
              <a:t>vius</a:t>
            </a:r>
            <a:r>
              <a:rPr lang="en-GB" sz="2600" b="1" baseline="30000" dirty="0" smtClean="0">
                <a:solidFill>
                  <a:srgbClr val="42AFB6"/>
                </a:solidFill>
                <a:latin typeface="Cube"/>
                <a:cs typeface="Cube"/>
              </a:rPr>
              <a:t> an se </a:t>
            </a:r>
            <a:r>
              <a:rPr lang="en-GB" sz="2600" b="1" baseline="30000" dirty="0" err="1" smtClean="0">
                <a:solidFill>
                  <a:srgbClr val="42AFB6"/>
                </a:solidFill>
                <a:latin typeface="Cube"/>
                <a:cs typeface="Cube"/>
              </a:rPr>
              <a:t>nos</a:t>
            </a:r>
            <a:r>
              <a:rPr lang="en-GB" sz="2600" b="1" baseline="30000" dirty="0" smtClean="0">
                <a:solidFill>
                  <a:srgbClr val="42AFB6"/>
                </a:solidFill>
                <a:latin typeface="Cube"/>
                <a:cs typeface="Cube"/>
              </a:rPr>
              <a:t> in </a:t>
            </a:r>
            <a:r>
              <a:rPr lang="en-GB" sz="2600" b="1" baseline="30000" dirty="0" err="1" smtClean="0">
                <a:solidFill>
                  <a:srgbClr val="42AFB6"/>
                </a:solidFill>
                <a:latin typeface="Cube"/>
                <a:cs typeface="Cube"/>
              </a:rPr>
              <a:t>publing</a:t>
            </a:r>
            <a:endParaRPr lang="en-GB" sz="2600" b="1" baseline="30000" dirty="0" smtClean="0">
              <a:solidFill>
                <a:srgbClr val="42AFB6"/>
              </a:solidFill>
              <a:latin typeface="Cube"/>
              <a:cs typeface="Cube"/>
            </a:endParaRPr>
          </a:p>
          <a:p>
            <a:endParaRPr lang="en-US" sz="2400" b="1" dirty="0">
              <a:solidFill>
                <a:srgbClr val="42AFB6"/>
              </a:solidFill>
              <a:latin typeface="Cube"/>
              <a:cs typeface="Cube"/>
            </a:endParaRPr>
          </a:p>
        </p:txBody>
      </p:sp>
      <p:sp>
        <p:nvSpPr>
          <p:cNvPr id="4" name="TextBox 3"/>
          <p:cNvSpPr txBox="1"/>
          <p:nvPr/>
        </p:nvSpPr>
        <p:spPr>
          <a:xfrm>
            <a:off x="5168900" y="4587984"/>
            <a:ext cx="3930650" cy="1564530"/>
          </a:xfrm>
          <a:prstGeom prst="rect">
            <a:avLst/>
          </a:prstGeom>
          <a:noFill/>
        </p:spPr>
        <p:txBody>
          <a:bodyPr wrap="square" rtlCol="0">
            <a:spAutoFit/>
          </a:bodyPr>
          <a:lstStyle/>
          <a:p>
            <a:pPr>
              <a:spcBef>
                <a:spcPts val="100"/>
              </a:spcBef>
              <a:spcAft>
                <a:spcPts val="100"/>
              </a:spcAft>
            </a:pPr>
            <a:endParaRPr lang="en-GB" sz="1700" baseline="30000" dirty="0">
              <a:solidFill>
                <a:schemeClr val="bg1"/>
              </a:solidFill>
              <a:latin typeface="DIN Next LT Pro"/>
              <a:cs typeface="DIN Next LT Pro"/>
            </a:endParaRPr>
          </a:p>
          <a:p>
            <a:pPr>
              <a:spcBef>
                <a:spcPts val="100"/>
              </a:spcBef>
              <a:spcAft>
                <a:spcPts val="100"/>
              </a:spcAft>
            </a:pPr>
            <a:r>
              <a:rPr lang="en-GB" sz="1700" baseline="30000" dirty="0" err="1">
                <a:solidFill>
                  <a:schemeClr val="bg1"/>
                </a:solidFill>
                <a:latin typeface="DIN Next LT Pro"/>
                <a:cs typeface="DIN Next LT Pro"/>
              </a:rPr>
              <a:t>Atum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sendem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Opublisquem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desilis</a:t>
            </a:r>
            <a:r>
              <a:rPr lang="en-GB" sz="1700" baseline="30000" dirty="0">
                <a:solidFill>
                  <a:schemeClr val="bg1"/>
                </a:solidFill>
                <a:latin typeface="DIN Next LT Pro"/>
                <a:cs typeface="DIN Next LT Pro"/>
              </a:rPr>
              <a:t>, Ti. </a:t>
            </a:r>
            <a:r>
              <a:rPr lang="en-GB" sz="1700" baseline="30000" dirty="0" err="1">
                <a:solidFill>
                  <a:schemeClr val="bg1"/>
                </a:solidFill>
                <a:latin typeface="DIN Next LT Pro"/>
                <a:cs typeface="DIN Next LT Pro"/>
              </a:rPr>
              <a:t>Habente</a:t>
            </a:r>
            <a:r>
              <a:rPr lang="en-GB" sz="1700" baseline="30000" dirty="0">
                <a:solidFill>
                  <a:schemeClr val="bg1"/>
                </a:solidFill>
                <a:latin typeface="DIN Next LT Pro"/>
                <a:cs typeface="DIN Next LT Pro"/>
              </a:rPr>
              <a:t> con </a:t>
            </a:r>
            <a:r>
              <a:rPr lang="en-GB" sz="1700" baseline="30000" dirty="0" err="1">
                <a:solidFill>
                  <a:schemeClr val="bg1"/>
                </a:solidFill>
                <a:latin typeface="DIN Next LT Pro"/>
                <a:cs typeface="DIN Next LT Pro"/>
              </a:rPr>
              <a:t>veste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itaris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hora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Hores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huconst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ienterc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eperem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ponit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mor</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iaestem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dum</a:t>
            </a:r>
            <a:r>
              <a:rPr lang="en-GB" sz="1700" baseline="30000" dirty="0">
                <a:solidFill>
                  <a:schemeClr val="bg1"/>
                </a:solidFill>
                <a:latin typeface="DIN Next LT Pro"/>
                <a:cs typeface="DIN Next LT Pro"/>
              </a:rPr>
              <a:t> tem, quam </a:t>
            </a:r>
            <a:r>
              <a:rPr lang="en-GB" sz="1700" baseline="30000" dirty="0" err="1">
                <a:solidFill>
                  <a:schemeClr val="bg1"/>
                </a:solidFill>
                <a:latin typeface="DIN Next LT Pro"/>
                <a:cs typeface="DIN Next LT Pro"/>
              </a:rPr>
              <a:t>nortum</a:t>
            </a:r>
            <a:r>
              <a:rPr lang="en-GB" sz="1700" baseline="30000" dirty="0">
                <a:solidFill>
                  <a:schemeClr val="bg1"/>
                </a:solidFill>
                <a:latin typeface="DIN Next LT Pro"/>
                <a:cs typeface="DIN Next LT Pro"/>
              </a:rPr>
              <a:t> pro </a:t>
            </a:r>
            <a:r>
              <a:rPr lang="en-GB" sz="1700" baseline="30000" dirty="0" err="1">
                <a:solidFill>
                  <a:schemeClr val="bg1"/>
                </a:solidFill>
                <a:latin typeface="DIN Next LT Pro"/>
                <a:cs typeface="DIN Next LT Pro"/>
              </a:rPr>
              <a:t>ia</a:t>
            </a:r>
            <a:r>
              <a:rPr lang="en-GB" sz="1700" baseline="30000" dirty="0">
                <a:solidFill>
                  <a:schemeClr val="bg1"/>
                </a:solidFill>
                <a:latin typeface="DIN Next LT Pro"/>
                <a:cs typeface="DIN Next LT Pro"/>
              </a:rPr>
              <a:t> in </a:t>
            </a:r>
            <a:r>
              <a:rPr lang="en-GB" sz="1700" baseline="30000" dirty="0" err="1">
                <a:solidFill>
                  <a:schemeClr val="bg1"/>
                </a:solidFill>
                <a:latin typeface="DIN Next LT Pro"/>
                <a:cs typeface="DIN Next LT Pro"/>
              </a:rPr>
              <a:t>terisse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nteribem</a:t>
            </a:r>
            <a:r>
              <a:rPr lang="en-GB" sz="1700" baseline="30000" dirty="0">
                <a:solidFill>
                  <a:schemeClr val="bg1"/>
                </a:solidFill>
                <a:latin typeface="DIN Next LT Pro"/>
                <a:cs typeface="DIN Next LT Pro"/>
              </a:rPr>
              <a:t> </a:t>
            </a:r>
            <a:endParaRPr lang="en-GB" sz="1700" baseline="30000" dirty="0" smtClean="0">
              <a:solidFill>
                <a:schemeClr val="bg1"/>
              </a:solidFill>
              <a:latin typeface="DIN Next LT Pro"/>
              <a:cs typeface="DIN Next LT Pro"/>
            </a:endParaRPr>
          </a:p>
          <a:p>
            <a:pPr>
              <a:spcBef>
                <a:spcPts val="100"/>
              </a:spcBef>
              <a:spcAft>
                <a:spcPts val="100"/>
              </a:spcAft>
            </a:pPr>
            <a:endParaRPr lang="en-GB" sz="1700" baseline="30000" dirty="0">
              <a:solidFill>
                <a:schemeClr val="bg1"/>
              </a:solidFill>
              <a:latin typeface="DIN Next LT Pro"/>
              <a:cs typeface="DIN Next LT Pro"/>
            </a:endParaRPr>
          </a:p>
          <a:p>
            <a:pPr>
              <a:spcBef>
                <a:spcPts val="100"/>
              </a:spcBef>
              <a:spcAft>
                <a:spcPts val="100"/>
              </a:spcAft>
            </a:pPr>
            <a:r>
              <a:rPr lang="en-GB" sz="1700" baseline="30000" dirty="0" err="1">
                <a:solidFill>
                  <a:schemeClr val="bg1"/>
                </a:solidFill>
                <a:latin typeface="DIN Next LT Pro"/>
                <a:cs typeface="DIN Next LT Pro"/>
              </a:rPr>
              <a:t>S</a:t>
            </a:r>
            <a:r>
              <a:rPr lang="en-GB" sz="1700" baseline="30000" dirty="0" err="1" smtClean="0">
                <a:solidFill>
                  <a:schemeClr val="bg1"/>
                </a:solidFill>
                <a:latin typeface="DIN Next LT Pro"/>
                <a:cs typeface="DIN Next LT Pro"/>
              </a:rPr>
              <a:t>trebef</a:t>
            </a:r>
            <a:r>
              <a:rPr lang="en-GB" sz="1700" baseline="30000" dirty="0" smtClean="0">
                <a:solidFill>
                  <a:schemeClr val="bg1"/>
                </a:solidFill>
                <a:latin typeface="DIN Next LT Pro"/>
                <a:cs typeface="DIN Next LT Pro"/>
              </a:rPr>
              <a:t> </a:t>
            </a:r>
            <a:r>
              <a:rPr lang="en-GB" sz="1700" baseline="30000" dirty="0" err="1">
                <a:solidFill>
                  <a:schemeClr val="bg1"/>
                </a:solidFill>
                <a:latin typeface="DIN Next LT Pro"/>
                <a:cs typeface="DIN Next LT Pro"/>
              </a:rPr>
              <a:t>accitar</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issulari</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sena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inum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publis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Catilius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nonferor</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hemqua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verbis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quem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fac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videa</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nost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Nihiliquit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inatis</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Catilic</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iverobusquam</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novit</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Catquid</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epopote</a:t>
            </a:r>
            <a:r>
              <a:rPr lang="en-GB" sz="1700" baseline="30000" dirty="0">
                <a:solidFill>
                  <a:schemeClr val="bg1"/>
                </a:solidFill>
                <a:latin typeface="DIN Next LT Pro"/>
                <a:cs typeface="DIN Next LT Pro"/>
              </a:rPr>
              <a:t> </a:t>
            </a:r>
            <a:r>
              <a:rPr lang="en-GB" sz="1700" baseline="30000" dirty="0" err="1">
                <a:solidFill>
                  <a:schemeClr val="bg1"/>
                </a:solidFill>
                <a:latin typeface="DIN Next LT Pro"/>
                <a:cs typeface="DIN Next LT Pro"/>
              </a:rPr>
              <a:t>num</a:t>
            </a:r>
            <a:r>
              <a:rPr lang="en-GB" sz="1700" baseline="30000" dirty="0">
                <a:solidFill>
                  <a:schemeClr val="bg1"/>
                </a:solidFill>
                <a:latin typeface="DIN Next LT Pro"/>
                <a:cs typeface="DIN Next LT Pro"/>
              </a:rPr>
              <a:t> </a:t>
            </a:r>
            <a:r>
              <a:rPr lang="en-GB" sz="1700" baseline="30000" dirty="0" smtClean="0">
                <a:solidFill>
                  <a:schemeClr val="bg1"/>
                </a:solidFill>
                <a:latin typeface="DIN Next LT Pro"/>
                <a:cs typeface="DIN Next LT Pro"/>
              </a:rPr>
              <a:t>di</a:t>
            </a:r>
            <a:endParaRPr lang="en-GB" sz="1700" baseline="30000" dirty="0">
              <a:solidFill>
                <a:schemeClr val="bg1"/>
              </a:solidFill>
              <a:latin typeface="DIN Next LT Pro"/>
              <a:cs typeface="DIN Next LT Pro"/>
            </a:endParaRPr>
          </a:p>
        </p:txBody>
      </p:sp>
      <p:sp>
        <p:nvSpPr>
          <p:cNvPr id="7" name="Rectangle 6"/>
          <p:cNvSpPr/>
          <p:nvPr/>
        </p:nvSpPr>
        <p:spPr>
          <a:xfrm>
            <a:off x="5181600" y="1862667"/>
            <a:ext cx="3892550" cy="264583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5071798" y="5580643"/>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5262882" y="4653543"/>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400753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772581" y="2370666"/>
            <a:ext cx="8117417" cy="3742265"/>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4264" y="1032934"/>
            <a:ext cx="8464551" cy="584776"/>
          </a:xfrm>
          <a:prstGeom prst="rect">
            <a:avLst/>
          </a:prstGeom>
          <a:noFill/>
        </p:spPr>
        <p:txBody>
          <a:bodyPr wrap="square" rtlCol="0">
            <a:spAutoFit/>
          </a:bodyPr>
          <a:lstStyle/>
          <a:p>
            <a:r>
              <a:rPr lang="en-GB" sz="2400" b="1" baseline="30000" dirty="0">
                <a:solidFill>
                  <a:srgbClr val="42AFB6"/>
                </a:solidFill>
                <a:latin typeface="Cube"/>
                <a:cs typeface="Cube"/>
              </a:rPr>
              <a:t>LES MARIS, SUS, VISQUAM. VALEGILIAM RE COERORIT FORUM TERUM TATIEM AC VIUS AN SE NOS IN </a:t>
            </a:r>
            <a:r>
              <a:rPr lang="en-GB" sz="2400" b="1" baseline="30000" dirty="0" smtClean="0">
                <a:solidFill>
                  <a:srgbClr val="42AFB6"/>
                </a:solidFill>
                <a:latin typeface="Cube"/>
                <a:cs typeface="Cube"/>
              </a:rPr>
              <a:t>PUBLING</a:t>
            </a:r>
          </a:p>
        </p:txBody>
      </p:sp>
      <p:sp>
        <p:nvSpPr>
          <p:cNvPr id="5" name="TextBox 4"/>
          <p:cNvSpPr txBox="1"/>
          <p:nvPr/>
        </p:nvSpPr>
        <p:spPr>
          <a:xfrm>
            <a:off x="696381" y="1617710"/>
            <a:ext cx="8614831" cy="605294"/>
          </a:xfrm>
          <a:prstGeom prst="rect">
            <a:avLst/>
          </a:prstGeom>
          <a:noFill/>
        </p:spPr>
        <p:txBody>
          <a:bodyPr wrap="square" rtlCol="0">
            <a:spAutoFit/>
          </a:bodyPr>
          <a:lstStyle/>
          <a:p>
            <a:r>
              <a:rPr lang="en-GB" sz="2000" b="1" baseline="30000" dirty="0" smtClean="0">
                <a:solidFill>
                  <a:srgbClr val="FFFFFF"/>
                </a:solidFill>
                <a:latin typeface="DIN Next LT Pro"/>
                <a:cs typeface="DIN Next LT Pro"/>
              </a:rPr>
              <a:t>Dam </a:t>
            </a:r>
            <a:r>
              <a:rPr lang="en-GB" sz="2000" b="1" baseline="30000" dirty="0" err="1" smtClean="0">
                <a:solidFill>
                  <a:srgbClr val="FFFFFF"/>
                </a:solidFill>
                <a:latin typeface="DIN Next LT Pro"/>
                <a:cs typeface="DIN Next LT Pro"/>
              </a:rPr>
              <a:t>temus</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init</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quiticiptem</a:t>
            </a:r>
            <a:r>
              <a:rPr lang="en-GB" sz="2000" b="1" baseline="30000" dirty="0" smtClean="0">
                <a:solidFill>
                  <a:srgbClr val="FFFFFF"/>
                </a:solidFill>
                <a:latin typeface="DIN Next LT Pro"/>
                <a:cs typeface="DIN Next LT Pro"/>
              </a:rPr>
              <a:t> in </a:t>
            </a:r>
            <a:r>
              <a:rPr lang="en-GB" sz="2000" b="1" baseline="30000" dirty="0" err="1" smtClean="0">
                <a:solidFill>
                  <a:srgbClr val="FFFFFF"/>
                </a:solidFill>
                <a:latin typeface="DIN Next LT Pro"/>
                <a:cs typeface="DIN Next LT Pro"/>
              </a:rPr>
              <a:t>tritatum</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senitel</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icaedo</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es</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iam</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addum</a:t>
            </a:r>
            <a:r>
              <a:rPr lang="en-GB" sz="2000" b="1" baseline="30000" dirty="0" smtClean="0">
                <a:solidFill>
                  <a:srgbClr val="FFFFFF"/>
                </a:solidFill>
                <a:latin typeface="DIN Next LT Pro"/>
                <a:cs typeface="DIN Next LT Pro"/>
              </a:rPr>
              <a:t> </a:t>
            </a:r>
            <a:r>
              <a:rPr lang="en-GB" sz="2000" b="1" baseline="30000" dirty="0" err="1" smtClean="0">
                <a:solidFill>
                  <a:srgbClr val="FFFFFF"/>
                </a:solidFill>
                <a:latin typeface="DIN Next LT Pro"/>
                <a:cs typeface="DIN Next LT Pro"/>
              </a:rPr>
              <a:t>desit</a:t>
            </a:r>
            <a:r>
              <a:rPr lang="en-GB" sz="2000" b="1" baseline="30000" dirty="0" smtClean="0">
                <a:solidFill>
                  <a:srgbClr val="FFFFFF"/>
                </a:solidFill>
                <a:latin typeface="DIN Next LT Pro"/>
                <a:cs typeface="DIN Next LT Pro"/>
              </a:rPr>
              <a:t>.</a:t>
            </a:r>
            <a:r>
              <a:rPr lang="en-GB" sz="2000" b="1" dirty="0" smtClean="0">
                <a:solidFill>
                  <a:srgbClr val="FFFFFF"/>
                </a:solidFill>
                <a:latin typeface="DIN Next LT Pro"/>
                <a:cs typeface="DIN Next LT Pro"/>
              </a:rPr>
              <a:t> </a:t>
            </a:r>
            <a:r>
              <a:rPr lang="en-GB" sz="2000" b="1" baseline="30000" dirty="0" smtClean="0">
                <a:solidFill>
                  <a:srgbClr val="FFFFFF"/>
                </a:solidFill>
                <a:latin typeface="DIN Next LT Pro"/>
                <a:cs typeface="DIN Next LT Pro"/>
              </a:rPr>
              <a:t>Rem </a:t>
            </a:r>
            <a:r>
              <a:rPr lang="en-GB" sz="2000" b="1" baseline="30000" dirty="0" err="1">
                <a:solidFill>
                  <a:srgbClr val="FFFFFF"/>
                </a:solidFill>
                <a:latin typeface="DIN Next LT Pro"/>
                <a:cs typeface="DIN Next LT Pro"/>
              </a:rPr>
              <a:t>haciendac</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tesili</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prari</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sulii</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conlost</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rissolicae</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clum</a:t>
            </a:r>
            <a:r>
              <a:rPr lang="en-GB" sz="2000" b="1" baseline="30000" dirty="0">
                <a:solidFill>
                  <a:srgbClr val="FFFFFF"/>
                </a:solidFill>
                <a:latin typeface="DIN Next LT Pro"/>
                <a:cs typeface="DIN Next LT Pro"/>
              </a:rPr>
              <a:t> sum </a:t>
            </a:r>
            <a:r>
              <a:rPr lang="en-GB" sz="2000" b="1" baseline="30000" dirty="0" err="1">
                <a:solidFill>
                  <a:srgbClr val="FFFFFF"/>
                </a:solidFill>
                <a:latin typeface="DIN Next LT Pro"/>
                <a:cs typeface="DIN Next LT Pro"/>
              </a:rPr>
              <a:t>nitiferfenat</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autes</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aut</a:t>
            </a:r>
            <a:r>
              <a:rPr lang="en-GB" sz="2000" b="1" baseline="30000" dirty="0">
                <a:solidFill>
                  <a:srgbClr val="FFFFFF"/>
                </a:solidFill>
                <a:latin typeface="DIN Next LT Pro"/>
                <a:cs typeface="DIN Next LT Pro"/>
              </a:rPr>
              <a:t> </a:t>
            </a:r>
            <a:r>
              <a:rPr lang="en-GB" sz="2000" b="1" baseline="30000" dirty="0" err="1">
                <a:solidFill>
                  <a:srgbClr val="FFFFFF"/>
                </a:solidFill>
                <a:latin typeface="DIN Next LT Pro"/>
                <a:cs typeface="DIN Next LT Pro"/>
              </a:rPr>
              <a:t>facchuis</a:t>
            </a:r>
            <a:r>
              <a:rPr lang="en-GB" sz="2000" b="1" baseline="30000" dirty="0" smtClean="0">
                <a:solidFill>
                  <a:srgbClr val="FFFFFF"/>
                </a:solidFill>
                <a:latin typeface="DIN Next LT Pro"/>
                <a:cs typeface="DIN Next LT Pro"/>
              </a:rPr>
              <a:t>.</a:t>
            </a:r>
            <a:endParaRPr lang="en-GB" sz="2000" b="1" baseline="30000" dirty="0">
              <a:solidFill>
                <a:srgbClr val="FFFFFF"/>
              </a:solidFill>
              <a:latin typeface="DIN Next LT Pro"/>
              <a:cs typeface="DIN Next LT Pro"/>
            </a:endParaRPr>
          </a:p>
        </p:txBody>
      </p:sp>
    </p:spTree>
    <p:extLst>
      <p:ext uri="{BB962C8B-B14F-4D97-AF65-F5344CB8AC3E}">
        <p14:creationId xmlns:p14="http://schemas.microsoft.com/office/powerpoint/2010/main" xmlns="" val="24656617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2795726" cy="4471220"/>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489951" cy="523220"/>
          </a:xfrm>
          <a:prstGeom prst="rect">
            <a:avLst/>
          </a:prstGeom>
          <a:noFill/>
        </p:spPr>
        <p:txBody>
          <a:bodyPr wrap="square" rtlCol="0">
            <a:spAutoFit/>
          </a:bodyPr>
          <a:lstStyle/>
          <a:p>
            <a:r>
              <a:rPr lang="en-GB" sz="2800" b="1" dirty="0">
                <a:solidFill>
                  <a:srgbClr val="42AFB6"/>
                </a:solidFill>
                <a:latin typeface="Cube"/>
                <a:cs typeface="Cube"/>
              </a:rPr>
              <a:t>Why </a:t>
            </a:r>
            <a:r>
              <a:rPr lang="en-GB" sz="2800" b="1" dirty="0" smtClean="0">
                <a:solidFill>
                  <a:srgbClr val="42AFB6"/>
                </a:solidFill>
                <a:latin typeface="Cube"/>
                <a:cs typeface="Cube"/>
              </a:rPr>
              <a:t>variability, why ‘choke’  points</a:t>
            </a:r>
            <a:r>
              <a:rPr lang="en-GB" sz="2800" b="1" dirty="0">
                <a:solidFill>
                  <a:srgbClr val="42AFB6"/>
                </a:solidFill>
                <a:latin typeface="Cube"/>
                <a:cs typeface="Cube"/>
              </a:rPr>
              <a:t>?</a:t>
            </a:r>
            <a:endParaRPr lang="en-US" sz="2800" b="1" dirty="0">
              <a:solidFill>
                <a:srgbClr val="42AFB6"/>
              </a:solidFill>
              <a:latin typeface="Cube"/>
              <a:cs typeface="Cube"/>
            </a:endParaRPr>
          </a:p>
        </p:txBody>
      </p:sp>
      <p:sp>
        <p:nvSpPr>
          <p:cNvPr id="4" name="TextBox 3"/>
          <p:cNvSpPr txBox="1"/>
          <p:nvPr/>
        </p:nvSpPr>
        <p:spPr>
          <a:xfrm>
            <a:off x="5103388" y="3224839"/>
            <a:ext cx="3930650" cy="1821011"/>
          </a:xfrm>
          <a:prstGeom prst="rect">
            <a:avLst/>
          </a:prstGeom>
          <a:noFill/>
        </p:spPr>
        <p:txBody>
          <a:bodyPr wrap="square" rtlCol="0">
            <a:spAutoFit/>
          </a:bodyPr>
          <a:lstStyle/>
          <a:p>
            <a:pPr>
              <a:spcBef>
                <a:spcPts val="100"/>
              </a:spcBef>
              <a:spcAft>
                <a:spcPts val="100"/>
              </a:spcAft>
            </a:pPr>
            <a:endParaRPr lang="en-GB" sz="1700" baseline="30000" dirty="0">
              <a:solidFill>
                <a:schemeClr val="bg1"/>
              </a:solidFill>
              <a:latin typeface="DIN Next LT Pro"/>
              <a:cs typeface="DIN Next LT Pro"/>
            </a:endParaRPr>
          </a:p>
          <a:p>
            <a:pPr>
              <a:spcBef>
                <a:spcPts val="100"/>
              </a:spcBef>
              <a:spcAft>
                <a:spcPts val="100"/>
              </a:spcAft>
            </a:pPr>
            <a:r>
              <a:rPr lang="en-GB" sz="1200" i="1" dirty="0">
                <a:solidFill>
                  <a:srgbClr val="FFFFFF"/>
                </a:solidFill>
                <a:latin typeface="DIN Next LT Pro"/>
                <a:cs typeface="DIN Next LT Pro"/>
              </a:rPr>
              <a:t>Carl </a:t>
            </a:r>
            <a:r>
              <a:rPr lang="en-GB" sz="1200" i="1" dirty="0" err="1">
                <a:solidFill>
                  <a:srgbClr val="FFFFFF"/>
                </a:solidFill>
                <a:latin typeface="DIN Next LT Pro"/>
                <a:cs typeface="DIN Next LT Pro"/>
              </a:rPr>
              <a:t>Wunsh</a:t>
            </a:r>
            <a:r>
              <a:rPr lang="en-GB" sz="1200" i="1" dirty="0">
                <a:solidFill>
                  <a:srgbClr val="FFFFFF"/>
                </a:solidFill>
                <a:latin typeface="DIN Next LT Pro"/>
                <a:cs typeface="DIN Next LT Pro"/>
              </a:rPr>
              <a:t> in 2010: “We need data, … models are becoming untestable”</a:t>
            </a:r>
          </a:p>
          <a:p>
            <a:pPr>
              <a:spcBef>
                <a:spcPts val="100"/>
              </a:spcBef>
              <a:spcAft>
                <a:spcPts val="100"/>
              </a:spcAft>
            </a:pPr>
            <a:endParaRPr lang="en-GB" sz="1200" i="1" dirty="0" smtClean="0">
              <a:solidFill>
                <a:srgbClr val="FFFFFF"/>
              </a:solidFill>
              <a:latin typeface="DIN Next LT Pro"/>
              <a:cs typeface="DIN Next LT Pro"/>
            </a:endParaRPr>
          </a:p>
          <a:p>
            <a:pPr>
              <a:spcBef>
                <a:spcPts val="100"/>
              </a:spcBef>
              <a:spcAft>
                <a:spcPts val="100"/>
              </a:spcAft>
            </a:pPr>
            <a:r>
              <a:rPr lang="en-GB" sz="1200" i="1" dirty="0" smtClean="0">
                <a:solidFill>
                  <a:srgbClr val="FFFFFF"/>
                </a:solidFill>
                <a:latin typeface="DIN Next LT Pro"/>
                <a:cs typeface="DIN Next LT Pro"/>
              </a:rPr>
              <a:t>For </a:t>
            </a:r>
            <a:r>
              <a:rPr lang="en-GB" sz="1200" i="1" dirty="0">
                <a:solidFill>
                  <a:srgbClr val="FFFFFF"/>
                </a:solidFill>
                <a:latin typeface="DIN Next LT Pro"/>
                <a:cs typeface="DIN Next LT Pro"/>
              </a:rPr>
              <a:t>example, in April 2009, the RAPID array recorded a 30% drop in average current strength that persisted for a year, reducing the amount of heat transported in the North Atlantic – no models had exhibited such behaviour in the </a:t>
            </a:r>
            <a:r>
              <a:rPr lang="en-GB" sz="1200" i="1" dirty="0" smtClean="0">
                <a:solidFill>
                  <a:srgbClr val="FFFFFF"/>
                </a:solidFill>
                <a:latin typeface="DIN Next LT Pro"/>
                <a:cs typeface="DIN Next LT Pro"/>
              </a:rPr>
              <a:t>MOC </a:t>
            </a:r>
          </a:p>
        </p:txBody>
      </p:sp>
      <p:sp>
        <p:nvSpPr>
          <p:cNvPr id="7" name="Rectangle 6"/>
          <p:cNvSpPr/>
          <p:nvPr/>
        </p:nvSpPr>
        <p:spPr>
          <a:xfrm>
            <a:off x="5103388" y="1862666"/>
            <a:ext cx="3905250" cy="1403499"/>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5110476" y="1901357"/>
            <a:ext cx="3779957" cy="1251625"/>
          </a:xfrm>
          <a:prstGeom prst="rect">
            <a:avLst/>
          </a:prstGeom>
          <a:noFill/>
        </p:spPr>
        <p:txBody>
          <a:bodyPr wrap="square" rtlCol="0">
            <a:spAutoFit/>
          </a:bodyPr>
          <a:lstStyle/>
          <a:p>
            <a:pPr marL="171450" indent="-171450">
              <a:spcBef>
                <a:spcPts val="100"/>
              </a:spcBef>
              <a:spcAft>
                <a:spcPts val="100"/>
              </a:spcAft>
              <a:buFontTx/>
              <a:buChar char="-"/>
            </a:pPr>
            <a:r>
              <a:rPr lang="en-GB" sz="1200" dirty="0" smtClean="0">
                <a:solidFill>
                  <a:srgbClr val="FFFFFF"/>
                </a:solidFill>
                <a:latin typeface="DIN Next LT Pro"/>
                <a:cs typeface="DIN Next LT Pro"/>
              </a:rPr>
              <a:t>In the last  </a:t>
            </a:r>
            <a:r>
              <a:rPr lang="en-GB" sz="1200" dirty="0">
                <a:solidFill>
                  <a:srgbClr val="FFFFFF"/>
                </a:solidFill>
                <a:latin typeface="DIN Next LT Pro"/>
                <a:cs typeface="DIN Next LT Pro"/>
              </a:rPr>
              <a:t>20 </a:t>
            </a:r>
            <a:r>
              <a:rPr lang="en-GB" sz="1200" dirty="0" smtClean="0">
                <a:solidFill>
                  <a:srgbClr val="FFFFFF"/>
                </a:solidFill>
                <a:latin typeface="DIN Next LT Pro"/>
                <a:cs typeface="DIN Next LT Pro"/>
              </a:rPr>
              <a:t>years oceanography has focused </a:t>
            </a:r>
            <a:r>
              <a:rPr lang="en-GB" sz="1200" dirty="0">
                <a:solidFill>
                  <a:srgbClr val="FFFFFF"/>
                </a:solidFill>
                <a:latin typeface="DIN Next LT Pro"/>
                <a:cs typeface="DIN Next LT Pro"/>
              </a:rPr>
              <a:t>on defining the present day ocean </a:t>
            </a:r>
            <a:r>
              <a:rPr lang="en-GB" sz="1200" dirty="0" smtClean="0">
                <a:solidFill>
                  <a:srgbClr val="FFFFFF"/>
                </a:solidFill>
                <a:latin typeface="DIN Next LT Pro"/>
                <a:cs typeface="DIN Next LT Pro"/>
              </a:rPr>
              <a:t>circulation</a:t>
            </a:r>
          </a:p>
          <a:p>
            <a:pPr marL="171450" indent="-171450">
              <a:spcBef>
                <a:spcPts val="100"/>
              </a:spcBef>
              <a:spcAft>
                <a:spcPts val="100"/>
              </a:spcAft>
              <a:buFontTx/>
              <a:buChar char="-"/>
            </a:pPr>
            <a:r>
              <a:rPr lang="en-GB" sz="1200" dirty="0" smtClean="0">
                <a:solidFill>
                  <a:srgbClr val="FFFFFF"/>
                </a:solidFill>
                <a:latin typeface="DIN Next LT Pro"/>
                <a:cs typeface="DIN Next LT Pro"/>
              </a:rPr>
              <a:t>The key is now to understand ocean variability -  from sub-mesoscale to decadal </a:t>
            </a:r>
          </a:p>
          <a:p>
            <a:pPr marL="171450" indent="-171450">
              <a:spcBef>
                <a:spcPts val="100"/>
              </a:spcBef>
              <a:spcAft>
                <a:spcPts val="100"/>
              </a:spcAft>
              <a:buFontTx/>
              <a:buChar char="-"/>
            </a:pPr>
            <a:r>
              <a:rPr lang="en-GB" sz="1200" dirty="0">
                <a:solidFill>
                  <a:srgbClr val="FFFFFF"/>
                </a:solidFill>
                <a:latin typeface="DIN Next LT Pro"/>
                <a:cs typeface="DIN Next LT Pro"/>
              </a:rPr>
              <a:t>H</a:t>
            </a:r>
            <a:r>
              <a:rPr lang="en-GB" sz="1200" dirty="0" smtClean="0">
                <a:solidFill>
                  <a:srgbClr val="FFFFFF"/>
                </a:solidFill>
                <a:latin typeface="DIN Next LT Pro"/>
                <a:cs typeface="DIN Next LT Pro"/>
              </a:rPr>
              <a:t>istorical observations in context and detect future change</a:t>
            </a:r>
          </a:p>
        </p:txBody>
      </p:sp>
      <p:pic>
        <p:nvPicPr>
          <p:cNvPr id="10" name="Picture 29" descr="IMAGEN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6297" y="1862667"/>
            <a:ext cx="2793479" cy="4471220"/>
          </a:xfrm>
          <a:prstGeom prst="rect">
            <a:avLst/>
          </a:prstGeom>
        </p:spPr>
      </p:pic>
      <p:sp>
        <p:nvSpPr>
          <p:cNvPr id="11" name="TextBox 199"/>
          <p:cNvSpPr txBox="1"/>
          <p:nvPr/>
        </p:nvSpPr>
        <p:spPr>
          <a:xfrm>
            <a:off x="537770" y="6322368"/>
            <a:ext cx="2734461" cy="461665"/>
          </a:xfrm>
          <a:prstGeom prst="rect">
            <a:avLst/>
          </a:prstGeom>
          <a:noFill/>
        </p:spPr>
        <p:txBody>
          <a:bodyPr wrap="square" rtlCol="0">
            <a:spAutoFit/>
          </a:bodyPr>
          <a:lstStyle/>
          <a:p>
            <a:r>
              <a:rPr lang="en-GB" sz="1200" kern="1200" dirty="0">
                <a:solidFill>
                  <a:srgbClr val="FFFFFF"/>
                </a:solidFill>
                <a:latin typeface="DIN Next LT Pro"/>
                <a:ea typeface="ＭＳ Ｐゴシック" charset="0"/>
                <a:cs typeface="DIN Next LT Pro"/>
              </a:rPr>
              <a:t>(Nature, </a:t>
            </a:r>
            <a:r>
              <a:rPr lang="en-GB" sz="1200" kern="1200" dirty="0" smtClean="0">
                <a:solidFill>
                  <a:srgbClr val="FFFFFF"/>
                </a:solidFill>
                <a:latin typeface="DIN Next LT Pro"/>
                <a:ea typeface="ＭＳ Ｐゴシック" charset="0"/>
                <a:cs typeface="DIN Next LT Pro"/>
              </a:rPr>
              <a:t>May </a:t>
            </a:r>
            <a:r>
              <a:rPr lang="en-GB" sz="1200" kern="1200" dirty="0">
                <a:solidFill>
                  <a:srgbClr val="FFFFFF"/>
                </a:solidFill>
                <a:latin typeface="DIN Next LT Pro"/>
                <a:ea typeface="ＭＳ Ｐゴシック" charset="0"/>
                <a:cs typeface="DIN Next LT Pro"/>
              </a:rPr>
              <a:t>2013</a:t>
            </a:r>
            <a:r>
              <a:rPr lang="es-ES" sz="1200" kern="1200" dirty="0">
                <a:solidFill>
                  <a:srgbClr val="FFFFFF"/>
                </a:solidFill>
                <a:latin typeface="DIN Next LT Pro"/>
                <a:ea typeface="ＭＳ Ｐゴシック" charset="0"/>
                <a:cs typeface="DIN Next LT Pro"/>
              </a:rPr>
              <a:t>)</a:t>
            </a:r>
          </a:p>
          <a:p>
            <a:endParaRPr lang="en-US" sz="1200" kern="1200" dirty="0">
              <a:latin typeface="DIN Next LT Pro"/>
              <a:cs typeface="DIN Next LT Pro"/>
            </a:endParaRPr>
          </a:p>
        </p:txBody>
      </p:sp>
      <p:sp>
        <p:nvSpPr>
          <p:cNvPr id="13" name="Isosceles Triangle 18"/>
          <p:cNvSpPr/>
          <p:nvPr/>
        </p:nvSpPr>
        <p:spPr>
          <a:xfrm rot="16200000">
            <a:off x="4954319" y="4209053"/>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9"/>
          <p:cNvSpPr/>
          <p:nvPr/>
        </p:nvSpPr>
        <p:spPr>
          <a:xfrm>
            <a:off x="5197370" y="3366598"/>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6"/>
          <p:cNvSpPr/>
          <p:nvPr/>
        </p:nvSpPr>
        <p:spPr>
          <a:xfrm>
            <a:off x="5037876" y="5067315"/>
            <a:ext cx="3970762" cy="1296799"/>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3"/>
          <p:cNvSpPr txBox="1"/>
          <p:nvPr/>
        </p:nvSpPr>
        <p:spPr>
          <a:xfrm>
            <a:off x="5053431" y="5118116"/>
            <a:ext cx="4046119" cy="1169551"/>
          </a:xfrm>
          <a:prstGeom prst="rect">
            <a:avLst/>
          </a:prstGeom>
          <a:noFill/>
        </p:spPr>
        <p:txBody>
          <a:bodyPr wrap="square" rtlCol="0">
            <a:spAutoFit/>
          </a:bodyPr>
          <a:lstStyle/>
          <a:p>
            <a:pPr>
              <a:spcBef>
                <a:spcPts val="100"/>
              </a:spcBef>
              <a:spcAft>
                <a:spcPts val="100"/>
              </a:spcAft>
            </a:pPr>
            <a:r>
              <a:rPr lang="en-GB" sz="1300" dirty="0" smtClean="0">
                <a:solidFill>
                  <a:srgbClr val="FFFFFF"/>
                </a:solidFill>
                <a:latin typeface="DIN Next LT Pro"/>
                <a:cs typeface="DIN Next LT Pro"/>
              </a:rPr>
              <a:t>‘Choke</a:t>
            </a:r>
            <a:r>
              <a:rPr lang="en-GB" sz="1300" dirty="0">
                <a:solidFill>
                  <a:srgbClr val="FFFFFF"/>
                </a:solidFill>
                <a:latin typeface="DIN Next LT Pro"/>
                <a:cs typeface="DIN Next LT Pro"/>
              </a:rPr>
              <a:t>’ </a:t>
            </a:r>
            <a:r>
              <a:rPr lang="en-GB" sz="1300" dirty="0" smtClean="0">
                <a:solidFill>
                  <a:srgbClr val="FFFFFF"/>
                </a:solidFill>
                <a:latin typeface="DIN Next LT Pro"/>
                <a:cs typeface="DIN Next LT Pro"/>
              </a:rPr>
              <a:t>points in ocean circulation:</a:t>
            </a:r>
          </a:p>
          <a:p>
            <a:pPr marL="285750" indent="-285750">
              <a:spcBef>
                <a:spcPts val="100"/>
              </a:spcBef>
              <a:spcAft>
                <a:spcPts val="100"/>
              </a:spcAft>
              <a:buFontTx/>
              <a:buChar char="-"/>
            </a:pPr>
            <a:r>
              <a:rPr lang="en-GB" sz="1300" dirty="0" smtClean="0">
                <a:solidFill>
                  <a:srgbClr val="FFFFFF"/>
                </a:solidFill>
                <a:latin typeface="DIN Next LT Pro"/>
                <a:cs typeface="DIN Next LT Pro"/>
              </a:rPr>
              <a:t>Narrow straits and channels that constrain </a:t>
            </a:r>
            <a:r>
              <a:rPr lang="en-GB" sz="1300" dirty="0">
                <a:solidFill>
                  <a:srgbClr val="FFFFFF"/>
                </a:solidFill>
                <a:latin typeface="DIN Next LT Pro"/>
                <a:cs typeface="DIN Next LT Pro"/>
              </a:rPr>
              <a:t>the </a:t>
            </a:r>
            <a:r>
              <a:rPr lang="en-GB" sz="1300" dirty="0" smtClean="0">
                <a:solidFill>
                  <a:srgbClr val="FFFFFF"/>
                </a:solidFill>
                <a:latin typeface="DIN Next LT Pro"/>
                <a:cs typeface="DIN Next LT Pro"/>
              </a:rPr>
              <a:t>exchange </a:t>
            </a:r>
            <a:r>
              <a:rPr lang="en-GB" sz="1300" dirty="0">
                <a:solidFill>
                  <a:srgbClr val="FFFFFF"/>
                </a:solidFill>
                <a:latin typeface="DIN Next LT Pro"/>
                <a:cs typeface="DIN Next LT Pro"/>
              </a:rPr>
              <a:t>of </a:t>
            </a:r>
            <a:r>
              <a:rPr lang="en-GB" sz="1300" dirty="0" smtClean="0">
                <a:solidFill>
                  <a:srgbClr val="FFFFFF"/>
                </a:solidFill>
                <a:latin typeface="DIN Next LT Pro"/>
                <a:cs typeface="DIN Next LT Pro"/>
              </a:rPr>
              <a:t>heat, </a:t>
            </a:r>
            <a:r>
              <a:rPr lang="en-GB" sz="1300" dirty="0">
                <a:solidFill>
                  <a:srgbClr val="FFFFFF"/>
                </a:solidFill>
                <a:latin typeface="DIN Next LT Pro"/>
                <a:cs typeface="DIN Next LT Pro"/>
              </a:rPr>
              <a:t>salt and </a:t>
            </a:r>
            <a:r>
              <a:rPr lang="en-GB" sz="1300" dirty="0" smtClean="0">
                <a:solidFill>
                  <a:srgbClr val="FFFFFF"/>
                </a:solidFill>
                <a:latin typeface="DIN Next LT Pro"/>
                <a:cs typeface="DIN Next LT Pro"/>
              </a:rPr>
              <a:t>nutrients</a:t>
            </a:r>
          </a:p>
          <a:p>
            <a:pPr marL="285750" indent="-285750">
              <a:spcBef>
                <a:spcPts val="100"/>
              </a:spcBef>
              <a:spcAft>
                <a:spcPts val="100"/>
              </a:spcAft>
              <a:buFontTx/>
              <a:buChar char="-"/>
            </a:pPr>
            <a:r>
              <a:rPr lang="en-GB" sz="1300" dirty="0" smtClean="0">
                <a:solidFill>
                  <a:srgbClr val="FFFFFF"/>
                </a:solidFill>
                <a:latin typeface="DIN Next LT Pro"/>
                <a:cs typeface="DIN Next LT Pro"/>
              </a:rPr>
              <a:t>Concentrate a range of </a:t>
            </a:r>
            <a:r>
              <a:rPr lang="en-GB" sz="1300" dirty="0">
                <a:solidFill>
                  <a:srgbClr val="FFFFFF"/>
                </a:solidFill>
                <a:latin typeface="DIN Next LT Pro"/>
                <a:cs typeface="DIN Next LT Pro"/>
              </a:rPr>
              <a:t>basin </a:t>
            </a:r>
            <a:r>
              <a:rPr lang="en-GB" sz="1300" dirty="0" smtClean="0">
                <a:solidFill>
                  <a:srgbClr val="FFFFFF"/>
                </a:solidFill>
                <a:latin typeface="DIN Next LT Pro"/>
                <a:cs typeface="DIN Next LT Pro"/>
              </a:rPr>
              <a:t>processes</a:t>
            </a:r>
          </a:p>
          <a:p>
            <a:pPr marL="285750" indent="-285750">
              <a:spcBef>
                <a:spcPts val="100"/>
              </a:spcBef>
              <a:spcAft>
                <a:spcPts val="100"/>
              </a:spcAft>
              <a:buFontTx/>
              <a:buChar char="-"/>
            </a:pPr>
            <a:r>
              <a:rPr lang="en-GB" sz="1300" dirty="0" smtClean="0">
                <a:solidFill>
                  <a:srgbClr val="FFFFFF"/>
                </a:solidFill>
                <a:latin typeface="DIN Next LT Pro"/>
                <a:cs typeface="DIN Next LT Pro"/>
              </a:rPr>
              <a:t>Important in the Mediterranean </a:t>
            </a:r>
            <a:endParaRPr lang="en-GB" sz="1300" dirty="0">
              <a:solidFill>
                <a:srgbClr val="FFFFFF"/>
              </a:solidFill>
              <a:latin typeface="DIN Next LT Pro"/>
              <a:cs typeface="DIN Next LT Pro"/>
            </a:endParaRPr>
          </a:p>
        </p:txBody>
      </p:sp>
      <p:sp>
        <p:nvSpPr>
          <p:cNvPr id="21" name="Isosceles Triangle 19"/>
          <p:cNvSpPr/>
          <p:nvPr/>
        </p:nvSpPr>
        <p:spPr>
          <a:xfrm>
            <a:off x="5231571" y="8505279"/>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Agrupar 5"/>
          <p:cNvGrpSpPr/>
          <p:nvPr/>
        </p:nvGrpSpPr>
        <p:grpSpPr>
          <a:xfrm>
            <a:off x="654049" y="3856725"/>
            <a:ext cx="4849281" cy="2895042"/>
            <a:chOff x="654049" y="3856725"/>
            <a:chExt cx="4849281" cy="2895042"/>
          </a:xfrm>
        </p:grpSpPr>
        <p:pic>
          <p:nvPicPr>
            <p:cNvPr id="5" name="Imagen 4"/>
            <p:cNvPicPr>
              <a:picLocks noChangeAspect="1"/>
            </p:cNvPicPr>
            <p:nvPr/>
          </p:nvPicPr>
          <p:blipFill>
            <a:blip r:embed="rId4"/>
            <a:stretch>
              <a:fillRect/>
            </a:stretch>
          </p:blipFill>
          <p:spPr>
            <a:xfrm>
              <a:off x="654049" y="3856725"/>
              <a:ext cx="4197351" cy="2465643"/>
            </a:xfrm>
            <a:prstGeom prst="rect">
              <a:avLst/>
            </a:prstGeom>
          </p:spPr>
        </p:pic>
        <p:sp>
          <p:nvSpPr>
            <p:cNvPr id="22" name="TextBox 199"/>
            <p:cNvSpPr txBox="1"/>
            <p:nvPr/>
          </p:nvSpPr>
          <p:spPr>
            <a:xfrm>
              <a:off x="2132910" y="6474768"/>
              <a:ext cx="3370420" cy="276999"/>
            </a:xfrm>
            <a:prstGeom prst="rect">
              <a:avLst/>
            </a:prstGeom>
            <a:noFill/>
          </p:spPr>
          <p:txBody>
            <a:bodyPr wrap="square" rtlCol="0">
              <a:spAutoFit/>
            </a:bodyPr>
            <a:lstStyle/>
            <a:p>
              <a:r>
                <a:rPr lang="en-GB" sz="1200" dirty="0">
                  <a:solidFill>
                    <a:srgbClr val="FFFFFF"/>
                  </a:solidFill>
                  <a:latin typeface="DIN Next LT Pro"/>
                  <a:ea typeface="ＭＳ Ｐゴシック" charset="0"/>
                  <a:cs typeface="DIN Next LT Pro"/>
                </a:rPr>
                <a:t>(from MEDCLIVAR-</a:t>
              </a:r>
              <a:r>
                <a:rPr lang="en-GB" sz="1200" dirty="0" smtClean="0">
                  <a:solidFill>
                    <a:srgbClr val="FFFFFF"/>
                  </a:solidFill>
                  <a:latin typeface="DIN Next LT Pro"/>
                  <a:ea typeface="ＭＳ Ｐゴシック" charset="0"/>
                  <a:cs typeface="DIN Next LT Pro"/>
                </a:rPr>
                <a:t>ESF 2008</a:t>
              </a:r>
              <a:r>
                <a:rPr lang="es-ES" sz="1200" kern="1200" dirty="0" smtClean="0">
                  <a:solidFill>
                    <a:srgbClr val="FFFFFF"/>
                  </a:solidFill>
                  <a:latin typeface="DIN Next LT Pro"/>
                  <a:ea typeface="ＭＳ Ｐゴシック" charset="0"/>
                  <a:cs typeface="DIN Next LT Pro"/>
                </a:rPr>
                <a:t>)</a:t>
              </a:r>
              <a:r>
                <a:rPr lang="en-US" sz="1200" dirty="0">
                  <a:latin typeface="DIN Next LT Pro"/>
                  <a:cs typeface="DIN Next LT Pro"/>
                </a:rPr>
                <a:t>§</a:t>
              </a:r>
              <a:endParaRPr lang="es-ES" sz="1200" kern="1200" dirty="0">
                <a:solidFill>
                  <a:srgbClr val="FFFFFF"/>
                </a:solidFill>
                <a:latin typeface="DIN Next LT Pro"/>
                <a:ea typeface="ＭＳ Ｐゴシック" charset="0"/>
                <a:cs typeface="DIN Next LT Pro"/>
              </a:endParaRPr>
            </a:p>
          </p:txBody>
        </p:sp>
      </p:grpSp>
    </p:spTree>
    <p:extLst>
      <p:ext uri="{BB962C8B-B14F-4D97-AF65-F5344CB8AC3E}">
        <p14:creationId xmlns:p14="http://schemas.microsoft.com/office/powerpoint/2010/main" xmlns="" val="28284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4187296" cy="4250266"/>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6399" y="918633"/>
            <a:ext cx="8489951" cy="523220"/>
          </a:xfrm>
          <a:prstGeom prst="rect">
            <a:avLst/>
          </a:prstGeom>
          <a:noFill/>
        </p:spPr>
        <p:txBody>
          <a:bodyPr wrap="square" rtlCol="0">
            <a:spAutoFit/>
          </a:bodyPr>
          <a:lstStyle/>
          <a:p>
            <a:r>
              <a:rPr lang="en-GB" sz="2800" b="1" dirty="0">
                <a:solidFill>
                  <a:srgbClr val="42AFB6"/>
                </a:solidFill>
                <a:latin typeface="Cube"/>
                <a:cs typeface="Cube"/>
              </a:rPr>
              <a:t>Ibiza</a:t>
            </a:r>
            <a:r>
              <a:rPr lang="en-GB" sz="2600" b="1" baseline="30000" dirty="0" smtClean="0">
                <a:solidFill>
                  <a:srgbClr val="42AFB6"/>
                </a:solidFill>
                <a:latin typeface="Cube"/>
                <a:cs typeface="Cube"/>
              </a:rPr>
              <a:t> </a:t>
            </a:r>
            <a:r>
              <a:rPr lang="en-GB" sz="2800" b="1" dirty="0" smtClean="0">
                <a:solidFill>
                  <a:srgbClr val="42AFB6"/>
                </a:solidFill>
                <a:latin typeface="Cube"/>
                <a:cs typeface="Cube"/>
              </a:rPr>
              <a:t>Channel </a:t>
            </a:r>
            <a:r>
              <a:rPr lang="en-GB" sz="2800" b="1" dirty="0">
                <a:solidFill>
                  <a:srgbClr val="42AFB6"/>
                </a:solidFill>
                <a:latin typeface="Cube"/>
                <a:cs typeface="Cube"/>
              </a:rPr>
              <a:t>a </a:t>
            </a:r>
            <a:r>
              <a:rPr lang="en-GB" sz="2800" b="1" dirty="0" err="1" smtClean="0">
                <a:solidFill>
                  <a:srgbClr val="42AFB6"/>
                </a:solidFill>
                <a:latin typeface="Cube"/>
                <a:cs typeface="Cube"/>
              </a:rPr>
              <a:t>key‘choke’point</a:t>
            </a:r>
            <a:r>
              <a:rPr lang="en-GB" sz="2800" b="1" dirty="0">
                <a:solidFill>
                  <a:srgbClr val="42AFB6"/>
                </a:solidFill>
                <a:latin typeface="Cube"/>
                <a:cs typeface="Cube"/>
              </a:rPr>
              <a:t> </a:t>
            </a:r>
            <a:r>
              <a:rPr lang="en-GB" sz="2800" b="1" dirty="0" smtClean="0">
                <a:solidFill>
                  <a:srgbClr val="42AFB6"/>
                </a:solidFill>
                <a:latin typeface="Cube"/>
                <a:cs typeface="Cube"/>
              </a:rPr>
              <a:t>in the circulation</a:t>
            </a:r>
            <a:endParaRPr lang="en-US" sz="2800" b="1" dirty="0">
              <a:solidFill>
                <a:srgbClr val="42AFB6"/>
              </a:solidFill>
              <a:latin typeface="Cube"/>
              <a:cs typeface="Cube"/>
            </a:endParaRPr>
          </a:p>
        </p:txBody>
      </p:sp>
      <p:sp>
        <p:nvSpPr>
          <p:cNvPr id="4" name="TextBox 3"/>
          <p:cNvSpPr txBox="1"/>
          <p:nvPr/>
        </p:nvSpPr>
        <p:spPr>
          <a:xfrm>
            <a:off x="5143500" y="5534391"/>
            <a:ext cx="3930650" cy="815608"/>
          </a:xfrm>
          <a:prstGeom prst="rect">
            <a:avLst/>
          </a:prstGeom>
          <a:noFill/>
        </p:spPr>
        <p:txBody>
          <a:bodyPr wrap="square" rtlCol="0">
            <a:spAutoFit/>
          </a:bodyPr>
          <a:lstStyle/>
          <a:p>
            <a:pPr>
              <a:spcBef>
                <a:spcPts val="100"/>
              </a:spcBef>
              <a:spcAft>
                <a:spcPts val="100"/>
              </a:spcAft>
            </a:pPr>
            <a:endParaRPr lang="en-GB" sz="1700" baseline="30000" dirty="0">
              <a:solidFill>
                <a:schemeClr val="bg1"/>
              </a:solidFill>
              <a:latin typeface="DIN Next LT Pro"/>
              <a:cs typeface="DIN Next LT Pro"/>
            </a:endParaRPr>
          </a:p>
          <a:p>
            <a:pPr>
              <a:spcBef>
                <a:spcPts val="100"/>
              </a:spcBef>
              <a:spcAft>
                <a:spcPts val="100"/>
              </a:spcAft>
            </a:pPr>
            <a:r>
              <a:rPr lang="en-GB" sz="1700" i="1" baseline="30000" dirty="0">
                <a:solidFill>
                  <a:schemeClr val="bg1"/>
                </a:solidFill>
                <a:latin typeface="DIN Next LT Pro"/>
                <a:cs typeface="DIN Next LT Pro"/>
              </a:rPr>
              <a:t>Location of the Ibiza Channel in the Western Mediterranean </a:t>
            </a:r>
            <a:r>
              <a:rPr lang="en-GB" sz="1700" i="1" baseline="30000" dirty="0" smtClean="0">
                <a:solidFill>
                  <a:schemeClr val="bg1"/>
                </a:solidFill>
                <a:latin typeface="DIN Next LT Pro"/>
                <a:cs typeface="DIN Next LT Pro"/>
              </a:rPr>
              <a:t>Sea with main circulation features and </a:t>
            </a:r>
            <a:r>
              <a:rPr lang="en-GB" sz="1700" i="1" baseline="30000" dirty="0">
                <a:solidFill>
                  <a:schemeClr val="bg1"/>
                </a:solidFill>
                <a:latin typeface="DIN Next LT Pro"/>
                <a:cs typeface="DIN Next LT Pro"/>
              </a:rPr>
              <a:t>a</a:t>
            </a:r>
            <a:r>
              <a:rPr lang="en-GB" sz="1700" i="1" baseline="30000" dirty="0" smtClean="0">
                <a:solidFill>
                  <a:schemeClr val="bg1"/>
                </a:solidFill>
                <a:latin typeface="DIN Next LT Pro"/>
                <a:cs typeface="DIN Next LT Pro"/>
              </a:rPr>
              <a:t>pproximate </a:t>
            </a:r>
            <a:r>
              <a:rPr lang="en-GB" sz="1700" i="1" baseline="30000" dirty="0">
                <a:solidFill>
                  <a:schemeClr val="bg1"/>
                </a:solidFill>
                <a:latin typeface="DIN Next LT Pro"/>
                <a:cs typeface="DIN Next LT Pro"/>
              </a:rPr>
              <a:t>position of the glider transects </a:t>
            </a:r>
            <a:r>
              <a:rPr lang="en-GB" sz="1700" i="1" baseline="30000" dirty="0" smtClean="0">
                <a:solidFill>
                  <a:schemeClr val="bg1"/>
                </a:solidFill>
                <a:latin typeface="DIN Next LT Pro"/>
                <a:cs typeface="DIN Next LT Pro"/>
              </a:rPr>
              <a:t>(red dots).</a:t>
            </a:r>
            <a:endParaRPr lang="en-GB" sz="1700" i="1" baseline="30000" dirty="0">
              <a:solidFill>
                <a:schemeClr val="bg1"/>
              </a:solidFill>
              <a:latin typeface="DIN Next LT Pro"/>
              <a:cs typeface="DIN Next LT Pro"/>
            </a:endParaRPr>
          </a:p>
        </p:txBody>
      </p:sp>
      <p:sp>
        <p:nvSpPr>
          <p:cNvPr id="7" name="Rectangle 6"/>
          <p:cNvSpPr/>
          <p:nvPr/>
        </p:nvSpPr>
        <p:spPr>
          <a:xfrm>
            <a:off x="5181599" y="1566321"/>
            <a:ext cx="4025901" cy="3968070"/>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5071799" y="5910843"/>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5212082" y="1634652"/>
            <a:ext cx="3995418" cy="3411190"/>
          </a:xfrm>
          <a:prstGeom prst="rect">
            <a:avLst/>
          </a:prstGeom>
          <a:noFill/>
        </p:spPr>
        <p:txBody>
          <a:bodyPr wrap="square" rtlCol="0">
            <a:spAutoFit/>
          </a:bodyPr>
          <a:lstStyle/>
          <a:p>
            <a:pPr>
              <a:spcBef>
                <a:spcPts val="100"/>
              </a:spcBef>
              <a:spcAft>
                <a:spcPts val="100"/>
              </a:spcAft>
            </a:pPr>
            <a:r>
              <a:rPr lang="en-GB" sz="1200" dirty="0">
                <a:solidFill>
                  <a:schemeClr val="bg1"/>
                </a:solidFill>
                <a:latin typeface="DIN Next LT Pro"/>
                <a:cs typeface="DIN Next LT Pro"/>
              </a:rPr>
              <a:t>K</a:t>
            </a:r>
            <a:r>
              <a:rPr lang="en-GB" sz="1200" dirty="0" smtClean="0">
                <a:solidFill>
                  <a:schemeClr val="bg1"/>
                </a:solidFill>
                <a:latin typeface="DIN Next LT Pro"/>
                <a:cs typeface="DIN Next LT Pro"/>
              </a:rPr>
              <a:t>ey ‘choke’ point in the basin scale circulation and governs an important N/S exchange of watermass:</a:t>
            </a:r>
          </a:p>
          <a:p>
            <a:pPr>
              <a:spcBef>
                <a:spcPts val="100"/>
              </a:spcBef>
              <a:spcAft>
                <a:spcPts val="100"/>
              </a:spcAft>
            </a:pPr>
            <a:endParaRPr lang="en-GB" sz="1200" dirty="0" smtClean="0">
              <a:solidFill>
                <a:schemeClr val="bg1"/>
              </a:solidFill>
              <a:latin typeface="DIN Next LT Pro"/>
              <a:cs typeface="DIN Next LT Pro"/>
            </a:endParaRPr>
          </a:p>
          <a:p>
            <a:pPr marL="171450" indent="-171450">
              <a:spcBef>
                <a:spcPts val="100"/>
              </a:spcBef>
              <a:spcAft>
                <a:spcPts val="100"/>
              </a:spcAft>
              <a:buFontTx/>
              <a:buChar char="-"/>
            </a:pPr>
            <a:r>
              <a:rPr lang="en-GB" sz="1200" dirty="0" smtClean="0">
                <a:solidFill>
                  <a:schemeClr val="bg1"/>
                </a:solidFill>
                <a:latin typeface="DIN Next LT Pro"/>
                <a:cs typeface="DIN Next LT Pro"/>
              </a:rPr>
              <a:t>Cooler saline surface waters from the north flow south – Northern Current part of the basin scale circulation</a:t>
            </a:r>
          </a:p>
          <a:p>
            <a:pPr marL="171450" indent="-171450">
              <a:spcBef>
                <a:spcPts val="100"/>
              </a:spcBef>
              <a:spcAft>
                <a:spcPts val="100"/>
              </a:spcAft>
              <a:buFontTx/>
              <a:buChar char="-"/>
            </a:pPr>
            <a:r>
              <a:rPr lang="en-GB" sz="1200" dirty="0" smtClean="0">
                <a:solidFill>
                  <a:schemeClr val="bg1"/>
                </a:solidFill>
                <a:latin typeface="DIN Next LT Pro"/>
                <a:cs typeface="DIN Next LT Pro"/>
              </a:rPr>
              <a:t>Warmer fresher waters from the Algerian </a:t>
            </a:r>
            <a:r>
              <a:rPr lang="en-GB" sz="1200" dirty="0">
                <a:solidFill>
                  <a:schemeClr val="bg1"/>
                </a:solidFill>
                <a:latin typeface="DIN Next LT Pro"/>
                <a:cs typeface="DIN Next LT Pro"/>
              </a:rPr>
              <a:t>basin </a:t>
            </a:r>
            <a:r>
              <a:rPr lang="en-GB" sz="1200" dirty="0" smtClean="0">
                <a:solidFill>
                  <a:schemeClr val="bg1"/>
                </a:solidFill>
                <a:latin typeface="DIN Next LT Pro"/>
                <a:cs typeface="DIN Next LT Pro"/>
              </a:rPr>
              <a:t>to the south flow north – waters of more ‘recent’ Atlantic origin that are known to influence the spawning grounds of bluefin tuna</a:t>
            </a:r>
          </a:p>
          <a:p>
            <a:pPr>
              <a:spcBef>
                <a:spcPts val="100"/>
              </a:spcBef>
              <a:spcAft>
                <a:spcPts val="100"/>
              </a:spcAft>
            </a:pPr>
            <a:endParaRPr lang="en-GB" sz="1200" dirty="0" smtClean="0">
              <a:solidFill>
                <a:schemeClr val="bg1"/>
              </a:solidFill>
              <a:latin typeface="DIN Next LT Pro"/>
              <a:cs typeface="DIN Next LT Pro"/>
            </a:endParaRPr>
          </a:p>
          <a:p>
            <a:pPr>
              <a:spcBef>
                <a:spcPts val="100"/>
              </a:spcBef>
              <a:spcAft>
                <a:spcPts val="100"/>
              </a:spcAft>
            </a:pPr>
            <a:r>
              <a:rPr lang="en-GB" sz="1200" dirty="0" smtClean="0">
                <a:solidFill>
                  <a:schemeClr val="bg1"/>
                </a:solidFill>
                <a:latin typeface="DIN Next LT Pro"/>
                <a:cs typeface="DIN Next LT Pro"/>
              </a:rPr>
              <a:t>Eddies can ‘block’ the flows and cause a recirculation and are frequently associated with a core of Western Mediterranean Intermediate Water (WIW), a cold fresh regionally produced winter mode water</a:t>
            </a:r>
          </a:p>
          <a:p>
            <a:pPr>
              <a:spcBef>
                <a:spcPts val="100"/>
              </a:spcBef>
              <a:spcAft>
                <a:spcPts val="100"/>
              </a:spcAft>
            </a:pPr>
            <a:endParaRPr lang="en-GB" sz="1200" b="1" dirty="0" smtClean="0">
              <a:solidFill>
                <a:schemeClr val="bg1"/>
              </a:solidFill>
              <a:latin typeface="DIN Next LT Pro"/>
              <a:cs typeface="DIN Next LT Pro"/>
            </a:endParaRPr>
          </a:p>
          <a:p>
            <a:pPr>
              <a:spcBef>
                <a:spcPts val="100"/>
              </a:spcBef>
              <a:spcAft>
                <a:spcPts val="100"/>
              </a:spcAft>
            </a:pPr>
            <a:r>
              <a:rPr lang="en-GB" sz="1200" b="1" dirty="0" smtClean="0">
                <a:solidFill>
                  <a:schemeClr val="bg1"/>
                </a:solidFill>
                <a:latin typeface="DIN Next LT Pro"/>
                <a:cs typeface="DIN Next LT Pro"/>
              </a:rPr>
              <a:t>Use gliders to capture variability in the exchange across different scales.</a:t>
            </a:r>
          </a:p>
        </p:txBody>
      </p:sp>
      <p:pic>
        <p:nvPicPr>
          <p:cNvPr id="5" name="Imagen 4" descr="Fig1_crop.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4185" y="1528830"/>
            <a:ext cx="4417161" cy="4821170"/>
          </a:xfrm>
          <a:prstGeom prst="rect">
            <a:avLst/>
          </a:prstGeom>
        </p:spPr>
      </p:pic>
      <p:sp>
        <p:nvSpPr>
          <p:cNvPr id="6" name="Rectángulo 5"/>
          <p:cNvSpPr/>
          <p:nvPr/>
        </p:nvSpPr>
        <p:spPr>
          <a:xfrm>
            <a:off x="546099" y="5669541"/>
            <a:ext cx="1500988" cy="420628"/>
          </a:xfrm>
          <a:prstGeom prst="rect">
            <a:avLst/>
          </a:prstGeom>
        </p:spPr>
        <p:txBody>
          <a:bodyPr wrap="none">
            <a:spAutoFit/>
          </a:bodyPr>
          <a:lstStyle/>
          <a:p>
            <a:r>
              <a:rPr lang="en-GB" sz="1600" i="1" baseline="30000" dirty="0" smtClean="0">
                <a:latin typeface="DIN Next LT Pro"/>
                <a:cs typeface="DIN Next LT Pro"/>
              </a:rPr>
              <a:t>Northern </a:t>
            </a:r>
            <a:r>
              <a:rPr lang="en-GB" sz="1600" i="1" baseline="30000" dirty="0">
                <a:latin typeface="DIN Next LT Pro"/>
                <a:cs typeface="DIN Next LT Pro"/>
              </a:rPr>
              <a:t>Current (NC</a:t>
            </a:r>
            <a:r>
              <a:rPr lang="en-GB" sz="1600" i="1" baseline="30000" dirty="0" smtClean="0">
                <a:latin typeface="DIN Next LT Pro"/>
                <a:cs typeface="DIN Next LT Pro"/>
              </a:rPr>
              <a:t>)</a:t>
            </a:r>
          </a:p>
          <a:p>
            <a:r>
              <a:rPr lang="en-GB" sz="1600" i="1" baseline="30000" dirty="0" smtClean="0">
                <a:latin typeface="DIN Next LT Pro"/>
                <a:cs typeface="DIN Next LT Pro"/>
              </a:rPr>
              <a:t>Balearic </a:t>
            </a:r>
            <a:r>
              <a:rPr lang="en-GB" sz="1600" i="1" baseline="30000" dirty="0">
                <a:latin typeface="DIN Next LT Pro"/>
                <a:cs typeface="DIN Next LT Pro"/>
              </a:rPr>
              <a:t>Current (BC) </a:t>
            </a:r>
            <a:endParaRPr lang="es-ES" sz="1600" dirty="0"/>
          </a:p>
        </p:txBody>
      </p:sp>
    </p:spTree>
    <p:extLst>
      <p:ext uri="{BB962C8B-B14F-4D97-AF65-F5344CB8AC3E}">
        <p14:creationId xmlns:p14="http://schemas.microsoft.com/office/powerpoint/2010/main" xmlns="" val="4025960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3784627" cy="4614334"/>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489951" cy="523220"/>
          </a:xfrm>
          <a:prstGeom prst="rect">
            <a:avLst/>
          </a:prstGeom>
          <a:noFill/>
        </p:spPr>
        <p:txBody>
          <a:bodyPr wrap="square" rtlCol="0">
            <a:spAutoFit/>
          </a:bodyPr>
          <a:lstStyle/>
          <a:p>
            <a:r>
              <a:rPr lang="en-GB" sz="2800" b="1" dirty="0" smtClean="0">
                <a:solidFill>
                  <a:srgbClr val="42AFB6"/>
                </a:solidFill>
                <a:latin typeface="Cube"/>
                <a:cs typeface="Cube"/>
              </a:rPr>
              <a:t>Glider monitoring in the Ibiza Channel </a:t>
            </a:r>
            <a:endParaRPr lang="en-US" sz="2800" b="1" dirty="0">
              <a:solidFill>
                <a:srgbClr val="42AFB6"/>
              </a:solidFill>
              <a:latin typeface="Cube"/>
              <a:cs typeface="Cube"/>
            </a:endParaRPr>
          </a:p>
        </p:txBody>
      </p:sp>
      <p:sp>
        <p:nvSpPr>
          <p:cNvPr id="4" name="TextBox 3"/>
          <p:cNvSpPr txBox="1"/>
          <p:nvPr/>
        </p:nvSpPr>
        <p:spPr>
          <a:xfrm>
            <a:off x="5181600" y="6196478"/>
            <a:ext cx="3930650" cy="528350"/>
          </a:xfrm>
          <a:prstGeom prst="rect">
            <a:avLst/>
          </a:prstGeom>
          <a:noFill/>
        </p:spPr>
        <p:txBody>
          <a:bodyPr wrap="square" rtlCol="0">
            <a:spAutoFit/>
          </a:bodyPr>
          <a:lstStyle/>
          <a:p>
            <a:pPr>
              <a:spcBef>
                <a:spcPts val="100"/>
              </a:spcBef>
              <a:spcAft>
                <a:spcPts val="100"/>
              </a:spcAft>
            </a:pPr>
            <a:r>
              <a:rPr lang="en-GB" sz="1700" i="1" baseline="30000" dirty="0" smtClean="0">
                <a:solidFill>
                  <a:schemeClr val="bg1"/>
                </a:solidFill>
                <a:latin typeface="DIN Next LT Pro"/>
                <a:cs typeface="DIN Next LT Pro"/>
              </a:rPr>
              <a:t>Initial 6 missions,</a:t>
            </a:r>
            <a:r>
              <a:rPr lang="en-GB" sz="1700" i="1" dirty="0" smtClean="0">
                <a:solidFill>
                  <a:schemeClr val="bg1"/>
                </a:solidFill>
                <a:latin typeface="DIN Next LT Pro"/>
                <a:cs typeface="DIN Next LT Pro"/>
              </a:rPr>
              <a:t> </a:t>
            </a:r>
            <a:r>
              <a:rPr lang="en-GB" sz="1700" i="1" baseline="30000" dirty="0">
                <a:solidFill>
                  <a:schemeClr val="bg1"/>
                </a:solidFill>
                <a:latin typeface="DIN Next LT Pro"/>
                <a:cs typeface="DIN Next LT Pro"/>
              </a:rPr>
              <a:t>January – </a:t>
            </a:r>
            <a:r>
              <a:rPr lang="en-GB" sz="1700" i="1" baseline="30000" dirty="0" smtClean="0">
                <a:solidFill>
                  <a:schemeClr val="bg1"/>
                </a:solidFill>
                <a:latin typeface="DIN Next LT Pro"/>
                <a:cs typeface="DIN Next LT Pro"/>
              </a:rPr>
              <a:t>June 2011. </a:t>
            </a:r>
            <a:r>
              <a:rPr lang="en-GB" sz="1700" i="1" baseline="30000" dirty="0">
                <a:solidFill>
                  <a:schemeClr val="bg1"/>
                </a:solidFill>
                <a:latin typeface="DIN Next LT Pro"/>
                <a:cs typeface="DIN Next LT Pro"/>
              </a:rPr>
              <a:t>Upper panel mission tracks. Lower panel Ibiza Channel sampling</a:t>
            </a:r>
          </a:p>
        </p:txBody>
      </p:sp>
      <p:sp>
        <p:nvSpPr>
          <p:cNvPr id="7" name="Rectangle 6"/>
          <p:cNvSpPr/>
          <p:nvPr/>
        </p:nvSpPr>
        <p:spPr>
          <a:xfrm>
            <a:off x="5048250" y="1862667"/>
            <a:ext cx="4070350" cy="4143311"/>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5041316" y="6308777"/>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5148582" y="1876560"/>
            <a:ext cx="4033518" cy="3852337"/>
          </a:xfrm>
          <a:prstGeom prst="rect">
            <a:avLst/>
          </a:prstGeom>
          <a:noFill/>
        </p:spPr>
        <p:txBody>
          <a:bodyPr wrap="square" rtlCol="0">
            <a:spAutoFit/>
          </a:bodyPr>
          <a:lstStyle/>
          <a:p>
            <a:pPr>
              <a:spcBef>
                <a:spcPts val="100"/>
              </a:spcBef>
              <a:spcAft>
                <a:spcPts val="100"/>
              </a:spcAft>
            </a:pPr>
            <a:r>
              <a:rPr lang="en-GB" sz="1200" dirty="0" smtClean="0">
                <a:solidFill>
                  <a:schemeClr val="bg1"/>
                </a:solidFill>
                <a:latin typeface="DIN Next LT Pro"/>
                <a:cs typeface="DIN Next LT Pro"/>
              </a:rPr>
              <a:t>Sampling strategy</a:t>
            </a:r>
            <a:r>
              <a:rPr lang="en-GB" sz="1200" dirty="0">
                <a:solidFill>
                  <a:schemeClr val="bg1"/>
                </a:solidFill>
                <a:latin typeface="DIN Next LT Pro"/>
                <a:cs typeface="DIN Next LT Pro"/>
              </a:rPr>
              <a:t>:</a:t>
            </a:r>
          </a:p>
          <a:p>
            <a:pPr marL="171450" indent="-171450">
              <a:spcBef>
                <a:spcPts val="100"/>
              </a:spcBef>
              <a:spcAft>
                <a:spcPts val="100"/>
              </a:spcAft>
              <a:buFontTx/>
              <a:buChar char="-"/>
            </a:pPr>
            <a:r>
              <a:rPr lang="en-GB" sz="1200" dirty="0">
                <a:solidFill>
                  <a:schemeClr val="bg1"/>
                </a:solidFill>
                <a:latin typeface="DIN Next LT Pro"/>
                <a:cs typeface="DIN Next LT Pro"/>
              </a:rPr>
              <a:t>Launch locally (Mallorca)</a:t>
            </a:r>
          </a:p>
          <a:p>
            <a:pPr marL="171450" indent="-171450">
              <a:spcBef>
                <a:spcPts val="100"/>
              </a:spcBef>
              <a:spcAft>
                <a:spcPts val="100"/>
              </a:spcAft>
              <a:buFontTx/>
              <a:buChar char="-"/>
            </a:pPr>
            <a:r>
              <a:rPr lang="en-GB" sz="1200" dirty="0" smtClean="0">
                <a:solidFill>
                  <a:schemeClr val="bg1"/>
                </a:solidFill>
                <a:latin typeface="DIN Next LT Pro"/>
                <a:cs typeface="DIN Next LT Pro"/>
              </a:rPr>
              <a:t>Sample Ibiza Channel repeatedly – ‘burst</a:t>
            </a:r>
            <a:r>
              <a:rPr lang="en-GB" sz="1200" dirty="0">
                <a:solidFill>
                  <a:schemeClr val="bg1"/>
                </a:solidFill>
                <a:latin typeface="DIN Next LT Pro"/>
                <a:cs typeface="DIN Next LT Pro"/>
              </a:rPr>
              <a:t>’ sampling</a:t>
            </a:r>
          </a:p>
          <a:p>
            <a:pPr marL="171450" indent="-171450">
              <a:spcBef>
                <a:spcPts val="100"/>
              </a:spcBef>
              <a:spcAft>
                <a:spcPts val="100"/>
              </a:spcAft>
              <a:buFontTx/>
              <a:buChar char="-"/>
            </a:pPr>
            <a:r>
              <a:rPr lang="en-GB" sz="1200" dirty="0" smtClean="0">
                <a:solidFill>
                  <a:schemeClr val="bg1"/>
                </a:solidFill>
                <a:latin typeface="DIN Next LT Pro"/>
                <a:cs typeface="DIN Next LT Pro"/>
              </a:rPr>
              <a:t>Not </a:t>
            </a:r>
            <a:r>
              <a:rPr lang="en-GB" sz="1200" dirty="0">
                <a:solidFill>
                  <a:schemeClr val="bg1"/>
                </a:solidFill>
                <a:latin typeface="DIN Next LT Pro"/>
                <a:cs typeface="DIN Next LT Pro"/>
              </a:rPr>
              <a:t>more than one month between </a:t>
            </a:r>
            <a:r>
              <a:rPr lang="en-GB" sz="1200" dirty="0" smtClean="0">
                <a:solidFill>
                  <a:schemeClr val="bg1"/>
                </a:solidFill>
                <a:latin typeface="DIN Next LT Pro"/>
                <a:cs typeface="DIN Next LT Pro"/>
              </a:rPr>
              <a:t>missions</a:t>
            </a:r>
          </a:p>
          <a:p>
            <a:pPr marL="171450" indent="-171450">
              <a:spcBef>
                <a:spcPts val="100"/>
              </a:spcBef>
              <a:spcAft>
                <a:spcPts val="100"/>
              </a:spcAft>
              <a:buFontTx/>
              <a:buChar char="-"/>
            </a:pPr>
            <a:r>
              <a:rPr lang="en-GB" sz="1200" dirty="0">
                <a:solidFill>
                  <a:schemeClr val="bg1"/>
                </a:solidFill>
                <a:latin typeface="DIN Next LT Pro"/>
                <a:cs typeface="DIN Next LT Pro"/>
              </a:rPr>
              <a:t>Mallorca </a:t>
            </a:r>
            <a:r>
              <a:rPr lang="en-GB" sz="1200" dirty="0" smtClean="0">
                <a:solidFill>
                  <a:schemeClr val="bg1"/>
                </a:solidFill>
                <a:latin typeface="DIN Next LT Pro"/>
                <a:cs typeface="DIN Next LT Pro"/>
              </a:rPr>
              <a:t>Channel secondary objective</a:t>
            </a:r>
          </a:p>
          <a:p>
            <a:pPr>
              <a:spcBef>
                <a:spcPts val="100"/>
              </a:spcBef>
              <a:spcAft>
                <a:spcPts val="100"/>
              </a:spcAft>
            </a:pPr>
            <a:endParaRPr lang="en-GB" sz="1200" dirty="0" smtClean="0">
              <a:solidFill>
                <a:schemeClr val="bg1"/>
              </a:solidFill>
              <a:latin typeface="DIN Next LT Pro"/>
              <a:cs typeface="DIN Next LT Pro"/>
            </a:endParaRPr>
          </a:p>
          <a:p>
            <a:pPr>
              <a:spcBef>
                <a:spcPts val="100"/>
              </a:spcBef>
              <a:spcAft>
                <a:spcPts val="100"/>
              </a:spcAft>
            </a:pPr>
            <a:r>
              <a:rPr lang="en-GB" sz="1200" dirty="0" smtClean="0">
                <a:solidFill>
                  <a:schemeClr val="bg1"/>
                </a:solidFill>
                <a:latin typeface="DIN Next LT Pro"/>
                <a:cs typeface="DIN Next LT Pro"/>
              </a:rPr>
              <a:t>Over 3 years of </a:t>
            </a:r>
            <a:r>
              <a:rPr lang="en-GB" sz="1200" dirty="0">
                <a:solidFill>
                  <a:schemeClr val="bg1"/>
                </a:solidFill>
                <a:latin typeface="DIN Next LT Pro"/>
                <a:cs typeface="DIN Next LT Pro"/>
              </a:rPr>
              <a:t>glider missions 2011 – 2013 :</a:t>
            </a:r>
            <a:endParaRPr lang="en-GB" sz="1200" dirty="0" smtClean="0">
              <a:solidFill>
                <a:schemeClr val="bg1"/>
              </a:solidFill>
              <a:latin typeface="DIN Next LT Pro"/>
              <a:cs typeface="DIN Next LT Pro"/>
            </a:endParaRPr>
          </a:p>
          <a:p>
            <a:pPr>
              <a:spcBef>
                <a:spcPts val="100"/>
              </a:spcBef>
              <a:spcAft>
                <a:spcPts val="100"/>
              </a:spcAft>
            </a:pPr>
            <a:r>
              <a:rPr lang="en-GB" sz="1200" dirty="0" smtClean="0">
                <a:solidFill>
                  <a:schemeClr val="bg1"/>
                </a:solidFill>
                <a:latin typeface="DIN Next LT Pro"/>
                <a:cs typeface="DIN Next LT Pro"/>
              </a:rPr>
              <a:t>- 18 successful missions, 63 </a:t>
            </a:r>
            <a:r>
              <a:rPr lang="en-GB" sz="1200" dirty="0">
                <a:solidFill>
                  <a:schemeClr val="bg1"/>
                </a:solidFill>
                <a:latin typeface="DIN Next LT Pro"/>
                <a:cs typeface="DIN Next LT Pro"/>
              </a:rPr>
              <a:t>transects </a:t>
            </a:r>
            <a:r>
              <a:rPr lang="en-GB" sz="1200" dirty="0" smtClean="0">
                <a:solidFill>
                  <a:schemeClr val="bg1"/>
                </a:solidFill>
                <a:latin typeface="DIN Next LT Pro"/>
                <a:cs typeface="DIN Next LT Pro"/>
              </a:rPr>
              <a:t>Ibiza Channel</a:t>
            </a:r>
          </a:p>
          <a:p>
            <a:pPr>
              <a:spcBef>
                <a:spcPts val="100"/>
              </a:spcBef>
              <a:spcAft>
                <a:spcPts val="100"/>
              </a:spcAft>
            </a:pPr>
            <a:r>
              <a:rPr lang="en-GB" sz="1200" dirty="0" smtClean="0">
                <a:solidFill>
                  <a:schemeClr val="bg1"/>
                </a:solidFill>
                <a:latin typeface="DIN Next LT Pro"/>
                <a:cs typeface="DIN Next LT Pro"/>
              </a:rPr>
              <a:t>- Significant </a:t>
            </a:r>
            <a:r>
              <a:rPr lang="en-GB" sz="1200" dirty="0">
                <a:solidFill>
                  <a:schemeClr val="bg1"/>
                </a:solidFill>
                <a:latin typeface="DIN Next LT Pro"/>
                <a:cs typeface="DIN Next LT Pro"/>
              </a:rPr>
              <a:t>achievement by the SOCIB glider team</a:t>
            </a:r>
          </a:p>
          <a:p>
            <a:pPr>
              <a:spcBef>
                <a:spcPts val="100"/>
              </a:spcBef>
              <a:spcAft>
                <a:spcPts val="100"/>
              </a:spcAft>
            </a:pPr>
            <a:endParaRPr lang="en-GB" sz="1200" dirty="0" smtClean="0">
              <a:solidFill>
                <a:schemeClr val="bg1"/>
              </a:solidFill>
              <a:latin typeface="DIN Next LT Pro"/>
              <a:cs typeface="DIN Next LT Pro"/>
            </a:endParaRPr>
          </a:p>
          <a:p>
            <a:pPr>
              <a:spcBef>
                <a:spcPts val="100"/>
              </a:spcBef>
              <a:spcAft>
                <a:spcPts val="100"/>
              </a:spcAft>
            </a:pPr>
            <a:r>
              <a:rPr lang="en-GB" sz="1200" dirty="0" smtClean="0">
                <a:solidFill>
                  <a:schemeClr val="bg1"/>
                </a:solidFill>
                <a:latin typeface="DIN Next LT Pro"/>
                <a:cs typeface="DIN Next LT Pro"/>
              </a:rPr>
              <a:t>Combine with 18 years</a:t>
            </a:r>
            <a:r>
              <a:rPr lang="en-GB" sz="1200" dirty="0">
                <a:solidFill>
                  <a:schemeClr val="bg1"/>
                </a:solidFill>
                <a:latin typeface="DIN Next LT Pro"/>
                <a:cs typeface="DIN Next LT Pro"/>
              </a:rPr>
              <a:t> s</a:t>
            </a:r>
            <a:r>
              <a:rPr lang="en-GB" sz="1200" dirty="0" smtClean="0">
                <a:solidFill>
                  <a:schemeClr val="bg1"/>
                </a:solidFill>
                <a:latin typeface="DIN Next LT Pro"/>
                <a:cs typeface="DIN Next LT Pro"/>
              </a:rPr>
              <a:t>hip </a:t>
            </a:r>
            <a:r>
              <a:rPr lang="en-GB" sz="1200" dirty="0">
                <a:solidFill>
                  <a:schemeClr val="bg1"/>
                </a:solidFill>
                <a:latin typeface="DIN Next LT Pro"/>
                <a:cs typeface="DIN Next LT Pro"/>
              </a:rPr>
              <a:t>CTD 1996 – </a:t>
            </a:r>
            <a:r>
              <a:rPr lang="en-GB" sz="1200" dirty="0" smtClean="0">
                <a:solidFill>
                  <a:schemeClr val="bg1"/>
                </a:solidFill>
                <a:latin typeface="DIN Next LT Pro"/>
                <a:cs typeface="DIN Next LT Pro"/>
              </a:rPr>
              <a:t>2013:</a:t>
            </a:r>
          </a:p>
          <a:p>
            <a:pPr>
              <a:spcBef>
                <a:spcPts val="100"/>
              </a:spcBef>
              <a:spcAft>
                <a:spcPts val="100"/>
              </a:spcAft>
            </a:pPr>
            <a:r>
              <a:rPr lang="en-GB" sz="1200" dirty="0" smtClean="0">
                <a:solidFill>
                  <a:schemeClr val="bg1"/>
                </a:solidFill>
                <a:latin typeface="DIN Next LT Pro"/>
                <a:cs typeface="DIN Next LT Pro"/>
              </a:rPr>
              <a:t>– </a:t>
            </a:r>
            <a:r>
              <a:rPr lang="en-GB" sz="1200" dirty="0">
                <a:solidFill>
                  <a:schemeClr val="bg1"/>
                </a:solidFill>
                <a:latin typeface="DIN Next LT Pro"/>
                <a:cs typeface="DIN Next LT Pro"/>
              </a:rPr>
              <a:t>53 transects Ibiza Channel</a:t>
            </a:r>
          </a:p>
          <a:p>
            <a:pPr>
              <a:spcBef>
                <a:spcPts val="100"/>
              </a:spcBef>
              <a:spcAft>
                <a:spcPts val="100"/>
              </a:spcAft>
            </a:pPr>
            <a:r>
              <a:rPr lang="en-GB" sz="1200" dirty="0" smtClean="0">
                <a:solidFill>
                  <a:schemeClr val="bg1"/>
                </a:solidFill>
                <a:latin typeface="DIN Next LT Pro"/>
                <a:cs typeface="DIN Next LT Pro"/>
              </a:rPr>
              <a:t>- Credit </a:t>
            </a:r>
            <a:r>
              <a:rPr lang="en-GB" sz="1200" dirty="0">
                <a:solidFill>
                  <a:schemeClr val="bg1"/>
                </a:solidFill>
                <a:latin typeface="DIN Next LT Pro"/>
                <a:cs typeface="DIN Next LT Pro"/>
              </a:rPr>
              <a:t>to </a:t>
            </a:r>
            <a:r>
              <a:rPr lang="en-GB" sz="1200" dirty="0" err="1">
                <a:solidFill>
                  <a:schemeClr val="bg1"/>
                </a:solidFill>
                <a:latin typeface="DIN Next LT Pro"/>
                <a:cs typeface="DIN Next LT Pro"/>
              </a:rPr>
              <a:t>Instituto</a:t>
            </a:r>
            <a:r>
              <a:rPr lang="en-GB" sz="1200" dirty="0">
                <a:solidFill>
                  <a:schemeClr val="bg1"/>
                </a:solidFill>
                <a:latin typeface="DIN Next LT Pro"/>
                <a:cs typeface="DIN Next LT Pro"/>
              </a:rPr>
              <a:t> </a:t>
            </a:r>
            <a:r>
              <a:rPr lang="en-GB" sz="1200" dirty="0" err="1">
                <a:solidFill>
                  <a:schemeClr val="bg1"/>
                </a:solidFill>
                <a:latin typeface="DIN Next LT Pro"/>
                <a:cs typeface="DIN Next LT Pro"/>
              </a:rPr>
              <a:t>Español</a:t>
            </a:r>
            <a:r>
              <a:rPr lang="en-GB" sz="1200" dirty="0">
                <a:solidFill>
                  <a:schemeClr val="bg1"/>
                </a:solidFill>
                <a:latin typeface="DIN Next LT Pro"/>
                <a:cs typeface="DIN Next LT Pro"/>
              </a:rPr>
              <a:t> de </a:t>
            </a:r>
            <a:r>
              <a:rPr lang="en-GB" sz="1200" dirty="0" err="1">
                <a:solidFill>
                  <a:schemeClr val="bg1"/>
                </a:solidFill>
                <a:latin typeface="DIN Next LT Pro"/>
                <a:cs typeface="DIN Next LT Pro"/>
              </a:rPr>
              <a:t>Oceanografía</a:t>
            </a:r>
            <a:r>
              <a:rPr lang="en-GB" sz="1200" dirty="0">
                <a:solidFill>
                  <a:schemeClr val="bg1"/>
                </a:solidFill>
                <a:latin typeface="DIN Next LT Pro"/>
                <a:cs typeface="DIN Next LT Pro"/>
              </a:rPr>
              <a:t> (IEO</a:t>
            </a:r>
            <a:r>
              <a:rPr lang="en-GB" sz="1200" dirty="0" smtClean="0">
                <a:solidFill>
                  <a:schemeClr val="bg1"/>
                </a:solidFill>
                <a:latin typeface="DIN Next LT Pro"/>
                <a:cs typeface="DIN Next LT Pro"/>
              </a:rPr>
              <a:t>)</a:t>
            </a:r>
            <a:endParaRPr lang="en-GB" sz="1200" dirty="0">
              <a:solidFill>
                <a:schemeClr val="bg1"/>
              </a:solidFill>
              <a:latin typeface="DIN Next LT Pro"/>
              <a:cs typeface="DIN Next LT Pro"/>
            </a:endParaRPr>
          </a:p>
          <a:p>
            <a:pPr>
              <a:spcBef>
                <a:spcPts val="100"/>
              </a:spcBef>
              <a:spcAft>
                <a:spcPts val="100"/>
              </a:spcAft>
            </a:pPr>
            <a:endParaRPr lang="en-GB" sz="1200" dirty="0" smtClean="0">
              <a:solidFill>
                <a:schemeClr val="bg1"/>
              </a:solidFill>
              <a:latin typeface="DIN Next LT Pro"/>
              <a:cs typeface="DIN Next LT Pro"/>
            </a:endParaRPr>
          </a:p>
          <a:p>
            <a:pPr>
              <a:spcBef>
                <a:spcPts val="100"/>
              </a:spcBef>
              <a:spcAft>
                <a:spcPts val="100"/>
              </a:spcAft>
            </a:pPr>
            <a:r>
              <a:rPr lang="en-GB" sz="1200" dirty="0" smtClean="0">
                <a:solidFill>
                  <a:schemeClr val="bg1"/>
                </a:solidFill>
                <a:latin typeface="DIN Next LT Pro"/>
                <a:cs typeface="DIN Next LT Pro"/>
              </a:rPr>
              <a:t>Gliders </a:t>
            </a:r>
            <a:r>
              <a:rPr lang="en-GB" sz="1200" dirty="0">
                <a:solidFill>
                  <a:schemeClr val="bg1"/>
                </a:solidFill>
                <a:latin typeface="DIN Next LT Pro"/>
                <a:cs typeface="DIN Next LT Pro"/>
              </a:rPr>
              <a:t>sampled temperature, salinity and </a:t>
            </a:r>
            <a:r>
              <a:rPr lang="en-GB" sz="1200" dirty="0" smtClean="0">
                <a:solidFill>
                  <a:schemeClr val="bg1"/>
                </a:solidFill>
                <a:latin typeface="DIN Next LT Pro"/>
                <a:cs typeface="DIN Next LT Pro"/>
              </a:rPr>
              <a:t>depth</a:t>
            </a:r>
          </a:p>
          <a:p>
            <a:pPr>
              <a:spcBef>
                <a:spcPts val="100"/>
              </a:spcBef>
              <a:spcAft>
                <a:spcPts val="100"/>
              </a:spcAft>
            </a:pPr>
            <a:r>
              <a:rPr lang="en-GB" sz="1200" dirty="0" smtClean="0">
                <a:solidFill>
                  <a:schemeClr val="bg1"/>
                </a:solidFill>
                <a:latin typeface="DIN Next LT Pro"/>
                <a:cs typeface="DIN Next LT Pro"/>
              </a:rPr>
              <a:t>To </a:t>
            </a:r>
            <a:r>
              <a:rPr lang="en-GB" sz="1200" dirty="0">
                <a:solidFill>
                  <a:schemeClr val="bg1"/>
                </a:solidFill>
                <a:latin typeface="DIN Next LT Pro"/>
                <a:cs typeface="DIN Next LT Pro"/>
              </a:rPr>
              <a:t>full depth of both </a:t>
            </a:r>
            <a:r>
              <a:rPr lang="en-GB" sz="1200" dirty="0" smtClean="0">
                <a:solidFill>
                  <a:schemeClr val="bg1"/>
                </a:solidFill>
                <a:latin typeface="DIN Next LT Pro"/>
                <a:cs typeface="DIN Next LT Pro"/>
              </a:rPr>
              <a:t>channels</a:t>
            </a:r>
            <a:endParaRPr lang="en-GB" sz="1200" dirty="0">
              <a:solidFill>
                <a:schemeClr val="bg1"/>
              </a:solidFill>
              <a:latin typeface="DIN Next LT Pro"/>
              <a:cs typeface="DIN Next LT Pro"/>
            </a:endParaRPr>
          </a:p>
          <a:p>
            <a:pPr>
              <a:spcBef>
                <a:spcPts val="100"/>
              </a:spcBef>
              <a:spcAft>
                <a:spcPts val="100"/>
              </a:spcAft>
            </a:pPr>
            <a:r>
              <a:rPr lang="en-GB" sz="1200" dirty="0">
                <a:solidFill>
                  <a:schemeClr val="bg1"/>
                </a:solidFill>
                <a:latin typeface="DIN Next LT Pro"/>
                <a:cs typeface="DIN Next LT Pro"/>
              </a:rPr>
              <a:t>Used to calculate geostrophic </a:t>
            </a:r>
            <a:r>
              <a:rPr lang="en-GB" sz="1200" dirty="0" smtClean="0">
                <a:solidFill>
                  <a:schemeClr val="bg1"/>
                </a:solidFill>
                <a:latin typeface="DIN Next LT Pro"/>
                <a:cs typeface="DIN Next LT Pro"/>
              </a:rPr>
              <a:t>velocities/transports</a:t>
            </a:r>
            <a:endParaRPr lang="en-GB" sz="1200" dirty="0">
              <a:solidFill>
                <a:schemeClr val="bg1"/>
              </a:solidFill>
              <a:latin typeface="DIN Next LT Pro"/>
              <a:cs typeface="DIN Next LT Pro"/>
            </a:endParaRPr>
          </a:p>
          <a:p>
            <a:pPr>
              <a:spcBef>
                <a:spcPts val="100"/>
              </a:spcBef>
              <a:spcAft>
                <a:spcPts val="100"/>
              </a:spcAft>
            </a:pPr>
            <a:r>
              <a:rPr lang="en-GB" sz="1200" dirty="0" smtClean="0">
                <a:solidFill>
                  <a:schemeClr val="bg1"/>
                </a:solidFill>
                <a:latin typeface="DIN Next LT Pro"/>
                <a:cs typeface="DIN Next LT Pro"/>
              </a:rPr>
              <a:t>Method </a:t>
            </a:r>
            <a:r>
              <a:rPr lang="en-GB" sz="1200" dirty="0">
                <a:solidFill>
                  <a:schemeClr val="bg1"/>
                </a:solidFill>
                <a:latin typeface="DIN Next LT Pro"/>
                <a:cs typeface="DIN Next LT Pro"/>
              </a:rPr>
              <a:t>following Heslop et al. (2012</a:t>
            </a:r>
            <a:r>
              <a:rPr lang="en-GB" sz="1200" dirty="0" smtClean="0">
                <a:solidFill>
                  <a:schemeClr val="bg1"/>
                </a:solidFill>
                <a:latin typeface="DIN Next LT Pro"/>
                <a:cs typeface="DIN Next LT Pro"/>
              </a:rPr>
              <a:t>)</a:t>
            </a:r>
            <a:endParaRPr lang="en-GB" sz="1200" dirty="0">
              <a:solidFill>
                <a:schemeClr val="bg1"/>
              </a:solidFill>
              <a:latin typeface="DIN Next LT Pro"/>
              <a:cs typeface="DIN Next LT Pro"/>
            </a:endParaRPr>
          </a:p>
        </p:txBody>
      </p:sp>
      <p:pic>
        <p:nvPicPr>
          <p:cNvPr id="5" name="Imagen 4" descr="gliderPath_crop.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4050" y="1862667"/>
            <a:ext cx="3784627" cy="4614334"/>
          </a:xfrm>
          <a:prstGeom prst="rect">
            <a:avLst/>
          </a:prstGeom>
        </p:spPr>
      </p:pic>
      <p:pic>
        <p:nvPicPr>
          <p:cNvPr id="6" name="Imagen 5"/>
          <p:cNvPicPr>
            <a:picLocks noChangeAspect="1"/>
          </p:cNvPicPr>
          <p:nvPr/>
        </p:nvPicPr>
        <p:blipFill>
          <a:blip r:embed="rId4"/>
          <a:stretch>
            <a:fillRect/>
          </a:stretch>
        </p:blipFill>
        <p:spPr>
          <a:xfrm>
            <a:off x="654050" y="3647630"/>
            <a:ext cx="3784627" cy="2829372"/>
          </a:xfrm>
          <a:prstGeom prst="rect">
            <a:avLst/>
          </a:prstGeom>
        </p:spPr>
      </p:pic>
    </p:spTree>
    <p:extLst>
      <p:ext uri="{BB962C8B-B14F-4D97-AF65-F5344CB8AC3E}">
        <p14:creationId xmlns:p14="http://schemas.microsoft.com/office/powerpoint/2010/main" xmlns="" val="4557980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2065867"/>
            <a:ext cx="6115050" cy="126153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489951" cy="492443"/>
          </a:xfrm>
          <a:prstGeom prst="rect">
            <a:avLst/>
          </a:prstGeom>
          <a:noFill/>
        </p:spPr>
        <p:txBody>
          <a:bodyPr wrap="square" rtlCol="0">
            <a:spAutoFit/>
          </a:bodyPr>
          <a:lstStyle/>
          <a:p>
            <a:r>
              <a:rPr lang="en-GB" sz="2600" b="1" dirty="0" smtClean="0">
                <a:solidFill>
                  <a:srgbClr val="42AFB6"/>
                </a:solidFill>
                <a:latin typeface="Cube"/>
                <a:cs typeface="Cube"/>
              </a:rPr>
              <a:t>Characterising</a:t>
            </a:r>
            <a:r>
              <a:rPr lang="en-US" sz="2600" b="1" dirty="0" smtClean="0">
                <a:solidFill>
                  <a:srgbClr val="42AFB6"/>
                </a:solidFill>
                <a:latin typeface="Cube"/>
                <a:cs typeface="Cube"/>
              </a:rPr>
              <a:t> variability</a:t>
            </a:r>
            <a:endParaRPr lang="en-US" sz="2600" b="1" baseline="30000" dirty="0">
              <a:solidFill>
                <a:srgbClr val="42AFB6"/>
              </a:solidFill>
              <a:latin typeface="Cube"/>
              <a:cs typeface="Cube"/>
            </a:endParaRPr>
          </a:p>
        </p:txBody>
      </p:sp>
      <p:sp>
        <p:nvSpPr>
          <p:cNvPr id="9" name="TextBox 2"/>
          <p:cNvSpPr txBox="1"/>
          <p:nvPr/>
        </p:nvSpPr>
        <p:spPr>
          <a:xfrm>
            <a:off x="753532" y="2065867"/>
            <a:ext cx="6015568" cy="1292661"/>
          </a:xfrm>
          <a:prstGeom prst="rect">
            <a:avLst/>
          </a:prstGeom>
          <a:noFill/>
        </p:spPr>
        <p:txBody>
          <a:bodyPr wrap="square" rtlCol="0">
            <a:spAutoFit/>
          </a:bodyPr>
          <a:lstStyle/>
          <a:p>
            <a:pPr marL="457200" indent="-457200">
              <a:buFont typeface="Arial"/>
              <a:buChar char="•"/>
            </a:pPr>
            <a:r>
              <a:rPr lang="en-GB" sz="2600" b="1" baseline="30000" dirty="0" smtClean="0">
                <a:solidFill>
                  <a:srgbClr val="42AFB6"/>
                </a:solidFill>
                <a:latin typeface="Cube"/>
                <a:cs typeface="Cube"/>
              </a:rPr>
              <a:t>High</a:t>
            </a:r>
            <a:r>
              <a:rPr lang="en-GB" sz="2600" b="1" dirty="0" smtClean="0">
                <a:solidFill>
                  <a:srgbClr val="42AFB6"/>
                </a:solidFill>
                <a:latin typeface="Cube"/>
                <a:cs typeface="Cube"/>
              </a:rPr>
              <a:t> </a:t>
            </a:r>
            <a:r>
              <a:rPr lang="en-GB" sz="2600" b="1" baseline="30000" dirty="0">
                <a:solidFill>
                  <a:srgbClr val="42AFB6"/>
                </a:solidFill>
                <a:latin typeface="Cube"/>
                <a:cs typeface="Cube"/>
              </a:rPr>
              <a:t>frequency variability</a:t>
            </a:r>
          </a:p>
          <a:p>
            <a:pPr marL="457200" indent="-457200">
              <a:buFont typeface="Arial"/>
              <a:buChar char="•"/>
            </a:pPr>
            <a:r>
              <a:rPr lang="en-GB" sz="2600" b="1" baseline="30000" dirty="0" smtClean="0">
                <a:solidFill>
                  <a:srgbClr val="42AFB6"/>
                </a:solidFill>
                <a:latin typeface="Cube"/>
                <a:cs typeface="Cube"/>
              </a:rPr>
              <a:t>Seasonal variability</a:t>
            </a:r>
          </a:p>
          <a:p>
            <a:pPr marL="457200" indent="-457200">
              <a:buFont typeface="Arial"/>
              <a:buChar char="•"/>
            </a:pPr>
            <a:r>
              <a:rPr lang="en-GB" sz="2600" b="1" baseline="30000" dirty="0">
                <a:solidFill>
                  <a:srgbClr val="42AFB6"/>
                </a:solidFill>
                <a:latin typeface="Cube"/>
                <a:cs typeface="Cube"/>
              </a:rPr>
              <a:t>Variability of 2 important watermasses</a:t>
            </a:r>
          </a:p>
          <a:p>
            <a:pPr marL="457200" indent="-457200">
              <a:buFont typeface="Arial"/>
              <a:buChar char="•"/>
            </a:pPr>
            <a:r>
              <a:rPr lang="en-GB" sz="2600" b="1" baseline="30000" dirty="0">
                <a:solidFill>
                  <a:srgbClr val="42AFB6"/>
                </a:solidFill>
                <a:latin typeface="Cube"/>
                <a:cs typeface="Cube"/>
              </a:rPr>
              <a:t>Variability in mesoscale dynamics</a:t>
            </a:r>
          </a:p>
        </p:txBody>
      </p:sp>
    </p:spTree>
    <p:extLst>
      <p:ext uri="{BB962C8B-B14F-4D97-AF65-F5344CB8AC3E}">
        <p14:creationId xmlns:p14="http://schemas.microsoft.com/office/powerpoint/2010/main" xmlns="" val="1640368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5785243" cy="434134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9067801" cy="523220"/>
          </a:xfrm>
          <a:prstGeom prst="rect">
            <a:avLst/>
          </a:prstGeom>
          <a:noFill/>
        </p:spPr>
        <p:txBody>
          <a:bodyPr wrap="square" rtlCol="0">
            <a:spAutoFit/>
          </a:bodyPr>
          <a:lstStyle/>
          <a:p>
            <a:r>
              <a:rPr lang="en-GB" sz="2800" b="1" dirty="0">
                <a:solidFill>
                  <a:srgbClr val="42AFB6"/>
                </a:solidFill>
                <a:latin typeface="Cube"/>
                <a:cs typeface="Cube"/>
              </a:rPr>
              <a:t>H</a:t>
            </a:r>
            <a:r>
              <a:rPr lang="en-GB" sz="2800" b="1" dirty="0" smtClean="0">
                <a:solidFill>
                  <a:srgbClr val="42AFB6"/>
                </a:solidFill>
                <a:latin typeface="Cube"/>
                <a:cs typeface="Cube"/>
              </a:rPr>
              <a:t>igh frequency variability in transports – Ibiza Channel</a:t>
            </a:r>
            <a:endParaRPr lang="en-GB" sz="2800" b="1" baseline="30000" dirty="0">
              <a:solidFill>
                <a:srgbClr val="42AFB6"/>
              </a:solidFill>
              <a:latin typeface="Cube"/>
              <a:cs typeface="Cube"/>
            </a:endParaRPr>
          </a:p>
        </p:txBody>
      </p:sp>
      <p:sp>
        <p:nvSpPr>
          <p:cNvPr id="4" name="TextBox 3"/>
          <p:cNvSpPr txBox="1"/>
          <p:nvPr/>
        </p:nvSpPr>
        <p:spPr>
          <a:xfrm>
            <a:off x="6672582" y="5337106"/>
            <a:ext cx="2649218" cy="1015663"/>
          </a:xfrm>
          <a:prstGeom prst="rect">
            <a:avLst/>
          </a:prstGeom>
          <a:noFill/>
        </p:spPr>
        <p:txBody>
          <a:bodyPr wrap="square" rtlCol="0">
            <a:spAutoFit/>
          </a:bodyPr>
          <a:lstStyle/>
          <a:p>
            <a:pPr>
              <a:spcBef>
                <a:spcPts val="100"/>
              </a:spcBef>
              <a:spcAft>
                <a:spcPts val="100"/>
              </a:spcAft>
            </a:pPr>
            <a:r>
              <a:rPr lang="en-GB" sz="1200" i="1" dirty="0" smtClean="0">
                <a:solidFill>
                  <a:schemeClr val="bg1"/>
                </a:solidFill>
                <a:latin typeface="DIN Next LT Pro"/>
                <a:cs typeface="DIN Next LT Pro"/>
              </a:rPr>
              <a:t>Geostrophic transports northwards (positive) and southwards (negative) for </a:t>
            </a:r>
            <a:r>
              <a:rPr lang="en-GB" sz="1200" i="1" dirty="0">
                <a:solidFill>
                  <a:schemeClr val="bg1"/>
                </a:solidFill>
                <a:latin typeface="DIN Next LT Pro"/>
                <a:cs typeface="DIN Next LT Pro"/>
              </a:rPr>
              <a:t>each </a:t>
            </a:r>
            <a:r>
              <a:rPr lang="en-GB" sz="1200" i="1" dirty="0" smtClean="0">
                <a:solidFill>
                  <a:schemeClr val="bg1"/>
                </a:solidFill>
                <a:latin typeface="DIN Next LT Pro"/>
                <a:cs typeface="DIN Next LT Pro"/>
              </a:rPr>
              <a:t>transect. A bar represents a deep channel transect (2 days) and a cluster of bars is a mission</a:t>
            </a:r>
            <a:endParaRPr lang="en-GB" sz="1200" i="1" dirty="0">
              <a:solidFill>
                <a:schemeClr val="bg1"/>
              </a:solidFill>
              <a:latin typeface="DIN Next LT Pro"/>
              <a:cs typeface="DIN Next LT Pro"/>
            </a:endParaRPr>
          </a:p>
        </p:txBody>
      </p:sp>
      <p:sp>
        <p:nvSpPr>
          <p:cNvPr id="7" name="Rectangle 6"/>
          <p:cNvSpPr/>
          <p:nvPr/>
        </p:nvSpPr>
        <p:spPr>
          <a:xfrm>
            <a:off x="6672582" y="1862666"/>
            <a:ext cx="2522218" cy="2865264"/>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6570398" y="5580643"/>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6672582" y="1973330"/>
            <a:ext cx="2522218" cy="2780249"/>
          </a:xfrm>
          <a:prstGeom prst="rect">
            <a:avLst/>
          </a:prstGeom>
          <a:noFill/>
        </p:spPr>
        <p:txBody>
          <a:bodyPr wrap="square" rtlCol="0">
            <a:spAutoFit/>
          </a:bodyPr>
          <a:lstStyle/>
          <a:p>
            <a:pPr marL="171450" indent="-171450">
              <a:spcBef>
                <a:spcPts val="100"/>
              </a:spcBef>
              <a:spcAft>
                <a:spcPts val="100"/>
              </a:spcAft>
              <a:buFontTx/>
              <a:buChar char="-"/>
            </a:pPr>
            <a:r>
              <a:rPr lang="en-GB" sz="1300" dirty="0" smtClean="0">
                <a:solidFill>
                  <a:schemeClr val="bg1"/>
                </a:solidFill>
                <a:latin typeface="DIN Next LT Pro"/>
                <a:cs typeface="DIN Next LT Pro"/>
              </a:rPr>
              <a:t>High variability in watermass  transport </a:t>
            </a:r>
          </a:p>
          <a:p>
            <a:pPr marL="171450" indent="-171450">
              <a:spcBef>
                <a:spcPts val="100"/>
              </a:spcBef>
              <a:spcAft>
                <a:spcPts val="100"/>
              </a:spcAft>
              <a:buFontTx/>
              <a:buChar char="-"/>
            </a:pPr>
            <a:r>
              <a:rPr lang="en-GB" sz="1300" dirty="0" smtClean="0">
                <a:solidFill>
                  <a:schemeClr val="bg1"/>
                </a:solidFill>
                <a:latin typeface="DIN Next LT Pro"/>
                <a:cs typeface="DIN Next LT Pro"/>
              </a:rPr>
              <a:t>0.8 to 0.9 </a:t>
            </a:r>
            <a:r>
              <a:rPr lang="en-GB" sz="1300" dirty="0">
                <a:solidFill>
                  <a:schemeClr val="bg1"/>
                </a:solidFill>
                <a:latin typeface="DIN Next LT Pro"/>
                <a:cs typeface="DIN Next LT Pro"/>
              </a:rPr>
              <a:t>Sv occurring over 1 or 2 transects </a:t>
            </a:r>
            <a:endParaRPr lang="en-GB" sz="1300" dirty="0" smtClean="0">
              <a:solidFill>
                <a:schemeClr val="bg1"/>
              </a:solidFill>
              <a:latin typeface="DIN Next LT Pro"/>
              <a:cs typeface="DIN Next LT Pro"/>
            </a:endParaRPr>
          </a:p>
          <a:p>
            <a:pPr marL="171450" indent="-171450">
              <a:spcBef>
                <a:spcPts val="100"/>
              </a:spcBef>
              <a:spcAft>
                <a:spcPts val="100"/>
              </a:spcAft>
              <a:buFontTx/>
              <a:buChar char="-"/>
            </a:pPr>
            <a:r>
              <a:rPr lang="en-GB" sz="1300" dirty="0" smtClean="0">
                <a:solidFill>
                  <a:schemeClr val="bg1"/>
                </a:solidFill>
                <a:latin typeface="DIN Next LT Pro"/>
                <a:cs typeface="DIN Next LT Pro"/>
              </a:rPr>
              <a:t>Same </a:t>
            </a:r>
            <a:r>
              <a:rPr lang="en-GB" sz="1300" dirty="0">
                <a:solidFill>
                  <a:schemeClr val="bg1"/>
                </a:solidFill>
                <a:latin typeface="DIN Next LT Pro"/>
                <a:cs typeface="DIN Next LT Pro"/>
              </a:rPr>
              <a:t>magnitude as the previously defined seasonal cycle </a:t>
            </a:r>
            <a:r>
              <a:rPr lang="en-GB" sz="1300" dirty="0" smtClean="0">
                <a:solidFill>
                  <a:schemeClr val="bg1"/>
                </a:solidFill>
                <a:latin typeface="DIN Next LT Pro"/>
                <a:cs typeface="DIN Next LT Pro"/>
              </a:rPr>
              <a:t>- 0.9 Sv</a:t>
            </a:r>
            <a:r>
              <a:rPr lang="en-GB" sz="1300" dirty="0">
                <a:solidFill>
                  <a:schemeClr val="bg1"/>
                </a:solidFill>
                <a:latin typeface="DIN Next LT Pro"/>
                <a:cs typeface="DIN Next LT Pro"/>
              </a:rPr>
              <a:t> </a:t>
            </a:r>
            <a:r>
              <a:rPr lang="en-GB" sz="1300" dirty="0" smtClean="0">
                <a:solidFill>
                  <a:schemeClr val="bg1"/>
                </a:solidFill>
                <a:latin typeface="DIN Next LT Pro"/>
                <a:cs typeface="DIN Next LT Pro"/>
              </a:rPr>
              <a:t>in 2 </a:t>
            </a:r>
            <a:r>
              <a:rPr lang="en-GB" sz="1300" dirty="0">
                <a:solidFill>
                  <a:schemeClr val="bg1"/>
                </a:solidFill>
                <a:latin typeface="DIN Next LT Pro"/>
                <a:cs typeface="DIN Next LT Pro"/>
              </a:rPr>
              <a:t>– 7 days</a:t>
            </a:r>
            <a:r>
              <a:rPr lang="en-GB" sz="1300" dirty="0" smtClean="0">
                <a:solidFill>
                  <a:schemeClr val="bg1"/>
                </a:solidFill>
                <a:latin typeface="DIN Next LT Pro"/>
                <a:cs typeface="DIN Next LT Pro"/>
              </a:rPr>
              <a:t>)</a:t>
            </a:r>
            <a:endParaRPr lang="en-GB" sz="1300" dirty="0">
              <a:solidFill>
                <a:schemeClr val="bg1"/>
              </a:solidFill>
              <a:latin typeface="DIN Next LT Pro"/>
              <a:cs typeface="DIN Next LT Pro"/>
            </a:endParaRPr>
          </a:p>
          <a:p>
            <a:pPr marL="171450" indent="-171450">
              <a:spcBef>
                <a:spcPts val="100"/>
              </a:spcBef>
              <a:spcAft>
                <a:spcPts val="100"/>
              </a:spcAft>
              <a:buFontTx/>
              <a:buChar char="-"/>
            </a:pPr>
            <a:r>
              <a:rPr lang="en-GB" sz="1300" dirty="0" smtClean="0">
                <a:solidFill>
                  <a:schemeClr val="bg1"/>
                </a:solidFill>
                <a:latin typeface="DIN Next LT Pro"/>
                <a:cs typeface="DIN Next LT Pro"/>
              </a:rPr>
              <a:t>Variability of order of seasonal cycle BUT </a:t>
            </a:r>
            <a:r>
              <a:rPr lang="en-GB" sz="1300" dirty="0">
                <a:solidFill>
                  <a:schemeClr val="bg1"/>
                </a:solidFill>
                <a:latin typeface="DIN Next LT Pro"/>
                <a:cs typeface="DIN Next LT Pro"/>
              </a:rPr>
              <a:t>on </a:t>
            </a:r>
            <a:r>
              <a:rPr lang="en-GB" sz="1300" dirty="0" smtClean="0">
                <a:solidFill>
                  <a:schemeClr val="bg1"/>
                </a:solidFill>
                <a:latin typeface="DIN Next LT Pro"/>
                <a:cs typeface="DIN Next LT Pro"/>
              </a:rPr>
              <a:t>‘weather’ timescales</a:t>
            </a:r>
          </a:p>
          <a:p>
            <a:pPr marL="171450" indent="-171450">
              <a:spcBef>
                <a:spcPts val="100"/>
              </a:spcBef>
              <a:spcAft>
                <a:spcPts val="100"/>
              </a:spcAft>
              <a:buFontTx/>
              <a:buChar char="-"/>
            </a:pPr>
            <a:r>
              <a:rPr lang="en-GB" sz="1300" dirty="0">
                <a:solidFill>
                  <a:schemeClr val="bg1"/>
                </a:solidFill>
                <a:latin typeface="DIN Next LT Pro"/>
                <a:cs typeface="DIN Next LT Pro"/>
              </a:rPr>
              <a:t>3 </a:t>
            </a:r>
            <a:r>
              <a:rPr lang="en-GB" sz="1300" dirty="0" smtClean="0">
                <a:solidFill>
                  <a:schemeClr val="bg1"/>
                </a:solidFill>
                <a:latin typeface="DIN Next LT Pro"/>
                <a:cs typeface="DIN Next LT Pro"/>
              </a:rPr>
              <a:t>causes; </a:t>
            </a:r>
            <a:r>
              <a:rPr lang="en-GB" sz="1300" dirty="0">
                <a:solidFill>
                  <a:schemeClr val="bg1"/>
                </a:solidFill>
                <a:latin typeface="DIN Next LT Pro"/>
                <a:cs typeface="DIN Next LT Pro"/>
              </a:rPr>
              <a:t>arrival WIW, eddies, fresher AW inflows (</a:t>
            </a:r>
            <a:r>
              <a:rPr lang="en-GB" sz="1300" dirty="0" err="1">
                <a:solidFill>
                  <a:schemeClr val="bg1"/>
                </a:solidFill>
                <a:latin typeface="DIN Next LT Pro"/>
                <a:cs typeface="DIN Next LT Pro"/>
              </a:rPr>
              <a:t>AWr</a:t>
            </a:r>
            <a:r>
              <a:rPr lang="en-GB" sz="1300" dirty="0">
                <a:solidFill>
                  <a:schemeClr val="bg1"/>
                </a:solidFill>
                <a:latin typeface="DIN Next LT Pro"/>
                <a:cs typeface="DIN Next LT Pro"/>
              </a:rPr>
              <a:t>)</a:t>
            </a:r>
          </a:p>
          <a:p>
            <a:pPr>
              <a:spcBef>
                <a:spcPts val="100"/>
              </a:spcBef>
              <a:spcAft>
                <a:spcPts val="100"/>
              </a:spcAft>
            </a:pPr>
            <a:endParaRPr lang="en-GB" sz="1200" dirty="0" smtClean="0">
              <a:solidFill>
                <a:schemeClr val="bg1"/>
              </a:solidFill>
              <a:latin typeface="DIN Next LT Pro"/>
              <a:cs typeface="DIN Next LT Pro"/>
            </a:endParaRPr>
          </a:p>
        </p:txBody>
      </p:sp>
      <p:pic>
        <p:nvPicPr>
          <p:cNvPr id="9" name="Imagen 8" descr="barPlotWM_gliders_IC.t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4050" y="1862667"/>
            <a:ext cx="5785243" cy="4341343"/>
          </a:xfrm>
          <a:prstGeom prst="rect">
            <a:avLst/>
          </a:prstGeom>
        </p:spPr>
      </p:pic>
      <p:grpSp>
        <p:nvGrpSpPr>
          <p:cNvPr id="14" name="Agrupar 13"/>
          <p:cNvGrpSpPr/>
          <p:nvPr/>
        </p:nvGrpSpPr>
        <p:grpSpPr>
          <a:xfrm>
            <a:off x="1693334" y="4005106"/>
            <a:ext cx="1799166" cy="1155448"/>
            <a:chOff x="1693334" y="4005106"/>
            <a:chExt cx="1799166" cy="1155448"/>
          </a:xfrm>
        </p:grpSpPr>
        <p:cxnSp>
          <p:nvCxnSpPr>
            <p:cNvPr id="18" name="Conector recto de flecha 17"/>
            <p:cNvCxnSpPr/>
            <p:nvPr/>
          </p:nvCxnSpPr>
          <p:spPr>
            <a:xfrm>
              <a:off x="1855894" y="4005106"/>
              <a:ext cx="0" cy="951653"/>
            </a:xfrm>
            <a:prstGeom prst="straightConnector1">
              <a:avLst/>
            </a:prstGeom>
            <a:ln w="19050">
              <a:solidFill>
                <a:srgbClr val="39ACB2"/>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CuadroTexto 30"/>
            <p:cNvSpPr txBox="1"/>
            <p:nvPr/>
          </p:nvSpPr>
          <p:spPr>
            <a:xfrm>
              <a:off x="1693334" y="4883555"/>
              <a:ext cx="1799166" cy="276999"/>
            </a:xfrm>
            <a:prstGeom prst="rect">
              <a:avLst/>
            </a:prstGeom>
            <a:noFill/>
          </p:spPr>
          <p:txBody>
            <a:bodyPr wrap="square" rtlCol="0">
              <a:spAutoFit/>
            </a:bodyPr>
            <a:lstStyle/>
            <a:p>
              <a:r>
                <a:rPr lang="es-ES" sz="1200" b="1" dirty="0" smtClean="0">
                  <a:solidFill>
                    <a:srgbClr val="39ACB2"/>
                  </a:solidFill>
                  <a:latin typeface="DIN Next LT Pro"/>
                  <a:cs typeface="DIN Next LT Pro"/>
                </a:rPr>
                <a:t>0.89 Sv in 2 </a:t>
              </a:r>
              <a:r>
                <a:rPr lang="es-ES" sz="1200" b="1" dirty="0" err="1" smtClean="0">
                  <a:solidFill>
                    <a:srgbClr val="39ACB2"/>
                  </a:solidFill>
                  <a:latin typeface="DIN Next LT Pro"/>
                  <a:cs typeface="DIN Next LT Pro"/>
                </a:rPr>
                <a:t>transects</a:t>
              </a:r>
              <a:endParaRPr lang="es-ES" sz="1200" b="1" dirty="0">
                <a:solidFill>
                  <a:srgbClr val="39ACB2"/>
                </a:solidFill>
                <a:latin typeface="DIN Next LT Pro"/>
                <a:cs typeface="DIN Next LT Pro"/>
              </a:endParaRPr>
            </a:p>
          </p:txBody>
        </p:sp>
      </p:grpSp>
      <p:grpSp>
        <p:nvGrpSpPr>
          <p:cNvPr id="12" name="Agrupar 11"/>
          <p:cNvGrpSpPr/>
          <p:nvPr/>
        </p:nvGrpSpPr>
        <p:grpSpPr>
          <a:xfrm>
            <a:off x="1572684" y="4701786"/>
            <a:ext cx="1919816" cy="949722"/>
            <a:chOff x="1572684" y="4701786"/>
            <a:chExt cx="1919816" cy="949722"/>
          </a:xfrm>
        </p:grpSpPr>
        <p:cxnSp>
          <p:nvCxnSpPr>
            <p:cNvPr id="10" name="Conector recto de flecha 9"/>
            <p:cNvCxnSpPr/>
            <p:nvPr/>
          </p:nvCxnSpPr>
          <p:spPr>
            <a:xfrm>
              <a:off x="1582844" y="4701786"/>
              <a:ext cx="2116" cy="872667"/>
            </a:xfrm>
            <a:prstGeom prst="straightConnector1">
              <a:avLst/>
            </a:prstGeom>
            <a:ln w="19050">
              <a:solidFill>
                <a:srgbClr val="39ACB2"/>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CuadroTexto 31"/>
            <p:cNvSpPr txBox="1"/>
            <p:nvPr/>
          </p:nvSpPr>
          <p:spPr>
            <a:xfrm>
              <a:off x="1572684" y="5374509"/>
              <a:ext cx="1919816" cy="276999"/>
            </a:xfrm>
            <a:prstGeom prst="rect">
              <a:avLst/>
            </a:prstGeom>
            <a:noFill/>
          </p:spPr>
          <p:txBody>
            <a:bodyPr wrap="square" rtlCol="0">
              <a:spAutoFit/>
            </a:bodyPr>
            <a:lstStyle/>
            <a:p>
              <a:r>
                <a:rPr lang="es-ES" sz="1200" b="1" dirty="0" smtClean="0">
                  <a:solidFill>
                    <a:srgbClr val="39ACB2"/>
                  </a:solidFill>
                  <a:latin typeface="DIN Next LT Pro"/>
                  <a:cs typeface="DIN Next LT Pro"/>
                </a:rPr>
                <a:t>0.82 Sv in 2 </a:t>
              </a:r>
              <a:r>
                <a:rPr lang="es-ES" sz="1200" b="1" dirty="0" err="1" smtClean="0">
                  <a:solidFill>
                    <a:srgbClr val="39ACB2"/>
                  </a:solidFill>
                  <a:latin typeface="DIN Next LT Pro"/>
                  <a:cs typeface="DIN Next LT Pro"/>
                </a:rPr>
                <a:t>transects</a:t>
              </a:r>
              <a:endParaRPr lang="es-ES" sz="1200" b="1" dirty="0">
                <a:solidFill>
                  <a:srgbClr val="39ACB2"/>
                </a:solidFill>
                <a:latin typeface="DIN Next LT Pro"/>
                <a:cs typeface="DIN Next LT Pro"/>
              </a:endParaRPr>
            </a:p>
          </p:txBody>
        </p:sp>
      </p:grpSp>
      <p:grpSp>
        <p:nvGrpSpPr>
          <p:cNvPr id="13" name="Agrupar 12"/>
          <p:cNvGrpSpPr/>
          <p:nvPr/>
        </p:nvGrpSpPr>
        <p:grpSpPr>
          <a:xfrm>
            <a:off x="784437" y="2466201"/>
            <a:ext cx="1817794" cy="875160"/>
            <a:chOff x="784437" y="2466201"/>
            <a:chExt cx="1817794" cy="875160"/>
          </a:xfrm>
        </p:grpSpPr>
        <p:cxnSp>
          <p:nvCxnSpPr>
            <p:cNvPr id="28" name="Conector recto de flecha 27"/>
            <p:cNvCxnSpPr/>
            <p:nvPr/>
          </p:nvCxnSpPr>
          <p:spPr>
            <a:xfrm flipV="1">
              <a:off x="1903274" y="2832100"/>
              <a:ext cx="0" cy="509261"/>
            </a:xfrm>
            <a:prstGeom prst="straightConnector1">
              <a:avLst/>
            </a:prstGeom>
            <a:ln w="19050">
              <a:solidFill>
                <a:srgbClr val="39ACB2"/>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CuadroTexto 32"/>
            <p:cNvSpPr txBox="1"/>
            <p:nvPr/>
          </p:nvSpPr>
          <p:spPr>
            <a:xfrm>
              <a:off x="784437" y="2466201"/>
              <a:ext cx="1817794" cy="276999"/>
            </a:xfrm>
            <a:prstGeom prst="rect">
              <a:avLst/>
            </a:prstGeom>
            <a:noFill/>
          </p:spPr>
          <p:txBody>
            <a:bodyPr wrap="square" rtlCol="0">
              <a:spAutoFit/>
            </a:bodyPr>
            <a:lstStyle/>
            <a:p>
              <a:r>
                <a:rPr lang="es-ES" sz="1200" b="1" dirty="0" smtClean="0">
                  <a:solidFill>
                    <a:srgbClr val="39ACB2"/>
                  </a:solidFill>
                  <a:latin typeface="DIN Next LT Pro"/>
                  <a:cs typeface="DIN Next LT Pro"/>
                </a:rPr>
                <a:t>0.49 Sv in 1 </a:t>
              </a:r>
              <a:r>
                <a:rPr lang="es-ES" sz="1200" b="1" dirty="0" err="1" smtClean="0">
                  <a:solidFill>
                    <a:srgbClr val="39ACB2"/>
                  </a:solidFill>
                  <a:latin typeface="DIN Next LT Pro"/>
                  <a:cs typeface="DIN Next LT Pro"/>
                </a:rPr>
                <a:t>transect</a:t>
              </a:r>
              <a:endParaRPr lang="es-ES" sz="1200" b="1" dirty="0">
                <a:solidFill>
                  <a:srgbClr val="39ACB2"/>
                </a:solidFill>
                <a:latin typeface="DIN Next LT Pro"/>
                <a:cs typeface="DIN Next LT Pro"/>
              </a:endParaRPr>
            </a:p>
          </p:txBody>
        </p:sp>
      </p:grpSp>
      <p:grpSp>
        <p:nvGrpSpPr>
          <p:cNvPr id="16" name="Agrupar 15"/>
          <p:cNvGrpSpPr/>
          <p:nvPr/>
        </p:nvGrpSpPr>
        <p:grpSpPr>
          <a:xfrm>
            <a:off x="3992318" y="2265352"/>
            <a:ext cx="1975377" cy="874088"/>
            <a:chOff x="3992318" y="2265352"/>
            <a:chExt cx="1975377" cy="874088"/>
          </a:xfrm>
        </p:grpSpPr>
        <p:cxnSp>
          <p:nvCxnSpPr>
            <p:cNvPr id="25" name="Conector recto de flecha 24"/>
            <p:cNvCxnSpPr/>
            <p:nvPr/>
          </p:nvCxnSpPr>
          <p:spPr>
            <a:xfrm flipV="1">
              <a:off x="3992318" y="2265352"/>
              <a:ext cx="8469" cy="874088"/>
            </a:xfrm>
            <a:prstGeom prst="straightConnector1">
              <a:avLst/>
            </a:prstGeom>
            <a:ln w="19050">
              <a:solidFill>
                <a:srgbClr val="39ACB2"/>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CuadroTexto 33"/>
            <p:cNvSpPr txBox="1"/>
            <p:nvPr/>
          </p:nvSpPr>
          <p:spPr>
            <a:xfrm>
              <a:off x="3992318" y="2426900"/>
              <a:ext cx="1975377" cy="276999"/>
            </a:xfrm>
            <a:prstGeom prst="rect">
              <a:avLst/>
            </a:prstGeom>
            <a:noFill/>
          </p:spPr>
          <p:txBody>
            <a:bodyPr wrap="square" rtlCol="0">
              <a:spAutoFit/>
            </a:bodyPr>
            <a:lstStyle/>
            <a:p>
              <a:r>
                <a:rPr lang="es-ES" sz="1200" b="1" dirty="0" smtClean="0">
                  <a:solidFill>
                    <a:srgbClr val="39ACB2"/>
                  </a:solidFill>
                  <a:latin typeface="DIN Next LT Pro"/>
                  <a:cs typeface="DIN Next LT Pro"/>
                </a:rPr>
                <a:t>0.79 Sv in </a:t>
              </a:r>
              <a:r>
                <a:rPr lang="es-ES" sz="1200" b="1" dirty="0">
                  <a:solidFill>
                    <a:srgbClr val="39ACB2"/>
                  </a:solidFill>
                  <a:latin typeface="DIN Next LT Pro"/>
                  <a:cs typeface="DIN Next LT Pro"/>
                </a:rPr>
                <a:t>2</a:t>
              </a:r>
              <a:r>
                <a:rPr lang="es-ES" sz="1200" b="1" dirty="0" smtClean="0">
                  <a:solidFill>
                    <a:srgbClr val="39ACB2"/>
                  </a:solidFill>
                  <a:latin typeface="DIN Next LT Pro"/>
                  <a:cs typeface="DIN Next LT Pro"/>
                </a:rPr>
                <a:t> </a:t>
              </a:r>
              <a:r>
                <a:rPr lang="es-ES" sz="1200" b="1" dirty="0" err="1" smtClean="0">
                  <a:solidFill>
                    <a:srgbClr val="39ACB2"/>
                  </a:solidFill>
                  <a:latin typeface="DIN Next LT Pro"/>
                  <a:cs typeface="DIN Next LT Pro"/>
                </a:rPr>
                <a:t>transects</a:t>
              </a:r>
              <a:endParaRPr lang="es-ES" sz="1200" b="1" dirty="0">
                <a:solidFill>
                  <a:srgbClr val="39ACB2"/>
                </a:solidFill>
                <a:latin typeface="DIN Next LT Pro"/>
                <a:cs typeface="DIN Next LT Pro"/>
              </a:endParaRPr>
            </a:p>
          </p:txBody>
        </p:sp>
      </p:grpSp>
      <p:grpSp>
        <p:nvGrpSpPr>
          <p:cNvPr id="17" name="Agrupar 16"/>
          <p:cNvGrpSpPr/>
          <p:nvPr/>
        </p:nvGrpSpPr>
        <p:grpSpPr>
          <a:xfrm>
            <a:off x="3733801" y="4147346"/>
            <a:ext cx="1636412" cy="1188607"/>
            <a:chOff x="3733801" y="4147346"/>
            <a:chExt cx="1636412" cy="1188607"/>
          </a:xfrm>
        </p:grpSpPr>
        <p:cxnSp>
          <p:nvCxnSpPr>
            <p:cNvPr id="15" name="Conector recto de flecha 14"/>
            <p:cNvCxnSpPr/>
            <p:nvPr/>
          </p:nvCxnSpPr>
          <p:spPr>
            <a:xfrm>
              <a:off x="4876800" y="4147346"/>
              <a:ext cx="0" cy="951653"/>
            </a:xfrm>
            <a:prstGeom prst="straightConnector1">
              <a:avLst/>
            </a:prstGeom>
            <a:ln w="19050">
              <a:solidFill>
                <a:srgbClr val="39ACB2"/>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CuadroTexto 34"/>
            <p:cNvSpPr txBox="1"/>
            <p:nvPr/>
          </p:nvSpPr>
          <p:spPr>
            <a:xfrm>
              <a:off x="3733801" y="5058954"/>
              <a:ext cx="1636412" cy="276999"/>
            </a:xfrm>
            <a:prstGeom prst="rect">
              <a:avLst/>
            </a:prstGeom>
            <a:noFill/>
          </p:spPr>
          <p:txBody>
            <a:bodyPr wrap="square" rtlCol="0">
              <a:spAutoFit/>
            </a:bodyPr>
            <a:lstStyle/>
            <a:p>
              <a:r>
                <a:rPr lang="es-ES" sz="1200" b="1" dirty="0" smtClean="0">
                  <a:solidFill>
                    <a:srgbClr val="39ACB2"/>
                  </a:solidFill>
                  <a:latin typeface="DIN Next LT Pro"/>
                  <a:cs typeface="DIN Next LT Pro"/>
                </a:rPr>
                <a:t>0.78 Sv in 1 </a:t>
              </a:r>
              <a:r>
                <a:rPr lang="es-ES" sz="1200" b="1" dirty="0" err="1" smtClean="0">
                  <a:solidFill>
                    <a:srgbClr val="39ACB2"/>
                  </a:solidFill>
                  <a:latin typeface="DIN Next LT Pro"/>
                  <a:cs typeface="DIN Next LT Pro"/>
                </a:rPr>
                <a:t>transect</a:t>
              </a:r>
              <a:endParaRPr lang="es-ES" sz="1200" b="1" dirty="0">
                <a:solidFill>
                  <a:srgbClr val="39ACB2"/>
                </a:solidFill>
                <a:latin typeface="DIN Next LT Pro"/>
                <a:cs typeface="DIN Next LT Pro"/>
              </a:endParaRPr>
            </a:p>
          </p:txBody>
        </p:sp>
      </p:grpSp>
      <p:grpSp>
        <p:nvGrpSpPr>
          <p:cNvPr id="20" name="Agrupar 19"/>
          <p:cNvGrpSpPr/>
          <p:nvPr/>
        </p:nvGrpSpPr>
        <p:grpSpPr>
          <a:xfrm>
            <a:off x="4876800" y="4229100"/>
            <a:ext cx="1184517" cy="717499"/>
            <a:chOff x="4876800" y="4229100"/>
            <a:chExt cx="1184517" cy="717499"/>
          </a:xfrm>
        </p:grpSpPr>
        <p:cxnSp>
          <p:nvCxnSpPr>
            <p:cNvPr id="21" name="Conector recto de flecha 20"/>
            <p:cNvCxnSpPr/>
            <p:nvPr/>
          </p:nvCxnSpPr>
          <p:spPr>
            <a:xfrm flipV="1">
              <a:off x="5725974" y="4229100"/>
              <a:ext cx="8469" cy="717499"/>
            </a:xfrm>
            <a:prstGeom prst="straightConnector1">
              <a:avLst/>
            </a:prstGeom>
            <a:ln w="19050">
              <a:solidFill>
                <a:srgbClr val="39ACB2"/>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CuadroTexto 35"/>
            <p:cNvSpPr txBox="1"/>
            <p:nvPr/>
          </p:nvSpPr>
          <p:spPr>
            <a:xfrm>
              <a:off x="4876800" y="4470953"/>
              <a:ext cx="1184517" cy="461665"/>
            </a:xfrm>
            <a:prstGeom prst="rect">
              <a:avLst/>
            </a:prstGeom>
            <a:noFill/>
          </p:spPr>
          <p:txBody>
            <a:bodyPr wrap="square" rtlCol="0">
              <a:spAutoFit/>
            </a:bodyPr>
            <a:lstStyle/>
            <a:p>
              <a:r>
                <a:rPr lang="es-ES" sz="1200" b="1" dirty="0" smtClean="0">
                  <a:solidFill>
                    <a:srgbClr val="39ACB2"/>
                  </a:solidFill>
                  <a:latin typeface="DIN Next LT Pro"/>
                  <a:cs typeface="DIN Next LT Pro"/>
                </a:rPr>
                <a:t>0.86 Sv in 1 </a:t>
              </a:r>
              <a:r>
                <a:rPr lang="es-ES" sz="1200" b="1" dirty="0" err="1" smtClean="0">
                  <a:solidFill>
                    <a:srgbClr val="39ACB2"/>
                  </a:solidFill>
                  <a:latin typeface="DIN Next LT Pro"/>
                  <a:cs typeface="DIN Next LT Pro"/>
                </a:rPr>
                <a:t>transect</a:t>
              </a:r>
              <a:endParaRPr lang="es-ES" sz="1200" b="1" dirty="0">
                <a:solidFill>
                  <a:srgbClr val="39ACB2"/>
                </a:solidFill>
                <a:latin typeface="DIN Next LT Pro"/>
                <a:cs typeface="DIN Next LT Pro"/>
              </a:endParaRPr>
            </a:p>
          </p:txBody>
        </p:sp>
      </p:grpSp>
    </p:spTree>
    <p:extLst>
      <p:ext uri="{BB962C8B-B14F-4D97-AF65-F5344CB8AC3E}">
        <p14:creationId xmlns:p14="http://schemas.microsoft.com/office/powerpoint/2010/main" xmlns="" val="2390289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5785243" cy="434134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807451" cy="523220"/>
          </a:xfrm>
          <a:prstGeom prst="rect">
            <a:avLst/>
          </a:prstGeom>
          <a:noFill/>
        </p:spPr>
        <p:txBody>
          <a:bodyPr wrap="square" rtlCol="0">
            <a:spAutoFit/>
          </a:bodyPr>
          <a:lstStyle/>
          <a:p>
            <a:r>
              <a:rPr lang="en-GB" sz="2800" b="1" dirty="0" smtClean="0">
                <a:solidFill>
                  <a:srgbClr val="42AFB6"/>
                </a:solidFill>
                <a:latin typeface="Cube"/>
                <a:cs typeface="Cube"/>
              </a:rPr>
              <a:t>Seasonal variability in transports – Ibiza Channel</a:t>
            </a:r>
            <a:endParaRPr lang="en-GB" sz="2800" b="1" baseline="30000" dirty="0">
              <a:solidFill>
                <a:srgbClr val="42AFB6"/>
              </a:solidFill>
              <a:latin typeface="Cube"/>
              <a:cs typeface="Cube"/>
            </a:endParaRPr>
          </a:p>
        </p:txBody>
      </p:sp>
      <p:sp>
        <p:nvSpPr>
          <p:cNvPr id="4" name="TextBox 3"/>
          <p:cNvSpPr txBox="1"/>
          <p:nvPr/>
        </p:nvSpPr>
        <p:spPr>
          <a:xfrm>
            <a:off x="6672582" y="4879906"/>
            <a:ext cx="2573018" cy="1384995"/>
          </a:xfrm>
          <a:prstGeom prst="rect">
            <a:avLst/>
          </a:prstGeom>
          <a:noFill/>
        </p:spPr>
        <p:txBody>
          <a:bodyPr wrap="square" rtlCol="0">
            <a:spAutoFit/>
          </a:bodyPr>
          <a:lstStyle/>
          <a:p>
            <a:pPr>
              <a:spcBef>
                <a:spcPts val="100"/>
              </a:spcBef>
              <a:spcAft>
                <a:spcPts val="100"/>
              </a:spcAft>
            </a:pPr>
            <a:r>
              <a:rPr lang="en-GB" sz="1200" i="1" dirty="0" smtClean="0">
                <a:solidFill>
                  <a:schemeClr val="bg1"/>
                </a:solidFill>
                <a:latin typeface="DIN Next LT Pro"/>
                <a:cs typeface="DIN Next LT Pro"/>
              </a:rPr>
              <a:t>Geostrophic transports </a:t>
            </a:r>
            <a:r>
              <a:rPr lang="en-GB" sz="1200" i="1" dirty="0">
                <a:solidFill>
                  <a:schemeClr val="bg1"/>
                </a:solidFill>
                <a:latin typeface="DIN Next LT Pro"/>
                <a:cs typeface="DIN Next LT Pro"/>
              </a:rPr>
              <a:t>north </a:t>
            </a:r>
            <a:r>
              <a:rPr lang="en-GB" sz="1200" i="1" dirty="0" smtClean="0">
                <a:solidFill>
                  <a:schemeClr val="bg1"/>
                </a:solidFill>
                <a:latin typeface="DIN Next LT Pro"/>
                <a:cs typeface="DIN Next LT Pro"/>
              </a:rPr>
              <a:t>(positive) and </a:t>
            </a:r>
            <a:r>
              <a:rPr lang="en-GB" sz="1200" i="1" dirty="0">
                <a:solidFill>
                  <a:schemeClr val="bg1"/>
                </a:solidFill>
                <a:latin typeface="DIN Next LT Pro"/>
                <a:cs typeface="DIN Next LT Pro"/>
              </a:rPr>
              <a:t>south </a:t>
            </a:r>
            <a:r>
              <a:rPr lang="en-GB" sz="1200" i="1" dirty="0" smtClean="0">
                <a:solidFill>
                  <a:schemeClr val="bg1"/>
                </a:solidFill>
                <a:latin typeface="DIN Next LT Pro"/>
                <a:cs typeface="DIN Next LT Pro"/>
              </a:rPr>
              <a:t>(negative) for </a:t>
            </a:r>
            <a:r>
              <a:rPr lang="en-GB" sz="1200" i="1" dirty="0">
                <a:solidFill>
                  <a:schemeClr val="bg1"/>
                </a:solidFill>
                <a:latin typeface="DIN Next LT Pro"/>
                <a:cs typeface="DIN Next LT Pro"/>
              </a:rPr>
              <a:t>each </a:t>
            </a:r>
            <a:r>
              <a:rPr lang="en-GB" sz="1200" i="1" dirty="0" smtClean="0">
                <a:solidFill>
                  <a:schemeClr val="bg1"/>
                </a:solidFill>
                <a:latin typeface="DIN Next LT Pro"/>
                <a:cs typeface="DIN Next LT Pro"/>
              </a:rPr>
              <a:t>glider and ship transect grouped by month. Each bar represents a deep channel transect channel (2 days) and a cluster of bars a month.</a:t>
            </a:r>
            <a:endParaRPr lang="en-GB" sz="1200" i="1" dirty="0">
              <a:solidFill>
                <a:schemeClr val="bg1"/>
              </a:solidFill>
              <a:latin typeface="DIN Next LT Pro"/>
              <a:cs typeface="DIN Next LT Pro"/>
            </a:endParaRPr>
          </a:p>
        </p:txBody>
      </p:sp>
      <p:sp>
        <p:nvSpPr>
          <p:cNvPr id="7" name="Rectangle 6"/>
          <p:cNvSpPr/>
          <p:nvPr/>
        </p:nvSpPr>
        <p:spPr>
          <a:xfrm>
            <a:off x="6672582" y="1862667"/>
            <a:ext cx="2426968" cy="279823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6570398" y="5580643"/>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6653955" y="1871134"/>
            <a:ext cx="2426968" cy="2672526"/>
          </a:xfrm>
          <a:prstGeom prst="rect">
            <a:avLst/>
          </a:prstGeom>
          <a:noFill/>
        </p:spPr>
        <p:txBody>
          <a:bodyPr wrap="square" rtlCol="0">
            <a:spAutoFit/>
          </a:bodyPr>
          <a:lstStyle/>
          <a:p>
            <a:pPr>
              <a:spcBef>
                <a:spcPts val="100"/>
              </a:spcBef>
              <a:spcAft>
                <a:spcPts val="100"/>
              </a:spcAft>
            </a:pPr>
            <a:r>
              <a:rPr lang="en-GB" sz="1200" dirty="0" smtClean="0">
                <a:solidFill>
                  <a:schemeClr val="bg1"/>
                </a:solidFill>
                <a:latin typeface="DIN Next LT Pro"/>
                <a:cs typeface="DIN Next LT Pro"/>
              </a:rPr>
              <a:t>Combining intensive glider with ship data, to give a clear view of annual pattern transport</a:t>
            </a:r>
          </a:p>
          <a:p>
            <a:pPr>
              <a:spcBef>
                <a:spcPts val="100"/>
              </a:spcBef>
              <a:spcAft>
                <a:spcPts val="100"/>
              </a:spcAft>
            </a:pPr>
            <a:endParaRPr lang="en-GB" sz="1200" dirty="0" smtClean="0">
              <a:solidFill>
                <a:schemeClr val="bg1"/>
              </a:solidFill>
              <a:latin typeface="DIN Next LT Pro"/>
              <a:cs typeface="DIN Next LT Pro"/>
            </a:endParaRPr>
          </a:p>
          <a:p>
            <a:pPr marL="171450" indent="-171450">
              <a:spcBef>
                <a:spcPts val="100"/>
              </a:spcBef>
              <a:spcAft>
                <a:spcPts val="100"/>
              </a:spcAft>
              <a:buFontTx/>
              <a:buChar char="-"/>
            </a:pPr>
            <a:r>
              <a:rPr lang="en-GB" sz="1200" dirty="0" smtClean="0">
                <a:solidFill>
                  <a:schemeClr val="bg1"/>
                </a:solidFill>
                <a:latin typeface="DIN Next LT Pro"/>
                <a:cs typeface="DIN Next LT Pro"/>
              </a:rPr>
              <a:t>Seasonal cycle in southward transport is apparent</a:t>
            </a:r>
          </a:p>
          <a:p>
            <a:pPr marL="171450" indent="-171450">
              <a:spcBef>
                <a:spcPts val="100"/>
              </a:spcBef>
              <a:spcAft>
                <a:spcPts val="100"/>
              </a:spcAft>
              <a:buFontTx/>
              <a:buChar char="-"/>
            </a:pPr>
            <a:r>
              <a:rPr lang="en-GB" sz="1200" dirty="0" smtClean="0">
                <a:solidFill>
                  <a:schemeClr val="bg1"/>
                </a:solidFill>
                <a:latin typeface="DIN Next LT Pro"/>
                <a:cs typeface="DIN Next LT Pro"/>
              </a:rPr>
              <a:t>An annual cycle for presence of WIW is also visible</a:t>
            </a:r>
            <a:endParaRPr lang="en-GB" sz="1200" dirty="0">
              <a:solidFill>
                <a:schemeClr val="bg1"/>
              </a:solidFill>
              <a:latin typeface="DIN Next LT Pro"/>
              <a:cs typeface="DIN Next LT Pro"/>
            </a:endParaRPr>
          </a:p>
          <a:p>
            <a:pPr marL="171450" indent="-171450">
              <a:spcBef>
                <a:spcPts val="100"/>
              </a:spcBef>
              <a:spcAft>
                <a:spcPts val="100"/>
              </a:spcAft>
              <a:buFontTx/>
              <a:buChar char="-"/>
            </a:pPr>
            <a:r>
              <a:rPr lang="en-GB" sz="1200" dirty="0" smtClean="0">
                <a:solidFill>
                  <a:schemeClr val="bg1"/>
                </a:solidFill>
                <a:latin typeface="DIN Next LT Pro"/>
                <a:cs typeface="DIN Next LT Pro"/>
              </a:rPr>
              <a:t>No obvious seasonality in the northward transport</a:t>
            </a:r>
          </a:p>
          <a:p>
            <a:pPr marL="171450" indent="-171450">
              <a:spcBef>
                <a:spcPts val="100"/>
              </a:spcBef>
              <a:spcAft>
                <a:spcPts val="100"/>
              </a:spcAft>
              <a:buFontTx/>
              <a:buChar char="-"/>
            </a:pPr>
            <a:r>
              <a:rPr lang="en-GB" sz="1200" dirty="0">
                <a:solidFill>
                  <a:schemeClr val="bg1"/>
                </a:solidFill>
                <a:latin typeface="DIN Next LT Pro"/>
                <a:cs typeface="DIN Next LT Pro"/>
              </a:rPr>
              <a:t>High in month </a:t>
            </a:r>
            <a:r>
              <a:rPr lang="en-GB" sz="1200" dirty="0" smtClean="0">
                <a:solidFill>
                  <a:schemeClr val="bg1"/>
                </a:solidFill>
                <a:latin typeface="DIN Next LT Pro"/>
                <a:cs typeface="DIN Next LT Pro"/>
              </a:rPr>
              <a:t>variability</a:t>
            </a:r>
            <a:endParaRPr lang="en-GB" sz="1200" dirty="0">
              <a:solidFill>
                <a:schemeClr val="bg1"/>
              </a:solidFill>
              <a:latin typeface="DIN Next LT Pro"/>
              <a:cs typeface="DIN Next LT Pro"/>
            </a:endParaRPr>
          </a:p>
          <a:p>
            <a:pPr>
              <a:spcBef>
                <a:spcPts val="100"/>
              </a:spcBef>
              <a:spcAft>
                <a:spcPts val="100"/>
              </a:spcAft>
            </a:pPr>
            <a:endParaRPr lang="en-GB" sz="1200" dirty="0" smtClean="0">
              <a:solidFill>
                <a:schemeClr val="bg1"/>
              </a:solidFill>
              <a:latin typeface="DIN Next LT Pro"/>
              <a:cs typeface="DIN Next LT Pro"/>
            </a:endParaRPr>
          </a:p>
          <a:p>
            <a:pPr>
              <a:spcBef>
                <a:spcPts val="100"/>
              </a:spcBef>
              <a:spcAft>
                <a:spcPts val="100"/>
              </a:spcAft>
            </a:pPr>
            <a:endParaRPr lang="en-GB" sz="1200" dirty="0" smtClean="0">
              <a:solidFill>
                <a:schemeClr val="bg1"/>
              </a:solidFill>
              <a:latin typeface="DIN Next LT Pro"/>
              <a:cs typeface="DIN Next LT Pro"/>
            </a:endParaRPr>
          </a:p>
        </p:txBody>
      </p:sp>
      <p:pic>
        <p:nvPicPr>
          <p:cNvPr id="6" name="Imagen 5" descr="barPlotMonthsWM_IC.t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1947" y="1871134"/>
            <a:ext cx="5787346" cy="4342921"/>
          </a:xfrm>
          <a:prstGeom prst="rect">
            <a:avLst/>
          </a:prstGeom>
        </p:spPr>
      </p:pic>
    </p:spTree>
    <p:extLst>
      <p:ext uri="{BB962C8B-B14F-4D97-AF65-F5344CB8AC3E}">
        <p14:creationId xmlns:p14="http://schemas.microsoft.com/office/powerpoint/2010/main" xmlns="" val="33501843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5785243" cy="434134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807451" cy="523220"/>
          </a:xfrm>
          <a:prstGeom prst="rect">
            <a:avLst/>
          </a:prstGeom>
          <a:noFill/>
        </p:spPr>
        <p:txBody>
          <a:bodyPr wrap="square" rtlCol="0">
            <a:spAutoFit/>
          </a:bodyPr>
          <a:lstStyle/>
          <a:p>
            <a:r>
              <a:rPr lang="en-GB" sz="2800" b="1" dirty="0" smtClean="0">
                <a:solidFill>
                  <a:srgbClr val="42AFB6"/>
                </a:solidFill>
                <a:latin typeface="Cube"/>
                <a:cs typeface="Cube"/>
              </a:rPr>
              <a:t>Seasonal variability in transports – interannual mean</a:t>
            </a:r>
            <a:endParaRPr lang="en-GB" sz="2800" b="1" baseline="30000" dirty="0">
              <a:solidFill>
                <a:srgbClr val="42AFB6"/>
              </a:solidFill>
              <a:latin typeface="Cube"/>
              <a:cs typeface="Cube"/>
            </a:endParaRPr>
          </a:p>
        </p:txBody>
      </p:sp>
      <p:sp>
        <p:nvSpPr>
          <p:cNvPr id="4" name="TextBox 3"/>
          <p:cNvSpPr txBox="1"/>
          <p:nvPr/>
        </p:nvSpPr>
        <p:spPr>
          <a:xfrm>
            <a:off x="6653955" y="5188347"/>
            <a:ext cx="2505285" cy="1015663"/>
          </a:xfrm>
          <a:prstGeom prst="rect">
            <a:avLst/>
          </a:prstGeom>
          <a:noFill/>
        </p:spPr>
        <p:txBody>
          <a:bodyPr wrap="square" rtlCol="0">
            <a:spAutoFit/>
          </a:bodyPr>
          <a:lstStyle/>
          <a:p>
            <a:pPr>
              <a:spcBef>
                <a:spcPts val="100"/>
              </a:spcBef>
              <a:spcAft>
                <a:spcPts val="100"/>
              </a:spcAft>
            </a:pPr>
            <a:r>
              <a:rPr lang="en-GB" sz="1200" i="1" dirty="0" smtClean="0">
                <a:solidFill>
                  <a:schemeClr val="bg1"/>
                </a:solidFill>
                <a:latin typeface="DIN Next LT Pro"/>
                <a:cs typeface="DIN Next LT Pro"/>
              </a:rPr>
              <a:t>Monthly mean of transport (volume) for glider (magenta), ship (green) and both (black) with SD (error bar). Glider transport totals (dots) ship transport totals (stars).</a:t>
            </a:r>
            <a:endParaRPr lang="en-GB" sz="1200" i="1" dirty="0">
              <a:solidFill>
                <a:schemeClr val="bg1"/>
              </a:solidFill>
              <a:latin typeface="DIN Next LT Pro"/>
              <a:cs typeface="DIN Next LT Pro"/>
            </a:endParaRPr>
          </a:p>
        </p:txBody>
      </p:sp>
      <p:sp>
        <p:nvSpPr>
          <p:cNvPr id="7" name="Rectangle 6"/>
          <p:cNvSpPr/>
          <p:nvPr/>
        </p:nvSpPr>
        <p:spPr>
          <a:xfrm>
            <a:off x="6672582" y="1862666"/>
            <a:ext cx="2744468" cy="3026834"/>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6570398" y="5394369"/>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6672582" y="1986026"/>
            <a:ext cx="2744468" cy="2780249"/>
          </a:xfrm>
          <a:prstGeom prst="rect">
            <a:avLst/>
          </a:prstGeom>
          <a:noFill/>
        </p:spPr>
        <p:txBody>
          <a:bodyPr wrap="square" rtlCol="0">
            <a:spAutoFit/>
          </a:bodyPr>
          <a:lstStyle/>
          <a:p>
            <a:pPr marL="171450" indent="-171450">
              <a:spcBef>
                <a:spcPts val="100"/>
              </a:spcBef>
              <a:spcAft>
                <a:spcPts val="100"/>
              </a:spcAft>
              <a:buFontTx/>
              <a:buChar char="-"/>
            </a:pPr>
            <a:r>
              <a:rPr lang="en-GB" sz="1300" dirty="0" smtClean="0">
                <a:solidFill>
                  <a:schemeClr val="bg1"/>
                </a:solidFill>
                <a:latin typeface="DIN Next LT Pro"/>
                <a:cs typeface="DIN Next LT Pro"/>
              </a:rPr>
              <a:t>Seasonal cycle in southwards transports</a:t>
            </a:r>
            <a:endParaRPr lang="en-GB" sz="1300" dirty="0">
              <a:solidFill>
                <a:schemeClr val="bg1"/>
              </a:solidFill>
              <a:latin typeface="DIN Next LT Pro"/>
              <a:cs typeface="DIN Next LT Pro"/>
            </a:endParaRPr>
          </a:p>
          <a:p>
            <a:pPr marL="171450" indent="-171450">
              <a:spcBef>
                <a:spcPts val="100"/>
              </a:spcBef>
              <a:spcAft>
                <a:spcPts val="100"/>
              </a:spcAft>
              <a:buFontTx/>
              <a:buChar char="-"/>
            </a:pPr>
            <a:r>
              <a:rPr lang="en-GB" sz="1300" dirty="0" smtClean="0">
                <a:solidFill>
                  <a:schemeClr val="bg1"/>
                </a:solidFill>
                <a:latin typeface="DIN Next LT Pro"/>
                <a:cs typeface="DIN Next LT Pro"/>
              </a:rPr>
              <a:t>Good agreement </a:t>
            </a:r>
            <a:r>
              <a:rPr lang="en-GB" sz="1300" dirty="0">
                <a:solidFill>
                  <a:schemeClr val="bg1"/>
                </a:solidFill>
                <a:latin typeface="DIN Next LT Pro"/>
                <a:cs typeface="DIN Next LT Pro"/>
              </a:rPr>
              <a:t>between </a:t>
            </a:r>
            <a:r>
              <a:rPr lang="en-GB" sz="1300" dirty="0" smtClean="0">
                <a:solidFill>
                  <a:schemeClr val="bg1"/>
                </a:solidFill>
                <a:latin typeface="DIN Next LT Pro"/>
                <a:cs typeface="DIN Next LT Pro"/>
              </a:rPr>
              <a:t>glider </a:t>
            </a:r>
            <a:r>
              <a:rPr lang="en-GB" sz="1300" dirty="0">
                <a:solidFill>
                  <a:schemeClr val="bg1"/>
                </a:solidFill>
                <a:latin typeface="DIN Next LT Pro"/>
                <a:cs typeface="DIN Next LT Pro"/>
              </a:rPr>
              <a:t>and ship </a:t>
            </a:r>
            <a:r>
              <a:rPr lang="en-GB" sz="1300" dirty="0" smtClean="0">
                <a:solidFill>
                  <a:schemeClr val="bg1"/>
                </a:solidFill>
                <a:latin typeface="DIN Next LT Pro"/>
                <a:cs typeface="DIN Next LT Pro"/>
              </a:rPr>
              <a:t>data</a:t>
            </a:r>
          </a:p>
          <a:p>
            <a:pPr marL="171450" indent="-171450">
              <a:spcBef>
                <a:spcPts val="100"/>
              </a:spcBef>
              <a:spcAft>
                <a:spcPts val="100"/>
              </a:spcAft>
              <a:buFontTx/>
              <a:buChar char="-"/>
            </a:pPr>
            <a:r>
              <a:rPr lang="en-GB" sz="1300" dirty="0" smtClean="0">
                <a:solidFill>
                  <a:schemeClr val="bg1"/>
                </a:solidFill>
                <a:latin typeface="DIN Next LT Pro"/>
                <a:cs typeface="DIN Next LT Pro"/>
              </a:rPr>
              <a:t>General </a:t>
            </a:r>
            <a:r>
              <a:rPr lang="en-GB" sz="1300" dirty="0">
                <a:solidFill>
                  <a:schemeClr val="bg1"/>
                </a:solidFill>
                <a:latin typeface="DIN Next LT Pro"/>
                <a:cs typeface="DIN Next LT Pro"/>
              </a:rPr>
              <a:t>agreement with </a:t>
            </a:r>
            <a:r>
              <a:rPr lang="en-GB" sz="1300" dirty="0" smtClean="0">
                <a:solidFill>
                  <a:schemeClr val="bg1"/>
                </a:solidFill>
                <a:latin typeface="DIN Next LT Pro"/>
                <a:cs typeface="DIN Next LT Pro"/>
              </a:rPr>
              <a:t>previous studies</a:t>
            </a:r>
            <a:r>
              <a:rPr lang="en-GB" sz="1300" dirty="0">
                <a:solidFill>
                  <a:schemeClr val="bg1"/>
                </a:solidFill>
                <a:latin typeface="DIN Next LT Pro"/>
                <a:cs typeface="DIN Next LT Pro"/>
              </a:rPr>
              <a:t> </a:t>
            </a:r>
            <a:r>
              <a:rPr lang="en-GB" sz="1300" dirty="0" smtClean="0">
                <a:solidFill>
                  <a:schemeClr val="bg1"/>
                </a:solidFill>
                <a:latin typeface="DIN Next LT Pro"/>
                <a:cs typeface="DIN Next LT Pro"/>
              </a:rPr>
              <a:t>(Pinot et al. 2002)</a:t>
            </a:r>
          </a:p>
          <a:p>
            <a:pPr marL="171450" indent="-171450">
              <a:spcBef>
                <a:spcPts val="100"/>
              </a:spcBef>
              <a:spcAft>
                <a:spcPts val="100"/>
              </a:spcAft>
              <a:buFontTx/>
              <a:buChar char="-"/>
            </a:pPr>
            <a:r>
              <a:rPr lang="en-GB" sz="1300" dirty="0" smtClean="0">
                <a:solidFill>
                  <a:schemeClr val="bg1"/>
                </a:solidFill>
                <a:latin typeface="DIN Next LT Pro"/>
                <a:cs typeface="DIN Next LT Pro"/>
              </a:rPr>
              <a:t>But no seasonal signal in northward transport discernable above the variability</a:t>
            </a:r>
          </a:p>
          <a:p>
            <a:pPr marL="171450" indent="-171450">
              <a:spcBef>
                <a:spcPts val="100"/>
              </a:spcBef>
              <a:spcAft>
                <a:spcPts val="100"/>
              </a:spcAft>
              <a:buFontTx/>
              <a:buChar char="-"/>
            </a:pPr>
            <a:r>
              <a:rPr lang="en-GB" sz="1300" dirty="0" smtClean="0">
                <a:solidFill>
                  <a:schemeClr val="bg1"/>
                </a:solidFill>
                <a:latin typeface="DIN Next LT Pro"/>
                <a:cs typeface="DIN Next LT Pro"/>
              </a:rPr>
              <a:t>Different to previous view that as </a:t>
            </a:r>
            <a:r>
              <a:rPr lang="en-GB" sz="1300" dirty="0">
                <a:solidFill>
                  <a:schemeClr val="bg1"/>
                </a:solidFill>
                <a:latin typeface="DIN Next LT Pro"/>
                <a:cs typeface="DIN Next LT Pro"/>
              </a:rPr>
              <a:t>the NC </a:t>
            </a:r>
            <a:r>
              <a:rPr lang="en-GB" sz="1300" dirty="0" smtClean="0">
                <a:solidFill>
                  <a:schemeClr val="bg1"/>
                </a:solidFill>
                <a:latin typeface="DIN Next LT Pro"/>
                <a:cs typeface="DIN Next LT Pro"/>
              </a:rPr>
              <a:t>declines</a:t>
            </a:r>
            <a:r>
              <a:rPr lang="en-GB" sz="1300" dirty="0">
                <a:solidFill>
                  <a:schemeClr val="bg1"/>
                </a:solidFill>
                <a:latin typeface="DIN Next LT Pro"/>
                <a:cs typeface="DIN Next LT Pro"/>
              </a:rPr>
              <a:t>, fresher </a:t>
            </a:r>
            <a:r>
              <a:rPr lang="en-GB" sz="1300" dirty="0" smtClean="0">
                <a:solidFill>
                  <a:schemeClr val="bg1"/>
                </a:solidFill>
                <a:latin typeface="DIN Next LT Pro"/>
                <a:cs typeface="DIN Next LT Pro"/>
              </a:rPr>
              <a:t>waters progress north </a:t>
            </a:r>
            <a:r>
              <a:rPr lang="en-GB" sz="1200" dirty="0">
                <a:solidFill>
                  <a:schemeClr val="bg1"/>
                </a:solidFill>
                <a:latin typeface="DIN Next LT Pro"/>
                <a:cs typeface="DIN Next LT Pro"/>
              </a:rPr>
              <a:t>e.g. Pinot et al. </a:t>
            </a:r>
            <a:r>
              <a:rPr lang="en-GB" sz="1200" dirty="0" smtClean="0">
                <a:solidFill>
                  <a:schemeClr val="bg1"/>
                </a:solidFill>
                <a:latin typeface="DIN Next LT Pro"/>
                <a:cs typeface="DIN Next LT Pro"/>
              </a:rPr>
              <a:t>(2002)</a:t>
            </a:r>
          </a:p>
        </p:txBody>
      </p:sp>
      <p:pic>
        <p:nvPicPr>
          <p:cNvPr id="9" name="Imagen 8" descr="Macintosh HD:Users:emmaheslop:Dropbox:seasonalSignal_smooth_IC.tif"/>
          <p:cNvPicPr/>
          <p:nvPr/>
        </p:nvPicPr>
        <p:blipFill>
          <a:blip r:embed="rId3">
            <a:extLst>
              <a:ext uri="{28A0092B-C50C-407E-A947-70E740481C1C}">
                <a14:useLocalDpi xmlns:a14="http://schemas.microsoft.com/office/drawing/2010/main" xmlns="" val="0"/>
              </a:ext>
            </a:extLst>
          </a:blip>
          <a:srcRect/>
          <a:stretch>
            <a:fillRect/>
          </a:stretch>
        </p:blipFill>
        <p:spPr bwMode="auto">
          <a:xfrm>
            <a:off x="654050" y="1862667"/>
            <a:ext cx="5785243" cy="4341343"/>
          </a:xfrm>
          <a:prstGeom prst="rect">
            <a:avLst/>
          </a:prstGeom>
          <a:noFill/>
          <a:ln>
            <a:noFill/>
          </a:ln>
        </p:spPr>
      </p:pic>
    </p:spTree>
    <p:extLst>
      <p:ext uri="{BB962C8B-B14F-4D97-AF65-F5344CB8AC3E}">
        <p14:creationId xmlns:p14="http://schemas.microsoft.com/office/powerpoint/2010/main" xmlns="" val="40290705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202F"/>
        </a:solidFill>
        <a:effectLst/>
      </p:bgPr>
    </p:bg>
    <p:spTree>
      <p:nvGrpSpPr>
        <p:cNvPr id="1" name=""/>
        <p:cNvGrpSpPr/>
        <p:nvPr/>
      </p:nvGrpSpPr>
      <p:grpSpPr>
        <a:xfrm>
          <a:off x="0" y="0"/>
          <a:ext cx="0" cy="0"/>
          <a:chOff x="0" y="0"/>
          <a:chExt cx="0" cy="0"/>
        </a:xfrm>
      </p:grpSpPr>
      <p:sp>
        <p:nvSpPr>
          <p:cNvPr id="2" name="Rectangle 1"/>
          <p:cNvSpPr/>
          <p:nvPr/>
        </p:nvSpPr>
        <p:spPr>
          <a:xfrm>
            <a:off x="654050" y="1862667"/>
            <a:ext cx="5785243" cy="4341343"/>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9599" y="1032933"/>
            <a:ext cx="8807451" cy="523220"/>
          </a:xfrm>
          <a:prstGeom prst="rect">
            <a:avLst/>
          </a:prstGeom>
          <a:noFill/>
        </p:spPr>
        <p:txBody>
          <a:bodyPr wrap="square" rtlCol="0">
            <a:spAutoFit/>
          </a:bodyPr>
          <a:lstStyle/>
          <a:p>
            <a:r>
              <a:rPr lang="en-GB" sz="2800" b="1" dirty="0" smtClean="0">
                <a:solidFill>
                  <a:srgbClr val="42AFB6"/>
                </a:solidFill>
                <a:latin typeface="Cube"/>
                <a:cs typeface="Cube"/>
              </a:rPr>
              <a:t>Watermass variability - WIW</a:t>
            </a:r>
            <a:endParaRPr lang="en-GB" sz="2800" b="1" baseline="30000" dirty="0">
              <a:solidFill>
                <a:srgbClr val="42AFB6"/>
              </a:solidFill>
              <a:latin typeface="Cube"/>
              <a:cs typeface="Cube"/>
            </a:endParaRPr>
          </a:p>
        </p:txBody>
      </p:sp>
      <p:sp>
        <p:nvSpPr>
          <p:cNvPr id="4" name="TextBox 3"/>
          <p:cNvSpPr txBox="1"/>
          <p:nvPr/>
        </p:nvSpPr>
        <p:spPr>
          <a:xfrm>
            <a:off x="6653955" y="3358813"/>
            <a:ext cx="3056467" cy="646331"/>
          </a:xfrm>
          <a:prstGeom prst="rect">
            <a:avLst/>
          </a:prstGeom>
          <a:noFill/>
        </p:spPr>
        <p:txBody>
          <a:bodyPr wrap="square" rtlCol="0">
            <a:spAutoFit/>
          </a:bodyPr>
          <a:lstStyle/>
          <a:p>
            <a:pPr>
              <a:spcBef>
                <a:spcPts val="100"/>
              </a:spcBef>
              <a:spcAft>
                <a:spcPts val="100"/>
              </a:spcAft>
            </a:pPr>
            <a:r>
              <a:rPr lang="en-GB" sz="1200" i="1" dirty="0" smtClean="0">
                <a:solidFill>
                  <a:schemeClr val="bg1"/>
                </a:solidFill>
                <a:latin typeface="DIN Next LT Pro"/>
                <a:cs typeface="DIN Next LT Pro"/>
              </a:rPr>
              <a:t>Average monthly geostrophic transports of WIW northwards and southwards (dotted line) and net transports (dashed line)</a:t>
            </a:r>
          </a:p>
        </p:txBody>
      </p:sp>
      <p:sp>
        <p:nvSpPr>
          <p:cNvPr id="7" name="Rectangle 6"/>
          <p:cNvSpPr/>
          <p:nvPr/>
        </p:nvSpPr>
        <p:spPr>
          <a:xfrm>
            <a:off x="6672581" y="1862667"/>
            <a:ext cx="3037841" cy="1514976"/>
          </a:xfrm>
          <a:prstGeom prst="rect">
            <a:avLst/>
          </a:prstGeom>
          <a:noFill/>
          <a:ln>
            <a:solidFill>
              <a:srgbClr val="42AF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rot="16200000">
            <a:off x="6551771" y="3624844"/>
            <a:ext cx="89746" cy="77367"/>
          </a:xfrm>
          <a:prstGeom prst="triangle">
            <a:avLst/>
          </a:prstGeom>
          <a:solidFill>
            <a:srgbClr val="42AF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p:nvPr/>
        </p:nvSpPr>
        <p:spPr>
          <a:xfrm>
            <a:off x="6634482" y="1931837"/>
            <a:ext cx="3075941" cy="1343958"/>
          </a:xfrm>
          <a:prstGeom prst="rect">
            <a:avLst/>
          </a:prstGeom>
          <a:noFill/>
        </p:spPr>
        <p:txBody>
          <a:bodyPr wrap="square" rtlCol="0">
            <a:spAutoFit/>
          </a:bodyPr>
          <a:lstStyle/>
          <a:p>
            <a:pPr marL="171450" indent="-171450">
              <a:spcBef>
                <a:spcPts val="100"/>
              </a:spcBef>
              <a:spcAft>
                <a:spcPts val="100"/>
              </a:spcAft>
              <a:buFontTx/>
              <a:buChar char="-"/>
            </a:pPr>
            <a:r>
              <a:rPr lang="en-GB" sz="1300" dirty="0">
                <a:solidFill>
                  <a:schemeClr val="bg1"/>
                </a:solidFill>
                <a:latin typeface="DIN Next LT Pro"/>
                <a:cs typeface="DIN Next LT Pro"/>
              </a:rPr>
              <a:t>M</a:t>
            </a:r>
            <a:r>
              <a:rPr lang="en-GB" sz="1300" dirty="0" smtClean="0">
                <a:solidFill>
                  <a:schemeClr val="bg1"/>
                </a:solidFill>
                <a:latin typeface="DIN Next LT Pro"/>
                <a:cs typeface="DIN Next LT Pro"/>
              </a:rPr>
              <a:t>ean pattern of WIW transport</a:t>
            </a:r>
          </a:p>
          <a:p>
            <a:pPr marL="171450" indent="-171450">
              <a:spcBef>
                <a:spcPts val="100"/>
              </a:spcBef>
              <a:spcAft>
                <a:spcPts val="100"/>
              </a:spcAft>
              <a:buFontTx/>
              <a:buChar char="-"/>
            </a:pPr>
            <a:r>
              <a:rPr lang="en-GB" sz="1300" dirty="0" smtClean="0">
                <a:solidFill>
                  <a:schemeClr val="bg1"/>
                </a:solidFill>
                <a:latin typeface="DIN Next LT Pro"/>
                <a:cs typeface="DIN Next LT Pro"/>
              </a:rPr>
              <a:t>Mean </a:t>
            </a:r>
            <a:r>
              <a:rPr lang="en-GB" sz="1300" dirty="0">
                <a:solidFill>
                  <a:schemeClr val="bg1"/>
                </a:solidFill>
                <a:latin typeface="DIN Next LT Pro"/>
                <a:cs typeface="DIN Next LT Pro"/>
              </a:rPr>
              <a:t>volume exported</a:t>
            </a:r>
            <a:r>
              <a:rPr lang="en-GB" sz="1300" dirty="0" smtClean="0">
                <a:solidFill>
                  <a:schemeClr val="bg1"/>
                </a:solidFill>
                <a:latin typeface="DIN Next LT Pro"/>
                <a:cs typeface="DIN Next LT Pro"/>
              </a:rPr>
              <a:t>, matches a previous </a:t>
            </a:r>
            <a:r>
              <a:rPr lang="en-GB" sz="1300" dirty="0">
                <a:solidFill>
                  <a:schemeClr val="bg1"/>
                </a:solidFill>
                <a:latin typeface="DIN Next LT Pro"/>
                <a:cs typeface="DIN Next LT Pro"/>
              </a:rPr>
              <a:t>estimate for </a:t>
            </a:r>
            <a:r>
              <a:rPr lang="en-GB" sz="1300" dirty="0" smtClean="0">
                <a:solidFill>
                  <a:schemeClr val="bg1"/>
                </a:solidFill>
                <a:latin typeface="DIN Next LT Pro"/>
                <a:cs typeface="DIN Next LT Pro"/>
              </a:rPr>
              <a:t>WIW </a:t>
            </a:r>
            <a:r>
              <a:rPr lang="en-GB" sz="1300" dirty="0">
                <a:solidFill>
                  <a:schemeClr val="bg1"/>
                </a:solidFill>
                <a:latin typeface="DIN Next LT Pro"/>
                <a:cs typeface="DIN Next LT Pro"/>
              </a:rPr>
              <a:t>production (Allen et al. 2008</a:t>
            </a:r>
            <a:r>
              <a:rPr lang="en-GB" sz="1300" dirty="0" smtClean="0">
                <a:solidFill>
                  <a:schemeClr val="bg1"/>
                </a:solidFill>
                <a:latin typeface="DIN Next LT Pro"/>
                <a:cs typeface="DIN Next LT Pro"/>
              </a:rPr>
              <a:t>)</a:t>
            </a:r>
          </a:p>
          <a:p>
            <a:pPr marL="171450" indent="-171450">
              <a:spcBef>
                <a:spcPts val="100"/>
              </a:spcBef>
              <a:spcAft>
                <a:spcPts val="100"/>
              </a:spcAft>
              <a:buFontTx/>
              <a:buChar char="-"/>
            </a:pPr>
            <a:r>
              <a:rPr lang="en-GB" sz="1300" dirty="0" smtClean="0">
                <a:solidFill>
                  <a:schemeClr val="bg1"/>
                </a:solidFill>
                <a:latin typeface="DIN Next LT Pro"/>
                <a:cs typeface="DIN Next LT Pro"/>
              </a:rPr>
              <a:t>Little exported through Mallorca Channel</a:t>
            </a:r>
          </a:p>
        </p:txBody>
      </p:sp>
      <p:pic>
        <p:nvPicPr>
          <p:cNvPr id="9" name="Imagen 8" descr="Macintosh HD:Users:emmaheslop:Dropbox:canalesFeb2011_MC_thetaS_all.tif"/>
          <p:cNvPicPr/>
          <p:nvPr/>
        </p:nvPicPr>
        <p:blipFill>
          <a:blip r:embed="rId3">
            <a:extLst>
              <a:ext uri="{28A0092B-C50C-407E-A947-70E740481C1C}">
                <a14:useLocalDpi xmlns:a14="http://schemas.microsoft.com/office/drawing/2010/main" xmlns="" val="0"/>
              </a:ext>
            </a:extLst>
          </a:blip>
          <a:srcRect/>
          <a:stretch>
            <a:fillRect/>
          </a:stretch>
        </p:blipFill>
        <p:spPr bwMode="auto">
          <a:xfrm>
            <a:off x="6653955" y="4056159"/>
            <a:ext cx="3056468" cy="2132337"/>
          </a:xfrm>
          <a:prstGeom prst="rect">
            <a:avLst/>
          </a:prstGeom>
          <a:noFill/>
          <a:ln>
            <a:noFill/>
          </a:ln>
        </p:spPr>
      </p:pic>
      <p:sp>
        <p:nvSpPr>
          <p:cNvPr id="5" name="Elipse 4"/>
          <p:cNvSpPr/>
          <p:nvPr/>
        </p:nvSpPr>
        <p:spPr>
          <a:xfrm>
            <a:off x="8263466" y="5619471"/>
            <a:ext cx="397934" cy="381000"/>
          </a:xfrm>
          <a:prstGeom prst="ellipse">
            <a:avLst/>
          </a:prstGeom>
          <a:noFill/>
          <a:ln w="25400">
            <a:solidFill>
              <a:srgbClr val="42AF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descr="seasonalSignal_WIW.t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4050" y="1863257"/>
            <a:ext cx="5785243" cy="4341342"/>
          </a:xfrm>
          <a:prstGeom prst="rect">
            <a:avLst/>
          </a:prstGeom>
        </p:spPr>
      </p:pic>
    </p:spTree>
    <p:extLst>
      <p:ext uri="{BB962C8B-B14F-4D97-AF65-F5344CB8AC3E}">
        <p14:creationId xmlns:p14="http://schemas.microsoft.com/office/powerpoint/2010/main" xmlns="" val="2106750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1712</Words>
  <Application>Microsoft Office PowerPoint</Application>
  <PresentationFormat>A4-Papier (210x297 mm)</PresentationFormat>
  <Paragraphs>170</Paragraphs>
  <Slides>17</Slides>
  <Notes>6</Notes>
  <HiddenSlides>3</HiddenSlides>
  <MMClips>0</MMClips>
  <ScaleCrop>false</ScaleCrop>
  <HeadingPairs>
    <vt:vector size="4" baseType="variant">
      <vt:variant>
        <vt:lpstr>Design</vt:lpstr>
      </vt:variant>
      <vt:variant>
        <vt:i4>4</vt:i4>
      </vt:variant>
      <vt:variant>
        <vt:lpstr>Folientitel</vt:lpstr>
      </vt:variant>
      <vt:variant>
        <vt:i4>17</vt:i4>
      </vt:variant>
    </vt:vector>
  </HeadingPairs>
  <TitlesOfParts>
    <vt:vector size="21" baseType="lpstr">
      <vt:lpstr>Diseño personalizado</vt:lpstr>
      <vt:lpstr>1_Diseño personalizado</vt:lpstr>
      <vt:lpstr>Tema predeterminado</vt:lpstr>
      <vt:lpstr>2_Diseño personalizado</vt:lpstr>
      <vt:lpstr>Folie 0</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vector>
  </TitlesOfParts>
  <Company>SOLWORKS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 FERRI</dc:creator>
  <cp:lastModifiedBy>Mario Müller</cp:lastModifiedBy>
  <cp:revision>265</cp:revision>
  <dcterms:created xsi:type="dcterms:W3CDTF">2013-10-15T11:37:01Z</dcterms:created>
  <dcterms:modified xsi:type="dcterms:W3CDTF">2014-06-17T09:37:47Z</dcterms:modified>
</cp:coreProperties>
</file>