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video/unknown"/>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6" r:id="rId2"/>
    <p:sldId id="289" r:id="rId3"/>
    <p:sldId id="312" r:id="rId4"/>
    <p:sldId id="288" r:id="rId5"/>
    <p:sldId id="291" r:id="rId6"/>
    <p:sldId id="290" r:id="rId7"/>
    <p:sldId id="311" r:id="rId8"/>
    <p:sldId id="296" r:id="rId9"/>
    <p:sldId id="297" r:id="rId10"/>
    <p:sldId id="298" r:id="rId11"/>
    <p:sldId id="303" r:id="rId12"/>
    <p:sldId id="299" r:id="rId13"/>
    <p:sldId id="300" r:id="rId14"/>
    <p:sldId id="304" r:id="rId15"/>
    <p:sldId id="302" r:id="rId16"/>
    <p:sldId id="310" r:id="rId17"/>
    <p:sldId id="309" r:id="rId18"/>
    <p:sldId id="260" r:id="rId19"/>
  </p:sldIdLst>
  <p:sldSz cx="10688638" cy="7562850"/>
  <p:notesSz cx="9144000" cy="6858000"/>
  <p:defaultTextStyle>
    <a:defPPr>
      <a:defRPr lang="en-US"/>
    </a:defPPr>
    <a:lvl1pPr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1pPr>
    <a:lvl2pPr marL="496888" indent="-39688"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2pPr>
    <a:lvl3pPr marL="995363" indent="-80963"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3pPr>
    <a:lvl4pPr marL="1492250" indent="-120650"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4pPr>
    <a:lvl5pPr marL="1990725" indent="-161925"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0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0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0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0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9900"/>
    <a:srgbClr val="75837B"/>
    <a:srgbClr val="4D5B53"/>
    <a:srgbClr val="D25A1F"/>
    <a:srgbClr val="D29E82"/>
    <a:srgbClr val="A4B8A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71" autoAdjust="0"/>
    <p:restoredTop sz="66075" autoAdjust="0"/>
  </p:normalViewPr>
  <p:slideViewPr>
    <p:cSldViewPr snapToGrid="0" snapToObjects="1">
      <p:cViewPr>
        <p:scale>
          <a:sx n="50" d="100"/>
          <a:sy n="50" d="100"/>
        </p:scale>
        <p:origin x="-1452" y="-72"/>
      </p:cViewPr>
      <p:guideLst>
        <p:guide orient="horz" pos="2382"/>
        <p:guide pos="1814"/>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85C89995-CF97-FC41-94ED-35920AFF362B}" type="datetimeFigureOut">
              <a:rPr lang="en-US" smtClean="0"/>
              <a:t>6/17/2014</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80767271-1E96-1349-B02F-33625BCAF787}" type="slidenum">
              <a:rPr lang="en-US" smtClean="0"/>
              <a:t>‹Nº›</a:t>
            </a:fld>
            <a:endParaRPr lang="en-US"/>
          </a:p>
        </p:txBody>
      </p:sp>
    </p:spTree>
    <p:extLst>
      <p:ext uri="{BB962C8B-B14F-4D97-AF65-F5344CB8AC3E}">
        <p14:creationId xmlns:p14="http://schemas.microsoft.com/office/powerpoint/2010/main" val="6917227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CF2A9255-13F3-044F-91FF-BDF862BA90EF}" type="datetimeFigureOut">
              <a:rPr lang="en-US" smtClean="0"/>
              <a:t>6/17/2014</a:t>
            </a:fld>
            <a:endParaRPr lang="en-US"/>
          </a:p>
        </p:txBody>
      </p:sp>
      <p:sp>
        <p:nvSpPr>
          <p:cNvPr id="4" name="Slide Image Placeholder 3"/>
          <p:cNvSpPr>
            <a:spLocks noGrp="1" noRot="1" noChangeAspect="1"/>
          </p:cNvSpPr>
          <p:nvPr>
            <p:ph type="sldImg" idx="2"/>
          </p:nvPr>
        </p:nvSpPr>
        <p:spPr>
          <a:xfrm>
            <a:off x="2754313" y="514350"/>
            <a:ext cx="3635375"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D7FAED0D-7992-0E4C-B19D-70B9A695E531}" type="slidenum">
              <a:rPr lang="en-US" smtClean="0"/>
              <a:t>‹Nº›</a:t>
            </a:fld>
            <a:endParaRPr lang="en-US"/>
          </a:p>
        </p:txBody>
      </p:sp>
    </p:spTree>
    <p:extLst>
      <p:ext uri="{BB962C8B-B14F-4D97-AF65-F5344CB8AC3E}">
        <p14:creationId xmlns:p14="http://schemas.microsoft.com/office/powerpoint/2010/main" val="50872159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D7FAED0D-7992-0E4C-B19D-70B9A695E531}" type="slidenum">
              <a:rPr lang="en-US" smtClean="0"/>
              <a:t>1</a:t>
            </a:fld>
            <a:endParaRPr lang="en-US"/>
          </a:p>
        </p:txBody>
      </p:sp>
    </p:spTree>
    <p:extLst>
      <p:ext uri="{BB962C8B-B14F-4D97-AF65-F5344CB8AC3E}">
        <p14:creationId xmlns:p14="http://schemas.microsoft.com/office/powerpoint/2010/main" val="2467766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indent="0">
              <a:buNone/>
            </a:pPr>
            <a:endParaRPr lang="en-GB" b="0" dirty="0"/>
          </a:p>
        </p:txBody>
      </p:sp>
      <p:sp>
        <p:nvSpPr>
          <p:cNvPr id="4" name="3 Marcador de número de diapositiva"/>
          <p:cNvSpPr>
            <a:spLocks noGrp="1"/>
          </p:cNvSpPr>
          <p:nvPr>
            <p:ph type="sldNum" sz="quarter" idx="10"/>
          </p:nvPr>
        </p:nvSpPr>
        <p:spPr/>
        <p:txBody>
          <a:bodyPr/>
          <a:lstStyle/>
          <a:p>
            <a:pPr>
              <a:defRPr/>
            </a:pPr>
            <a:fld id="{D220DD86-BA56-4FD9-A165-75E9B881C19D}" type="slidenum">
              <a:rPr lang="en-US" smtClean="0"/>
              <a:pPr>
                <a:defRPr/>
              </a:pPr>
              <a:t>10</a:t>
            </a:fld>
            <a:endParaRPr lang="en-US"/>
          </a:p>
        </p:txBody>
      </p:sp>
    </p:spTree>
    <p:extLst>
      <p:ext uri="{BB962C8B-B14F-4D97-AF65-F5344CB8AC3E}">
        <p14:creationId xmlns:p14="http://schemas.microsoft.com/office/powerpoint/2010/main" val="847327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indent="0">
              <a:buNone/>
            </a:pPr>
            <a:endParaRPr lang="en-GB" b="0" dirty="0"/>
          </a:p>
        </p:txBody>
      </p:sp>
      <p:sp>
        <p:nvSpPr>
          <p:cNvPr id="4" name="3 Marcador de número de diapositiva"/>
          <p:cNvSpPr>
            <a:spLocks noGrp="1"/>
          </p:cNvSpPr>
          <p:nvPr>
            <p:ph type="sldNum" sz="quarter" idx="10"/>
          </p:nvPr>
        </p:nvSpPr>
        <p:spPr/>
        <p:txBody>
          <a:bodyPr/>
          <a:lstStyle/>
          <a:p>
            <a:pPr>
              <a:defRPr/>
            </a:pPr>
            <a:fld id="{D220DD86-BA56-4FD9-A165-75E9B881C19D}" type="slidenum">
              <a:rPr lang="en-US" smtClean="0"/>
              <a:pPr>
                <a:defRPr/>
              </a:pPr>
              <a:t>11</a:t>
            </a:fld>
            <a:endParaRPr lang="en-US"/>
          </a:p>
        </p:txBody>
      </p:sp>
    </p:spTree>
    <p:extLst>
      <p:ext uri="{BB962C8B-B14F-4D97-AF65-F5344CB8AC3E}">
        <p14:creationId xmlns:p14="http://schemas.microsoft.com/office/powerpoint/2010/main" val="847327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indent="0">
              <a:buNone/>
            </a:pPr>
            <a:endParaRPr lang="en-GB" b="1" dirty="0"/>
          </a:p>
        </p:txBody>
      </p:sp>
      <p:sp>
        <p:nvSpPr>
          <p:cNvPr id="4" name="3 Marcador de número de diapositiva"/>
          <p:cNvSpPr>
            <a:spLocks noGrp="1"/>
          </p:cNvSpPr>
          <p:nvPr>
            <p:ph type="sldNum" sz="quarter" idx="10"/>
          </p:nvPr>
        </p:nvSpPr>
        <p:spPr/>
        <p:txBody>
          <a:bodyPr/>
          <a:lstStyle/>
          <a:p>
            <a:pPr>
              <a:defRPr/>
            </a:pPr>
            <a:fld id="{D220DD86-BA56-4FD9-A165-75E9B881C19D}" type="slidenum">
              <a:rPr lang="en-US" smtClean="0"/>
              <a:pPr>
                <a:defRPr/>
              </a:pPr>
              <a:t>12</a:t>
            </a:fld>
            <a:endParaRPr lang="en-US"/>
          </a:p>
        </p:txBody>
      </p:sp>
    </p:spTree>
    <p:extLst>
      <p:ext uri="{BB962C8B-B14F-4D97-AF65-F5344CB8AC3E}">
        <p14:creationId xmlns:p14="http://schemas.microsoft.com/office/powerpoint/2010/main" val="847327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indent="0">
              <a:buNone/>
            </a:pPr>
            <a:endParaRPr lang="en-GB" b="0" dirty="0"/>
          </a:p>
        </p:txBody>
      </p:sp>
      <p:sp>
        <p:nvSpPr>
          <p:cNvPr id="4" name="3 Marcador de número de diapositiva"/>
          <p:cNvSpPr>
            <a:spLocks noGrp="1"/>
          </p:cNvSpPr>
          <p:nvPr>
            <p:ph type="sldNum" sz="quarter" idx="10"/>
          </p:nvPr>
        </p:nvSpPr>
        <p:spPr/>
        <p:txBody>
          <a:bodyPr/>
          <a:lstStyle/>
          <a:p>
            <a:pPr>
              <a:defRPr/>
            </a:pPr>
            <a:fld id="{D220DD86-BA56-4FD9-A165-75E9B881C19D}" type="slidenum">
              <a:rPr lang="en-US" smtClean="0"/>
              <a:pPr>
                <a:defRPr/>
              </a:pPr>
              <a:t>13</a:t>
            </a:fld>
            <a:endParaRPr lang="en-US"/>
          </a:p>
        </p:txBody>
      </p:sp>
    </p:spTree>
    <p:extLst>
      <p:ext uri="{BB962C8B-B14F-4D97-AF65-F5344CB8AC3E}">
        <p14:creationId xmlns:p14="http://schemas.microsoft.com/office/powerpoint/2010/main" val="847327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indent="0">
              <a:buNone/>
            </a:pPr>
            <a:endParaRPr lang="en-GB" b="0" dirty="0"/>
          </a:p>
        </p:txBody>
      </p:sp>
      <p:sp>
        <p:nvSpPr>
          <p:cNvPr id="4" name="3 Marcador de número de diapositiva"/>
          <p:cNvSpPr>
            <a:spLocks noGrp="1"/>
          </p:cNvSpPr>
          <p:nvPr>
            <p:ph type="sldNum" sz="quarter" idx="10"/>
          </p:nvPr>
        </p:nvSpPr>
        <p:spPr/>
        <p:txBody>
          <a:bodyPr/>
          <a:lstStyle/>
          <a:p>
            <a:pPr>
              <a:defRPr/>
            </a:pPr>
            <a:fld id="{D220DD86-BA56-4FD9-A165-75E9B881C19D}" type="slidenum">
              <a:rPr lang="en-US" smtClean="0"/>
              <a:pPr>
                <a:defRPr/>
              </a:pPr>
              <a:t>14</a:t>
            </a:fld>
            <a:endParaRPr lang="en-US"/>
          </a:p>
        </p:txBody>
      </p:sp>
    </p:spTree>
    <p:extLst>
      <p:ext uri="{BB962C8B-B14F-4D97-AF65-F5344CB8AC3E}">
        <p14:creationId xmlns:p14="http://schemas.microsoft.com/office/powerpoint/2010/main" val="847327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indent="0">
              <a:buNone/>
            </a:pPr>
            <a:endParaRPr lang="en-GB" b="1" dirty="0"/>
          </a:p>
        </p:txBody>
      </p:sp>
      <p:sp>
        <p:nvSpPr>
          <p:cNvPr id="4" name="3 Marcador de número de diapositiva"/>
          <p:cNvSpPr>
            <a:spLocks noGrp="1"/>
          </p:cNvSpPr>
          <p:nvPr>
            <p:ph type="sldNum" sz="quarter" idx="10"/>
          </p:nvPr>
        </p:nvSpPr>
        <p:spPr/>
        <p:txBody>
          <a:bodyPr/>
          <a:lstStyle/>
          <a:p>
            <a:pPr>
              <a:defRPr/>
            </a:pPr>
            <a:fld id="{D220DD86-BA56-4FD9-A165-75E9B881C19D}" type="slidenum">
              <a:rPr lang="en-US" smtClean="0"/>
              <a:pPr>
                <a:defRPr/>
              </a:pPr>
              <a:t>15</a:t>
            </a:fld>
            <a:endParaRPr lang="en-US"/>
          </a:p>
        </p:txBody>
      </p:sp>
    </p:spTree>
    <p:extLst>
      <p:ext uri="{BB962C8B-B14F-4D97-AF65-F5344CB8AC3E}">
        <p14:creationId xmlns:p14="http://schemas.microsoft.com/office/powerpoint/2010/main" val="847327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indent="0">
              <a:buNone/>
            </a:pPr>
            <a:endParaRPr lang="en-GB" b="1" dirty="0"/>
          </a:p>
        </p:txBody>
      </p:sp>
      <p:sp>
        <p:nvSpPr>
          <p:cNvPr id="4" name="3 Marcador de número de diapositiva"/>
          <p:cNvSpPr>
            <a:spLocks noGrp="1"/>
          </p:cNvSpPr>
          <p:nvPr>
            <p:ph type="sldNum" sz="quarter" idx="10"/>
          </p:nvPr>
        </p:nvSpPr>
        <p:spPr/>
        <p:txBody>
          <a:bodyPr/>
          <a:lstStyle/>
          <a:p>
            <a:pPr>
              <a:defRPr/>
            </a:pPr>
            <a:fld id="{D220DD86-BA56-4FD9-A165-75E9B881C19D}" type="slidenum">
              <a:rPr lang="en-US" smtClean="0"/>
              <a:pPr>
                <a:defRPr/>
              </a:pPr>
              <a:t>16</a:t>
            </a:fld>
            <a:endParaRPr lang="en-US"/>
          </a:p>
        </p:txBody>
      </p:sp>
    </p:spTree>
    <p:extLst>
      <p:ext uri="{BB962C8B-B14F-4D97-AF65-F5344CB8AC3E}">
        <p14:creationId xmlns:p14="http://schemas.microsoft.com/office/powerpoint/2010/main" val="847327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indent="0">
              <a:buNone/>
            </a:pPr>
            <a:endParaRPr lang="en-GB" b="1" dirty="0"/>
          </a:p>
        </p:txBody>
      </p:sp>
      <p:sp>
        <p:nvSpPr>
          <p:cNvPr id="4" name="3 Marcador de número de diapositiva"/>
          <p:cNvSpPr>
            <a:spLocks noGrp="1"/>
          </p:cNvSpPr>
          <p:nvPr>
            <p:ph type="sldNum" sz="quarter" idx="10"/>
          </p:nvPr>
        </p:nvSpPr>
        <p:spPr/>
        <p:txBody>
          <a:bodyPr/>
          <a:lstStyle/>
          <a:p>
            <a:pPr>
              <a:defRPr/>
            </a:pPr>
            <a:fld id="{D220DD86-BA56-4FD9-A165-75E9B881C19D}" type="slidenum">
              <a:rPr lang="en-US" smtClean="0"/>
              <a:pPr>
                <a:defRPr/>
              </a:pPr>
              <a:t>17</a:t>
            </a:fld>
            <a:endParaRPr lang="en-US"/>
          </a:p>
        </p:txBody>
      </p:sp>
    </p:spTree>
    <p:extLst>
      <p:ext uri="{BB962C8B-B14F-4D97-AF65-F5344CB8AC3E}">
        <p14:creationId xmlns:p14="http://schemas.microsoft.com/office/powerpoint/2010/main" val="847327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D220DD86-BA56-4FD9-A165-75E9B881C19D}" type="slidenum">
              <a:rPr lang="en-US" smtClean="0"/>
              <a:pPr>
                <a:defRPr/>
              </a:pPr>
              <a:t>2</a:t>
            </a:fld>
            <a:endParaRPr lang="en-US"/>
          </a:p>
        </p:txBody>
      </p:sp>
    </p:spTree>
    <p:extLst>
      <p:ext uri="{BB962C8B-B14F-4D97-AF65-F5344CB8AC3E}">
        <p14:creationId xmlns:p14="http://schemas.microsoft.com/office/powerpoint/2010/main" val="847327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smtClean="0"/>
          </a:p>
        </p:txBody>
      </p:sp>
      <p:sp>
        <p:nvSpPr>
          <p:cNvPr id="4" name="3 Marcador de número de diapositiva"/>
          <p:cNvSpPr>
            <a:spLocks noGrp="1"/>
          </p:cNvSpPr>
          <p:nvPr>
            <p:ph type="sldNum" sz="quarter" idx="10"/>
          </p:nvPr>
        </p:nvSpPr>
        <p:spPr/>
        <p:txBody>
          <a:bodyPr/>
          <a:lstStyle/>
          <a:p>
            <a:pPr>
              <a:defRPr/>
            </a:pPr>
            <a:fld id="{D220DD86-BA56-4FD9-A165-75E9B881C19D}" type="slidenum">
              <a:rPr lang="en-US" smtClean="0"/>
              <a:pPr>
                <a:defRPr/>
              </a:pPr>
              <a:t>3</a:t>
            </a:fld>
            <a:endParaRPr lang="en-US"/>
          </a:p>
        </p:txBody>
      </p:sp>
    </p:spTree>
    <p:extLst>
      <p:ext uri="{BB962C8B-B14F-4D97-AF65-F5344CB8AC3E}">
        <p14:creationId xmlns:p14="http://schemas.microsoft.com/office/powerpoint/2010/main" val="847327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_tradnl" baseline="0" dirty="0" smtClean="0"/>
          </a:p>
          <a:p>
            <a:endParaRPr lang="es-ES_tradnl" baseline="0" dirty="0" smtClean="0"/>
          </a:p>
          <a:p>
            <a:endParaRPr lang="es-ES" dirty="0"/>
          </a:p>
        </p:txBody>
      </p:sp>
      <p:sp>
        <p:nvSpPr>
          <p:cNvPr id="4" name="3 Marcador de número de diapositiva"/>
          <p:cNvSpPr>
            <a:spLocks noGrp="1"/>
          </p:cNvSpPr>
          <p:nvPr>
            <p:ph type="sldNum" sz="quarter" idx="10"/>
          </p:nvPr>
        </p:nvSpPr>
        <p:spPr/>
        <p:txBody>
          <a:bodyPr/>
          <a:lstStyle/>
          <a:p>
            <a:pPr>
              <a:defRPr/>
            </a:pPr>
            <a:fld id="{D220DD86-BA56-4FD9-A165-75E9B881C19D}" type="slidenum">
              <a:rPr lang="en-US" smtClean="0"/>
              <a:pPr>
                <a:defRPr/>
              </a:pPr>
              <a:t>4</a:t>
            </a:fld>
            <a:endParaRPr lang="en-US"/>
          </a:p>
        </p:txBody>
      </p:sp>
    </p:spTree>
    <p:extLst>
      <p:ext uri="{BB962C8B-B14F-4D97-AF65-F5344CB8AC3E}">
        <p14:creationId xmlns:p14="http://schemas.microsoft.com/office/powerpoint/2010/main" val="847327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_tradnl" baseline="0" dirty="0" smtClean="0"/>
          </a:p>
        </p:txBody>
      </p:sp>
      <p:sp>
        <p:nvSpPr>
          <p:cNvPr id="4" name="3 Marcador de número de diapositiva"/>
          <p:cNvSpPr>
            <a:spLocks noGrp="1"/>
          </p:cNvSpPr>
          <p:nvPr>
            <p:ph type="sldNum" sz="quarter" idx="10"/>
          </p:nvPr>
        </p:nvSpPr>
        <p:spPr/>
        <p:txBody>
          <a:bodyPr/>
          <a:lstStyle/>
          <a:p>
            <a:pPr>
              <a:defRPr/>
            </a:pPr>
            <a:fld id="{D220DD86-BA56-4FD9-A165-75E9B881C19D}" type="slidenum">
              <a:rPr lang="en-US" smtClean="0"/>
              <a:pPr>
                <a:defRPr/>
              </a:pPr>
              <a:t>5</a:t>
            </a:fld>
            <a:endParaRPr lang="en-US"/>
          </a:p>
        </p:txBody>
      </p:sp>
    </p:spTree>
    <p:extLst>
      <p:ext uri="{BB962C8B-B14F-4D97-AF65-F5344CB8AC3E}">
        <p14:creationId xmlns:p14="http://schemas.microsoft.com/office/powerpoint/2010/main" val="847327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endParaRPr lang="en-GB" b="0" dirty="0"/>
          </a:p>
        </p:txBody>
      </p:sp>
      <p:sp>
        <p:nvSpPr>
          <p:cNvPr id="4" name="3 Marcador de número de diapositiva"/>
          <p:cNvSpPr>
            <a:spLocks noGrp="1"/>
          </p:cNvSpPr>
          <p:nvPr>
            <p:ph type="sldNum" sz="quarter" idx="10"/>
          </p:nvPr>
        </p:nvSpPr>
        <p:spPr/>
        <p:txBody>
          <a:bodyPr/>
          <a:lstStyle/>
          <a:p>
            <a:pPr>
              <a:defRPr/>
            </a:pPr>
            <a:fld id="{D220DD86-BA56-4FD9-A165-75E9B881C19D}" type="slidenum">
              <a:rPr lang="en-US" smtClean="0"/>
              <a:pPr>
                <a:defRPr/>
              </a:pPr>
              <a:t>6</a:t>
            </a:fld>
            <a:endParaRPr lang="en-US"/>
          </a:p>
        </p:txBody>
      </p:sp>
    </p:spTree>
    <p:extLst>
      <p:ext uri="{BB962C8B-B14F-4D97-AF65-F5344CB8AC3E}">
        <p14:creationId xmlns:p14="http://schemas.microsoft.com/office/powerpoint/2010/main" val="847327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indent="0">
              <a:buNone/>
            </a:pPr>
            <a:endParaRPr lang="en-GB" b="1" dirty="0"/>
          </a:p>
        </p:txBody>
      </p:sp>
      <p:sp>
        <p:nvSpPr>
          <p:cNvPr id="4" name="3 Marcador de número de diapositiva"/>
          <p:cNvSpPr>
            <a:spLocks noGrp="1"/>
          </p:cNvSpPr>
          <p:nvPr>
            <p:ph type="sldNum" sz="quarter" idx="10"/>
          </p:nvPr>
        </p:nvSpPr>
        <p:spPr/>
        <p:txBody>
          <a:bodyPr/>
          <a:lstStyle/>
          <a:p>
            <a:pPr>
              <a:defRPr/>
            </a:pPr>
            <a:fld id="{D220DD86-BA56-4FD9-A165-75E9B881C19D}" type="slidenum">
              <a:rPr lang="en-US" smtClean="0"/>
              <a:pPr>
                <a:defRPr/>
              </a:pPr>
              <a:t>7</a:t>
            </a:fld>
            <a:endParaRPr lang="en-US"/>
          </a:p>
        </p:txBody>
      </p:sp>
    </p:spTree>
    <p:extLst>
      <p:ext uri="{BB962C8B-B14F-4D97-AF65-F5344CB8AC3E}">
        <p14:creationId xmlns:p14="http://schemas.microsoft.com/office/powerpoint/2010/main" val="847327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indent="0" algn="just">
              <a:buNone/>
            </a:pPr>
            <a:endParaRPr lang="en-GB" b="0" dirty="0" smtClean="0"/>
          </a:p>
        </p:txBody>
      </p:sp>
      <p:sp>
        <p:nvSpPr>
          <p:cNvPr id="4" name="3 Marcador de número de diapositiva"/>
          <p:cNvSpPr>
            <a:spLocks noGrp="1"/>
          </p:cNvSpPr>
          <p:nvPr>
            <p:ph type="sldNum" sz="quarter" idx="10"/>
          </p:nvPr>
        </p:nvSpPr>
        <p:spPr/>
        <p:txBody>
          <a:bodyPr/>
          <a:lstStyle/>
          <a:p>
            <a:pPr>
              <a:defRPr/>
            </a:pPr>
            <a:fld id="{D220DD86-BA56-4FD9-A165-75E9B881C19D}" type="slidenum">
              <a:rPr lang="en-US" smtClean="0"/>
              <a:pPr>
                <a:defRPr/>
              </a:pPr>
              <a:t>8</a:t>
            </a:fld>
            <a:endParaRPr lang="en-US"/>
          </a:p>
        </p:txBody>
      </p:sp>
    </p:spTree>
    <p:extLst>
      <p:ext uri="{BB962C8B-B14F-4D97-AF65-F5344CB8AC3E}">
        <p14:creationId xmlns:p14="http://schemas.microsoft.com/office/powerpoint/2010/main" val="847327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indent="0">
              <a:buNone/>
            </a:pPr>
            <a:endParaRPr lang="en-GB" b="0" dirty="0"/>
          </a:p>
        </p:txBody>
      </p:sp>
      <p:sp>
        <p:nvSpPr>
          <p:cNvPr id="4" name="3 Marcador de número de diapositiva"/>
          <p:cNvSpPr>
            <a:spLocks noGrp="1"/>
          </p:cNvSpPr>
          <p:nvPr>
            <p:ph type="sldNum" sz="quarter" idx="10"/>
          </p:nvPr>
        </p:nvSpPr>
        <p:spPr/>
        <p:txBody>
          <a:bodyPr/>
          <a:lstStyle/>
          <a:p>
            <a:pPr>
              <a:defRPr/>
            </a:pPr>
            <a:fld id="{D220DD86-BA56-4FD9-A165-75E9B881C19D}" type="slidenum">
              <a:rPr lang="en-US" smtClean="0"/>
              <a:pPr>
                <a:defRPr/>
              </a:pPr>
              <a:t>9</a:t>
            </a:fld>
            <a:endParaRPr lang="en-US"/>
          </a:p>
        </p:txBody>
      </p:sp>
    </p:spTree>
    <p:extLst>
      <p:ext uri="{BB962C8B-B14F-4D97-AF65-F5344CB8AC3E}">
        <p14:creationId xmlns:p14="http://schemas.microsoft.com/office/powerpoint/2010/main" val="847327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www.slideshare.net/aztitecnalia" TargetMode="External"/><Relationship Id="rId18" Type="http://schemas.openxmlformats.org/officeDocument/2006/relationships/image" Target="../media/image13.png"/><Relationship Id="rId3" Type="http://schemas.openxmlformats.org/officeDocument/2006/relationships/hyperlink" Target="http://www.azti.es" TargetMode="External"/><Relationship Id="rId21" Type="http://schemas.openxmlformats.org/officeDocument/2006/relationships/hyperlink" Target="http://www.alimentatec.com" TargetMode="External"/><Relationship Id="rId7" Type="http://schemas.openxmlformats.org/officeDocument/2006/relationships/hyperlink" Target="http://es.linkedin.com/in/aztitecnalia" TargetMode="External"/><Relationship Id="rId12" Type="http://schemas.openxmlformats.org/officeDocument/2006/relationships/image" Target="../media/image10.png"/><Relationship Id="rId17" Type="http://schemas.openxmlformats.org/officeDocument/2006/relationships/hyperlink" Target="http://memolane.com/aztitecnalia" TargetMode="External"/><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hyperlink" Target="https://www.facebook.com/azti.tecnalia" TargetMode="External"/><Relationship Id="rId5" Type="http://schemas.openxmlformats.org/officeDocument/2006/relationships/hyperlink" Target="http://twitter.com/aztitecnalia" TargetMode="External"/><Relationship Id="rId15" Type="http://schemas.openxmlformats.org/officeDocument/2006/relationships/hyperlink" Target="https://plus.google.com/112748739912298697884" TargetMode="External"/><Relationship Id="rId10" Type="http://schemas.openxmlformats.org/officeDocument/2006/relationships/image" Target="../media/image9.png"/><Relationship Id="rId19" Type="http://schemas.openxmlformats.org/officeDocument/2006/relationships/hyperlink" Target="http://vimeo.com/aztitecnalia" TargetMode="External"/><Relationship Id="rId4" Type="http://schemas.openxmlformats.org/officeDocument/2006/relationships/image" Target="../media/image6.png"/><Relationship Id="rId9" Type="http://schemas.openxmlformats.org/officeDocument/2006/relationships/hyperlink" Target="http://www.youtube.com/aztitv" TargetMode="External"/><Relationship Id="rId14" Type="http://schemas.openxmlformats.org/officeDocument/2006/relationships/image" Target="../media/image11.png"/><Relationship Id="rId22" Type="http://schemas.openxmlformats.org/officeDocument/2006/relationships/hyperlink" Target="http://www.itsasnet.com"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6" descr="AZTI_port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6408738"/>
            <a:ext cx="185896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q_port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9325" y="6761163"/>
            <a:ext cx="498475"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9"/>
          <p:cNvSpPr>
            <a:spLocks noChangeShapeType="1"/>
          </p:cNvSpPr>
          <p:nvPr/>
        </p:nvSpPr>
        <p:spPr bwMode="auto">
          <a:xfrm>
            <a:off x="2895600" y="3886200"/>
            <a:ext cx="7086600" cy="0"/>
          </a:xfrm>
          <a:prstGeom prst="line">
            <a:avLst/>
          </a:prstGeom>
          <a:noFill/>
          <a:ln w="2540">
            <a:solidFill>
              <a:srgbClr val="75837B"/>
            </a:solidFill>
            <a:prstDash val="sysDot"/>
            <a:round/>
            <a:headEnd/>
            <a:tailEnd/>
          </a:ln>
          <a:extLst>
            <a:ext uri="{909E8E84-426E-40DD-AFC4-6F175D3DCCD1}">
              <a14:hiddenFill xmlns:a14="http://schemas.microsoft.com/office/drawing/2010/main">
                <a:noFill/>
              </a14:hiddenFill>
            </a:ext>
          </a:extLst>
        </p:spPr>
        <p:txBody>
          <a:bodyPr wrap="none" anchor="ctr"/>
          <a:lstStyle/>
          <a:p>
            <a:pPr algn="l"/>
            <a:endParaRPr lang="en-US"/>
          </a:p>
        </p:txBody>
      </p:sp>
      <p:sp>
        <p:nvSpPr>
          <p:cNvPr id="2" name="Title 1"/>
          <p:cNvSpPr>
            <a:spLocks noGrp="1"/>
          </p:cNvSpPr>
          <p:nvPr>
            <p:ph type="title" hasCustomPrompt="1"/>
          </p:nvPr>
        </p:nvSpPr>
        <p:spPr>
          <a:xfrm>
            <a:off x="2890800" y="618067"/>
            <a:ext cx="7437600" cy="2446866"/>
          </a:xfrm>
        </p:spPr>
        <p:txBody>
          <a:bodyPr lIns="0" tIns="0" rIns="0" bIns="0">
            <a:normAutofit/>
          </a:bodyPr>
          <a:lstStyle>
            <a:lvl1pPr algn="l">
              <a:defRPr sz="4000">
                <a:solidFill>
                  <a:srgbClr val="D25A1F"/>
                </a:solidFill>
                <a:latin typeface="Frutiger Linotype"/>
              </a:defRPr>
            </a:lvl1pPr>
          </a:lstStyle>
          <a:p>
            <a:r>
              <a:rPr lang="es-ES_tradnl" dirty="0" smtClean="0"/>
              <a:t>Título del documento</a:t>
            </a:r>
            <a:br>
              <a:rPr lang="es-ES_tradnl" dirty="0" smtClean="0"/>
            </a:br>
            <a:endParaRPr lang="en-US" dirty="0"/>
          </a:p>
        </p:txBody>
      </p:sp>
      <p:sp>
        <p:nvSpPr>
          <p:cNvPr id="7" name="Content Placeholder 6"/>
          <p:cNvSpPr>
            <a:spLocks noGrp="1"/>
          </p:cNvSpPr>
          <p:nvPr>
            <p:ph sz="quarter" idx="13" hasCustomPrompt="1"/>
          </p:nvPr>
        </p:nvSpPr>
        <p:spPr>
          <a:xfrm>
            <a:off x="2890800" y="3171600"/>
            <a:ext cx="7437600" cy="486000"/>
          </a:xfrm>
        </p:spPr>
        <p:txBody>
          <a:bodyPr lIns="0" tIns="0" rIns="0" bIns="0">
            <a:noAutofit/>
          </a:bodyPr>
          <a:lstStyle>
            <a:lvl1pPr marL="0" indent="0" algn="l">
              <a:buNone/>
              <a:defRPr sz="2100" cap="small">
                <a:solidFill>
                  <a:srgbClr val="4D5B53"/>
                </a:solidFill>
                <a:latin typeface="Frutiger Linotype"/>
              </a:defRPr>
            </a:lvl1pPr>
            <a:lvl2pPr>
              <a:defRPr sz="2100"/>
            </a:lvl2pPr>
            <a:lvl3pPr>
              <a:defRPr sz="2100"/>
            </a:lvl3pPr>
            <a:lvl4pPr>
              <a:defRPr sz="2100"/>
            </a:lvl4pPr>
            <a:lvl5pPr>
              <a:defRPr sz="2100"/>
            </a:lvl5pPr>
          </a:lstStyle>
          <a:p>
            <a:pPr lvl="0"/>
            <a:r>
              <a:rPr lang="en-US" dirty="0" smtClean="0"/>
              <a:t>S</a:t>
            </a:r>
            <a:r>
              <a:rPr lang="es-ES_tradnl" dirty="0" err="1" smtClean="0"/>
              <a:t>ubtítulo</a:t>
            </a:r>
            <a:r>
              <a:rPr lang="es-ES_tradnl" dirty="0" smtClean="0"/>
              <a:t> del documento</a:t>
            </a:r>
          </a:p>
          <a:p>
            <a:pPr lvl="0"/>
            <a:endParaRPr lang="es-ES_tradnl" dirty="0" smtClean="0"/>
          </a:p>
        </p:txBody>
      </p:sp>
      <p:sp>
        <p:nvSpPr>
          <p:cNvPr id="13" name="Text Placeholder 12"/>
          <p:cNvSpPr>
            <a:spLocks noGrp="1"/>
          </p:cNvSpPr>
          <p:nvPr>
            <p:ph type="body" sz="quarter" idx="14" hasCustomPrompt="1"/>
          </p:nvPr>
        </p:nvSpPr>
        <p:spPr>
          <a:xfrm>
            <a:off x="2890838" y="4114800"/>
            <a:ext cx="7437600" cy="304800"/>
          </a:xfrm>
        </p:spPr>
        <p:txBody>
          <a:bodyPr lIns="0" tIns="0" rIns="0" bIns="0">
            <a:noAutofit/>
          </a:bodyPr>
          <a:lstStyle>
            <a:lvl1pPr marL="0" indent="0" algn="l">
              <a:buNone/>
              <a:defRPr sz="1200" cap="all">
                <a:solidFill>
                  <a:srgbClr val="75837B"/>
                </a:solidFill>
                <a:latin typeface="Frutiger Linotype"/>
              </a:defRPr>
            </a:lvl1pPr>
            <a:lvl2pPr>
              <a:defRPr sz="1200"/>
            </a:lvl2pPr>
            <a:lvl3pPr>
              <a:defRPr sz="1200"/>
            </a:lvl3pPr>
            <a:lvl4pPr>
              <a:defRPr sz="1200"/>
            </a:lvl4pPr>
            <a:lvl5pPr>
              <a:defRPr sz="1200"/>
            </a:lvl5pPr>
          </a:lstStyle>
          <a:p>
            <a:pPr lvl="0"/>
            <a:r>
              <a:rPr lang="en-US" dirty="0" smtClean="0"/>
              <a:t>D</a:t>
            </a:r>
            <a:r>
              <a:rPr lang="es-ES_tradnl" dirty="0" err="1" smtClean="0"/>
              <a:t>epartamento</a:t>
            </a:r>
            <a:r>
              <a:rPr lang="es-ES_tradnl" dirty="0" smtClean="0"/>
              <a:t> que presenta el documento</a:t>
            </a:r>
          </a:p>
        </p:txBody>
      </p:sp>
      <p:sp>
        <p:nvSpPr>
          <p:cNvPr id="12" name="Text Placeholder 12"/>
          <p:cNvSpPr>
            <a:spLocks noGrp="1"/>
          </p:cNvSpPr>
          <p:nvPr>
            <p:ph type="body" sz="quarter" idx="18" hasCustomPrompt="1"/>
          </p:nvPr>
        </p:nvSpPr>
        <p:spPr>
          <a:xfrm>
            <a:off x="2889253" y="4726536"/>
            <a:ext cx="7437600" cy="763200"/>
          </a:xfrm>
        </p:spPr>
        <p:txBody>
          <a:bodyPr lIns="0" tIns="0" rIns="0" bIns="0">
            <a:noAutofit/>
          </a:bodyPr>
          <a:lstStyle>
            <a:lvl1pPr marL="0" marR="0" indent="0" algn="l" defTabSz="496888" rtl="0" eaLnBrk="1" fontAlgn="base" latinLnBrk="0" hangingPunct="1">
              <a:lnSpc>
                <a:spcPct val="100000"/>
              </a:lnSpc>
              <a:spcBef>
                <a:spcPct val="20000"/>
              </a:spcBef>
              <a:spcAft>
                <a:spcPct val="0"/>
              </a:spcAft>
              <a:buClrTx/>
              <a:buSzTx/>
              <a:buFont typeface="Arial" charset="0"/>
              <a:buNone/>
              <a:tabLst/>
              <a:defRPr sz="1200" baseline="0">
                <a:solidFill>
                  <a:srgbClr val="75837B"/>
                </a:solidFill>
                <a:latin typeface="Frutiger Linotype"/>
              </a:defRPr>
            </a:lvl1pPr>
            <a:lvl2pPr>
              <a:defRPr sz="1200"/>
            </a:lvl2pPr>
            <a:lvl3pPr>
              <a:defRPr sz="1200"/>
            </a:lvl3pPr>
            <a:lvl4pPr>
              <a:defRPr sz="1200"/>
            </a:lvl4pPr>
            <a:lvl5pPr>
              <a:defRPr sz="1200"/>
            </a:lvl5pPr>
          </a:lstStyle>
          <a:p>
            <a:pPr marL="0" marR="0" lvl="0" indent="0" algn="l" defTabSz="496888" rtl="0" eaLnBrk="1" fontAlgn="base" latinLnBrk="0" hangingPunct="1">
              <a:lnSpc>
                <a:spcPct val="100000"/>
              </a:lnSpc>
              <a:spcBef>
                <a:spcPct val="20000"/>
              </a:spcBef>
              <a:spcAft>
                <a:spcPct val="0"/>
              </a:spcAft>
              <a:buClrTx/>
              <a:buSzTx/>
              <a:buFont typeface="Arial" charset="0"/>
              <a:buNone/>
              <a:tabLst/>
              <a:defRPr/>
            </a:pPr>
            <a:r>
              <a:rPr lang="es-ES_tradnl" dirty="0" smtClean="0"/>
              <a:t>Nombre Apellido. Cargo </a:t>
            </a:r>
            <a:br>
              <a:rPr lang="es-ES_tradnl" dirty="0" smtClean="0"/>
            </a:br>
            <a:r>
              <a:rPr lang="es-ES_tradnl" dirty="0" smtClean="0"/>
              <a:t>T. +34 000 000 000 </a:t>
            </a:r>
            <a:r>
              <a:rPr lang="es-ES_tradnl" dirty="0" err="1" smtClean="0"/>
              <a:t>nombre@loremipsum.com</a:t>
            </a:r>
            <a:endParaRPr lang="es-ES_tradnl" dirty="0" smtClean="0"/>
          </a:p>
          <a:p>
            <a:pPr lvl="0"/>
            <a:endParaRPr lang="es-ES_tradnl" dirty="0" smtClean="0"/>
          </a:p>
          <a:p>
            <a:pPr lvl="0"/>
            <a:endParaRPr lang="es-ES_tradnl" dirty="0" smtClean="0"/>
          </a:p>
        </p:txBody>
      </p:sp>
      <p:sp>
        <p:nvSpPr>
          <p:cNvPr id="14" name="Text Placeholder 12"/>
          <p:cNvSpPr>
            <a:spLocks noGrp="1"/>
          </p:cNvSpPr>
          <p:nvPr>
            <p:ph type="body" sz="quarter" idx="19" hasCustomPrompt="1"/>
          </p:nvPr>
        </p:nvSpPr>
        <p:spPr>
          <a:xfrm>
            <a:off x="2883008" y="4495809"/>
            <a:ext cx="8181361" cy="230727"/>
          </a:xfrm>
        </p:spPr>
        <p:txBody>
          <a:bodyPr lIns="0" tIns="0" rIns="0" bIns="0">
            <a:noAutofit/>
          </a:bodyPr>
          <a:lstStyle>
            <a:lvl1pPr marL="0" indent="0" algn="l">
              <a:buNone/>
              <a:defRPr sz="1200" cap="all">
                <a:solidFill>
                  <a:srgbClr val="4D5B53"/>
                </a:solidFill>
                <a:latin typeface="Frutiger Linotype"/>
              </a:defRPr>
            </a:lvl1pPr>
            <a:lvl2pPr>
              <a:defRPr sz="1200">
                <a:solidFill>
                  <a:srgbClr val="4D5B53"/>
                </a:solidFill>
              </a:defRPr>
            </a:lvl2pPr>
            <a:lvl3pPr>
              <a:defRPr sz="1200">
                <a:solidFill>
                  <a:srgbClr val="4D5B53"/>
                </a:solidFill>
              </a:defRPr>
            </a:lvl3pPr>
            <a:lvl4pPr>
              <a:defRPr sz="1200">
                <a:solidFill>
                  <a:srgbClr val="4D5B53"/>
                </a:solidFill>
              </a:defRPr>
            </a:lvl4pPr>
            <a:lvl5pPr>
              <a:defRPr sz="1200">
                <a:solidFill>
                  <a:srgbClr val="4D5B53"/>
                </a:solidFill>
              </a:defRPr>
            </a:lvl5pPr>
          </a:lstStyle>
          <a:p>
            <a:pPr lvl="0"/>
            <a:r>
              <a:rPr lang="es-ES_tradnl" dirty="0" smtClean="0"/>
              <a:t>CONTACTO:</a:t>
            </a:r>
          </a:p>
        </p:txBody>
      </p:sp>
      <p:sp>
        <p:nvSpPr>
          <p:cNvPr id="16" name="Text Placeholder 12"/>
          <p:cNvSpPr>
            <a:spLocks noGrp="1"/>
          </p:cNvSpPr>
          <p:nvPr>
            <p:ph type="body" sz="quarter" idx="20" hasCustomPrompt="1"/>
          </p:nvPr>
        </p:nvSpPr>
        <p:spPr>
          <a:xfrm>
            <a:off x="5985636" y="7007874"/>
            <a:ext cx="4104481" cy="243178"/>
          </a:xfrm>
        </p:spPr>
        <p:txBody>
          <a:bodyPr lIns="0" tIns="0" rIns="0" bIns="0">
            <a:noAutofit/>
          </a:bodyPr>
          <a:lstStyle>
            <a:lvl1pPr marL="0" indent="0" algn="l">
              <a:buNone/>
              <a:defRPr sz="1000">
                <a:solidFill>
                  <a:srgbClr val="75837B"/>
                </a:solidFill>
                <a:latin typeface="Frutiger Linotype"/>
              </a:defRPr>
            </a:lvl1pPr>
            <a:lvl2pPr>
              <a:defRPr sz="1200"/>
            </a:lvl2pPr>
            <a:lvl3pPr>
              <a:defRPr sz="1200"/>
            </a:lvl3pPr>
            <a:lvl4pPr>
              <a:defRPr sz="1200"/>
            </a:lvl4pPr>
            <a:lvl5pPr>
              <a:defRPr sz="1200"/>
            </a:lvl5pPr>
          </a:lstStyle>
          <a:p>
            <a:pPr lvl="0"/>
            <a:r>
              <a:rPr lang="es-ES_tradnl" dirty="0" smtClean="0"/>
              <a:t>Departamento que presenta el documento</a:t>
            </a:r>
          </a:p>
          <a:p>
            <a:pPr lvl="0"/>
            <a:endParaRPr lang="es-ES_tradnl" dirty="0" smtClean="0"/>
          </a:p>
        </p:txBody>
      </p:sp>
      <p:sp>
        <p:nvSpPr>
          <p:cNvPr id="17" name="Footer Placeholder 3"/>
          <p:cNvSpPr txBox="1">
            <a:spLocks/>
          </p:cNvSpPr>
          <p:nvPr userDrawn="1"/>
        </p:nvSpPr>
        <p:spPr>
          <a:xfrm>
            <a:off x="2903538" y="7010400"/>
            <a:ext cx="2700337" cy="125413"/>
          </a:xfrm>
          <a:prstGeom prst="rect">
            <a:avLst/>
          </a:prstGeom>
        </p:spPr>
        <p:txBody>
          <a:bodyPr lIns="0" tIns="0" rIns="0" bIns="0"/>
          <a:lstStyle>
            <a:defPPr>
              <a:defRPr lang="en-US"/>
            </a:defPPr>
            <a:lvl1pPr algn="l" defTabSz="496888" rtl="0" fontAlgn="base">
              <a:spcBef>
                <a:spcPct val="0"/>
              </a:spcBef>
              <a:spcAft>
                <a:spcPct val="0"/>
              </a:spcAft>
              <a:defRPr sz="1000" kern="1200" dirty="0" err="1" smtClean="0">
                <a:solidFill>
                  <a:srgbClr val="75837B"/>
                </a:solidFill>
                <a:latin typeface="Frutiger Linotype"/>
                <a:ea typeface="ＭＳ Ｐゴシック" charset="0"/>
                <a:cs typeface="ＭＳ Ｐゴシック" charset="0"/>
              </a:defRPr>
            </a:lvl1pPr>
            <a:lvl2pPr marL="496888" indent="-39688"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2pPr>
            <a:lvl3pPr marL="995363" indent="-80963"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3pPr>
            <a:lvl4pPr marL="1492250" indent="-120650"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4pPr>
            <a:lvl5pPr marL="1990725" indent="-161925"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0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0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0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000" kern="1200">
                <a:solidFill>
                  <a:schemeClr val="tx1"/>
                </a:solidFill>
                <a:latin typeface="Calibri" charset="0"/>
                <a:ea typeface="ＭＳ Ｐゴシック" charset="0"/>
                <a:cs typeface="ＭＳ Ｐゴシック" charset="0"/>
              </a:defRPr>
            </a:lvl9pPr>
          </a:lstStyle>
          <a:p>
            <a:pPr>
              <a:defRPr/>
            </a:pPr>
            <a:r>
              <a:rPr lang="en-US" dirty="0" err="1" smtClean="0">
                <a:solidFill>
                  <a:srgbClr val="75837B"/>
                </a:solidFill>
              </a:rPr>
              <a:t>www.azti.es</a:t>
            </a:r>
            <a:endParaRPr lang="en-US" dirty="0">
              <a:solidFill>
                <a:srgbClr val="75837B"/>
              </a:solidFill>
            </a:endParaRPr>
          </a:p>
        </p:txBody>
      </p:sp>
      <p:sp>
        <p:nvSpPr>
          <p:cNvPr id="19" name="Date Placeholder 3"/>
          <p:cNvSpPr txBox="1">
            <a:spLocks/>
          </p:cNvSpPr>
          <p:nvPr userDrawn="1"/>
        </p:nvSpPr>
        <p:spPr>
          <a:xfrm>
            <a:off x="9150350" y="7010400"/>
            <a:ext cx="831850" cy="125413"/>
          </a:xfrm>
          <a:prstGeom prst="rect">
            <a:avLst/>
          </a:prstGeom>
        </p:spPr>
        <p:txBody>
          <a:bodyPr vert="horz" lIns="91440" tIns="45720" rIns="91440" bIns="45720" rtlCol="0" anchor="ctr"/>
          <a:lstStyle>
            <a:defPPr>
              <a:defRPr lang="en-US"/>
            </a:defPPr>
            <a:lvl1pPr algn="l" defTabSz="496888"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96888" indent="-39688"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2pPr>
            <a:lvl3pPr marL="995363" indent="-80963"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3pPr>
            <a:lvl4pPr marL="1492250" indent="-120650"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4pPr>
            <a:lvl5pPr marL="1990725" indent="-161925"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0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0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0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000" kern="1200">
                <a:solidFill>
                  <a:schemeClr val="tx1"/>
                </a:solidFill>
                <a:latin typeface="Calibri" charset="0"/>
                <a:ea typeface="ＭＳ Ｐゴシック" charset="0"/>
                <a:cs typeface="ＭＳ Ｐゴシック" charset="0"/>
              </a:defRPr>
            </a:lvl9pPr>
          </a:lstStyle>
          <a:p>
            <a:fld id="{63D88185-2FEC-884D-9EE9-A05EF868AA85}" type="datetimeFigureOut">
              <a:rPr lang="en-US" sz="1000" smtClean="0">
                <a:solidFill>
                  <a:srgbClr val="A4B8AC"/>
                </a:solidFill>
                <a:latin typeface="Frutiger Linotype"/>
              </a:rPr>
              <a:pPr/>
              <a:t>6/17/2014</a:t>
            </a:fld>
            <a:r>
              <a:rPr lang="en-US" dirty="0" smtClean="0">
                <a:solidFill>
                  <a:srgbClr val="75837B"/>
                </a:solidFill>
                <a:latin typeface="Frutiger Linotype"/>
              </a:rPr>
              <a:t> </a:t>
            </a:r>
            <a:endParaRPr lang="en-US" dirty="0">
              <a:solidFill>
                <a:srgbClr val="75837B"/>
              </a:solidFill>
              <a:latin typeface="Frutiger Linotype"/>
            </a:endParaRPr>
          </a:p>
        </p:txBody>
      </p:sp>
      <p:sp>
        <p:nvSpPr>
          <p:cNvPr id="15" name="Slide Number Placeholder 5"/>
          <p:cNvSpPr txBox="1">
            <a:spLocks/>
          </p:cNvSpPr>
          <p:nvPr userDrawn="1"/>
        </p:nvSpPr>
        <p:spPr>
          <a:xfrm>
            <a:off x="9740900" y="7061133"/>
            <a:ext cx="412750" cy="76334"/>
          </a:xfrm>
          <a:prstGeom prst="rect">
            <a:avLst/>
          </a:prstGeom>
        </p:spPr>
        <p:txBody>
          <a:bodyPr vert="horz" lIns="99551" tIns="49775" rIns="99551" bIns="49775" rtlCol="0" anchor="ctr"/>
          <a:lstStyle>
            <a:defPPr>
              <a:defRPr lang="en-US"/>
            </a:defPPr>
            <a:lvl1pPr algn="r" defTabSz="497754" rtl="0" fontAlgn="auto">
              <a:spcBef>
                <a:spcPts val="0"/>
              </a:spcBef>
              <a:spcAft>
                <a:spcPts val="0"/>
              </a:spcAft>
              <a:defRPr sz="1000" kern="1200" baseline="0" smtClean="0">
                <a:solidFill>
                  <a:srgbClr val="75837B"/>
                </a:solidFill>
                <a:latin typeface="Frutiger Linotype"/>
                <a:ea typeface="+mn-ea"/>
                <a:cs typeface="+mn-cs"/>
              </a:defRPr>
            </a:lvl1pPr>
            <a:lvl2pPr marL="496888" indent="-39688"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2pPr>
            <a:lvl3pPr marL="995363" indent="-80963"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3pPr>
            <a:lvl4pPr marL="1492250" indent="-120650"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4pPr>
            <a:lvl5pPr marL="1990725" indent="-161925"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0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0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0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000" kern="1200">
                <a:solidFill>
                  <a:schemeClr val="tx1"/>
                </a:solidFill>
                <a:latin typeface="Calibri" charset="0"/>
                <a:ea typeface="ＭＳ Ｐゴシック" charset="0"/>
                <a:cs typeface="ＭＳ Ｐゴシック" charset="0"/>
              </a:defRPr>
            </a:lvl9pPr>
          </a:lstStyle>
          <a:p>
            <a:pPr>
              <a:defRPr/>
            </a:pPr>
            <a:fld id="{F938DF4A-A296-4145-ABAC-D5824C6E2DA4}" type="slidenum">
              <a:rPr lang="en-US" smtClean="0"/>
              <a:pPr>
                <a:defRPr/>
              </a:pPr>
              <a:t>‹Nº›</a:t>
            </a:fld>
            <a:endParaRPr lang="en-US" dirty="0"/>
          </a:p>
        </p:txBody>
      </p:sp>
    </p:spTree>
    <p:extLst>
      <p:ext uri="{BB962C8B-B14F-4D97-AF65-F5344CB8AC3E}">
        <p14:creationId xmlns:p14="http://schemas.microsoft.com/office/powerpoint/2010/main" val="2995741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índice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Line 15"/>
          <p:cNvSpPr>
            <a:spLocks noChangeShapeType="1"/>
          </p:cNvSpPr>
          <p:nvPr/>
        </p:nvSpPr>
        <p:spPr bwMode="auto">
          <a:xfrm>
            <a:off x="381000" y="762000"/>
            <a:ext cx="9906000" cy="0"/>
          </a:xfrm>
          <a:prstGeom prst="line">
            <a:avLst/>
          </a:prstGeom>
          <a:noFill/>
          <a:ln w="2540">
            <a:solidFill>
              <a:srgbClr val="75837B"/>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6" name="Picture 6" descr="AZTI_pag_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913" y="6931025"/>
            <a:ext cx="6270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360000" y="272193"/>
            <a:ext cx="9968400" cy="237600"/>
          </a:xfrm>
        </p:spPr>
        <p:txBody>
          <a:bodyPr lIns="0" tIns="0" rIns="0" bIns="0">
            <a:normAutofit/>
          </a:bodyPr>
          <a:lstStyle>
            <a:lvl1pPr algn="l">
              <a:defRPr sz="1400">
                <a:solidFill>
                  <a:srgbClr val="D29E82"/>
                </a:solidFill>
                <a:latin typeface="Frutiger Linotype"/>
              </a:defRPr>
            </a:lvl1pPr>
          </a:lstStyle>
          <a:p>
            <a:r>
              <a:rPr lang="es-ES_tradnl" dirty="0" smtClean="0"/>
              <a:t>Titulo del documento</a:t>
            </a:r>
            <a:endParaRPr lang="en-US" dirty="0"/>
          </a:p>
        </p:txBody>
      </p:sp>
      <p:sp>
        <p:nvSpPr>
          <p:cNvPr id="7" name="Content Placeholder 6"/>
          <p:cNvSpPr>
            <a:spLocks noGrp="1"/>
          </p:cNvSpPr>
          <p:nvPr>
            <p:ph sz="quarter" idx="13" hasCustomPrompt="1"/>
          </p:nvPr>
        </p:nvSpPr>
        <p:spPr>
          <a:xfrm>
            <a:off x="2890800" y="1602000"/>
            <a:ext cx="7466438" cy="223200"/>
          </a:xfrm>
        </p:spPr>
        <p:txBody>
          <a:bodyPr lIns="0" tIns="0" rIns="0" bIns="0">
            <a:noAutofit/>
          </a:bodyPr>
          <a:lstStyle>
            <a:lvl1pPr marL="0" indent="0">
              <a:buNone/>
              <a:defRPr sz="1800" baseline="0">
                <a:solidFill>
                  <a:srgbClr val="D25A1F"/>
                </a:solidFill>
              </a:defRPr>
            </a:lvl1pPr>
            <a:lvl2pPr>
              <a:defRPr sz="1800">
                <a:solidFill>
                  <a:srgbClr val="D25A1F"/>
                </a:solidFill>
              </a:defRPr>
            </a:lvl2pPr>
            <a:lvl3pPr>
              <a:defRPr sz="1800">
                <a:solidFill>
                  <a:srgbClr val="D25A1F"/>
                </a:solidFill>
              </a:defRPr>
            </a:lvl3pPr>
            <a:lvl4pPr>
              <a:defRPr sz="1800">
                <a:solidFill>
                  <a:srgbClr val="D25A1F"/>
                </a:solidFill>
              </a:defRPr>
            </a:lvl4pPr>
            <a:lvl5pPr>
              <a:defRPr sz="1800">
                <a:solidFill>
                  <a:srgbClr val="D25A1F"/>
                </a:solidFill>
              </a:defRPr>
            </a:lvl5pPr>
          </a:lstStyle>
          <a:p>
            <a:pPr lvl="0"/>
            <a:r>
              <a:rPr lang="es-ES_tradnl" dirty="0" smtClean="0"/>
              <a:t>Índice de contenidos</a:t>
            </a:r>
          </a:p>
        </p:txBody>
      </p:sp>
      <p:sp>
        <p:nvSpPr>
          <p:cNvPr id="13" name="Text Placeholder 12"/>
          <p:cNvSpPr>
            <a:spLocks noGrp="1"/>
          </p:cNvSpPr>
          <p:nvPr>
            <p:ph type="body" sz="quarter" idx="14" hasCustomPrompt="1"/>
          </p:nvPr>
        </p:nvSpPr>
        <p:spPr>
          <a:xfrm>
            <a:off x="2890838" y="1965113"/>
            <a:ext cx="6469062" cy="4537287"/>
          </a:xfrm>
        </p:spPr>
        <p:txBody>
          <a:bodyPr lIns="0" tIns="0" rIns="0" bIns="0">
            <a:noAutofit/>
          </a:bodyPr>
          <a:lstStyle>
            <a:lvl1pPr marL="0" indent="0">
              <a:buNone/>
              <a:defRPr sz="1400">
                <a:solidFill>
                  <a:srgbClr val="75837B"/>
                </a:solidFill>
              </a:defRPr>
            </a:lvl1pPr>
            <a:lvl2pPr>
              <a:defRPr sz="1200"/>
            </a:lvl2pPr>
            <a:lvl3pPr>
              <a:defRPr sz="1200"/>
            </a:lvl3pPr>
            <a:lvl4pPr>
              <a:defRPr sz="1200"/>
            </a:lvl4pPr>
            <a:lvl5pPr>
              <a:defRPr sz="1200"/>
            </a:lvl5pPr>
          </a:lstStyle>
          <a:p>
            <a:pPr lvl="0"/>
            <a:r>
              <a:rPr lang="es-ES_tradnl" dirty="0" smtClean="0"/>
              <a:t>1.- Sección</a:t>
            </a:r>
          </a:p>
          <a:p>
            <a:pPr lvl="0"/>
            <a:r>
              <a:rPr lang="es-ES_tradnl" dirty="0" smtClean="0"/>
              <a:t>	1.1  Subsección</a:t>
            </a:r>
          </a:p>
          <a:p>
            <a:pPr lvl="0"/>
            <a:r>
              <a:rPr lang="es-ES_tradnl" dirty="0" smtClean="0"/>
              <a:t>	1.2 Subsección</a:t>
            </a:r>
          </a:p>
          <a:p>
            <a:pPr lvl="0"/>
            <a:r>
              <a:rPr lang="es-ES_tradnl" dirty="0" smtClean="0"/>
              <a:t>	1.3 Subsección</a:t>
            </a:r>
          </a:p>
          <a:p>
            <a:pPr lvl="0"/>
            <a:r>
              <a:rPr lang="es-ES_tradnl" dirty="0" smtClean="0"/>
              <a:t>2.- Sección</a:t>
            </a:r>
          </a:p>
          <a:p>
            <a:pPr lvl="0"/>
            <a:r>
              <a:rPr lang="es-ES_tradnl" dirty="0" smtClean="0"/>
              <a:t>	2.1  Subsección</a:t>
            </a:r>
          </a:p>
          <a:p>
            <a:pPr lvl="0"/>
            <a:r>
              <a:rPr lang="es-ES_tradnl" dirty="0" smtClean="0"/>
              <a:t>	2.2 Subsección</a:t>
            </a:r>
          </a:p>
          <a:p>
            <a:pPr lvl="0"/>
            <a:r>
              <a:rPr lang="es-ES_tradnl" dirty="0" smtClean="0"/>
              <a:t>	2.3 Subsección</a:t>
            </a:r>
          </a:p>
          <a:p>
            <a:pPr lvl="0"/>
            <a:r>
              <a:rPr lang="es-ES_tradnl" dirty="0" smtClean="0"/>
              <a:t>3.- Sección</a:t>
            </a:r>
          </a:p>
          <a:p>
            <a:pPr lvl="0"/>
            <a:r>
              <a:rPr lang="es-ES_tradnl" dirty="0" smtClean="0"/>
              <a:t>	3.1  Subsección</a:t>
            </a:r>
          </a:p>
          <a:p>
            <a:pPr lvl="0"/>
            <a:r>
              <a:rPr lang="es-ES_tradnl" dirty="0" smtClean="0"/>
              <a:t>	3.2 Subsección</a:t>
            </a:r>
          </a:p>
          <a:p>
            <a:pPr lvl="0"/>
            <a:r>
              <a:rPr lang="es-ES_tradnl" dirty="0" smtClean="0"/>
              <a:t>	3.3 Subsección</a:t>
            </a:r>
          </a:p>
          <a:p>
            <a:pPr lvl="0"/>
            <a:endParaRPr lang="es-ES_tradnl" dirty="0" smtClean="0"/>
          </a:p>
        </p:txBody>
      </p:sp>
      <p:sp>
        <p:nvSpPr>
          <p:cNvPr id="16" name="Footer Placeholder 3"/>
          <p:cNvSpPr txBox="1">
            <a:spLocks/>
          </p:cNvSpPr>
          <p:nvPr userDrawn="1"/>
        </p:nvSpPr>
        <p:spPr>
          <a:xfrm>
            <a:off x="2903538" y="7010400"/>
            <a:ext cx="2700337" cy="125413"/>
          </a:xfrm>
          <a:prstGeom prst="rect">
            <a:avLst/>
          </a:prstGeom>
        </p:spPr>
        <p:txBody>
          <a:bodyPr lIns="0" tIns="0" rIns="0" bIns="0"/>
          <a:lstStyle>
            <a:defPPr>
              <a:defRPr lang="en-US"/>
            </a:defPPr>
            <a:lvl1pPr algn="l" defTabSz="496888" rtl="0" fontAlgn="base">
              <a:spcBef>
                <a:spcPct val="0"/>
              </a:spcBef>
              <a:spcAft>
                <a:spcPct val="0"/>
              </a:spcAft>
              <a:defRPr sz="1000" kern="1200" dirty="0" err="1" smtClean="0">
                <a:solidFill>
                  <a:srgbClr val="75837B"/>
                </a:solidFill>
                <a:latin typeface="Frutiger Linotype"/>
                <a:ea typeface="ＭＳ Ｐゴシック" charset="0"/>
                <a:cs typeface="ＭＳ Ｐゴシック" charset="0"/>
              </a:defRPr>
            </a:lvl1pPr>
            <a:lvl2pPr marL="496888" indent="-39688"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2pPr>
            <a:lvl3pPr marL="995363" indent="-80963"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3pPr>
            <a:lvl4pPr marL="1492250" indent="-120650"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4pPr>
            <a:lvl5pPr marL="1990725" indent="-161925"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0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0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0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000" kern="1200">
                <a:solidFill>
                  <a:schemeClr val="tx1"/>
                </a:solidFill>
                <a:latin typeface="Calibri" charset="0"/>
                <a:ea typeface="ＭＳ Ｐゴシック" charset="0"/>
                <a:cs typeface="ＭＳ Ｐゴシック" charset="0"/>
              </a:defRPr>
            </a:lvl9pPr>
          </a:lstStyle>
          <a:p>
            <a:pPr>
              <a:defRPr/>
            </a:pPr>
            <a:r>
              <a:rPr lang="en-US" dirty="0" err="1" smtClean="0">
                <a:solidFill>
                  <a:srgbClr val="75837B"/>
                </a:solidFill>
              </a:rPr>
              <a:t>www.azti.es</a:t>
            </a:r>
            <a:endParaRPr lang="en-US" dirty="0">
              <a:solidFill>
                <a:srgbClr val="75837B"/>
              </a:solidFill>
            </a:endParaRPr>
          </a:p>
        </p:txBody>
      </p:sp>
      <p:sp>
        <p:nvSpPr>
          <p:cNvPr id="18" name="Text Placeholder 12"/>
          <p:cNvSpPr>
            <a:spLocks noGrp="1"/>
          </p:cNvSpPr>
          <p:nvPr>
            <p:ph type="body" sz="quarter" idx="20" hasCustomPrompt="1"/>
          </p:nvPr>
        </p:nvSpPr>
        <p:spPr>
          <a:xfrm>
            <a:off x="5985636" y="7007874"/>
            <a:ext cx="4104481" cy="243178"/>
          </a:xfrm>
        </p:spPr>
        <p:txBody>
          <a:bodyPr lIns="0" tIns="0" rIns="0" bIns="0">
            <a:noAutofit/>
          </a:bodyPr>
          <a:lstStyle>
            <a:lvl1pPr marL="0" indent="0" algn="l">
              <a:buNone/>
              <a:defRPr sz="1000">
                <a:solidFill>
                  <a:srgbClr val="75837B"/>
                </a:solidFill>
                <a:latin typeface="Frutiger Linotype"/>
              </a:defRPr>
            </a:lvl1pPr>
            <a:lvl2pPr>
              <a:defRPr sz="1200"/>
            </a:lvl2pPr>
            <a:lvl3pPr>
              <a:defRPr sz="1200"/>
            </a:lvl3pPr>
            <a:lvl4pPr>
              <a:defRPr sz="1200"/>
            </a:lvl4pPr>
            <a:lvl5pPr>
              <a:defRPr sz="1200"/>
            </a:lvl5pPr>
          </a:lstStyle>
          <a:p>
            <a:pPr lvl="0"/>
            <a:r>
              <a:rPr lang="es-ES_tradnl" dirty="0" smtClean="0"/>
              <a:t>Departamento que presenta el documento</a:t>
            </a:r>
          </a:p>
        </p:txBody>
      </p:sp>
      <p:sp>
        <p:nvSpPr>
          <p:cNvPr id="19" name="Slide Number Placeholder 5"/>
          <p:cNvSpPr>
            <a:spLocks noGrp="1"/>
          </p:cNvSpPr>
          <p:nvPr>
            <p:ph type="sldNum" sz="quarter" idx="4"/>
          </p:nvPr>
        </p:nvSpPr>
        <p:spPr>
          <a:xfrm>
            <a:off x="9740900" y="7061133"/>
            <a:ext cx="412750" cy="76334"/>
          </a:xfrm>
          <a:prstGeom prst="rect">
            <a:avLst/>
          </a:prstGeom>
        </p:spPr>
        <p:txBody>
          <a:bodyPr vert="horz" lIns="99551" tIns="49775" rIns="99551" bIns="49775" rtlCol="0" anchor="ctr"/>
          <a:lstStyle>
            <a:lvl1pPr algn="r" defTabSz="497754" fontAlgn="auto">
              <a:spcBef>
                <a:spcPts val="0"/>
              </a:spcBef>
              <a:spcAft>
                <a:spcPts val="0"/>
              </a:spcAft>
              <a:defRPr sz="1000" baseline="0" smtClean="0">
                <a:solidFill>
                  <a:srgbClr val="75837B"/>
                </a:solidFill>
                <a:latin typeface="Frutiger Linotype"/>
                <a:ea typeface="+mn-ea"/>
                <a:cs typeface="+mn-cs"/>
              </a:defRPr>
            </a:lvl1pPr>
          </a:lstStyle>
          <a:p>
            <a:pPr>
              <a:defRPr/>
            </a:pPr>
            <a:fld id="{F938DF4A-A296-4145-ABAC-D5824C6E2DA4}" type="slidenum">
              <a:rPr lang="en-US" smtClean="0"/>
              <a:pPr>
                <a:defRPr/>
              </a:pPr>
              <a:t>‹Nº›</a:t>
            </a:fld>
            <a:endParaRPr lang="en-US" dirty="0"/>
          </a:p>
        </p:txBody>
      </p:sp>
      <p:sp>
        <p:nvSpPr>
          <p:cNvPr id="20" name="Date Placeholder 3"/>
          <p:cNvSpPr txBox="1">
            <a:spLocks/>
          </p:cNvSpPr>
          <p:nvPr userDrawn="1"/>
        </p:nvSpPr>
        <p:spPr>
          <a:xfrm>
            <a:off x="9150350" y="7010400"/>
            <a:ext cx="831850" cy="125413"/>
          </a:xfrm>
          <a:prstGeom prst="rect">
            <a:avLst/>
          </a:prstGeom>
        </p:spPr>
        <p:txBody>
          <a:bodyPr vert="horz" lIns="91440" tIns="45720" rIns="91440" bIns="45720" rtlCol="0" anchor="ctr"/>
          <a:lstStyle>
            <a:defPPr>
              <a:defRPr lang="en-US"/>
            </a:defPPr>
            <a:lvl1pPr algn="l" defTabSz="496888"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96888" indent="-39688"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2pPr>
            <a:lvl3pPr marL="995363" indent="-80963"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3pPr>
            <a:lvl4pPr marL="1492250" indent="-120650"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4pPr>
            <a:lvl5pPr marL="1990725" indent="-161925"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0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0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0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000" kern="1200">
                <a:solidFill>
                  <a:schemeClr val="tx1"/>
                </a:solidFill>
                <a:latin typeface="Calibri" charset="0"/>
                <a:ea typeface="ＭＳ Ｐゴシック" charset="0"/>
                <a:cs typeface="ＭＳ Ｐゴシック" charset="0"/>
              </a:defRPr>
            </a:lvl9pPr>
          </a:lstStyle>
          <a:p>
            <a:fld id="{63D88185-2FEC-884D-9EE9-A05EF868AA85}" type="datetimeFigureOut">
              <a:rPr lang="en-US" sz="1000" smtClean="0">
                <a:solidFill>
                  <a:srgbClr val="A4B8AC"/>
                </a:solidFill>
                <a:latin typeface="Frutiger Linotype"/>
              </a:rPr>
              <a:pPr/>
              <a:t>6/17/2014</a:t>
            </a:fld>
            <a:r>
              <a:rPr lang="en-US" dirty="0" smtClean="0">
                <a:solidFill>
                  <a:srgbClr val="75837B"/>
                </a:solidFill>
                <a:latin typeface="Frutiger Linotype"/>
              </a:rPr>
              <a:t> </a:t>
            </a:r>
            <a:endParaRPr lang="en-US" dirty="0">
              <a:solidFill>
                <a:srgbClr val="75837B"/>
              </a:solidFill>
              <a:latin typeface="Frutiger Linotype"/>
            </a:endParaRPr>
          </a:p>
        </p:txBody>
      </p:sp>
      <p:sp>
        <p:nvSpPr>
          <p:cNvPr id="21" name="Text Placeholder 12"/>
          <p:cNvSpPr>
            <a:spLocks noGrp="1"/>
          </p:cNvSpPr>
          <p:nvPr>
            <p:ph type="body" sz="quarter" idx="21" hasCustomPrompt="1"/>
          </p:nvPr>
        </p:nvSpPr>
        <p:spPr>
          <a:xfrm>
            <a:off x="9364654" y="1965113"/>
            <a:ext cx="376246" cy="4537287"/>
          </a:xfrm>
        </p:spPr>
        <p:txBody>
          <a:bodyPr lIns="0" tIns="0" rIns="0" bIns="0">
            <a:noAutofit/>
          </a:bodyPr>
          <a:lstStyle>
            <a:lvl1pPr marL="0" indent="0">
              <a:buNone/>
              <a:defRPr sz="1400">
                <a:solidFill>
                  <a:srgbClr val="75837B"/>
                </a:solidFill>
              </a:defRPr>
            </a:lvl1pPr>
            <a:lvl2pPr>
              <a:defRPr sz="1200"/>
            </a:lvl2pPr>
            <a:lvl3pPr>
              <a:defRPr sz="1200"/>
            </a:lvl3pPr>
            <a:lvl4pPr>
              <a:defRPr sz="1200"/>
            </a:lvl4pPr>
            <a:lvl5pPr>
              <a:defRPr sz="1200"/>
            </a:lvl5pPr>
          </a:lstStyle>
          <a:p>
            <a:pPr lvl="0"/>
            <a:r>
              <a:rPr lang="es-ES_tradnl" dirty="0" smtClean="0"/>
              <a:t>00</a:t>
            </a:r>
          </a:p>
          <a:p>
            <a:pPr lvl="0"/>
            <a:r>
              <a:rPr lang="es-ES_tradnl" dirty="0" smtClean="0"/>
              <a:t>00</a:t>
            </a:r>
          </a:p>
          <a:p>
            <a:pPr lvl="0"/>
            <a:r>
              <a:rPr lang="es-ES_tradnl" dirty="0" smtClean="0"/>
              <a:t>00</a:t>
            </a:r>
          </a:p>
          <a:p>
            <a:pPr lvl="0"/>
            <a:r>
              <a:rPr lang="es-ES_tradnl" dirty="0" smtClean="0"/>
              <a:t>00</a:t>
            </a:r>
          </a:p>
          <a:p>
            <a:pPr lvl="0"/>
            <a:r>
              <a:rPr lang="es-ES_tradnl" dirty="0" smtClean="0"/>
              <a:t>00</a:t>
            </a:r>
          </a:p>
          <a:p>
            <a:pPr lvl="0"/>
            <a:r>
              <a:rPr lang="es-ES_tradnl" dirty="0" smtClean="0"/>
              <a:t>00</a:t>
            </a:r>
          </a:p>
          <a:p>
            <a:pPr lvl="0"/>
            <a:r>
              <a:rPr lang="es-ES_tradnl" dirty="0" smtClean="0"/>
              <a:t>00</a:t>
            </a:r>
          </a:p>
          <a:p>
            <a:pPr lvl="0"/>
            <a:r>
              <a:rPr lang="es-ES_tradnl" dirty="0" smtClean="0"/>
              <a:t>00</a:t>
            </a:r>
          </a:p>
          <a:p>
            <a:pPr lvl="0"/>
            <a:r>
              <a:rPr lang="es-ES_tradnl" dirty="0" smtClean="0"/>
              <a:t>00</a:t>
            </a:r>
          </a:p>
          <a:p>
            <a:pPr lvl="0"/>
            <a:r>
              <a:rPr lang="es-ES_tradnl" dirty="0" smtClean="0"/>
              <a:t>00</a:t>
            </a:r>
          </a:p>
          <a:p>
            <a:pPr lvl="0"/>
            <a:r>
              <a:rPr lang="es-ES_tradnl" dirty="0" smtClean="0"/>
              <a:t>00</a:t>
            </a:r>
          </a:p>
          <a:p>
            <a:pPr lvl="0"/>
            <a:r>
              <a:rPr lang="es-ES_tradnl" dirty="0" smtClean="0"/>
              <a:t>00</a:t>
            </a:r>
          </a:p>
          <a:p>
            <a:pPr lvl="0"/>
            <a:endParaRPr lang="es-ES_tradnl" dirty="0" smtClean="0"/>
          </a:p>
          <a:p>
            <a:pPr lvl="0"/>
            <a:endParaRPr lang="es-ES_tradnl" dirty="0" smtClean="0"/>
          </a:p>
        </p:txBody>
      </p:sp>
      <p:sp>
        <p:nvSpPr>
          <p:cNvPr id="22" name="Text Placeholder 12"/>
          <p:cNvSpPr>
            <a:spLocks noGrp="1"/>
          </p:cNvSpPr>
          <p:nvPr>
            <p:ph type="body" sz="quarter" idx="22" hasCustomPrompt="1"/>
          </p:nvPr>
        </p:nvSpPr>
        <p:spPr>
          <a:xfrm>
            <a:off x="360000" y="535193"/>
            <a:ext cx="7437600" cy="226807"/>
          </a:xfrm>
        </p:spPr>
        <p:txBody>
          <a:bodyPr lIns="0" tIns="0" rIns="0" bIns="0">
            <a:noAutofit/>
          </a:bodyPr>
          <a:lstStyle>
            <a:lvl1pPr marL="0" indent="0" algn="l">
              <a:buNone/>
              <a:defRPr sz="1200" cap="small">
                <a:solidFill>
                  <a:srgbClr val="A4B8AC"/>
                </a:solidFill>
                <a:latin typeface="Frutiger Linotype"/>
              </a:defRPr>
            </a:lvl1pPr>
            <a:lvl2pPr>
              <a:defRPr sz="1200"/>
            </a:lvl2pPr>
            <a:lvl3pPr>
              <a:defRPr sz="1200"/>
            </a:lvl3pPr>
            <a:lvl4pPr>
              <a:defRPr sz="1200"/>
            </a:lvl4pPr>
            <a:lvl5pPr>
              <a:defRPr sz="1200"/>
            </a:lvl5pPr>
          </a:lstStyle>
          <a:p>
            <a:pPr lvl="0"/>
            <a:r>
              <a:rPr lang="es-ES_tradnl" dirty="0" smtClean="0"/>
              <a:t>Subtítulo del Documento</a:t>
            </a:r>
          </a:p>
        </p:txBody>
      </p:sp>
    </p:spTree>
    <p:extLst>
      <p:ext uri="{BB962C8B-B14F-4D97-AF65-F5344CB8AC3E}">
        <p14:creationId xmlns:p14="http://schemas.microsoft.com/office/powerpoint/2010/main" val="157400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ció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6" descr="AZTI_pag_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913" y="6931025"/>
            <a:ext cx="6270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3" hasCustomPrompt="1"/>
          </p:nvPr>
        </p:nvSpPr>
        <p:spPr>
          <a:xfrm>
            <a:off x="533400" y="2730500"/>
            <a:ext cx="2314200" cy="324000"/>
          </a:xfrm>
        </p:spPr>
        <p:txBody>
          <a:bodyPr lIns="0" tIns="0" rIns="0" bIns="0">
            <a:noAutofit/>
          </a:bodyPr>
          <a:lstStyle>
            <a:lvl1pPr marL="0" indent="0" algn="r">
              <a:buNone/>
              <a:defRPr sz="2000">
                <a:solidFill>
                  <a:srgbClr val="75837B"/>
                </a:solidFill>
                <a:latin typeface="Frutiger Linotype"/>
              </a:defRPr>
            </a:lvl1pPr>
            <a:lvl2pPr>
              <a:defRPr sz="1800">
                <a:solidFill>
                  <a:srgbClr val="D25A1F"/>
                </a:solidFill>
              </a:defRPr>
            </a:lvl2pPr>
            <a:lvl3pPr>
              <a:defRPr sz="1800">
                <a:solidFill>
                  <a:srgbClr val="D25A1F"/>
                </a:solidFill>
              </a:defRPr>
            </a:lvl3pPr>
            <a:lvl4pPr>
              <a:defRPr sz="1800">
                <a:solidFill>
                  <a:srgbClr val="D25A1F"/>
                </a:solidFill>
              </a:defRPr>
            </a:lvl4pPr>
            <a:lvl5pPr>
              <a:defRPr sz="1800">
                <a:solidFill>
                  <a:srgbClr val="D25A1F"/>
                </a:solidFill>
              </a:defRPr>
            </a:lvl5pPr>
          </a:lstStyle>
          <a:p>
            <a:pPr lvl="0"/>
            <a:r>
              <a:rPr lang="es-ES_tradnl" dirty="0" smtClean="0"/>
              <a:t>1.1.</a:t>
            </a:r>
          </a:p>
        </p:txBody>
      </p:sp>
      <p:sp>
        <p:nvSpPr>
          <p:cNvPr id="13" name="Text Placeholder 12"/>
          <p:cNvSpPr>
            <a:spLocks noGrp="1"/>
          </p:cNvSpPr>
          <p:nvPr>
            <p:ph type="body" sz="quarter" idx="14" hasCustomPrompt="1"/>
          </p:nvPr>
        </p:nvSpPr>
        <p:spPr>
          <a:xfrm>
            <a:off x="2941638" y="2743000"/>
            <a:ext cx="7437600" cy="1663900"/>
          </a:xfrm>
        </p:spPr>
        <p:txBody>
          <a:bodyPr lIns="0" tIns="0" rIns="0" bIns="0">
            <a:noAutofit/>
          </a:bodyPr>
          <a:lstStyle>
            <a:lvl1pPr marL="0" indent="0">
              <a:buNone/>
              <a:defRPr sz="2000">
                <a:solidFill>
                  <a:srgbClr val="D25A1F"/>
                </a:solidFill>
              </a:defRPr>
            </a:lvl1pPr>
            <a:lvl2pPr>
              <a:defRPr sz="1200"/>
            </a:lvl2pPr>
            <a:lvl3pPr>
              <a:defRPr sz="1200"/>
            </a:lvl3pPr>
            <a:lvl4pPr>
              <a:defRPr sz="1200"/>
            </a:lvl4pPr>
            <a:lvl5pPr>
              <a:defRPr sz="1200"/>
            </a:lvl5pPr>
          </a:lstStyle>
          <a:p>
            <a:pPr lvl="0"/>
            <a:r>
              <a:rPr lang="es-ES_tradnl" dirty="0" smtClean="0"/>
              <a:t>Nombre de sección / subsección</a:t>
            </a:r>
          </a:p>
        </p:txBody>
      </p:sp>
      <p:sp>
        <p:nvSpPr>
          <p:cNvPr id="15" name="Footer Placeholder 3"/>
          <p:cNvSpPr txBox="1">
            <a:spLocks/>
          </p:cNvSpPr>
          <p:nvPr userDrawn="1"/>
        </p:nvSpPr>
        <p:spPr>
          <a:xfrm>
            <a:off x="2903538" y="7010400"/>
            <a:ext cx="2700337" cy="125413"/>
          </a:xfrm>
          <a:prstGeom prst="rect">
            <a:avLst/>
          </a:prstGeom>
        </p:spPr>
        <p:txBody>
          <a:bodyPr lIns="0" tIns="0" rIns="0" bIns="0"/>
          <a:lstStyle>
            <a:defPPr>
              <a:defRPr lang="en-US"/>
            </a:defPPr>
            <a:lvl1pPr algn="l" defTabSz="496888" rtl="0" fontAlgn="base">
              <a:spcBef>
                <a:spcPct val="0"/>
              </a:spcBef>
              <a:spcAft>
                <a:spcPct val="0"/>
              </a:spcAft>
              <a:defRPr sz="1000" kern="1200" dirty="0" err="1" smtClean="0">
                <a:solidFill>
                  <a:srgbClr val="75837B"/>
                </a:solidFill>
                <a:latin typeface="Frutiger Linotype"/>
                <a:ea typeface="ＭＳ Ｐゴシック" charset="0"/>
                <a:cs typeface="ＭＳ Ｐゴシック" charset="0"/>
              </a:defRPr>
            </a:lvl1pPr>
            <a:lvl2pPr marL="496888" indent="-39688"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2pPr>
            <a:lvl3pPr marL="995363" indent="-80963"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3pPr>
            <a:lvl4pPr marL="1492250" indent="-120650"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4pPr>
            <a:lvl5pPr marL="1990725" indent="-161925"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0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0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0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000" kern="1200">
                <a:solidFill>
                  <a:schemeClr val="tx1"/>
                </a:solidFill>
                <a:latin typeface="Calibri" charset="0"/>
                <a:ea typeface="ＭＳ Ｐゴシック" charset="0"/>
                <a:cs typeface="ＭＳ Ｐゴシック" charset="0"/>
              </a:defRPr>
            </a:lvl9pPr>
          </a:lstStyle>
          <a:p>
            <a:pPr>
              <a:defRPr/>
            </a:pPr>
            <a:r>
              <a:rPr lang="en-US" dirty="0" err="1" smtClean="0">
                <a:solidFill>
                  <a:srgbClr val="75837B"/>
                </a:solidFill>
              </a:rPr>
              <a:t>www.azti.es</a:t>
            </a:r>
            <a:endParaRPr lang="en-US" dirty="0">
              <a:solidFill>
                <a:srgbClr val="75837B"/>
              </a:solidFill>
            </a:endParaRPr>
          </a:p>
        </p:txBody>
      </p:sp>
      <p:sp>
        <p:nvSpPr>
          <p:cNvPr id="20" name="Text Placeholder 12"/>
          <p:cNvSpPr>
            <a:spLocks noGrp="1"/>
          </p:cNvSpPr>
          <p:nvPr>
            <p:ph type="body" sz="quarter" idx="20" hasCustomPrompt="1"/>
          </p:nvPr>
        </p:nvSpPr>
        <p:spPr>
          <a:xfrm>
            <a:off x="5985636" y="7007874"/>
            <a:ext cx="4104481" cy="243178"/>
          </a:xfrm>
        </p:spPr>
        <p:txBody>
          <a:bodyPr lIns="0" tIns="0" rIns="0" bIns="0">
            <a:noAutofit/>
          </a:bodyPr>
          <a:lstStyle>
            <a:lvl1pPr marL="0" indent="0" algn="l">
              <a:buNone/>
              <a:defRPr sz="1000">
                <a:solidFill>
                  <a:srgbClr val="75837B"/>
                </a:solidFill>
                <a:latin typeface="Frutiger Linotype"/>
              </a:defRPr>
            </a:lvl1pPr>
            <a:lvl2pPr>
              <a:defRPr sz="1200"/>
            </a:lvl2pPr>
            <a:lvl3pPr>
              <a:defRPr sz="1200"/>
            </a:lvl3pPr>
            <a:lvl4pPr>
              <a:defRPr sz="1200"/>
            </a:lvl4pPr>
            <a:lvl5pPr>
              <a:defRPr sz="1200"/>
            </a:lvl5pPr>
          </a:lstStyle>
          <a:p>
            <a:pPr lvl="0"/>
            <a:r>
              <a:rPr lang="es-ES_tradnl" dirty="0" smtClean="0"/>
              <a:t>Departamento que presenta el documento</a:t>
            </a:r>
          </a:p>
        </p:txBody>
      </p:sp>
      <p:sp>
        <p:nvSpPr>
          <p:cNvPr id="21" name="Slide Number Placeholder 5"/>
          <p:cNvSpPr>
            <a:spLocks noGrp="1"/>
          </p:cNvSpPr>
          <p:nvPr>
            <p:ph type="sldNum" sz="quarter" idx="4"/>
          </p:nvPr>
        </p:nvSpPr>
        <p:spPr>
          <a:xfrm>
            <a:off x="9740900" y="7061133"/>
            <a:ext cx="412750" cy="76334"/>
          </a:xfrm>
          <a:prstGeom prst="rect">
            <a:avLst/>
          </a:prstGeom>
        </p:spPr>
        <p:txBody>
          <a:bodyPr vert="horz" lIns="99551" tIns="49775" rIns="99551" bIns="49775" rtlCol="0" anchor="ctr"/>
          <a:lstStyle>
            <a:lvl1pPr algn="r" defTabSz="497754" fontAlgn="auto">
              <a:spcBef>
                <a:spcPts val="0"/>
              </a:spcBef>
              <a:spcAft>
                <a:spcPts val="0"/>
              </a:spcAft>
              <a:defRPr sz="1000" baseline="0" smtClean="0">
                <a:solidFill>
                  <a:srgbClr val="75837B"/>
                </a:solidFill>
                <a:latin typeface="Frutiger Linotype"/>
                <a:ea typeface="+mn-ea"/>
                <a:cs typeface="+mn-cs"/>
              </a:defRPr>
            </a:lvl1pPr>
          </a:lstStyle>
          <a:p>
            <a:pPr>
              <a:defRPr/>
            </a:pPr>
            <a:fld id="{F938DF4A-A296-4145-ABAC-D5824C6E2DA4}" type="slidenum">
              <a:rPr lang="en-US" smtClean="0"/>
              <a:pPr>
                <a:defRPr/>
              </a:pPr>
              <a:t>‹Nº›</a:t>
            </a:fld>
            <a:endParaRPr lang="en-US" dirty="0"/>
          </a:p>
        </p:txBody>
      </p:sp>
      <p:sp>
        <p:nvSpPr>
          <p:cNvPr id="22" name="Date Placeholder 3"/>
          <p:cNvSpPr txBox="1">
            <a:spLocks/>
          </p:cNvSpPr>
          <p:nvPr userDrawn="1"/>
        </p:nvSpPr>
        <p:spPr>
          <a:xfrm>
            <a:off x="9150350" y="7010400"/>
            <a:ext cx="831850" cy="125413"/>
          </a:xfrm>
          <a:prstGeom prst="rect">
            <a:avLst/>
          </a:prstGeom>
        </p:spPr>
        <p:txBody>
          <a:bodyPr vert="horz" lIns="91440" tIns="45720" rIns="91440" bIns="45720" rtlCol="0" anchor="ctr"/>
          <a:lstStyle>
            <a:defPPr>
              <a:defRPr lang="en-US"/>
            </a:defPPr>
            <a:lvl1pPr algn="l" defTabSz="496888"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96888" indent="-39688"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2pPr>
            <a:lvl3pPr marL="995363" indent="-80963"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3pPr>
            <a:lvl4pPr marL="1492250" indent="-120650"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4pPr>
            <a:lvl5pPr marL="1990725" indent="-161925"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0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0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0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000" kern="1200">
                <a:solidFill>
                  <a:schemeClr val="tx1"/>
                </a:solidFill>
                <a:latin typeface="Calibri" charset="0"/>
                <a:ea typeface="ＭＳ Ｐゴシック" charset="0"/>
                <a:cs typeface="ＭＳ Ｐゴシック" charset="0"/>
              </a:defRPr>
            </a:lvl9pPr>
          </a:lstStyle>
          <a:p>
            <a:fld id="{63D88185-2FEC-884D-9EE9-A05EF868AA85}" type="datetimeFigureOut">
              <a:rPr lang="en-US" sz="1000" smtClean="0">
                <a:solidFill>
                  <a:srgbClr val="A4B8AC"/>
                </a:solidFill>
                <a:latin typeface="Frutiger Linotype"/>
              </a:rPr>
              <a:pPr/>
              <a:t>6/17/2014</a:t>
            </a:fld>
            <a:r>
              <a:rPr lang="en-US" dirty="0" smtClean="0">
                <a:solidFill>
                  <a:srgbClr val="75837B"/>
                </a:solidFill>
                <a:latin typeface="Frutiger Linotype"/>
              </a:rPr>
              <a:t> </a:t>
            </a:r>
            <a:endParaRPr lang="en-US" dirty="0">
              <a:solidFill>
                <a:srgbClr val="75837B"/>
              </a:solidFill>
              <a:latin typeface="Frutiger Linotype"/>
            </a:endParaRPr>
          </a:p>
        </p:txBody>
      </p:sp>
      <p:sp>
        <p:nvSpPr>
          <p:cNvPr id="23" name="Line 15"/>
          <p:cNvSpPr>
            <a:spLocks noChangeShapeType="1"/>
          </p:cNvSpPr>
          <p:nvPr userDrawn="1"/>
        </p:nvSpPr>
        <p:spPr bwMode="auto">
          <a:xfrm>
            <a:off x="381000" y="762000"/>
            <a:ext cx="9906000" cy="0"/>
          </a:xfrm>
          <a:prstGeom prst="line">
            <a:avLst/>
          </a:prstGeom>
          <a:noFill/>
          <a:ln w="2540">
            <a:solidFill>
              <a:srgbClr val="75837B"/>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 name="Title 1"/>
          <p:cNvSpPr>
            <a:spLocks noGrp="1"/>
          </p:cNvSpPr>
          <p:nvPr>
            <p:ph type="title" hasCustomPrompt="1"/>
          </p:nvPr>
        </p:nvSpPr>
        <p:spPr>
          <a:xfrm>
            <a:off x="360000" y="272193"/>
            <a:ext cx="9968400" cy="237600"/>
          </a:xfrm>
        </p:spPr>
        <p:txBody>
          <a:bodyPr lIns="0" tIns="0" rIns="0" bIns="0">
            <a:normAutofit/>
          </a:bodyPr>
          <a:lstStyle>
            <a:lvl1pPr algn="l">
              <a:defRPr sz="1400">
                <a:solidFill>
                  <a:srgbClr val="D29E82"/>
                </a:solidFill>
                <a:latin typeface="Frutiger Linotype"/>
              </a:defRPr>
            </a:lvl1pPr>
          </a:lstStyle>
          <a:p>
            <a:r>
              <a:rPr lang="es-ES_tradnl" dirty="0" smtClean="0"/>
              <a:t>Titulo del documento</a:t>
            </a:r>
            <a:endParaRPr lang="en-US" dirty="0"/>
          </a:p>
        </p:txBody>
      </p:sp>
      <p:sp>
        <p:nvSpPr>
          <p:cNvPr id="12" name="Text Placeholder 12"/>
          <p:cNvSpPr>
            <a:spLocks noGrp="1"/>
          </p:cNvSpPr>
          <p:nvPr>
            <p:ph type="body" sz="quarter" idx="22" hasCustomPrompt="1"/>
          </p:nvPr>
        </p:nvSpPr>
        <p:spPr>
          <a:xfrm>
            <a:off x="360000" y="535193"/>
            <a:ext cx="7437600" cy="226807"/>
          </a:xfrm>
        </p:spPr>
        <p:txBody>
          <a:bodyPr lIns="0" tIns="0" rIns="0" bIns="0">
            <a:noAutofit/>
          </a:bodyPr>
          <a:lstStyle>
            <a:lvl1pPr marL="0" indent="0" algn="l">
              <a:buNone/>
              <a:defRPr sz="1200" cap="small">
                <a:solidFill>
                  <a:srgbClr val="A4B8AC"/>
                </a:solidFill>
                <a:latin typeface="Frutiger Linotype"/>
              </a:defRPr>
            </a:lvl1pPr>
            <a:lvl2pPr>
              <a:defRPr sz="1200"/>
            </a:lvl2pPr>
            <a:lvl3pPr>
              <a:defRPr sz="1200"/>
            </a:lvl3pPr>
            <a:lvl4pPr>
              <a:defRPr sz="1200"/>
            </a:lvl4pPr>
            <a:lvl5pPr>
              <a:defRPr sz="1200"/>
            </a:lvl5pPr>
          </a:lstStyle>
          <a:p>
            <a:pPr lvl="0"/>
            <a:r>
              <a:rPr lang="es-ES_tradnl" dirty="0" smtClean="0"/>
              <a:t>Subtítulo del Documento</a:t>
            </a:r>
          </a:p>
        </p:txBody>
      </p:sp>
    </p:spTree>
    <p:extLst>
      <p:ext uri="{BB962C8B-B14F-4D97-AF65-F5344CB8AC3E}">
        <p14:creationId xmlns:p14="http://schemas.microsoft.com/office/powerpoint/2010/main" val="153854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ágina contenid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6" descr="AZTI_pag_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913" y="6931025"/>
            <a:ext cx="6270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3" hasCustomPrompt="1"/>
          </p:nvPr>
        </p:nvSpPr>
        <p:spPr>
          <a:xfrm>
            <a:off x="942400" y="1033200"/>
            <a:ext cx="7437600" cy="338400"/>
          </a:xfrm>
        </p:spPr>
        <p:txBody>
          <a:bodyPr lIns="0" tIns="0" rIns="0" bIns="0">
            <a:noAutofit/>
          </a:bodyPr>
          <a:lstStyle>
            <a:lvl1pPr marL="0" indent="0">
              <a:buNone/>
              <a:defRPr sz="1400">
                <a:solidFill>
                  <a:srgbClr val="D25A1F"/>
                </a:solidFill>
                <a:latin typeface="Frutiger Linotype"/>
              </a:defRPr>
            </a:lvl1pPr>
            <a:lvl2pPr>
              <a:defRPr sz="1800">
                <a:solidFill>
                  <a:srgbClr val="D25A1F"/>
                </a:solidFill>
              </a:defRPr>
            </a:lvl2pPr>
            <a:lvl3pPr>
              <a:defRPr sz="1800">
                <a:solidFill>
                  <a:srgbClr val="D25A1F"/>
                </a:solidFill>
              </a:defRPr>
            </a:lvl3pPr>
            <a:lvl4pPr>
              <a:defRPr sz="1800">
                <a:solidFill>
                  <a:srgbClr val="D25A1F"/>
                </a:solidFill>
              </a:defRPr>
            </a:lvl4pPr>
            <a:lvl5pPr>
              <a:defRPr sz="1800">
                <a:solidFill>
                  <a:srgbClr val="D25A1F"/>
                </a:solidFill>
              </a:defRPr>
            </a:lvl5pPr>
          </a:lstStyle>
          <a:p>
            <a:pPr lvl="0"/>
            <a:r>
              <a:rPr lang="es-ES_tradnl" dirty="0" smtClean="0"/>
              <a:t>Nombre de sección / subsección</a:t>
            </a:r>
          </a:p>
        </p:txBody>
      </p:sp>
      <p:sp>
        <p:nvSpPr>
          <p:cNvPr id="15" name="Footer Placeholder 3"/>
          <p:cNvSpPr txBox="1">
            <a:spLocks/>
          </p:cNvSpPr>
          <p:nvPr userDrawn="1"/>
        </p:nvSpPr>
        <p:spPr>
          <a:xfrm>
            <a:off x="2903538" y="7010400"/>
            <a:ext cx="2700337" cy="125413"/>
          </a:xfrm>
          <a:prstGeom prst="rect">
            <a:avLst/>
          </a:prstGeom>
        </p:spPr>
        <p:txBody>
          <a:bodyPr lIns="0" tIns="0" rIns="0" bIns="0"/>
          <a:lstStyle>
            <a:defPPr>
              <a:defRPr lang="en-US"/>
            </a:defPPr>
            <a:lvl1pPr algn="l" defTabSz="496888" rtl="0" fontAlgn="base">
              <a:spcBef>
                <a:spcPct val="0"/>
              </a:spcBef>
              <a:spcAft>
                <a:spcPct val="0"/>
              </a:spcAft>
              <a:defRPr sz="1000" kern="1200" dirty="0" err="1" smtClean="0">
                <a:solidFill>
                  <a:srgbClr val="75837B"/>
                </a:solidFill>
                <a:latin typeface="Frutiger Linotype"/>
                <a:ea typeface="ＭＳ Ｐゴシック" charset="0"/>
                <a:cs typeface="ＭＳ Ｐゴシック" charset="0"/>
              </a:defRPr>
            </a:lvl1pPr>
            <a:lvl2pPr marL="496888" indent="-39688"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2pPr>
            <a:lvl3pPr marL="995363" indent="-80963"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3pPr>
            <a:lvl4pPr marL="1492250" indent="-120650"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4pPr>
            <a:lvl5pPr marL="1990725" indent="-161925"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0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0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0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000" kern="1200">
                <a:solidFill>
                  <a:schemeClr val="tx1"/>
                </a:solidFill>
                <a:latin typeface="Calibri" charset="0"/>
                <a:ea typeface="ＭＳ Ｐゴシック" charset="0"/>
                <a:cs typeface="ＭＳ Ｐゴシック" charset="0"/>
              </a:defRPr>
            </a:lvl9pPr>
          </a:lstStyle>
          <a:p>
            <a:pPr>
              <a:defRPr/>
            </a:pPr>
            <a:r>
              <a:rPr lang="en-US" dirty="0" err="1" smtClean="0">
                <a:solidFill>
                  <a:srgbClr val="75837B"/>
                </a:solidFill>
              </a:rPr>
              <a:t>www.azti.es</a:t>
            </a:r>
            <a:endParaRPr lang="en-US" dirty="0">
              <a:solidFill>
                <a:srgbClr val="75837B"/>
              </a:solidFill>
            </a:endParaRPr>
          </a:p>
        </p:txBody>
      </p:sp>
      <p:sp>
        <p:nvSpPr>
          <p:cNvPr id="18" name="Text Placeholder 12"/>
          <p:cNvSpPr>
            <a:spLocks noGrp="1"/>
          </p:cNvSpPr>
          <p:nvPr>
            <p:ph type="body" sz="quarter" idx="20" hasCustomPrompt="1"/>
          </p:nvPr>
        </p:nvSpPr>
        <p:spPr>
          <a:xfrm>
            <a:off x="5985636" y="7007874"/>
            <a:ext cx="4104481" cy="243178"/>
          </a:xfrm>
        </p:spPr>
        <p:txBody>
          <a:bodyPr lIns="0" tIns="0" rIns="0" bIns="0">
            <a:noAutofit/>
          </a:bodyPr>
          <a:lstStyle>
            <a:lvl1pPr marL="0" indent="0" algn="l">
              <a:buNone/>
              <a:defRPr sz="1000">
                <a:solidFill>
                  <a:srgbClr val="75837B"/>
                </a:solidFill>
                <a:latin typeface="Frutiger Linotype"/>
              </a:defRPr>
            </a:lvl1pPr>
            <a:lvl2pPr>
              <a:defRPr sz="1200"/>
            </a:lvl2pPr>
            <a:lvl3pPr>
              <a:defRPr sz="1200"/>
            </a:lvl3pPr>
            <a:lvl4pPr>
              <a:defRPr sz="1200"/>
            </a:lvl4pPr>
            <a:lvl5pPr>
              <a:defRPr sz="1200"/>
            </a:lvl5pPr>
          </a:lstStyle>
          <a:p>
            <a:pPr lvl="0"/>
            <a:r>
              <a:rPr lang="es-ES_tradnl" dirty="0" smtClean="0"/>
              <a:t>Departamento que presenta el documento</a:t>
            </a:r>
          </a:p>
        </p:txBody>
      </p:sp>
      <p:sp>
        <p:nvSpPr>
          <p:cNvPr id="19" name="Slide Number Placeholder 5"/>
          <p:cNvSpPr>
            <a:spLocks noGrp="1"/>
          </p:cNvSpPr>
          <p:nvPr>
            <p:ph type="sldNum" sz="quarter" idx="4"/>
          </p:nvPr>
        </p:nvSpPr>
        <p:spPr>
          <a:xfrm>
            <a:off x="9740900" y="7061133"/>
            <a:ext cx="412750" cy="76334"/>
          </a:xfrm>
          <a:prstGeom prst="rect">
            <a:avLst/>
          </a:prstGeom>
        </p:spPr>
        <p:txBody>
          <a:bodyPr vert="horz" lIns="99551" tIns="49775" rIns="99551" bIns="49775" rtlCol="0" anchor="ctr"/>
          <a:lstStyle>
            <a:lvl1pPr algn="r" defTabSz="497754" fontAlgn="auto">
              <a:spcBef>
                <a:spcPts val="0"/>
              </a:spcBef>
              <a:spcAft>
                <a:spcPts val="0"/>
              </a:spcAft>
              <a:defRPr sz="1000" baseline="0" smtClean="0">
                <a:solidFill>
                  <a:srgbClr val="75837B"/>
                </a:solidFill>
                <a:latin typeface="Frutiger Linotype"/>
                <a:ea typeface="+mn-ea"/>
                <a:cs typeface="+mn-cs"/>
              </a:defRPr>
            </a:lvl1pPr>
          </a:lstStyle>
          <a:p>
            <a:pPr>
              <a:defRPr/>
            </a:pPr>
            <a:fld id="{F938DF4A-A296-4145-ABAC-D5824C6E2DA4}" type="slidenum">
              <a:rPr lang="en-US" smtClean="0"/>
              <a:pPr>
                <a:defRPr/>
              </a:pPr>
              <a:t>‹Nº›</a:t>
            </a:fld>
            <a:endParaRPr lang="en-US" dirty="0"/>
          </a:p>
        </p:txBody>
      </p:sp>
      <p:sp>
        <p:nvSpPr>
          <p:cNvPr id="20" name="Date Placeholder 3"/>
          <p:cNvSpPr txBox="1">
            <a:spLocks/>
          </p:cNvSpPr>
          <p:nvPr userDrawn="1"/>
        </p:nvSpPr>
        <p:spPr>
          <a:xfrm>
            <a:off x="9150350" y="7010400"/>
            <a:ext cx="831850" cy="125413"/>
          </a:xfrm>
          <a:prstGeom prst="rect">
            <a:avLst/>
          </a:prstGeom>
        </p:spPr>
        <p:txBody>
          <a:bodyPr vert="horz" lIns="91440" tIns="45720" rIns="91440" bIns="45720" rtlCol="0" anchor="ctr"/>
          <a:lstStyle>
            <a:defPPr>
              <a:defRPr lang="en-US"/>
            </a:defPPr>
            <a:lvl1pPr algn="l" defTabSz="496888"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96888" indent="-39688"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2pPr>
            <a:lvl3pPr marL="995363" indent="-80963"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3pPr>
            <a:lvl4pPr marL="1492250" indent="-120650"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4pPr>
            <a:lvl5pPr marL="1990725" indent="-161925"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0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0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0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000" kern="1200">
                <a:solidFill>
                  <a:schemeClr val="tx1"/>
                </a:solidFill>
                <a:latin typeface="Calibri" charset="0"/>
                <a:ea typeface="ＭＳ Ｐゴシック" charset="0"/>
                <a:cs typeface="ＭＳ Ｐゴシック" charset="0"/>
              </a:defRPr>
            </a:lvl9pPr>
          </a:lstStyle>
          <a:p>
            <a:fld id="{63D88185-2FEC-884D-9EE9-A05EF868AA85}" type="datetimeFigureOut">
              <a:rPr lang="en-US" sz="1000" smtClean="0">
                <a:solidFill>
                  <a:srgbClr val="A4B8AC"/>
                </a:solidFill>
                <a:latin typeface="Frutiger Linotype"/>
              </a:rPr>
              <a:pPr/>
              <a:t>6/17/2014</a:t>
            </a:fld>
            <a:r>
              <a:rPr lang="en-US" dirty="0" smtClean="0">
                <a:solidFill>
                  <a:srgbClr val="75837B"/>
                </a:solidFill>
                <a:latin typeface="Frutiger Linotype"/>
              </a:rPr>
              <a:t> </a:t>
            </a:r>
            <a:endParaRPr lang="en-US" dirty="0">
              <a:solidFill>
                <a:srgbClr val="75837B"/>
              </a:solidFill>
              <a:latin typeface="Frutiger Linotype"/>
            </a:endParaRPr>
          </a:p>
        </p:txBody>
      </p:sp>
      <p:sp>
        <p:nvSpPr>
          <p:cNvPr id="21" name="Line 15"/>
          <p:cNvSpPr>
            <a:spLocks noChangeShapeType="1"/>
          </p:cNvSpPr>
          <p:nvPr userDrawn="1"/>
        </p:nvSpPr>
        <p:spPr bwMode="auto">
          <a:xfrm>
            <a:off x="381000" y="762000"/>
            <a:ext cx="9906000" cy="0"/>
          </a:xfrm>
          <a:prstGeom prst="line">
            <a:avLst/>
          </a:prstGeom>
          <a:noFill/>
          <a:ln w="2540">
            <a:solidFill>
              <a:srgbClr val="75837B"/>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Text Placeholder 23"/>
          <p:cNvSpPr>
            <a:spLocks noGrp="1"/>
          </p:cNvSpPr>
          <p:nvPr>
            <p:ph type="body" sz="quarter" idx="21" hasCustomPrompt="1"/>
          </p:nvPr>
        </p:nvSpPr>
        <p:spPr>
          <a:xfrm>
            <a:off x="942400" y="1371599"/>
            <a:ext cx="5417311" cy="5041900"/>
          </a:xfrm>
        </p:spPr>
        <p:txBody>
          <a:bodyPr/>
          <a:lstStyle>
            <a:lvl1pPr marL="0" indent="0">
              <a:lnSpc>
                <a:spcPct val="150000"/>
              </a:lnSpc>
              <a:spcBef>
                <a:spcPts val="0"/>
              </a:spcBef>
              <a:buNone/>
              <a:defRPr sz="1200" u="none" baseline="0">
                <a:solidFill>
                  <a:srgbClr val="4D5B53"/>
                </a:solidFill>
                <a:latin typeface="Frutiger Linotype"/>
              </a:defRPr>
            </a:lvl1pPr>
            <a:lvl2pPr>
              <a:lnSpc>
                <a:spcPct val="150000"/>
              </a:lnSpc>
              <a:defRPr sz="1200" u="none" baseline="0">
                <a:solidFill>
                  <a:srgbClr val="4D5B53"/>
                </a:solidFill>
                <a:latin typeface="Frutiger Linotype"/>
              </a:defRPr>
            </a:lvl2pPr>
            <a:lvl3pPr>
              <a:lnSpc>
                <a:spcPct val="150000"/>
              </a:lnSpc>
              <a:defRPr sz="1200" u="none" baseline="0">
                <a:solidFill>
                  <a:srgbClr val="4D5B53"/>
                </a:solidFill>
                <a:latin typeface="Frutiger Linotype"/>
              </a:defRPr>
            </a:lvl3pPr>
            <a:lvl4pPr>
              <a:lnSpc>
                <a:spcPct val="150000"/>
              </a:lnSpc>
              <a:defRPr sz="1200" u="none" baseline="0">
                <a:solidFill>
                  <a:srgbClr val="4D5B53"/>
                </a:solidFill>
                <a:latin typeface="Frutiger Linotype"/>
              </a:defRPr>
            </a:lvl4pPr>
            <a:lvl5pPr>
              <a:lnSpc>
                <a:spcPct val="150000"/>
              </a:lnSpc>
              <a:defRPr sz="1200" u="none" baseline="0">
                <a:solidFill>
                  <a:srgbClr val="4D5B53"/>
                </a:solidFill>
                <a:latin typeface="Frutiger Linotype"/>
              </a:defRPr>
            </a:lvl5pPr>
          </a:lstStyle>
          <a:p>
            <a:pPr lvl="0"/>
            <a:r>
              <a:rPr lang="es-ES_tradnl" dirty="0" smtClean="0"/>
              <a:t>T</a:t>
            </a:r>
            <a:r>
              <a:rPr lang="en-US" dirty="0" smtClean="0"/>
              <a:t>e</a:t>
            </a:r>
            <a:r>
              <a:rPr lang="es-ES_tradnl" dirty="0" err="1" smtClean="0"/>
              <a:t>xto</a:t>
            </a:r>
            <a:r>
              <a:rPr lang="es-ES_tradnl" dirty="0" smtClean="0"/>
              <a:t> del documento</a:t>
            </a:r>
          </a:p>
          <a:p>
            <a:pPr lvl="0"/>
            <a:endParaRPr lang="es-ES_tradnl" dirty="0" smtClean="0"/>
          </a:p>
        </p:txBody>
      </p:sp>
      <p:sp>
        <p:nvSpPr>
          <p:cNvPr id="28" name="Title 1"/>
          <p:cNvSpPr>
            <a:spLocks noGrp="1"/>
          </p:cNvSpPr>
          <p:nvPr>
            <p:ph type="title" hasCustomPrompt="1"/>
          </p:nvPr>
        </p:nvSpPr>
        <p:spPr>
          <a:xfrm>
            <a:off x="360000" y="272193"/>
            <a:ext cx="9968400" cy="237600"/>
          </a:xfrm>
        </p:spPr>
        <p:txBody>
          <a:bodyPr lIns="0" tIns="0" rIns="0" bIns="0">
            <a:normAutofit/>
          </a:bodyPr>
          <a:lstStyle>
            <a:lvl1pPr algn="l">
              <a:defRPr sz="1400">
                <a:solidFill>
                  <a:srgbClr val="D29E82"/>
                </a:solidFill>
                <a:latin typeface="Frutiger Linotype"/>
              </a:defRPr>
            </a:lvl1pPr>
          </a:lstStyle>
          <a:p>
            <a:r>
              <a:rPr lang="es-ES_tradnl" dirty="0" smtClean="0"/>
              <a:t>Titulo del documento</a:t>
            </a:r>
            <a:endParaRPr lang="en-US" dirty="0"/>
          </a:p>
        </p:txBody>
      </p:sp>
      <p:sp>
        <p:nvSpPr>
          <p:cNvPr id="16" name="Text Placeholder 12"/>
          <p:cNvSpPr>
            <a:spLocks noGrp="1"/>
          </p:cNvSpPr>
          <p:nvPr>
            <p:ph type="body" sz="quarter" idx="23" hasCustomPrompt="1"/>
          </p:nvPr>
        </p:nvSpPr>
        <p:spPr>
          <a:xfrm>
            <a:off x="360000" y="535193"/>
            <a:ext cx="7437600" cy="226807"/>
          </a:xfrm>
        </p:spPr>
        <p:txBody>
          <a:bodyPr lIns="0" tIns="0" rIns="0" bIns="0">
            <a:noAutofit/>
          </a:bodyPr>
          <a:lstStyle>
            <a:lvl1pPr marL="0" indent="0" algn="l">
              <a:buNone/>
              <a:defRPr sz="1200" cap="small">
                <a:solidFill>
                  <a:srgbClr val="A4B8AC"/>
                </a:solidFill>
                <a:latin typeface="Frutiger Linotype"/>
              </a:defRPr>
            </a:lvl1pPr>
            <a:lvl2pPr>
              <a:defRPr sz="1200"/>
            </a:lvl2pPr>
            <a:lvl3pPr>
              <a:defRPr sz="1200"/>
            </a:lvl3pPr>
            <a:lvl4pPr>
              <a:defRPr sz="1200"/>
            </a:lvl4pPr>
            <a:lvl5pPr>
              <a:defRPr sz="1200"/>
            </a:lvl5pPr>
          </a:lstStyle>
          <a:p>
            <a:pPr lvl="0"/>
            <a:r>
              <a:rPr lang="es-ES_tradnl" dirty="0" smtClean="0"/>
              <a:t>Subtítulo del Documento</a:t>
            </a:r>
          </a:p>
        </p:txBody>
      </p:sp>
      <p:sp>
        <p:nvSpPr>
          <p:cNvPr id="17" name="Text Placeholder 12"/>
          <p:cNvSpPr>
            <a:spLocks noGrp="1"/>
          </p:cNvSpPr>
          <p:nvPr>
            <p:ph type="body" sz="quarter" idx="24" hasCustomPrompt="1"/>
          </p:nvPr>
        </p:nvSpPr>
        <p:spPr>
          <a:xfrm>
            <a:off x="63500" y="1033200"/>
            <a:ext cx="777300" cy="226807"/>
          </a:xfrm>
        </p:spPr>
        <p:txBody>
          <a:bodyPr lIns="0" tIns="0" rIns="0" bIns="0">
            <a:noAutofit/>
          </a:bodyPr>
          <a:lstStyle>
            <a:lvl1pPr marL="0" indent="0" algn="r">
              <a:buNone/>
              <a:defRPr sz="1400" cap="none">
                <a:solidFill>
                  <a:srgbClr val="D25A1F"/>
                </a:solidFill>
                <a:latin typeface="Frutiger Linotype"/>
              </a:defRPr>
            </a:lvl1pPr>
            <a:lvl2pPr>
              <a:defRPr sz="1200"/>
            </a:lvl2pPr>
            <a:lvl3pPr>
              <a:defRPr sz="1200"/>
            </a:lvl3pPr>
            <a:lvl4pPr>
              <a:defRPr sz="1200"/>
            </a:lvl4pPr>
            <a:lvl5pPr>
              <a:defRPr sz="1200"/>
            </a:lvl5pPr>
          </a:lstStyle>
          <a:p>
            <a:pPr lvl="0"/>
            <a:r>
              <a:rPr lang="es-ES_tradnl" dirty="0" smtClean="0"/>
              <a:t>00.0.-</a:t>
            </a:r>
          </a:p>
        </p:txBody>
      </p:sp>
    </p:spTree>
    <p:extLst>
      <p:ext uri="{BB962C8B-B14F-4D97-AF65-F5344CB8AC3E}">
        <p14:creationId xmlns:p14="http://schemas.microsoft.com/office/powerpoint/2010/main" val="2417008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ágina de cierr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 name="Picture 5" descr="AZTI_contraportada">
            <a:hlinkClick r:id="rId3"/>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02138" y="2971800"/>
            <a:ext cx="1882775" cy="803275"/>
          </a:xfrm>
          <a:prstGeom prst="rect">
            <a:avLst/>
          </a:prstGeom>
          <a:noFill/>
          <a:extLst>
            <a:ext uri="{909E8E84-426E-40DD-AFC4-6F175D3DCCD1}">
              <a14:hiddenFill xmlns:a14="http://schemas.microsoft.com/office/drawing/2010/main">
                <a:solidFill>
                  <a:srgbClr val="FFFFFF"/>
                </a:solidFill>
              </a14:hiddenFill>
            </a:ext>
          </a:extLst>
        </p:spPr>
      </p:pic>
      <p:sp>
        <p:nvSpPr>
          <p:cNvPr id="14" name="Line 7"/>
          <p:cNvSpPr>
            <a:spLocks noChangeShapeType="1"/>
          </p:cNvSpPr>
          <p:nvPr userDrawn="1"/>
        </p:nvSpPr>
        <p:spPr bwMode="auto">
          <a:xfrm>
            <a:off x="533400" y="4267200"/>
            <a:ext cx="9448800" cy="0"/>
          </a:xfrm>
          <a:prstGeom prst="line">
            <a:avLst/>
          </a:prstGeom>
          <a:noFill/>
          <a:ln w="2540">
            <a:solidFill>
              <a:srgbClr val="75837B"/>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5" name="Picture 23" descr="t">
            <a:hlinkClick r:id="rId5"/>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38600" y="4495800"/>
            <a:ext cx="236538" cy="2428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descr="in">
            <a:hlinkClick r:id="rId7"/>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370388" y="4495800"/>
            <a:ext cx="242887" cy="2428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5" descr="yt">
            <a:hlinkClick r:id="rId9"/>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710113" y="4495800"/>
            <a:ext cx="242887" cy="2428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6" descr="f">
            <a:hlinkClick r:id="rId11"/>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049838" y="4495800"/>
            <a:ext cx="242887" cy="2428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7" descr="ss">
            <a:hlinkClick r:id="rId13"/>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387975" y="4495800"/>
            <a:ext cx="242888" cy="2428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 descr="g+">
            <a:hlinkClick r:id="rId15"/>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5727700" y="4495800"/>
            <a:ext cx="236538" cy="2428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9" descr="ml">
            <a:hlinkClick r:id="rId17"/>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6061075" y="4495800"/>
            <a:ext cx="242888" cy="2428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0" descr="v">
            <a:hlinkClick r:id="rId19"/>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6400800" y="4495800"/>
            <a:ext cx="242888" cy="242888"/>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0"/>
          <p:cNvSpPr txBox="1">
            <a:spLocks noChangeArrowheads="1"/>
          </p:cNvSpPr>
          <p:nvPr userDrawn="1"/>
        </p:nvSpPr>
        <p:spPr bwMode="auto">
          <a:xfrm>
            <a:off x="304800" y="4891088"/>
            <a:ext cx="92202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2" algn="ctr"/>
            <a:r>
              <a:rPr lang="en-US" sz="1000" i="0" dirty="0">
                <a:solidFill>
                  <a:srgbClr val="4D5B53"/>
                </a:solidFill>
                <a:latin typeface="Frutiger Linotype" charset="0"/>
                <a:hlinkClick r:id="rId3"/>
              </a:rPr>
              <a:t>www.azti.es</a:t>
            </a:r>
            <a:r>
              <a:rPr lang="en-US" sz="1000" i="0" dirty="0">
                <a:solidFill>
                  <a:srgbClr val="4D5B53"/>
                </a:solidFill>
                <a:latin typeface="Frutiger Linotype" charset="0"/>
              </a:rPr>
              <a:t>  |  </a:t>
            </a:r>
            <a:r>
              <a:rPr lang="en-US" sz="1000" i="0" dirty="0">
                <a:solidFill>
                  <a:srgbClr val="4D5B53"/>
                </a:solidFill>
                <a:latin typeface="Frutiger Linotype" charset="0"/>
                <a:hlinkClick r:id="rId21"/>
              </a:rPr>
              <a:t>www.alimentatec.com</a:t>
            </a:r>
            <a:r>
              <a:rPr lang="en-US" sz="1000" i="0" dirty="0">
                <a:solidFill>
                  <a:srgbClr val="4D5B53"/>
                </a:solidFill>
                <a:latin typeface="Frutiger Linotype" charset="0"/>
              </a:rPr>
              <a:t>  |  </a:t>
            </a:r>
            <a:r>
              <a:rPr lang="en-US" sz="1000" i="0" dirty="0">
                <a:solidFill>
                  <a:srgbClr val="4D5B53"/>
                </a:solidFill>
                <a:latin typeface="Frutiger Linotype" charset="0"/>
                <a:hlinkClick r:id="rId22"/>
              </a:rPr>
              <a:t>www.itsasnet.com </a:t>
            </a:r>
            <a:endParaRPr lang="en-US" sz="1000" i="0" dirty="0">
              <a:solidFill>
                <a:srgbClr val="4D5B53"/>
              </a:solidFill>
              <a:latin typeface="Frutiger Linotype" charset="0"/>
            </a:endParaRPr>
          </a:p>
          <a:p>
            <a:pPr lvl="2" algn="ctr"/>
            <a:r>
              <a:rPr lang="en-US" sz="1000" dirty="0">
                <a:solidFill>
                  <a:srgbClr val="75837B"/>
                </a:solidFill>
                <a:latin typeface="Frutiger Linotype" charset="0"/>
              </a:rPr>
              <a:t>T. +34 94 657 40 00</a:t>
            </a:r>
            <a:endParaRPr lang="en-US" sz="1000" dirty="0"/>
          </a:p>
        </p:txBody>
      </p:sp>
      <p:sp>
        <p:nvSpPr>
          <p:cNvPr id="24" name="Text Box 12"/>
          <p:cNvSpPr txBox="1">
            <a:spLocks noChangeArrowheads="1"/>
          </p:cNvSpPr>
          <p:nvPr userDrawn="1"/>
        </p:nvSpPr>
        <p:spPr bwMode="auto">
          <a:xfrm>
            <a:off x="2362200" y="5562600"/>
            <a:ext cx="1981200" cy="477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1000" dirty="0" err="1">
                <a:solidFill>
                  <a:srgbClr val="5D6E65"/>
                </a:solidFill>
                <a:latin typeface="Frutiger Linotype" charset="0"/>
              </a:rPr>
              <a:t>Txatxarramendi</a:t>
            </a:r>
            <a:r>
              <a:rPr lang="en-US" sz="1000" dirty="0">
                <a:solidFill>
                  <a:srgbClr val="5D6E65"/>
                </a:solidFill>
                <a:latin typeface="Frutiger Linotype" charset="0"/>
              </a:rPr>
              <a:t> </a:t>
            </a:r>
            <a:r>
              <a:rPr lang="en-US" sz="1000" dirty="0" err="1">
                <a:solidFill>
                  <a:srgbClr val="5D6E65"/>
                </a:solidFill>
                <a:latin typeface="Frutiger Linotype" charset="0"/>
              </a:rPr>
              <a:t>ugartea</a:t>
            </a:r>
            <a:r>
              <a:rPr lang="en-US" sz="1000" dirty="0">
                <a:solidFill>
                  <a:srgbClr val="5D6E65"/>
                </a:solidFill>
                <a:latin typeface="Frutiger Linotype" charset="0"/>
              </a:rPr>
              <a:t> z/g</a:t>
            </a:r>
          </a:p>
          <a:p>
            <a:pPr algn="ctr">
              <a:spcBef>
                <a:spcPct val="50000"/>
              </a:spcBef>
            </a:pPr>
            <a:r>
              <a:rPr lang="en-US" sz="1000" dirty="0">
                <a:solidFill>
                  <a:srgbClr val="5D6E65"/>
                </a:solidFill>
                <a:latin typeface="Frutiger Linotype" charset="0"/>
              </a:rPr>
              <a:t>48395 </a:t>
            </a:r>
            <a:r>
              <a:rPr lang="en-US" sz="1000" dirty="0" err="1">
                <a:solidFill>
                  <a:srgbClr val="5D6E65"/>
                </a:solidFill>
                <a:latin typeface="Frutiger Linotype" charset="0"/>
              </a:rPr>
              <a:t>Sukarrieta</a:t>
            </a:r>
            <a:r>
              <a:rPr lang="en-US" sz="1000" dirty="0">
                <a:solidFill>
                  <a:srgbClr val="5D6E65"/>
                </a:solidFill>
                <a:latin typeface="Frutiger Linotype" charset="0"/>
              </a:rPr>
              <a:t>, </a:t>
            </a:r>
            <a:r>
              <a:rPr lang="en-US" sz="1000" dirty="0" err="1">
                <a:solidFill>
                  <a:srgbClr val="5D6E65"/>
                </a:solidFill>
                <a:latin typeface="Frutiger Linotype" charset="0"/>
              </a:rPr>
              <a:t>Bizkaia</a:t>
            </a:r>
            <a:r>
              <a:rPr lang="en-US" sz="1000" dirty="0">
                <a:solidFill>
                  <a:srgbClr val="5D6E65"/>
                </a:solidFill>
                <a:latin typeface="Frutiger Linotype" charset="0"/>
              </a:rPr>
              <a:t> </a:t>
            </a:r>
          </a:p>
        </p:txBody>
      </p:sp>
      <p:sp>
        <p:nvSpPr>
          <p:cNvPr id="25" name="Text Box 15"/>
          <p:cNvSpPr txBox="1">
            <a:spLocks noChangeArrowheads="1"/>
          </p:cNvSpPr>
          <p:nvPr userDrawn="1"/>
        </p:nvSpPr>
        <p:spPr bwMode="auto">
          <a:xfrm>
            <a:off x="4343400" y="5562600"/>
            <a:ext cx="1981200" cy="477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1000" dirty="0">
                <a:solidFill>
                  <a:srgbClr val="5D6E65"/>
                </a:solidFill>
                <a:latin typeface="Frutiger Linotype" charset="0"/>
              </a:rPr>
              <a:t>Herrera </a:t>
            </a:r>
            <a:r>
              <a:rPr lang="en-US" sz="1000" dirty="0" err="1">
                <a:solidFill>
                  <a:srgbClr val="5D6E65"/>
                </a:solidFill>
                <a:latin typeface="Frutiger Linotype" charset="0"/>
              </a:rPr>
              <a:t>Kaia</a:t>
            </a:r>
            <a:r>
              <a:rPr lang="en-US" sz="1000" dirty="0">
                <a:solidFill>
                  <a:srgbClr val="5D6E65"/>
                </a:solidFill>
                <a:latin typeface="Frutiger Linotype" charset="0"/>
              </a:rPr>
              <a:t>, </a:t>
            </a:r>
            <a:r>
              <a:rPr lang="en-US" sz="1000" dirty="0" err="1">
                <a:solidFill>
                  <a:srgbClr val="5D6E65"/>
                </a:solidFill>
                <a:latin typeface="Frutiger Linotype" charset="0"/>
              </a:rPr>
              <a:t>Portualdea</a:t>
            </a:r>
            <a:r>
              <a:rPr lang="en-US" sz="1000" dirty="0">
                <a:solidFill>
                  <a:srgbClr val="5D6E65"/>
                </a:solidFill>
                <a:latin typeface="Frutiger Linotype" charset="0"/>
              </a:rPr>
              <a:t> z/g</a:t>
            </a:r>
          </a:p>
          <a:p>
            <a:pPr algn="ctr">
              <a:spcBef>
                <a:spcPct val="50000"/>
              </a:spcBef>
            </a:pPr>
            <a:r>
              <a:rPr lang="en-US" sz="1000" dirty="0">
                <a:solidFill>
                  <a:srgbClr val="5D6E65"/>
                </a:solidFill>
                <a:latin typeface="Frutiger Linotype" charset="0"/>
              </a:rPr>
              <a:t>20110 </a:t>
            </a:r>
            <a:r>
              <a:rPr lang="en-US" sz="1000" dirty="0" err="1">
                <a:solidFill>
                  <a:srgbClr val="5D6E65"/>
                </a:solidFill>
                <a:latin typeface="Frutiger Linotype" charset="0"/>
              </a:rPr>
              <a:t>Pasaia</a:t>
            </a:r>
            <a:r>
              <a:rPr lang="en-US" sz="1000" dirty="0">
                <a:solidFill>
                  <a:srgbClr val="5D6E65"/>
                </a:solidFill>
                <a:latin typeface="Frutiger Linotype" charset="0"/>
              </a:rPr>
              <a:t>, </a:t>
            </a:r>
            <a:r>
              <a:rPr lang="en-US" sz="1000" dirty="0" err="1">
                <a:solidFill>
                  <a:srgbClr val="5D6E65"/>
                </a:solidFill>
                <a:latin typeface="Frutiger Linotype" charset="0"/>
              </a:rPr>
              <a:t>Gipuzkoa</a:t>
            </a:r>
            <a:r>
              <a:rPr lang="en-US" sz="1000" dirty="0">
                <a:solidFill>
                  <a:srgbClr val="5D6E65"/>
                </a:solidFill>
                <a:latin typeface="Frutiger Linotype" charset="0"/>
              </a:rPr>
              <a:t> </a:t>
            </a:r>
          </a:p>
        </p:txBody>
      </p:sp>
      <p:sp>
        <p:nvSpPr>
          <p:cNvPr id="26" name="Text Box 16"/>
          <p:cNvSpPr txBox="1">
            <a:spLocks noChangeArrowheads="1"/>
          </p:cNvSpPr>
          <p:nvPr userDrawn="1"/>
        </p:nvSpPr>
        <p:spPr bwMode="auto">
          <a:xfrm>
            <a:off x="6400800" y="5562600"/>
            <a:ext cx="2133178"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sz="1000" dirty="0" err="1">
                <a:solidFill>
                  <a:srgbClr val="5D6E65"/>
                </a:solidFill>
                <a:latin typeface="Frutiger Linotype" charset="0"/>
              </a:rPr>
              <a:t>Astondo</a:t>
            </a:r>
            <a:r>
              <a:rPr lang="en-US" sz="1000" dirty="0">
                <a:solidFill>
                  <a:srgbClr val="5D6E65"/>
                </a:solidFill>
                <a:latin typeface="Frutiger Linotype" charset="0"/>
              </a:rPr>
              <a:t> </a:t>
            </a:r>
            <a:r>
              <a:rPr lang="en-US" sz="1000" dirty="0" err="1">
                <a:solidFill>
                  <a:srgbClr val="5D6E65"/>
                </a:solidFill>
                <a:latin typeface="Frutiger Linotype" charset="0"/>
              </a:rPr>
              <a:t>Bidea</a:t>
            </a:r>
            <a:r>
              <a:rPr lang="en-US" sz="1000" dirty="0">
                <a:solidFill>
                  <a:srgbClr val="5D6E65"/>
                </a:solidFill>
                <a:latin typeface="Frutiger Linotype" charset="0"/>
              </a:rPr>
              <a:t>, </a:t>
            </a:r>
            <a:r>
              <a:rPr lang="en-US" sz="1000" dirty="0" err="1">
                <a:solidFill>
                  <a:srgbClr val="5D6E65"/>
                </a:solidFill>
                <a:latin typeface="Frutiger Linotype" charset="0"/>
              </a:rPr>
              <a:t>Edificio</a:t>
            </a:r>
            <a:r>
              <a:rPr lang="en-US" sz="1000" dirty="0">
                <a:solidFill>
                  <a:srgbClr val="5D6E65"/>
                </a:solidFill>
                <a:latin typeface="Frutiger Linotype" charset="0"/>
              </a:rPr>
              <a:t> 609 </a:t>
            </a:r>
          </a:p>
          <a:p>
            <a:pPr algn="ctr">
              <a:spcBef>
                <a:spcPct val="50000"/>
              </a:spcBef>
            </a:pPr>
            <a:r>
              <a:rPr lang="en-US" sz="1000" dirty="0" err="1">
                <a:solidFill>
                  <a:srgbClr val="5D6E65"/>
                </a:solidFill>
                <a:latin typeface="Frutiger Linotype" charset="0"/>
              </a:rPr>
              <a:t>Parque</a:t>
            </a:r>
            <a:r>
              <a:rPr lang="en-US" sz="1000" dirty="0">
                <a:solidFill>
                  <a:srgbClr val="5D6E65"/>
                </a:solidFill>
                <a:latin typeface="Frutiger Linotype" charset="0"/>
              </a:rPr>
              <a:t> </a:t>
            </a:r>
            <a:r>
              <a:rPr lang="en-US" sz="1000" dirty="0" err="1">
                <a:solidFill>
                  <a:srgbClr val="5D6E65"/>
                </a:solidFill>
                <a:latin typeface="Frutiger Linotype" charset="0"/>
              </a:rPr>
              <a:t>Tecnol</a:t>
            </a:r>
            <a:r>
              <a:rPr lang="en-US" altLang="ja-JP" sz="1000" dirty="0" err="1">
                <a:solidFill>
                  <a:srgbClr val="5D6E65"/>
                </a:solidFill>
                <a:latin typeface="Frutiger Linotype" charset="0"/>
              </a:rPr>
              <a:t>ógico</a:t>
            </a:r>
            <a:r>
              <a:rPr lang="en-US" altLang="ja-JP" sz="1000" dirty="0">
                <a:solidFill>
                  <a:srgbClr val="5D6E65"/>
                </a:solidFill>
                <a:latin typeface="Frutiger Linotype" charset="0"/>
              </a:rPr>
              <a:t> de </a:t>
            </a:r>
            <a:r>
              <a:rPr lang="en-US" altLang="ja-JP" sz="1000" dirty="0" err="1">
                <a:solidFill>
                  <a:srgbClr val="5D6E65"/>
                </a:solidFill>
                <a:latin typeface="Frutiger Linotype" charset="0"/>
              </a:rPr>
              <a:t>Bizkaia</a:t>
            </a:r>
            <a:endParaRPr lang="en-US" sz="1000" dirty="0">
              <a:solidFill>
                <a:srgbClr val="5D6E65"/>
              </a:solidFill>
              <a:latin typeface="Frutiger Linotype" charset="0"/>
            </a:endParaRPr>
          </a:p>
          <a:p>
            <a:pPr algn="ctr">
              <a:spcBef>
                <a:spcPct val="50000"/>
              </a:spcBef>
            </a:pPr>
            <a:r>
              <a:rPr lang="en-US" sz="1000" dirty="0">
                <a:solidFill>
                  <a:srgbClr val="5D6E65"/>
                </a:solidFill>
                <a:latin typeface="Frutiger Linotype" charset="0"/>
              </a:rPr>
              <a:t>48160 </a:t>
            </a:r>
            <a:r>
              <a:rPr lang="en-US" sz="1000" dirty="0" err="1">
                <a:solidFill>
                  <a:srgbClr val="5D6E65"/>
                </a:solidFill>
                <a:latin typeface="Frutiger Linotype" charset="0"/>
              </a:rPr>
              <a:t>Derio</a:t>
            </a:r>
            <a:r>
              <a:rPr lang="en-US" sz="1000" dirty="0">
                <a:solidFill>
                  <a:srgbClr val="5D6E65"/>
                </a:solidFill>
                <a:latin typeface="Frutiger Linotype" charset="0"/>
              </a:rPr>
              <a:t>, </a:t>
            </a:r>
            <a:r>
              <a:rPr lang="en-US" sz="1000" dirty="0" err="1">
                <a:solidFill>
                  <a:srgbClr val="5D6E65"/>
                </a:solidFill>
                <a:latin typeface="Frutiger Linotype" charset="0"/>
              </a:rPr>
              <a:t>Bizkaia</a:t>
            </a:r>
            <a:r>
              <a:rPr lang="en-US" sz="1000" dirty="0">
                <a:solidFill>
                  <a:srgbClr val="5D6E65"/>
                </a:solidFill>
                <a:latin typeface="Frutiger Linotype" charset="0"/>
              </a:rPr>
              <a:t> </a:t>
            </a:r>
          </a:p>
        </p:txBody>
      </p:sp>
      <p:sp>
        <p:nvSpPr>
          <p:cNvPr id="6" name="TextBox 5"/>
          <p:cNvSpPr txBox="1"/>
          <p:nvPr userDrawn="1"/>
        </p:nvSpPr>
        <p:spPr>
          <a:xfrm>
            <a:off x="3416300" y="7137400"/>
            <a:ext cx="184666" cy="400110"/>
          </a:xfrm>
          <a:prstGeom prst="rect">
            <a:avLst/>
          </a:prstGeom>
          <a:noFill/>
        </p:spPr>
        <p:txBody>
          <a:bodyPr wrap="none" rtlCol="0">
            <a:spAutoFit/>
          </a:bodyPr>
          <a:lstStyle/>
          <a:p>
            <a:endParaRPr lang="en-US" dirty="0"/>
          </a:p>
        </p:txBody>
      </p:sp>
      <p:sp>
        <p:nvSpPr>
          <p:cNvPr id="10" name="Slide Number Placeholder 9"/>
          <p:cNvSpPr>
            <a:spLocks noGrp="1"/>
          </p:cNvSpPr>
          <p:nvPr>
            <p:ph type="sldNum" sz="quarter" idx="10"/>
          </p:nvPr>
        </p:nvSpPr>
        <p:spPr/>
        <p:txBody>
          <a:bodyPr/>
          <a:lstStyle/>
          <a:p>
            <a:pPr>
              <a:defRPr/>
            </a:pPr>
            <a:fld id="{F938DF4A-A296-4145-ABAC-D5824C6E2DA4}" type="slidenum">
              <a:rPr lang="en-US" smtClean="0"/>
              <a:pPr>
                <a:defRPr/>
              </a:pPr>
              <a:t>‹Nº›</a:t>
            </a:fld>
            <a:endParaRPr lang="en-US" dirty="0"/>
          </a:p>
        </p:txBody>
      </p:sp>
    </p:spTree>
    <p:extLst>
      <p:ext uri="{BB962C8B-B14F-4D97-AF65-F5344CB8AC3E}">
        <p14:creationId xmlns:p14="http://schemas.microsoft.com/office/powerpoint/2010/main" val="3817647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ágina de contenido">
    <p:spTree>
      <p:nvGrpSpPr>
        <p:cNvPr id="1" name=""/>
        <p:cNvGrpSpPr/>
        <p:nvPr/>
      </p:nvGrpSpPr>
      <p:grpSpPr>
        <a:xfrm>
          <a:off x="0" y="0"/>
          <a:ext cx="0" cy="0"/>
          <a:chOff x="0" y="0"/>
          <a:chExt cx="0" cy="0"/>
        </a:xfrm>
      </p:grpSpPr>
      <p:pic>
        <p:nvPicPr>
          <p:cNvPr id="5" name="Picture 10" descr="fondo_pagcontenido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688638" cy="755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AZTI_pag_interio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1013" y="6931025"/>
            <a:ext cx="6270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3"/>
          <p:cNvSpPr txBox="1">
            <a:spLocks/>
          </p:cNvSpPr>
          <p:nvPr userDrawn="1"/>
        </p:nvSpPr>
        <p:spPr>
          <a:xfrm>
            <a:off x="1290638" y="7010400"/>
            <a:ext cx="2700337" cy="125413"/>
          </a:xfrm>
          <a:prstGeom prst="rect">
            <a:avLst/>
          </a:prstGeom>
        </p:spPr>
        <p:txBody>
          <a:bodyPr lIns="0" tIns="0" rIns="0" bIns="0"/>
          <a:lstStyle>
            <a:defPPr>
              <a:defRPr lang="en-US"/>
            </a:defPPr>
            <a:lvl1pPr algn="l" defTabSz="496888" rtl="0" fontAlgn="base">
              <a:spcBef>
                <a:spcPct val="0"/>
              </a:spcBef>
              <a:spcAft>
                <a:spcPct val="0"/>
              </a:spcAft>
              <a:defRPr sz="1000" kern="1200" dirty="0" err="1" smtClean="0">
                <a:solidFill>
                  <a:srgbClr val="75837B"/>
                </a:solidFill>
                <a:latin typeface="Frutiger Linotype"/>
                <a:ea typeface="ＭＳ Ｐゴシック" charset="0"/>
                <a:cs typeface="ＭＳ Ｐゴシック" charset="0"/>
              </a:defRPr>
            </a:lvl1pPr>
            <a:lvl2pPr marL="496888" indent="-39688"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2pPr>
            <a:lvl3pPr marL="995363" indent="-80963"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3pPr>
            <a:lvl4pPr marL="1492250" indent="-120650"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4pPr>
            <a:lvl5pPr marL="1990725" indent="-161925"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0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0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0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000" kern="1200">
                <a:solidFill>
                  <a:schemeClr val="tx1"/>
                </a:solidFill>
                <a:latin typeface="Calibri" charset="0"/>
                <a:ea typeface="ＭＳ Ｐゴシック" charset="0"/>
                <a:cs typeface="ＭＳ Ｐゴシック" charset="0"/>
              </a:defRPr>
            </a:lvl9pPr>
          </a:lstStyle>
          <a:p>
            <a:pPr>
              <a:defRPr/>
            </a:pPr>
            <a:r>
              <a:rPr lang="en-US"/>
              <a:t>www.azti.es</a:t>
            </a:r>
          </a:p>
        </p:txBody>
      </p:sp>
      <p:sp>
        <p:nvSpPr>
          <p:cNvPr id="8" name="Date Placeholder 3"/>
          <p:cNvSpPr txBox="1">
            <a:spLocks/>
          </p:cNvSpPr>
          <p:nvPr userDrawn="1"/>
        </p:nvSpPr>
        <p:spPr>
          <a:xfrm>
            <a:off x="9150350" y="7010400"/>
            <a:ext cx="831850" cy="125413"/>
          </a:xfrm>
          <a:prstGeom prst="rect">
            <a:avLst/>
          </a:prstGeom>
        </p:spPr>
        <p:txBody>
          <a:bodyPr anchor="ctr"/>
          <a:lstStyle>
            <a:defPPr>
              <a:defRPr lang="en-US"/>
            </a:defPPr>
            <a:lvl1pPr algn="l" defTabSz="496888"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96888" indent="-39688"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2pPr>
            <a:lvl3pPr marL="995363" indent="-80963"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3pPr>
            <a:lvl4pPr marL="1492250" indent="-120650"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4pPr>
            <a:lvl5pPr marL="1990725" indent="-161925" algn="l" defTabSz="496888" rtl="0" fontAlgn="base">
              <a:spcBef>
                <a:spcPct val="0"/>
              </a:spcBef>
              <a:spcAft>
                <a:spcPct val="0"/>
              </a:spcAft>
              <a:defRPr sz="20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0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0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0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000" kern="1200">
                <a:solidFill>
                  <a:schemeClr val="tx1"/>
                </a:solidFill>
                <a:latin typeface="Calibri" charset="0"/>
                <a:ea typeface="ＭＳ Ｐゴシック" charset="0"/>
                <a:cs typeface="ＭＳ Ｐゴシック" charset="0"/>
              </a:defRPr>
            </a:lvl9pPr>
          </a:lstStyle>
          <a:p>
            <a:pPr>
              <a:defRPr/>
            </a:pPr>
            <a:fld id="{63D88185-2FEC-884D-9EE9-A05EF868AA85}" type="datetimeFigureOut">
              <a:rPr lang="en-US" sz="1000" smtClean="0">
                <a:solidFill>
                  <a:srgbClr val="A4B8AC"/>
                </a:solidFill>
                <a:latin typeface="Frutiger Linotype"/>
              </a:rPr>
              <a:pPr>
                <a:defRPr/>
              </a:pPr>
              <a:t>6/17/2014</a:t>
            </a:fld>
            <a:r>
              <a:rPr lang="en-US" dirty="0" smtClean="0">
                <a:solidFill>
                  <a:srgbClr val="75837B"/>
                </a:solidFill>
                <a:latin typeface="Frutiger Linotype"/>
              </a:rPr>
              <a:t> </a:t>
            </a:r>
            <a:endParaRPr lang="en-US" dirty="0">
              <a:solidFill>
                <a:srgbClr val="75837B"/>
              </a:solidFill>
              <a:latin typeface="Frutiger Linotype"/>
            </a:endParaRPr>
          </a:p>
        </p:txBody>
      </p:sp>
      <p:sp>
        <p:nvSpPr>
          <p:cNvPr id="10" name="Line 15"/>
          <p:cNvSpPr>
            <a:spLocks noChangeShapeType="1"/>
          </p:cNvSpPr>
          <p:nvPr userDrawn="1"/>
        </p:nvSpPr>
        <p:spPr bwMode="auto">
          <a:xfrm>
            <a:off x="368300" y="914400"/>
            <a:ext cx="9906000" cy="0"/>
          </a:xfrm>
          <a:prstGeom prst="line">
            <a:avLst/>
          </a:prstGeom>
          <a:noFill/>
          <a:ln w="2540">
            <a:solidFill>
              <a:srgbClr val="75837B"/>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9" name="Text Placeholder 12"/>
          <p:cNvSpPr>
            <a:spLocks noGrp="1"/>
          </p:cNvSpPr>
          <p:nvPr>
            <p:ph type="body" sz="quarter" idx="23"/>
          </p:nvPr>
        </p:nvSpPr>
        <p:spPr>
          <a:xfrm>
            <a:off x="360001" y="560593"/>
            <a:ext cx="7437599" cy="226807"/>
          </a:xfrm>
        </p:spPr>
        <p:txBody>
          <a:bodyPr lIns="0" tIns="0" rIns="0" bIns="0">
            <a:noAutofit/>
          </a:bodyPr>
          <a:lstStyle>
            <a:lvl1pPr marL="0" indent="0" algn="l">
              <a:buNone/>
              <a:defRPr sz="1800" cap="small">
                <a:solidFill>
                  <a:srgbClr val="A4B8AC"/>
                </a:solidFill>
                <a:latin typeface="Frutiger Linotype"/>
              </a:defRPr>
            </a:lvl1pPr>
            <a:lvl2pPr>
              <a:defRPr sz="1200"/>
            </a:lvl2pPr>
            <a:lvl3pPr>
              <a:defRPr sz="1200"/>
            </a:lvl3pPr>
            <a:lvl4pPr>
              <a:defRPr sz="1200"/>
            </a:lvl4pPr>
            <a:lvl5pPr>
              <a:defRPr sz="1200"/>
            </a:lvl5pPr>
          </a:lstStyle>
          <a:p>
            <a:pPr lvl="0"/>
            <a:r>
              <a:rPr lang="es-ES" smtClean="0"/>
              <a:t>Haga clic para modificar el estilo de texto del patrón</a:t>
            </a:r>
          </a:p>
        </p:txBody>
      </p:sp>
      <p:sp>
        <p:nvSpPr>
          <p:cNvPr id="12" name="Text Placeholder 12"/>
          <p:cNvSpPr>
            <a:spLocks noGrp="1"/>
          </p:cNvSpPr>
          <p:nvPr>
            <p:ph type="body" sz="quarter" idx="24"/>
          </p:nvPr>
        </p:nvSpPr>
        <p:spPr>
          <a:xfrm>
            <a:off x="360001" y="208582"/>
            <a:ext cx="7437599" cy="442707"/>
          </a:xfrm>
        </p:spPr>
        <p:txBody>
          <a:bodyPr lIns="0" tIns="0" rIns="0" bIns="0">
            <a:noAutofit/>
          </a:bodyPr>
          <a:lstStyle>
            <a:lvl1pPr marL="0" indent="0" algn="l">
              <a:buNone/>
              <a:defRPr sz="2200" cap="none">
                <a:solidFill>
                  <a:srgbClr val="D29E82"/>
                </a:solidFill>
                <a:latin typeface="Frutiger Linotype"/>
              </a:defRPr>
            </a:lvl1pPr>
            <a:lvl2pPr>
              <a:defRPr sz="1200"/>
            </a:lvl2pPr>
            <a:lvl3pPr>
              <a:defRPr sz="1200"/>
            </a:lvl3pPr>
            <a:lvl4pPr>
              <a:defRPr sz="1200"/>
            </a:lvl4pPr>
            <a:lvl5pPr>
              <a:defRPr sz="1200"/>
            </a:lvl5pPr>
          </a:lstStyle>
          <a:p>
            <a:pPr lvl="0"/>
            <a:r>
              <a:rPr lang="es-ES" smtClean="0"/>
              <a:t>Haga clic para modificar el estilo de texto del patrón</a:t>
            </a:r>
          </a:p>
        </p:txBody>
      </p:sp>
      <p:sp>
        <p:nvSpPr>
          <p:cNvPr id="13" name="Text Placeholder 12"/>
          <p:cNvSpPr>
            <a:spLocks noGrp="1"/>
          </p:cNvSpPr>
          <p:nvPr>
            <p:ph type="body" sz="quarter" idx="25"/>
          </p:nvPr>
        </p:nvSpPr>
        <p:spPr>
          <a:xfrm>
            <a:off x="2736688" y="3175003"/>
            <a:ext cx="7437599" cy="1346201"/>
          </a:xfrm>
        </p:spPr>
        <p:txBody>
          <a:bodyPr lIns="0" tIns="0" rIns="0" bIns="0">
            <a:noAutofit/>
          </a:bodyPr>
          <a:lstStyle>
            <a:lvl1pPr marL="0" indent="0" algn="l">
              <a:buNone/>
              <a:defRPr sz="2400" cap="none">
                <a:solidFill>
                  <a:srgbClr val="75837B"/>
                </a:solidFill>
                <a:latin typeface="Frutiger Linotype"/>
              </a:defRPr>
            </a:lvl1pPr>
            <a:lvl2pPr>
              <a:defRPr sz="1200"/>
            </a:lvl2pPr>
            <a:lvl3pPr>
              <a:defRPr sz="1200"/>
            </a:lvl3pPr>
            <a:lvl4pPr>
              <a:defRPr sz="1200"/>
            </a:lvl4pPr>
            <a:lvl5pPr>
              <a:defRPr sz="1200"/>
            </a:lvl5pPr>
          </a:lstStyle>
          <a:p>
            <a:pPr lvl="0"/>
            <a:r>
              <a:rPr lang="es-ES" smtClean="0"/>
              <a:t>Haga clic para modificar el estilo de texto del patrón</a:t>
            </a:r>
          </a:p>
        </p:txBody>
      </p:sp>
      <p:sp>
        <p:nvSpPr>
          <p:cNvPr id="11" name="Slide Number Placeholder 2"/>
          <p:cNvSpPr>
            <a:spLocks noGrp="1"/>
          </p:cNvSpPr>
          <p:nvPr>
            <p:ph type="sldNum" sz="quarter" idx="26"/>
          </p:nvPr>
        </p:nvSpPr>
        <p:spPr/>
        <p:txBody>
          <a:bodyPr/>
          <a:lstStyle>
            <a:lvl1pPr>
              <a:defRPr/>
            </a:lvl1pPr>
          </a:lstStyle>
          <a:p>
            <a:pPr>
              <a:defRPr/>
            </a:pPr>
            <a:fld id="{185AFE33-DDBD-45E4-9E74-36E73151FAF6}" type="slidenum">
              <a:rPr lang="en-US"/>
              <a:pPr>
                <a:defRPr/>
              </a:pPr>
              <a:t>‹Nº›</a:t>
            </a:fld>
            <a:endParaRPr lang="en-US" dirty="0"/>
          </a:p>
        </p:txBody>
      </p:sp>
    </p:spTree>
    <p:extLst>
      <p:ext uri="{BB962C8B-B14F-4D97-AF65-F5344CB8AC3E}">
        <p14:creationId xmlns:p14="http://schemas.microsoft.com/office/powerpoint/2010/main" val="23290951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534988" y="303213"/>
            <a:ext cx="961866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9551" tIns="49775" rIns="99551" bIns="49775" numCol="1" anchor="ctr" anchorCtr="0" compatLnSpc="1">
            <a:prstTxWarp prst="textNoShape">
              <a:avLst/>
            </a:prstTxWarp>
          </a:bodyPr>
          <a:lstStyle/>
          <a:p>
            <a:pPr lvl="0"/>
            <a:r>
              <a:rPr lang="es-ES" smtClean="0"/>
              <a:t>Haga clic para modificar el estilo de título del patrón</a:t>
            </a:r>
            <a:endParaRPr lang="en-US" dirty="0"/>
          </a:p>
        </p:txBody>
      </p:sp>
      <p:sp>
        <p:nvSpPr>
          <p:cNvPr id="9219" name="Text Placeholder 2"/>
          <p:cNvSpPr>
            <a:spLocks noGrp="1"/>
          </p:cNvSpPr>
          <p:nvPr>
            <p:ph type="body" idx="1"/>
          </p:nvPr>
        </p:nvSpPr>
        <p:spPr bwMode="auto">
          <a:xfrm>
            <a:off x="534988" y="1765299"/>
            <a:ext cx="9618662" cy="500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9551" tIns="49775" rIns="99551" bIns="49775"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7" name="Slide Number Placeholder 5"/>
          <p:cNvSpPr>
            <a:spLocks noGrp="1"/>
          </p:cNvSpPr>
          <p:nvPr>
            <p:ph type="sldNum" sz="quarter" idx="4"/>
          </p:nvPr>
        </p:nvSpPr>
        <p:spPr>
          <a:xfrm>
            <a:off x="9740900" y="7061133"/>
            <a:ext cx="412750" cy="76334"/>
          </a:xfrm>
          <a:prstGeom prst="rect">
            <a:avLst/>
          </a:prstGeom>
        </p:spPr>
        <p:txBody>
          <a:bodyPr vert="horz" lIns="99551" tIns="49775" rIns="99551" bIns="49775" rtlCol="0" anchor="ctr"/>
          <a:lstStyle>
            <a:lvl1pPr algn="r" defTabSz="497754" fontAlgn="auto">
              <a:spcBef>
                <a:spcPts val="0"/>
              </a:spcBef>
              <a:spcAft>
                <a:spcPts val="0"/>
              </a:spcAft>
              <a:defRPr sz="1000" baseline="0" smtClean="0">
                <a:solidFill>
                  <a:srgbClr val="75837B"/>
                </a:solidFill>
                <a:latin typeface="Frutiger Linotype"/>
                <a:ea typeface="+mn-ea"/>
                <a:cs typeface="+mn-cs"/>
              </a:defRPr>
            </a:lvl1pPr>
          </a:lstStyle>
          <a:p>
            <a:pPr>
              <a:defRPr/>
            </a:pPr>
            <a:fld id="{F938DF4A-A296-4145-ABAC-D5824C6E2DA4}" type="slidenum">
              <a:rPr lang="en-US" smtClean="0"/>
              <a:pPr>
                <a:defRPr/>
              </a:pPr>
              <a:t>‹Nº›</a:t>
            </a:fld>
            <a:endParaRPr lang="en-US" dirty="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hf hdr="0"/>
  <p:txStyles>
    <p:titleStyle>
      <a:lvl1pPr algn="ctr" defTabSz="496888" rtl="0" eaLnBrk="1" fontAlgn="base" hangingPunct="1">
        <a:spcBef>
          <a:spcPct val="0"/>
        </a:spcBef>
        <a:spcAft>
          <a:spcPct val="0"/>
        </a:spcAft>
        <a:defRPr sz="4800" kern="1200">
          <a:solidFill>
            <a:schemeClr val="tx1"/>
          </a:solidFill>
          <a:latin typeface="+mj-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1.tiff"/><Relationship Id="rId4" Type="http://schemas.openxmlformats.org/officeDocument/2006/relationships/image" Target="../media/image50.tif"/></Relationships>
</file>

<file path=ppt/slides/_rels/slide13.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5.t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8.tif"/><Relationship Id="rId3" Type="http://schemas.openxmlformats.org/officeDocument/2006/relationships/slideLayout" Target="../slideLayouts/slideLayout6.xml"/><Relationship Id="rId7" Type="http://schemas.openxmlformats.org/officeDocument/2006/relationships/image" Target="../media/image27.png"/><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9.tiff"/><Relationship Id="rId3" Type="http://schemas.openxmlformats.org/officeDocument/2006/relationships/image" Target="../media/image34.png"/><Relationship Id="rId7" Type="http://schemas.openxmlformats.org/officeDocument/2006/relationships/image" Target="../media/image38.tif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 Id="rId9" Type="http://schemas.openxmlformats.org/officeDocument/2006/relationships/image" Target="../media/image40.jpg"/></Relationships>
</file>

<file path=ppt/slides/_rels/slide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3.tiff"/><Relationship Id="rId4" Type="http://schemas.openxmlformats.org/officeDocument/2006/relationships/image" Target="../media/image42.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6.tif"/><Relationship Id="rId4" Type="http://schemas.openxmlformats.org/officeDocument/2006/relationships/image" Target="../media/image4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1242397"/>
            <a:ext cx="10609262" cy="2446866"/>
          </a:xfrm>
        </p:spPr>
        <p:txBody>
          <a:bodyPr>
            <a:normAutofit fontScale="90000"/>
          </a:bodyPr>
          <a:lstStyle/>
          <a:p>
            <a:pPr lvl="0" algn="ctr"/>
            <a:r>
              <a:rPr lang="en-US" dirty="0"/>
              <a:t>The GESSEB glider mission for </a:t>
            </a:r>
            <a:r>
              <a:rPr lang="en-US" dirty="0" err="1"/>
              <a:t>analysing</a:t>
            </a:r>
            <a:r>
              <a:rPr lang="en-US" dirty="0"/>
              <a:t> </a:t>
            </a:r>
            <a:r>
              <a:rPr lang="en-US" dirty="0" err="1"/>
              <a:t>mesoscale</a:t>
            </a:r>
            <a:r>
              <a:rPr lang="en-US" dirty="0"/>
              <a:t> eddies in the</a:t>
            </a:r>
            <a:br>
              <a:rPr lang="en-US" dirty="0"/>
            </a:br>
            <a:r>
              <a:rPr lang="en-US" dirty="0"/>
              <a:t>southeastern Bay of </a:t>
            </a:r>
            <a:r>
              <a:rPr lang="en-US" dirty="0" smtClean="0"/>
              <a:t>Biscay</a:t>
            </a:r>
            <a:br>
              <a:rPr lang="en-US" dirty="0" smtClean="0"/>
            </a:br>
            <a:r>
              <a:rPr lang="en-US" dirty="0" smtClean="0"/>
              <a:t/>
            </a:r>
            <a:br>
              <a:rPr lang="en-US" dirty="0" smtClean="0"/>
            </a:br>
            <a:r>
              <a:rPr lang="pt-BR" sz="2400" b="1" dirty="0" smtClean="0">
                <a:solidFill>
                  <a:srgbClr val="4D5B53"/>
                </a:solidFill>
              </a:rPr>
              <a:t>CABALLERO</a:t>
            </a:r>
            <a:r>
              <a:rPr lang="pt-BR" sz="2400" b="1" dirty="0">
                <a:solidFill>
                  <a:srgbClr val="4D5B53"/>
                </a:solidFill>
              </a:rPr>
              <a:t>, </a:t>
            </a:r>
            <a:r>
              <a:rPr lang="pt-BR" sz="2400" b="1" dirty="0" smtClean="0">
                <a:solidFill>
                  <a:srgbClr val="4D5B53"/>
                </a:solidFill>
              </a:rPr>
              <a:t>Ainhoa; </a:t>
            </a:r>
            <a:r>
              <a:rPr lang="pt-BR" sz="2400" dirty="0" smtClean="0">
                <a:solidFill>
                  <a:srgbClr val="4D5B53"/>
                </a:solidFill>
              </a:rPr>
              <a:t>TESTOR</a:t>
            </a:r>
            <a:r>
              <a:rPr lang="pt-BR" sz="2400" dirty="0">
                <a:solidFill>
                  <a:srgbClr val="4D5B53"/>
                </a:solidFill>
              </a:rPr>
              <a:t>, </a:t>
            </a:r>
            <a:r>
              <a:rPr lang="pt-BR" sz="2400" dirty="0" smtClean="0">
                <a:solidFill>
                  <a:srgbClr val="4D5B53"/>
                </a:solidFill>
              </a:rPr>
              <a:t>Pierre; RUBIO</a:t>
            </a:r>
            <a:r>
              <a:rPr lang="pt-BR" sz="2400" dirty="0">
                <a:solidFill>
                  <a:srgbClr val="4D5B53"/>
                </a:solidFill>
              </a:rPr>
              <a:t>, </a:t>
            </a:r>
            <a:r>
              <a:rPr lang="pt-BR" sz="2400" dirty="0" smtClean="0">
                <a:solidFill>
                  <a:srgbClr val="4D5B53"/>
                </a:solidFill>
              </a:rPr>
              <a:t>Anna; HERNÁNDEZ</a:t>
            </a:r>
            <a:r>
              <a:rPr lang="pt-BR" sz="2400" dirty="0">
                <a:solidFill>
                  <a:srgbClr val="4D5B53"/>
                </a:solidFill>
              </a:rPr>
              <a:t>, </a:t>
            </a:r>
            <a:r>
              <a:rPr lang="pt-BR" sz="2400" dirty="0" smtClean="0">
                <a:solidFill>
                  <a:srgbClr val="4D5B53"/>
                </a:solidFill>
              </a:rPr>
              <a:t>Carlos; MADER</a:t>
            </a:r>
            <a:r>
              <a:rPr lang="pt-BR" sz="2400" dirty="0">
                <a:solidFill>
                  <a:srgbClr val="4D5B53"/>
                </a:solidFill>
              </a:rPr>
              <a:t>, </a:t>
            </a:r>
            <a:r>
              <a:rPr lang="pt-BR" sz="2400" dirty="0" err="1" smtClean="0">
                <a:solidFill>
                  <a:srgbClr val="4D5B53"/>
                </a:solidFill>
              </a:rPr>
              <a:t>Julien</a:t>
            </a:r>
            <a:endParaRPr lang="en-US" sz="2400" dirty="0">
              <a:solidFill>
                <a:srgbClr val="4D5B53"/>
              </a:solidFill>
            </a:endParaRPr>
          </a:p>
        </p:txBody>
      </p:sp>
      <p:sp>
        <p:nvSpPr>
          <p:cNvPr id="3" name="Content Placeholder 2"/>
          <p:cNvSpPr>
            <a:spLocks noGrp="1"/>
          </p:cNvSpPr>
          <p:nvPr>
            <p:ph sz="quarter" idx="13"/>
          </p:nvPr>
        </p:nvSpPr>
        <p:spPr>
          <a:xfrm>
            <a:off x="1062832" y="3988289"/>
            <a:ext cx="9070071" cy="486000"/>
          </a:xfrm>
        </p:spPr>
        <p:txBody>
          <a:bodyPr/>
          <a:lstStyle/>
          <a:p>
            <a:pPr algn="ctr"/>
            <a:r>
              <a:rPr lang="es-ES_tradnl" dirty="0"/>
              <a:t>6th EGO </a:t>
            </a:r>
            <a:r>
              <a:rPr lang="es-ES_tradnl" dirty="0" smtClean="0"/>
              <a:t>Meeting, 17june 2014, KIEL </a:t>
            </a:r>
            <a:endParaRPr lang="en-US" dirty="0"/>
          </a:p>
          <a:p>
            <a:pPr algn="ctr"/>
            <a:endParaRPr lang="en-US" dirty="0"/>
          </a:p>
        </p:txBody>
      </p:sp>
      <p:sp>
        <p:nvSpPr>
          <p:cNvPr id="7" name="Text Placeholder 6"/>
          <p:cNvSpPr>
            <a:spLocks noGrp="1"/>
          </p:cNvSpPr>
          <p:nvPr>
            <p:ph type="body" sz="quarter" idx="20"/>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9488" y="4432237"/>
            <a:ext cx="4535904"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6th EGO Meeting and Final Symposium of the COST Action ES09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9050"/>
            <a:ext cx="10707688" cy="1009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1550" y="6496051"/>
            <a:ext cx="1786544" cy="1002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6673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bwMode="auto">
          <a:xfrm>
            <a:off x="1" y="207961"/>
            <a:ext cx="10688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496888" rtl="0" fontAlgn="base">
              <a:spcBef>
                <a:spcPct val="20000"/>
              </a:spcBef>
              <a:spcAft>
                <a:spcPct val="0"/>
              </a:spcAft>
              <a:buFont typeface="Arial" pitchFamily="34" charset="0"/>
              <a:buNone/>
              <a:defRPr sz="2200" kern="1200" cap="none">
                <a:solidFill>
                  <a:srgbClr val="D29E82"/>
                </a:solidFill>
                <a:latin typeface="Frutiger Linotype"/>
                <a:ea typeface="ＭＳ Ｐゴシック" charset="0"/>
                <a:cs typeface="ＭＳ Ｐゴシック" charset="0"/>
              </a:defRPr>
            </a:lvl1pPr>
            <a:lvl2pPr marL="808038" indent="-309563"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2pPr>
            <a:lvl3pPr marL="1243013"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3pPr>
            <a:lvl4pPr marL="1741488"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4pPr>
            <a:lvl5pPr marL="2238375"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800" dirty="0">
                <a:ea typeface="ＭＳ Ｐゴシック" pitchFamily="34" charset="-128"/>
              </a:rPr>
              <a:t>The GESSEB glider mission for </a:t>
            </a:r>
            <a:r>
              <a:rPr lang="en-US" sz="1800" dirty="0" err="1">
                <a:ea typeface="ＭＳ Ｐゴシック" pitchFamily="34" charset="-128"/>
              </a:rPr>
              <a:t>analysing</a:t>
            </a:r>
            <a:r>
              <a:rPr lang="en-US" sz="1800" dirty="0">
                <a:ea typeface="ＭＳ Ｐゴシック" pitchFamily="34" charset="-128"/>
              </a:rPr>
              <a:t> </a:t>
            </a:r>
            <a:r>
              <a:rPr lang="en-US" sz="1800" dirty="0" err="1">
                <a:ea typeface="ＭＳ Ｐゴシック" pitchFamily="34" charset="-128"/>
              </a:rPr>
              <a:t>mesoscale</a:t>
            </a:r>
            <a:r>
              <a:rPr lang="en-US" sz="1800" dirty="0">
                <a:ea typeface="ＭＳ Ｐゴシック" pitchFamily="34" charset="-128"/>
              </a:rPr>
              <a:t> eddies in the southeastern Bay of Biscay)</a:t>
            </a:r>
            <a:br>
              <a:rPr lang="en-US" sz="1800" dirty="0">
                <a:ea typeface="ＭＳ Ｐゴシック" pitchFamily="34" charset="-128"/>
              </a:rPr>
            </a:br>
            <a:endParaRPr lang="en-US" sz="1800" dirty="0" smtClean="0">
              <a:ea typeface="ＭＳ Ｐゴシック" pitchFamily="34" charset="-128"/>
            </a:endParaRPr>
          </a:p>
        </p:txBody>
      </p:sp>
      <p:sp>
        <p:nvSpPr>
          <p:cNvPr id="3" name="Text Placeholder 2"/>
          <p:cNvSpPr>
            <a:spLocks noGrp="1"/>
          </p:cNvSpPr>
          <p:nvPr>
            <p:ph type="body" sz="quarter" idx="23"/>
          </p:nvPr>
        </p:nvSpPr>
        <p:spPr>
          <a:xfrm>
            <a:off x="360363" y="560388"/>
            <a:ext cx="7437437" cy="227012"/>
          </a:xfrm>
        </p:spPr>
        <p:txBody>
          <a:bodyPr/>
          <a:lstStyle/>
          <a:p>
            <a:pPr>
              <a:buFont typeface="Arial" charset="0"/>
              <a:buNone/>
              <a:defRPr/>
            </a:pPr>
            <a:r>
              <a:rPr lang="en-US" dirty="0" smtClean="0"/>
              <a:t>Results &amp; discussion</a:t>
            </a:r>
            <a:endParaRPr lang="en-US" dirty="0"/>
          </a:p>
        </p:txBody>
      </p:sp>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0397"/>
            <a:ext cx="10688639" cy="5486400"/>
          </a:xfrm>
          <a:prstGeom prst="rect">
            <a:avLst/>
          </a:prstGeom>
        </p:spPr>
      </p:pic>
      <p:sp>
        <p:nvSpPr>
          <p:cNvPr id="9" name="8 Rectángulo"/>
          <p:cNvSpPr/>
          <p:nvPr/>
        </p:nvSpPr>
        <p:spPr>
          <a:xfrm>
            <a:off x="4477404" y="1844569"/>
            <a:ext cx="961696" cy="5342228"/>
          </a:xfrm>
          <a:prstGeom prst="rect">
            <a:avLst/>
          </a:prstGeom>
          <a:noFill/>
          <a:ln w="571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9 Flecha a la derecha con bandas"/>
          <p:cNvSpPr/>
          <p:nvPr/>
        </p:nvSpPr>
        <p:spPr>
          <a:xfrm rot="16200000">
            <a:off x="4640957" y="4545891"/>
            <a:ext cx="671176" cy="484632"/>
          </a:xfrm>
          <a:prstGeom prst="stripedRightArrow">
            <a:avLst/>
          </a:prstGeom>
          <a:solidFill>
            <a:schemeClr val="tx2"/>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14 Flecha a la derecha con bandas"/>
          <p:cNvSpPr/>
          <p:nvPr/>
        </p:nvSpPr>
        <p:spPr>
          <a:xfrm rot="5400000">
            <a:off x="4635697" y="6574445"/>
            <a:ext cx="671176" cy="484632"/>
          </a:xfrm>
          <a:prstGeom prst="stripedRightArrow">
            <a:avLst/>
          </a:prstGeom>
          <a:solidFill>
            <a:schemeClr val="tx2"/>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15 CuadroTexto"/>
          <p:cNvSpPr txBox="1"/>
          <p:nvPr/>
        </p:nvSpPr>
        <p:spPr>
          <a:xfrm>
            <a:off x="4477404" y="1863331"/>
            <a:ext cx="944436" cy="400110"/>
          </a:xfrm>
          <a:prstGeom prst="rect">
            <a:avLst/>
          </a:prstGeom>
          <a:solidFill>
            <a:srgbClr val="0070C0"/>
          </a:solidFill>
        </p:spPr>
        <p:txBody>
          <a:bodyPr wrap="square" rtlCol="0">
            <a:spAutoFit/>
          </a:bodyPr>
          <a:lstStyle/>
          <a:p>
            <a:pPr algn="ctr"/>
            <a:r>
              <a:rPr lang="es-ES_tradnl" b="1" dirty="0" smtClean="0"/>
              <a:t>C1</a:t>
            </a:r>
            <a:endParaRPr lang="es-ES" b="1" dirty="0"/>
          </a:p>
        </p:txBody>
      </p:sp>
      <p:sp>
        <p:nvSpPr>
          <p:cNvPr id="12" name="Rectangle 2"/>
          <p:cNvSpPr>
            <a:spLocks noChangeArrowheads="1"/>
          </p:cNvSpPr>
          <p:nvPr/>
        </p:nvSpPr>
        <p:spPr bwMode="auto">
          <a:xfrm>
            <a:off x="3878317" y="1024807"/>
            <a:ext cx="3379733" cy="430887"/>
          </a:xfrm>
          <a:prstGeom prst="rect">
            <a:avLst/>
          </a:prstGeom>
          <a:noFill/>
          <a:ln w="254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GB" sz="2200" b="1" dirty="0" smtClean="0">
                <a:solidFill>
                  <a:schemeClr val="accent6">
                    <a:lumMod val="75000"/>
                  </a:schemeClr>
                </a:solidFill>
                <a:effectLst>
                  <a:outerShdw blurRad="38100" dist="38100" dir="2700000" algn="tl">
                    <a:srgbClr val="C0C0C0"/>
                  </a:outerShdw>
                </a:effectLst>
              </a:rPr>
              <a:t>TRANSECT 1: </a:t>
            </a:r>
            <a:r>
              <a:rPr lang="en-GB" sz="2200" b="1" dirty="0" smtClean="0">
                <a:solidFill>
                  <a:schemeClr val="accent1"/>
                </a:solidFill>
                <a:effectLst>
                  <a:outerShdw blurRad="38100" dist="38100" dir="2700000" algn="tl">
                    <a:srgbClr val="C0C0C0"/>
                  </a:outerShdw>
                </a:effectLst>
              </a:rPr>
              <a:t>CYCLONE C1</a:t>
            </a:r>
            <a:endParaRPr lang="en-GB" sz="2200" b="1" dirty="0">
              <a:solidFill>
                <a:schemeClr val="accent1"/>
              </a:solidFill>
            </a:endParaRPr>
          </a:p>
        </p:txBody>
      </p:sp>
    </p:spTree>
    <p:extLst>
      <p:ext uri="{BB962C8B-B14F-4D97-AF65-F5344CB8AC3E}">
        <p14:creationId xmlns:p14="http://schemas.microsoft.com/office/powerpoint/2010/main" val="405959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11697"/>
            <a:ext cx="10688638" cy="5486400"/>
          </a:xfrm>
          <a:prstGeom prst="rect">
            <a:avLst/>
          </a:prstGeom>
        </p:spPr>
      </p:pic>
      <p:sp>
        <p:nvSpPr>
          <p:cNvPr id="7" name="Text Placeholder 3"/>
          <p:cNvSpPr txBox="1">
            <a:spLocks/>
          </p:cNvSpPr>
          <p:nvPr/>
        </p:nvSpPr>
        <p:spPr bwMode="auto">
          <a:xfrm>
            <a:off x="1" y="207961"/>
            <a:ext cx="10688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496888" rtl="0" fontAlgn="base">
              <a:spcBef>
                <a:spcPct val="20000"/>
              </a:spcBef>
              <a:spcAft>
                <a:spcPct val="0"/>
              </a:spcAft>
              <a:buFont typeface="Arial" pitchFamily="34" charset="0"/>
              <a:buNone/>
              <a:defRPr sz="2200" kern="1200" cap="none">
                <a:solidFill>
                  <a:srgbClr val="D29E82"/>
                </a:solidFill>
                <a:latin typeface="Frutiger Linotype"/>
                <a:ea typeface="ＭＳ Ｐゴシック" charset="0"/>
                <a:cs typeface="ＭＳ Ｐゴシック" charset="0"/>
              </a:defRPr>
            </a:lvl1pPr>
            <a:lvl2pPr marL="808038" indent="-309563"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2pPr>
            <a:lvl3pPr marL="1243013"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3pPr>
            <a:lvl4pPr marL="1741488"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4pPr>
            <a:lvl5pPr marL="2238375"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800" dirty="0">
                <a:ea typeface="ＭＳ Ｐゴシック" pitchFamily="34" charset="-128"/>
              </a:rPr>
              <a:t>The GESSEB glider mission for </a:t>
            </a:r>
            <a:r>
              <a:rPr lang="en-US" sz="1800" dirty="0" err="1">
                <a:ea typeface="ＭＳ Ｐゴシック" pitchFamily="34" charset="-128"/>
              </a:rPr>
              <a:t>analysing</a:t>
            </a:r>
            <a:r>
              <a:rPr lang="en-US" sz="1800" dirty="0">
                <a:ea typeface="ＭＳ Ｐゴシック" pitchFamily="34" charset="-128"/>
              </a:rPr>
              <a:t> </a:t>
            </a:r>
            <a:r>
              <a:rPr lang="en-US" sz="1800" dirty="0" err="1">
                <a:ea typeface="ＭＳ Ｐゴシック" pitchFamily="34" charset="-128"/>
              </a:rPr>
              <a:t>mesoscale</a:t>
            </a:r>
            <a:r>
              <a:rPr lang="en-US" sz="1800" dirty="0">
                <a:ea typeface="ＭＳ Ｐゴシック" pitchFamily="34" charset="-128"/>
              </a:rPr>
              <a:t> eddies in the southeastern Bay of Biscay</a:t>
            </a:r>
            <a:br>
              <a:rPr lang="en-US" sz="1800" dirty="0">
                <a:ea typeface="ＭＳ Ｐゴシック" pitchFamily="34" charset="-128"/>
              </a:rPr>
            </a:br>
            <a:endParaRPr lang="en-US" sz="1800" dirty="0" smtClean="0">
              <a:ea typeface="ＭＳ Ｐゴシック" pitchFamily="34" charset="-128"/>
            </a:endParaRPr>
          </a:p>
        </p:txBody>
      </p:sp>
      <p:sp>
        <p:nvSpPr>
          <p:cNvPr id="3" name="Text Placeholder 2"/>
          <p:cNvSpPr>
            <a:spLocks noGrp="1"/>
          </p:cNvSpPr>
          <p:nvPr>
            <p:ph type="body" sz="quarter" idx="23"/>
          </p:nvPr>
        </p:nvSpPr>
        <p:spPr>
          <a:xfrm>
            <a:off x="360363" y="560388"/>
            <a:ext cx="7437437" cy="227012"/>
          </a:xfrm>
        </p:spPr>
        <p:txBody>
          <a:bodyPr/>
          <a:lstStyle/>
          <a:p>
            <a:pPr>
              <a:buFont typeface="Arial" charset="0"/>
              <a:buNone/>
              <a:defRPr/>
            </a:pPr>
            <a:r>
              <a:rPr lang="en-US" dirty="0" smtClean="0"/>
              <a:t>Results &amp; discussion</a:t>
            </a:r>
            <a:endParaRPr lang="en-US" dirty="0"/>
          </a:p>
        </p:txBody>
      </p:sp>
      <p:sp>
        <p:nvSpPr>
          <p:cNvPr id="9" name="8 Rectángulo"/>
          <p:cNvSpPr/>
          <p:nvPr/>
        </p:nvSpPr>
        <p:spPr>
          <a:xfrm>
            <a:off x="4477404" y="1844569"/>
            <a:ext cx="961696" cy="5342228"/>
          </a:xfrm>
          <a:prstGeom prst="rect">
            <a:avLst/>
          </a:prstGeom>
          <a:noFill/>
          <a:ln w="571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15 CuadroTexto"/>
          <p:cNvSpPr txBox="1"/>
          <p:nvPr/>
        </p:nvSpPr>
        <p:spPr>
          <a:xfrm>
            <a:off x="4477404" y="1863331"/>
            <a:ext cx="944436" cy="400110"/>
          </a:xfrm>
          <a:prstGeom prst="rect">
            <a:avLst/>
          </a:prstGeom>
          <a:solidFill>
            <a:srgbClr val="0070C0"/>
          </a:solidFill>
        </p:spPr>
        <p:txBody>
          <a:bodyPr wrap="square" rtlCol="0">
            <a:spAutoFit/>
          </a:bodyPr>
          <a:lstStyle/>
          <a:p>
            <a:pPr algn="ctr"/>
            <a:r>
              <a:rPr lang="es-ES_tradnl" b="1" dirty="0" smtClean="0"/>
              <a:t>C1</a:t>
            </a:r>
            <a:endParaRPr lang="es-ES" b="1" dirty="0"/>
          </a:p>
        </p:txBody>
      </p:sp>
      <p:sp>
        <p:nvSpPr>
          <p:cNvPr id="11" name="Rectangle 2"/>
          <p:cNvSpPr>
            <a:spLocks noChangeArrowheads="1"/>
          </p:cNvSpPr>
          <p:nvPr/>
        </p:nvSpPr>
        <p:spPr bwMode="auto">
          <a:xfrm>
            <a:off x="3878317" y="1024807"/>
            <a:ext cx="3379733" cy="430887"/>
          </a:xfrm>
          <a:prstGeom prst="rect">
            <a:avLst/>
          </a:prstGeom>
          <a:noFill/>
          <a:ln w="254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GB" sz="2200" b="1" dirty="0" smtClean="0">
                <a:solidFill>
                  <a:schemeClr val="accent6">
                    <a:lumMod val="75000"/>
                  </a:schemeClr>
                </a:solidFill>
                <a:effectLst>
                  <a:outerShdw blurRad="38100" dist="38100" dir="2700000" algn="tl">
                    <a:srgbClr val="C0C0C0"/>
                  </a:outerShdw>
                </a:effectLst>
              </a:rPr>
              <a:t>TRANSECT 1: </a:t>
            </a:r>
            <a:r>
              <a:rPr lang="en-GB" sz="2200" b="1" dirty="0" smtClean="0">
                <a:solidFill>
                  <a:schemeClr val="accent1"/>
                </a:solidFill>
                <a:effectLst>
                  <a:outerShdw blurRad="38100" dist="38100" dir="2700000" algn="tl">
                    <a:srgbClr val="C0C0C0"/>
                  </a:outerShdw>
                </a:effectLst>
              </a:rPr>
              <a:t>CYCLONE C1</a:t>
            </a:r>
            <a:endParaRPr lang="en-GB" sz="2200" b="1" dirty="0">
              <a:solidFill>
                <a:schemeClr val="accent1"/>
              </a:solidFill>
            </a:endParaRPr>
          </a:p>
        </p:txBody>
      </p:sp>
      <p:sp>
        <p:nvSpPr>
          <p:cNvPr id="12" name="11 CuadroTexto"/>
          <p:cNvSpPr txBox="1"/>
          <p:nvPr/>
        </p:nvSpPr>
        <p:spPr>
          <a:xfrm>
            <a:off x="4770727" y="2263441"/>
            <a:ext cx="357790" cy="769441"/>
          </a:xfrm>
          <a:prstGeom prst="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_tradnl" sz="4400" b="1" dirty="0" smtClean="0">
                <a:solidFill>
                  <a:srgbClr val="FF0000"/>
                </a:solidFill>
                <a:effectLst>
                  <a:outerShdw blurRad="38100" dist="38100" dir="2700000" algn="tl">
                    <a:srgbClr val="000000">
                      <a:alpha val="43137"/>
                    </a:srgbClr>
                  </a:outerShdw>
                </a:effectLst>
              </a:rPr>
              <a:t>-</a:t>
            </a:r>
            <a:endParaRPr lang="es-ES" sz="4400" b="1" dirty="0">
              <a:solidFill>
                <a:srgbClr val="FF0000"/>
              </a:solidFill>
              <a:effectLst>
                <a:outerShdw blurRad="38100" dist="38100" dir="2700000" algn="tl">
                  <a:srgbClr val="000000">
                    <a:alpha val="43137"/>
                  </a:srgbClr>
                </a:outerShdw>
              </a:effectLst>
            </a:endParaRPr>
          </a:p>
        </p:txBody>
      </p:sp>
      <p:sp>
        <p:nvSpPr>
          <p:cNvPr id="13" name="12 CuadroTexto"/>
          <p:cNvSpPr txBox="1"/>
          <p:nvPr/>
        </p:nvSpPr>
        <p:spPr>
          <a:xfrm>
            <a:off x="4789777" y="4873291"/>
            <a:ext cx="357790" cy="769441"/>
          </a:xfrm>
          <a:prstGeom prst="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_tradnl" sz="4400" b="1" dirty="0" smtClean="0">
                <a:solidFill>
                  <a:srgbClr val="FF0000"/>
                </a:solidFill>
                <a:effectLst>
                  <a:outerShdw blurRad="38100" dist="38100" dir="2700000" algn="tl">
                    <a:srgbClr val="000000">
                      <a:alpha val="43137"/>
                    </a:srgbClr>
                  </a:outerShdw>
                </a:effectLst>
              </a:rPr>
              <a:t>-</a:t>
            </a:r>
            <a:endParaRPr lang="es-ES" sz="4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919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bwMode="auto">
          <a:xfrm>
            <a:off x="1" y="207961"/>
            <a:ext cx="10688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496888" rtl="0" fontAlgn="base">
              <a:spcBef>
                <a:spcPct val="20000"/>
              </a:spcBef>
              <a:spcAft>
                <a:spcPct val="0"/>
              </a:spcAft>
              <a:buFont typeface="Arial" pitchFamily="34" charset="0"/>
              <a:buNone/>
              <a:defRPr sz="2200" kern="1200" cap="none">
                <a:solidFill>
                  <a:srgbClr val="D29E82"/>
                </a:solidFill>
                <a:latin typeface="Frutiger Linotype"/>
                <a:ea typeface="ＭＳ Ｐゴシック" charset="0"/>
                <a:cs typeface="ＭＳ Ｐゴシック" charset="0"/>
              </a:defRPr>
            </a:lvl1pPr>
            <a:lvl2pPr marL="808038" indent="-309563"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2pPr>
            <a:lvl3pPr marL="1243013"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3pPr>
            <a:lvl4pPr marL="1741488"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4pPr>
            <a:lvl5pPr marL="2238375"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800" dirty="0">
                <a:ea typeface="ＭＳ Ｐゴシック" pitchFamily="34" charset="-128"/>
              </a:rPr>
              <a:t>The GESSEB glider mission for </a:t>
            </a:r>
            <a:r>
              <a:rPr lang="en-US" sz="1800" dirty="0" err="1">
                <a:ea typeface="ＭＳ Ｐゴシック" pitchFamily="34" charset="-128"/>
              </a:rPr>
              <a:t>analysing</a:t>
            </a:r>
            <a:r>
              <a:rPr lang="en-US" sz="1800" dirty="0">
                <a:ea typeface="ＭＳ Ｐゴシック" pitchFamily="34" charset="-128"/>
              </a:rPr>
              <a:t> </a:t>
            </a:r>
            <a:r>
              <a:rPr lang="en-US" sz="1800" dirty="0" err="1">
                <a:ea typeface="ＭＳ Ｐゴシック" pitchFamily="34" charset="-128"/>
              </a:rPr>
              <a:t>mesoscale</a:t>
            </a:r>
            <a:r>
              <a:rPr lang="en-US" sz="1800" dirty="0">
                <a:ea typeface="ＭＳ Ｐゴシック" pitchFamily="34" charset="-128"/>
              </a:rPr>
              <a:t> eddies in the southeastern Bay of Biscay</a:t>
            </a:r>
            <a:endParaRPr lang="en-US" sz="1800" dirty="0" smtClean="0">
              <a:ea typeface="ＭＳ Ｐゴシック" pitchFamily="34" charset="-128"/>
            </a:endParaRPr>
          </a:p>
        </p:txBody>
      </p:sp>
      <p:sp>
        <p:nvSpPr>
          <p:cNvPr id="3" name="Text Placeholder 2"/>
          <p:cNvSpPr>
            <a:spLocks noGrp="1"/>
          </p:cNvSpPr>
          <p:nvPr>
            <p:ph type="body" sz="quarter" idx="23"/>
          </p:nvPr>
        </p:nvSpPr>
        <p:spPr>
          <a:xfrm>
            <a:off x="360363" y="560388"/>
            <a:ext cx="7437437" cy="227012"/>
          </a:xfrm>
        </p:spPr>
        <p:txBody>
          <a:bodyPr/>
          <a:lstStyle/>
          <a:p>
            <a:pPr>
              <a:buFont typeface="Arial" charset="0"/>
              <a:buNone/>
              <a:defRPr/>
            </a:pPr>
            <a:r>
              <a:rPr lang="en-US" dirty="0" smtClean="0"/>
              <a:t>Results &amp; discussion</a:t>
            </a:r>
            <a:endParaRPr lang="en-US" dirty="0"/>
          </a:p>
        </p:txBody>
      </p:sp>
      <p:pic>
        <p:nvPicPr>
          <p:cNvPr id="9" name="8 Imagen"/>
          <p:cNvPicPr>
            <a:picLocks noChangeAspect="1"/>
          </p:cNvPicPr>
          <p:nvPr/>
        </p:nvPicPr>
        <p:blipFill rotWithShape="1">
          <a:blip r:embed="rId3">
            <a:extLst>
              <a:ext uri="{28A0092B-C50C-407E-A947-70E740481C1C}">
                <a14:useLocalDpi xmlns:a14="http://schemas.microsoft.com/office/drawing/2010/main" val="0"/>
              </a:ext>
            </a:extLst>
          </a:blip>
          <a:srcRect l="25649" r="24782"/>
          <a:stretch/>
        </p:blipFill>
        <p:spPr>
          <a:xfrm>
            <a:off x="3540972" y="1732693"/>
            <a:ext cx="3626069" cy="5486400"/>
          </a:xfrm>
          <a:prstGeom prst="rect">
            <a:avLst/>
          </a:prstGeom>
        </p:spPr>
      </p:pic>
      <p:pic>
        <p:nvPicPr>
          <p:cNvPr id="10" name="9 Imagen"/>
          <p:cNvPicPr>
            <a:picLocks noChangeAspect="1"/>
          </p:cNvPicPr>
          <p:nvPr/>
        </p:nvPicPr>
        <p:blipFill rotWithShape="1">
          <a:blip r:embed="rId4">
            <a:extLst>
              <a:ext uri="{28A0092B-C50C-407E-A947-70E740481C1C}">
                <a14:useLocalDpi xmlns:a14="http://schemas.microsoft.com/office/drawing/2010/main" val="0"/>
              </a:ext>
            </a:extLst>
          </a:blip>
          <a:srcRect l="25865" r="24351"/>
          <a:stretch/>
        </p:blipFill>
        <p:spPr>
          <a:xfrm>
            <a:off x="18114" y="1731902"/>
            <a:ext cx="3641835" cy="5486400"/>
          </a:xfrm>
          <a:prstGeom prst="rect">
            <a:avLst/>
          </a:prstGeom>
        </p:spPr>
      </p:pic>
      <p:sp>
        <p:nvSpPr>
          <p:cNvPr id="15" name="14 Conector"/>
          <p:cNvSpPr/>
          <p:nvPr/>
        </p:nvSpPr>
        <p:spPr>
          <a:xfrm>
            <a:off x="1737115" y="2756848"/>
            <a:ext cx="1047864" cy="883965"/>
          </a:xfrm>
          <a:prstGeom prst="flowChartConnector">
            <a:avLst/>
          </a:prstGeom>
          <a:noFill/>
          <a:ln w="5715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15 Conector"/>
          <p:cNvSpPr/>
          <p:nvPr/>
        </p:nvSpPr>
        <p:spPr>
          <a:xfrm>
            <a:off x="2271778" y="3277189"/>
            <a:ext cx="175063" cy="128158"/>
          </a:xfrm>
          <a:prstGeom prst="flowChartConnector">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 name="16 Conector"/>
          <p:cNvSpPr/>
          <p:nvPr/>
        </p:nvSpPr>
        <p:spPr>
          <a:xfrm>
            <a:off x="5354006" y="2756848"/>
            <a:ext cx="1047864" cy="883965"/>
          </a:xfrm>
          <a:prstGeom prst="flowChartConnector">
            <a:avLst/>
          </a:prstGeom>
          <a:noFill/>
          <a:ln w="5715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17 Conector"/>
          <p:cNvSpPr/>
          <p:nvPr/>
        </p:nvSpPr>
        <p:spPr>
          <a:xfrm>
            <a:off x="5888669" y="3277189"/>
            <a:ext cx="175063" cy="128158"/>
          </a:xfrm>
          <a:prstGeom prst="flowChartConnector">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0" name="19 Conector"/>
          <p:cNvSpPr/>
          <p:nvPr/>
        </p:nvSpPr>
        <p:spPr>
          <a:xfrm>
            <a:off x="1095671" y="3405348"/>
            <a:ext cx="866868" cy="818798"/>
          </a:xfrm>
          <a:prstGeom prst="flowChartConnector">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1" name="20 Conector"/>
          <p:cNvSpPr/>
          <p:nvPr/>
        </p:nvSpPr>
        <p:spPr>
          <a:xfrm>
            <a:off x="1608960" y="3796442"/>
            <a:ext cx="133354" cy="128158"/>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2" name="21 Conector"/>
          <p:cNvSpPr/>
          <p:nvPr/>
        </p:nvSpPr>
        <p:spPr>
          <a:xfrm>
            <a:off x="4564535" y="3407620"/>
            <a:ext cx="866868" cy="818798"/>
          </a:xfrm>
          <a:prstGeom prst="flowChartConnector">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 name="22 Conector"/>
          <p:cNvSpPr/>
          <p:nvPr/>
        </p:nvSpPr>
        <p:spPr>
          <a:xfrm>
            <a:off x="5077824" y="3798714"/>
            <a:ext cx="133354" cy="128158"/>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4" name="23 Imagen"/>
          <p:cNvPicPr>
            <a:picLocks noChangeAspect="1"/>
          </p:cNvPicPr>
          <p:nvPr/>
        </p:nvPicPr>
        <p:blipFill rotWithShape="1">
          <a:blip r:embed="rId5">
            <a:extLst>
              <a:ext uri="{28A0092B-C50C-407E-A947-70E740481C1C}">
                <a14:useLocalDpi xmlns:a14="http://schemas.microsoft.com/office/drawing/2010/main" val="0"/>
              </a:ext>
            </a:extLst>
          </a:blip>
          <a:srcRect l="18752" t="2464" r="18532" b="10303"/>
          <a:stretch/>
        </p:blipFill>
        <p:spPr>
          <a:xfrm>
            <a:off x="7151427" y="1860722"/>
            <a:ext cx="3537211" cy="4785983"/>
          </a:xfrm>
          <a:prstGeom prst="rect">
            <a:avLst/>
          </a:prstGeom>
        </p:spPr>
      </p:pic>
      <p:sp>
        <p:nvSpPr>
          <p:cNvPr id="25" name="24 Conector"/>
          <p:cNvSpPr/>
          <p:nvPr/>
        </p:nvSpPr>
        <p:spPr>
          <a:xfrm>
            <a:off x="8863814" y="2786416"/>
            <a:ext cx="1047864" cy="883965"/>
          </a:xfrm>
          <a:prstGeom prst="flowChartConnector">
            <a:avLst/>
          </a:prstGeom>
          <a:noFill/>
          <a:ln w="5715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6" name="25 Conector"/>
          <p:cNvSpPr/>
          <p:nvPr/>
        </p:nvSpPr>
        <p:spPr>
          <a:xfrm>
            <a:off x="9398477" y="3306757"/>
            <a:ext cx="175063" cy="128158"/>
          </a:xfrm>
          <a:prstGeom prst="flowChartConnector">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7" name="26 Conector"/>
          <p:cNvSpPr/>
          <p:nvPr/>
        </p:nvSpPr>
        <p:spPr>
          <a:xfrm>
            <a:off x="8074343" y="3437188"/>
            <a:ext cx="866868" cy="818798"/>
          </a:xfrm>
          <a:prstGeom prst="flowChartConnector">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8" name="27 Conector"/>
          <p:cNvSpPr/>
          <p:nvPr/>
        </p:nvSpPr>
        <p:spPr>
          <a:xfrm>
            <a:off x="8587632" y="3828282"/>
            <a:ext cx="133354" cy="128158"/>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9" name="Rectangle 2"/>
          <p:cNvSpPr>
            <a:spLocks noChangeArrowheads="1"/>
          </p:cNvSpPr>
          <p:nvPr/>
        </p:nvSpPr>
        <p:spPr bwMode="auto">
          <a:xfrm>
            <a:off x="2590801" y="1024807"/>
            <a:ext cx="5483542" cy="430887"/>
          </a:xfrm>
          <a:prstGeom prst="rect">
            <a:avLst/>
          </a:prstGeom>
          <a:noFill/>
          <a:ln w="254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GB" sz="2200" b="1" dirty="0" smtClean="0">
                <a:solidFill>
                  <a:schemeClr val="accent6">
                    <a:lumMod val="75000"/>
                  </a:schemeClr>
                </a:solidFill>
                <a:effectLst>
                  <a:outerShdw blurRad="38100" dist="38100" dir="2700000" algn="tl">
                    <a:srgbClr val="C0C0C0"/>
                  </a:outerShdw>
                </a:effectLst>
              </a:rPr>
              <a:t>TRANSECT 2: </a:t>
            </a:r>
            <a:r>
              <a:rPr lang="en-GB" sz="2200" b="1" dirty="0" smtClean="0">
                <a:solidFill>
                  <a:srgbClr val="00FF00"/>
                </a:solidFill>
                <a:effectLst>
                  <a:outerShdw blurRad="38100" dist="38100" dir="2700000" algn="tl">
                    <a:srgbClr val="C0C0C0"/>
                  </a:outerShdw>
                </a:effectLst>
              </a:rPr>
              <a:t>ANTICYCLONE A1 </a:t>
            </a:r>
            <a:r>
              <a:rPr lang="en-GB" sz="2200" b="1" dirty="0" smtClean="0">
                <a:solidFill>
                  <a:schemeClr val="accent6">
                    <a:lumMod val="75000"/>
                  </a:schemeClr>
                </a:solidFill>
                <a:effectLst>
                  <a:outerShdw blurRad="38100" dist="38100" dir="2700000" algn="tl">
                    <a:srgbClr val="C0C0C0"/>
                  </a:outerShdw>
                </a:effectLst>
              </a:rPr>
              <a:t>/ </a:t>
            </a:r>
            <a:r>
              <a:rPr lang="en-GB" sz="2200" b="1" dirty="0" smtClean="0">
                <a:solidFill>
                  <a:schemeClr val="accent1"/>
                </a:solidFill>
                <a:effectLst>
                  <a:outerShdw blurRad="38100" dist="38100" dir="2700000" algn="tl">
                    <a:srgbClr val="C0C0C0"/>
                  </a:outerShdw>
                </a:effectLst>
              </a:rPr>
              <a:t>CYCLONE C2</a:t>
            </a:r>
            <a:endParaRPr lang="en-GB" sz="2200" b="1" dirty="0">
              <a:solidFill>
                <a:schemeClr val="accent1"/>
              </a:solidFill>
            </a:endParaRPr>
          </a:p>
        </p:txBody>
      </p:sp>
    </p:spTree>
    <p:extLst>
      <p:ext uri="{BB962C8B-B14F-4D97-AF65-F5344CB8AC3E}">
        <p14:creationId xmlns:p14="http://schemas.microsoft.com/office/powerpoint/2010/main" val="412207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0" grpId="0" animBg="1"/>
      <p:bldP spid="21" grpId="0" animBg="1"/>
      <p:bldP spid="22" grpId="0" animBg="1"/>
      <p:bldP spid="23" grpId="0" animBg="1"/>
      <p:bldP spid="25" grpId="0" animBg="1"/>
      <p:bldP spid="26"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bwMode="auto">
          <a:xfrm>
            <a:off x="1" y="207961"/>
            <a:ext cx="10688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496888" rtl="0" fontAlgn="base">
              <a:spcBef>
                <a:spcPct val="20000"/>
              </a:spcBef>
              <a:spcAft>
                <a:spcPct val="0"/>
              </a:spcAft>
              <a:buFont typeface="Arial" pitchFamily="34" charset="0"/>
              <a:buNone/>
              <a:defRPr sz="2200" kern="1200" cap="none">
                <a:solidFill>
                  <a:srgbClr val="D29E82"/>
                </a:solidFill>
                <a:latin typeface="Frutiger Linotype"/>
                <a:ea typeface="ＭＳ Ｐゴシック" charset="0"/>
                <a:cs typeface="ＭＳ Ｐゴシック" charset="0"/>
              </a:defRPr>
            </a:lvl1pPr>
            <a:lvl2pPr marL="808038" indent="-309563"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2pPr>
            <a:lvl3pPr marL="1243013"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3pPr>
            <a:lvl4pPr marL="1741488"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4pPr>
            <a:lvl5pPr marL="2238375"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800" dirty="0">
                <a:ea typeface="ＭＳ Ｐゴシック" pitchFamily="34" charset="-128"/>
              </a:rPr>
              <a:t>The GESSEB glider mission for </a:t>
            </a:r>
            <a:r>
              <a:rPr lang="en-US" sz="1800" dirty="0" err="1">
                <a:ea typeface="ＭＳ Ｐゴシック" pitchFamily="34" charset="-128"/>
              </a:rPr>
              <a:t>analysing</a:t>
            </a:r>
            <a:r>
              <a:rPr lang="en-US" sz="1800" dirty="0">
                <a:ea typeface="ＭＳ Ｐゴシック" pitchFamily="34" charset="-128"/>
              </a:rPr>
              <a:t> </a:t>
            </a:r>
            <a:r>
              <a:rPr lang="en-US" sz="1800" dirty="0" err="1">
                <a:ea typeface="ＭＳ Ｐゴシック" pitchFamily="34" charset="-128"/>
              </a:rPr>
              <a:t>mesoscale</a:t>
            </a:r>
            <a:r>
              <a:rPr lang="en-US" sz="1800" dirty="0">
                <a:ea typeface="ＭＳ Ｐゴシック" pitchFamily="34" charset="-128"/>
              </a:rPr>
              <a:t> eddies in the southeastern Bay of Biscay</a:t>
            </a:r>
            <a:endParaRPr lang="en-US" sz="1800" dirty="0" smtClean="0">
              <a:ea typeface="ＭＳ Ｐゴシック" pitchFamily="34" charset="-128"/>
            </a:endParaRPr>
          </a:p>
        </p:txBody>
      </p:sp>
      <p:sp>
        <p:nvSpPr>
          <p:cNvPr id="3" name="Text Placeholder 2"/>
          <p:cNvSpPr>
            <a:spLocks noGrp="1"/>
          </p:cNvSpPr>
          <p:nvPr>
            <p:ph type="body" sz="quarter" idx="23"/>
          </p:nvPr>
        </p:nvSpPr>
        <p:spPr>
          <a:xfrm>
            <a:off x="360363" y="560388"/>
            <a:ext cx="7437437" cy="227012"/>
          </a:xfrm>
        </p:spPr>
        <p:txBody>
          <a:bodyPr/>
          <a:lstStyle/>
          <a:p>
            <a:pPr>
              <a:buFont typeface="Arial" charset="0"/>
              <a:buNone/>
              <a:defRPr/>
            </a:pPr>
            <a:r>
              <a:rPr lang="en-US" dirty="0" smtClean="0"/>
              <a:t>Results &amp; discussion</a:t>
            </a:r>
            <a:endParaRPr lang="en-US" dirty="0"/>
          </a:p>
        </p:txBody>
      </p:sp>
      <p:sp>
        <p:nvSpPr>
          <p:cNvPr id="19" name="Rectangle 2"/>
          <p:cNvSpPr>
            <a:spLocks noChangeArrowheads="1"/>
          </p:cNvSpPr>
          <p:nvPr/>
        </p:nvSpPr>
        <p:spPr bwMode="auto">
          <a:xfrm>
            <a:off x="2380593" y="930211"/>
            <a:ext cx="4997669" cy="769441"/>
          </a:xfrm>
          <a:prstGeom prst="rect">
            <a:avLst/>
          </a:prstGeom>
          <a:noFill/>
          <a:ln w="254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GB" sz="2200" b="1" dirty="0" smtClean="0">
                <a:solidFill>
                  <a:schemeClr val="accent6">
                    <a:lumMod val="75000"/>
                  </a:schemeClr>
                </a:solidFill>
                <a:effectLst>
                  <a:outerShdw blurRad="38100" dist="38100" dir="2700000" algn="tl">
                    <a:srgbClr val="C0C0C0"/>
                  </a:outerShdw>
                </a:effectLst>
              </a:rPr>
              <a:t>TRANSECT 2 </a:t>
            </a:r>
          </a:p>
          <a:p>
            <a:pPr algn="ctr">
              <a:defRPr/>
            </a:pPr>
            <a:r>
              <a:rPr lang="en-GB" sz="2200" b="1" dirty="0" smtClean="0">
                <a:solidFill>
                  <a:schemeClr val="accent6">
                    <a:lumMod val="75000"/>
                  </a:schemeClr>
                </a:solidFill>
                <a:effectLst>
                  <a:outerShdw blurRad="38100" dist="38100" dir="2700000" algn="tl">
                    <a:srgbClr val="C0C0C0"/>
                  </a:outerShdw>
                </a:effectLst>
              </a:rPr>
              <a:t>Anticyclone A1 Cyclone C2</a:t>
            </a:r>
            <a:endParaRPr lang="en-GB" sz="2200" b="1" dirty="0">
              <a:solidFill>
                <a:schemeClr val="accent6">
                  <a:lumMod val="75000"/>
                </a:schemeClr>
              </a:solidFill>
            </a:endParaRPr>
          </a:p>
        </p:txBody>
      </p:sp>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00397"/>
            <a:ext cx="10688638" cy="5486400"/>
          </a:xfrm>
          <a:prstGeom prst="rect">
            <a:avLst/>
          </a:prstGeom>
        </p:spPr>
      </p:pic>
      <p:sp>
        <p:nvSpPr>
          <p:cNvPr id="17" name="16 Rectángulo"/>
          <p:cNvSpPr/>
          <p:nvPr/>
        </p:nvSpPr>
        <p:spPr>
          <a:xfrm>
            <a:off x="7220688" y="1844569"/>
            <a:ext cx="961696" cy="5342228"/>
          </a:xfrm>
          <a:prstGeom prst="rect">
            <a:avLst/>
          </a:prstGeom>
          <a:noFill/>
          <a:ln w="571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17 Flecha a la derecha con bandas"/>
          <p:cNvSpPr/>
          <p:nvPr/>
        </p:nvSpPr>
        <p:spPr>
          <a:xfrm rot="16200000">
            <a:off x="7384241" y="4545891"/>
            <a:ext cx="671176" cy="484632"/>
          </a:xfrm>
          <a:prstGeom prst="stripedRightArrow">
            <a:avLst/>
          </a:prstGeom>
          <a:solidFill>
            <a:schemeClr val="tx2"/>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0" name="19 Flecha a la derecha con bandas"/>
          <p:cNvSpPr/>
          <p:nvPr/>
        </p:nvSpPr>
        <p:spPr>
          <a:xfrm rot="5400000">
            <a:off x="7378981" y="6574445"/>
            <a:ext cx="671176" cy="484632"/>
          </a:xfrm>
          <a:prstGeom prst="stripedRightArrow">
            <a:avLst/>
          </a:prstGeom>
          <a:solidFill>
            <a:schemeClr val="tx2"/>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1" name="20 Rectángulo"/>
          <p:cNvSpPr/>
          <p:nvPr/>
        </p:nvSpPr>
        <p:spPr>
          <a:xfrm>
            <a:off x="3342252" y="1844569"/>
            <a:ext cx="961696" cy="5342228"/>
          </a:xfrm>
          <a:prstGeom prst="rect">
            <a:avLst/>
          </a:prstGeom>
          <a:noFill/>
          <a:ln w="5715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rgbClr val="00FF00"/>
              </a:solidFill>
            </a:endParaRPr>
          </a:p>
        </p:txBody>
      </p:sp>
      <p:sp>
        <p:nvSpPr>
          <p:cNvPr id="22" name="21 Flecha a la derecha con bandas"/>
          <p:cNvSpPr/>
          <p:nvPr/>
        </p:nvSpPr>
        <p:spPr>
          <a:xfrm rot="5400000">
            <a:off x="3505805" y="4545891"/>
            <a:ext cx="671176" cy="484632"/>
          </a:xfrm>
          <a:prstGeom prst="stripedRightArrow">
            <a:avLst/>
          </a:prstGeom>
          <a:solidFill>
            <a:srgbClr val="00FF00"/>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 name="22 Flecha a la derecha con bandas"/>
          <p:cNvSpPr/>
          <p:nvPr/>
        </p:nvSpPr>
        <p:spPr>
          <a:xfrm rot="16200000">
            <a:off x="3500545" y="6574445"/>
            <a:ext cx="671176" cy="484632"/>
          </a:xfrm>
          <a:prstGeom prst="stripedRightArrow">
            <a:avLst/>
          </a:prstGeom>
          <a:solidFill>
            <a:srgbClr val="00FF00"/>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8 CuadroTexto"/>
          <p:cNvSpPr txBox="1"/>
          <p:nvPr/>
        </p:nvSpPr>
        <p:spPr>
          <a:xfrm>
            <a:off x="3359512" y="1850962"/>
            <a:ext cx="944436" cy="400110"/>
          </a:xfrm>
          <a:prstGeom prst="rect">
            <a:avLst/>
          </a:prstGeom>
          <a:solidFill>
            <a:srgbClr val="00FF00"/>
          </a:solidFill>
        </p:spPr>
        <p:txBody>
          <a:bodyPr wrap="square" rtlCol="0">
            <a:spAutoFit/>
          </a:bodyPr>
          <a:lstStyle/>
          <a:p>
            <a:pPr algn="ctr"/>
            <a:r>
              <a:rPr lang="es-ES_tradnl" b="1" dirty="0" smtClean="0"/>
              <a:t>A1</a:t>
            </a:r>
            <a:endParaRPr lang="es-ES" b="1" dirty="0"/>
          </a:p>
        </p:txBody>
      </p:sp>
      <p:sp>
        <p:nvSpPr>
          <p:cNvPr id="24" name="23 CuadroTexto"/>
          <p:cNvSpPr txBox="1"/>
          <p:nvPr/>
        </p:nvSpPr>
        <p:spPr>
          <a:xfrm>
            <a:off x="7229318" y="1863331"/>
            <a:ext cx="944436" cy="400110"/>
          </a:xfrm>
          <a:prstGeom prst="rect">
            <a:avLst/>
          </a:prstGeom>
          <a:solidFill>
            <a:srgbClr val="0070C0"/>
          </a:solidFill>
        </p:spPr>
        <p:txBody>
          <a:bodyPr wrap="square" rtlCol="0">
            <a:spAutoFit/>
          </a:bodyPr>
          <a:lstStyle/>
          <a:p>
            <a:pPr algn="ctr"/>
            <a:r>
              <a:rPr lang="es-ES_tradnl" b="1" dirty="0" smtClean="0"/>
              <a:t>C2</a:t>
            </a:r>
            <a:endParaRPr lang="es-ES" b="1" dirty="0"/>
          </a:p>
        </p:txBody>
      </p:sp>
    </p:spTree>
    <p:extLst>
      <p:ext uri="{BB962C8B-B14F-4D97-AF65-F5344CB8AC3E}">
        <p14:creationId xmlns:p14="http://schemas.microsoft.com/office/powerpoint/2010/main" val="222893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P spid="22" grpId="0" animBg="1"/>
      <p:bldP spid="23" grpId="0" animBg="1"/>
      <p:bldP spid="9"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7" y="2251072"/>
            <a:ext cx="10688638" cy="5486400"/>
          </a:xfrm>
          <a:prstGeom prst="rect">
            <a:avLst/>
          </a:prstGeom>
        </p:spPr>
      </p:pic>
      <p:sp>
        <p:nvSpPr>
          <p:cNvPr id="7" name="Text Placeholder 3"/>
          <p:cNvSpPr txBox="1">
            <a:spLocks/>
          </p:cNvSpPr>
          <p:nvPr/>
        </p:nvSpPr>
        <p:spPr bwMode="auto">
          <a:xfrm>
            <a:off x="1" y="207961"/>
            <a:ext cx="10688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496888" rtl="0" fontAlgn="base">
              <a:spcBef>
                <a:spcPct val="20000"/>
              </a:spcBef>
              <a:spcAft>
                <a:spcPct val="0"/>
              </a:spcAft>
              <a:buFont typeface="Arial" pitchFamily="34" charset="0"/>
              <a:buNone/>
              <a:defRPr sz="2200" kern="1200" cap="none">
                <a:solidFill>
                  <a:srgbClr val="D29E82"/>
                </a:solidFill>
                <a:latin typeface="Frutiger Linotype"/>
                <a:ea typeface="ＭＳ Ｐゴシック" charset="0"/>
                <a:cs typeface="ＭＳ Ｐゴシック" charset="0"/>
              </a:defRPr>
            </a:lvl1pPr>
            <a:lvl2pPr marL="808038" indent="-309563"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2pPr>
            <a:lvl3pPr marL="1243013"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3pPr>
            <a:lvl4pPr marL="1741488"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4pPr>
            <a:lvl5pPr marL="2238375"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800" dirty="0">
                <a:ea typeface="ＭＳ Ｐゴシック" pitchFamily="34" charset="-128"/>
              </a:rPr>
              <a:t>The GESSEB glider mission for </a:t>
            </a:r>
            <a:r>
              <a:rPr lang="en-US" sz="1800" dirty="0" err="1">
                <a:ea typeface="ＭＳ Ｐゴシック" pitchFamily="34" charset="-128"/>
              </a:rPr>
              <a:t>analysing</a:t>
            </a:r>
            <a:r>
              <a:rPr lang="en-US" sz="1800" dirty="0">
                <a:ea typeface="ＭＳ Ｐゴシック" pitchFamily="34" charset="-128"/>
              </a:rPr>
              <a:t> </a:t>
            </a:r>
            <a:r>
              <a:rPr lang="en-US" sz="1800" dirty="0" err="1">
                <a:ea typeface="ＭＳ Ｐゴシック" pitchFamily="34" charset="-128"/>
              </a:rPr>
              <a:t>mesoscale</a:t>
            </a:r>
            <a:r>
              <a:rPr lang="en-US" sz="1800" dirty="0">
                <a:ea typeface="ＭＳ Ｐゴシック" pitchFamily="34" charset="-128"/>
              </a:rPr>
              <a:t> eddies in the southeastern Bay of Biscay</a:t>
            </a:r>
            <a:endParaRPr lang="en-US" sz="1800" dirty="0" smtClean="0">
              <a:ea typeface="ＭＳ Ｐゴシック" pitchFamily="34" charset="-128"/>
            </a:endParaRPr>
          </a:p>
        </p:txBody>
      </p:sp>
      <p:sp>
        <p:nvSpPr>
          <p:cNvPr id="3" name="Text Placeholder 2"/>
          <p:cNvSpPr>
            <a:spLocks noGrp="1"/>
          </p:cNvSpPr>
          <p:nvPr>
            <p:ph type="body" sz="quarter" idx="23"/>
          </p:nvPr>
        </p:nvSpPr>
        <p:spPr>
          <a:xfrm>
            <a:off x="360363" y="560388"/>
            <a:ext cx="7437437" cy="227012"/>
          </a:xfrm>
        </p:spPr>
        <p:txBody>
          <a:bodyPr/>
          <a:lstStyle/>
          <a:p>
            <a:pPr>
              <a:buFont typeface="Arial" charset="0"/>
              <a:buNone/>
              <a:defRPr/>
            </a:pPr>
            <a:r>
              <a:rPr lang="en-US" dirty="0" smtClean="0"/>
              <a:t>Results &amp; discussion</a:t>
            </a:r>
            <a:endParaRPr lang="en-US" dirty="0"/>
          </a:p>
        </p:txBody>
      </p:sp>
      <p:sp>
        <p:nvSpPr>
          <p:cNvPr id="17" name="16 Rectángulo"/>
          <p:cNvSpPr/>
          <p:nvPr/>
        </p:nvSpPr>
        <p:spPr>
          <a:xfrm>
            <a:off x="7220688" y="1844569"/>
            <a:ext cx="961696" cy="5342228"/>
          </a:xfrm>
          <a:prstGeom prst="rect">
            <a:avLst/>
          </a:prstGeom>
          <a:noFill/>
          <a:ln w="571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1" name="20 Rectángulo"/>
          <p:cNvSpPr/>
          <p:nvPr/>
        </p:nvSpPr>
        <p:spPr>
          <a:xfrm>
            <a:off x="3342252" y="1844569"/>
            <a:ext cx="961696" cy="5342228"/>
          </a:xfrm>
          <a:prstGeom prst="rect">
            <a:avLst/>
          </a:prstGeom>
          <a:noFill/>
          <a:ln w="5715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rgbClr val="00FF00"/>
              </a:solidFill>
            </a:endParaRPr>
          </a:p>
        </p:txBody>
      </p:sp>
      <p:sp>
        <p:nvSpPr>
          <p:cNvPr id="9" name="8 CuadroTexto"/>
          <p:cNvSpPr txBox="1"/>
          <p:nvPr/>
        </p:nvSpPr>
        <p:spPr>
          <a:xfrm>
            <a:off x="3359512" y="1850962"/>
            <a:ext cx="944436" cy="400110"/>
          </a:xfrm>
          <a:prstGeom prst="rect">
            <a:avLst/>
          </a:prstGeom>
          <a:solidFill>
            <a:srgbClr val="00FF00"/>
          </a:solidFill>
        </p:spPr>
        <p:txBody>
          <a:bodyPr wrap="square" rtlCol="0">
            <a:spAutoFit/>
          </a:bodyPr>
          <a:lstStyle/>
          <a:p>
            <a:pPr algn="ctr"/>
            <a:r>
              <a:rPr lang="es-ES_tradnl" b="1" dirty="0" smtClean="0"/>
              <a:t>A1</a:t>
            </a:r>
            <a:endParaRPr lang="es-ES" b="1" dirty="0"/>
          </a:p>
        </p:txBody>
      </p:sp>
      <p:sp>
        <p:nvSpPr>
          <p:cNvPr id="24" name="23 CuadroTexto"/>
          <p:cNvSpPr txBox="1"/>
          <p:nvPr/>
        </p:nvSpPr>
        <p:spPr>
          <a:xfrm>
            <a:off x="7229318" y="1863331"/>
            <a:ext cx="944436" cy="400110"/>
          </a:xfrm>
          <a:prstGeom prst="rect">
            <a:avLst/>
          </a:prstGeom>
          <a:solidFill>
            <a:srgbClr val="0070C0"/>
          </a:solidFill>
        </p:spPr>
        <p:txBody>
          <a:bodyPr wrap="square" rtlCol="0">
            <a:spAutoFit/>
          </a:bodyPr>
          <a:lstStyle/>
          <a:p>
            <a:pPr algn="ctr"/>
            <a:r>
              <a:rPr lang="es-ES_tradnl" b="1" dirty="0" smtClean="0"/>
              <a:t>C2</a:t>
            </a:r>
            <a:endParaRPr lang="es-ES" b="1" dirty="0"/>
          </a:p>
        </p:txBody>
      </p:sp>
      <p:sp>
        <p:nvSpPr>
          <p:cNvPr id="16" name="Rectangle 2"/>
          <p:cNvSpPr>
            <a:spLocks noChangeArrowheads="1"/>
          </p:cNvSpPr>
          <p:nvPr/>
        </p:nvSpPr>
        <p:spPr bwMode="auto">
          <a:xfrm>
            <a:off x="2590801" y="1024807"/>
            <a:ext cx="5483542" cy="430887"/>
          </a:xfrm>
          <a:prstGeom prst="rect">
            <a:avLst/>
          </a:prstGeom>
          <a:noFill/>
          <a:ln w="254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GB" sz="2200" b="1" dirty="0" smtClean="0">
                <a:solidFill>
                  <a:schemeClr val="accent6">
                    <a:lumMod val="75000"/>
                  </a:schemeClr>
                </a:solidFill>
                <a:effectLst>
                  <a:outerShdw blurRad="38100" dist="38100" dir="2700000" algn="tl">
                    <a:srgbClr val="C0C0C0"/>
                  </a:outerShdw>
                </a:effectLst>
              </a:rPr>
              <a:t>TRANSECT 2: </a:t>
            </a:r>
            <a:r>
              <a:rPr lang="en-GB" sz="2200" b="1" dirty="0" smtClean="0">
                <a:solidFill>
                  <a:srgbClr val="00FF00"/>
                </a:solidFill>
                <a:effectLst>
                  <a:outerShdw blurRad="38100" dist="38100" dir="2700000" algn="tl">
                    <a:srgbClr val="C0C0C0"/>
                  </a:outerShdw>
                </a:effectLst>
              </a:rPr>
              <a:t>ANTICYCLONE A1 </a:t>
            </a:r>
            <a:r>
              <a:rPr lang="en-GB" sz="2200" b="1" dirty="0" smtClean="0">
                <a:solidFill>
                  <a:schemeClr val="accent6">
                    <a:lumMod val="75000"/>
                  </a:schemeClr>
                </a:solidFill>
                <a:effectLst>
                  <a:outerShdw blurRad="38100" dist="38100" dir="2700000" algn="tl">
                    <a:srgbClr val="C0C0C0"/>
                  </a:outerShdw>
                </a:effectLst>
              </a:rPr>
              <a:t>/ </a:t>
            </a:r>
            <a:r>
              <a:rPr lang="en-GB" sz="2200" b="1" dirty="0" smtClean="0">
                <a:solidFill>
                  <a:schemeClr val="accent1"/>
                </a:solidFill>
                <a:effectLst>
                  <a:outerShdw blurRad="38100" dist="38100" dir="2700000" algn="tl">
                    <a:srgbClr val="C0C0C0"/>
                  </a:outerShdw>
                </a:effectLst>
              </a:rPr>
              <a:t>CYCLONE C2</a:t>
            </a:r>
            <a:endParaRPr lang="en-GB" sz="2200" b="1" dirty="0">
              <a:solidFill>
                <a:schemeClr val="accent1"/>
              </a:solidFill>
            </a:endParaRPr>
          </a:p>
        </p:txBody>
      </p:sp>
      <p:sp>
        <p:nvSpPr>
          <p:cNvPr id="6" name="5 CuadroTexto"/>
          <p:cNvSpPr txBox="1"/>
          <p:nvPr/>
        </p:nvSpPr>
        <p:spPr>
          <a:xfrm>
            <a:off x="3599134" y="2483941"/>
            <a:ext cx="465192" cy="769441"/>
          </a:xfrm>
          <a:prstGeom prst="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_tradnl" sz="4400" b="1" dirty="0" smtClean="0">
                <a:solidFill>
                  <a:srgbClr val="FF0000"/>
                </a:solidFill>
                <a:effectLst>
                  <a:outerShdw blurRad="38100" dist="38100" dir="2700000" algn="tl">
                    <a:srgbClr val="000000">
                      <a:alpha val="43137"/>
                    </a:srgbClr>
                  </a:outerShdw>
                </a:effectLst>
              </a:rPr>
              <a:t>+</a:t>
            </a:r>
            <a:endParaRPr lang="es-ES" sz="4400" b="1" dirty="0">
              <a:solidFill>
                <a:srgbClr val="FF0000"/>
              </a:solidFill>
              <a:effectLst>
                <a:outerShdw blurRad="38100" dist="38100" dir="2700000" algn="tl">
                  <a:srgbClr val="000000">
                    <a:alpha val="43137"/>
                  </a:srgbClr>
                </a:outerShdw>
              </a:effectLst>
            </a:endParaRPr>
          </a:p>
        </p:txBody>
      </p:sp>
      <p:sp>
        <p:nvSpPr>
          <p:cNvPr id="25" name="24 CuadroTexto"/>
          <p:cNvSpPr txBox="1"/>
          <p:nvPr/>
        </p:nvSpPr>
        <p:spPr>
          <a:xfrm>
            <a:off x="3559718" y="5070472"/>
            <a:ext cx="465192" cy="769441"/>
          </a:xfrm>
          <a:prstGeom prst="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_tradnl" sz="4400" b="1" dirty="0" smtClean="0">
                <a:solidFill>
                  <a:srgbClr val="FF0000"/>
                </a:solidFill>
                <a:effectLst>
                  <a:outerShdw blurRad="38100" dist="38100" dir="2700000" algn="tl">
                    <a:srgbClr val="000000">
                      <a:alpha val="43137"/>
                    </a:srgbClr>
                  </a:outerShdw>
                </a:effectLst>
              </a:rPr>
              <a:t>+</a:t>
            </a:r>
            <a:endParaRPr lang="es-ES" sz="4400" b="1" dirty="0">
              <a:solidFill>
                <a:srgbClr val="FF0000"/>
              </a:solidFill>
              <a:effectLst>
                <a:outerShdw blurRad="38100" dist="38100" dir="2700000" algn="tl">
                  <a:srgbClr val="000000">
                    <a:alpha val="43137"/>
                  </a:srgbClr>
                </a:outerShdw>
              </a:effectLst>
            </a:endParaRPr>
          </a:p>
        </p:txBody>
      </p:sp>
      <p:sp>
        <p:nvSpPr>
          <p:cNvPr id="26" name="25 CuadroTexto"/>
          <p:cNvSpPr txBox="1"/>
          <p:nvPr/>
        </p:nvSpPr>
        <p:spPr>
          <a:xfrm>
            <a:off x="7504384" y="2483941"/>
            <a:ext cx="357790" cy="769441"/>
          </a:xfrm>
          <a:prstGeom prst="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_tradnl" sz="4400" b="1" dirty="0" smtClean="0">
                <a:solidFill>
                  <a:srgbClr val="FF0000"/>
                </a:solidFill>
                <a:effectLst>
                  <a:outerShdw blurRad="38100" dist="38100" dir="2700000" algn="tl">
                    <a:srgbClr val="000000">
                      <a:alpha val="43137"/>
                    </a:srgbClr>
                  </a:outerShdw>
                </a:effectLst>
              </a:rPr>
              <a:t>-</a:t>
            </a:r>
            <a:endParaRPr lang="es-ES" sz="4400" b="1" dirty="0">
              <a:solidFill>
                <a:srgbClr val="FF0000"/>
              </a:solidFill>
              <a:effectLst>
                <a:outerShdw blurRad="38100" dist="38100" dir="2700000" algn="tl">
                  <a:srgbClr val="000000">
                    <a:alpha val="43137"/>
                  </a:srgbClr>
                </a:outerShdw>
              </a:effectLst>
            </a:endParaRPr>
          </a:p>
        </p:txBody>
      </p:sp>
      <p:sp>
        <p:nvSpPr>
          <p:cNvPr id="27" name="26 CuadroTexto"/>
          <p:cNvSpPr txBox="1"/>
          <p:nvPr/>
        </p:nvSpPr>
        <p:spPr>
          <a:xfrm>
            <a:off x="7523434" y="5093791"/>
            <a:ext cx="357790" cy="769441"/>
          </a:xfrm>
          <a:prstGeom prst="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_tradnl" sz="4400" b="1" dirty="0" smtClean="0">
                <a:solidFill>
                  <a:srgbClr val="FF0000"/>
                </a:solidFill>
                <a:effectLst>
                  <a:outerShdw blurRad="38100" dist="38100" dir="2700000" algn="tl">
                    <a:srgbClr val="000000">
                      <a:alpha val="43137"/>
                    </a:srgbClr>
                  </a:outerShdw>
                </a:effectLst>
              </a:rPr>
              <a:t>-</a:t>
            </a:r>
            <a:endParaRPr lang="es-ES" sz="4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8475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9" grpId="0" animBg="1"/>
      <p:bldP spid="24" grpId="0" animBg="1"/>
      <p:bldP spid="6" grpId="0" animBg="1"/>
      <p:bldP spid="25" grpId="0" animBg="1"/>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bwMode="auto">
          <a:xfrm>
            <a:off x="1" y="207961"/>
            <a:ext cx="10688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496888" rtl="0" fontAlgn="base">
              <a:spcBef>
                <a:spcPct val="20000"/>
              </a:spcBef>
              <a:spcAft>
                <a:spcPct val="0"/>
              </a:spcAft>
              <a:buFont typeface="Arial" pitchFamily="34" charset="0"/>
              <a:buNone/>
              <a:defRPr sz="2200" kern="1200" cap="none">
                <a:solidFill>
                  <a:srgbClr val="D29E82"/>
                </a:solidFill>
                <a:latin typeface="Frutiger Linotype"/>
                <a:ea typeface="ＭＳ Ｐゴシック" charset="0"/>
                <a:cs typeface="ＭＳ Ｐゴシック" charset="0"/>
              </a:defRPr>
            </a:lvl1pPr>
            <a:lvl2pPr marL="808038" indent="-309563"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2pPr>
            <a:lvl3pPr marL="1243013"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3pPr>
            <a:lvl4pPr marL="1741488"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4pPr>
            <a:lvl5pPr marL="2238375"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800" dirty="0">
                <a:ea typeface="ＭＳ Ｐゴシック" pitchFamily="34" charset="-128"/>
              </a:rPr>
              <a:t>The GESSEB glider mission for </a:t>
            </a:r>
            <a:r>
              <a:rPr lang="en-US" sz="1800" dirty="0" err="1">
                <a:ea typeface="ＭＳ Ｐゴシック" pitchFamily="34" charset="-128"/>
              </a:rPr>
              <a:t>analysing</a:t>
            </a:r>
            <a:r>
              <a:rPr lang="en-US" sz="1800" dirty="0">
                <a:ea typeface="ＭＳ Ｐゴシック" pitchFamily="34" charset="-128"/>
              </a:rPr>
              <a:t> </a:t>
            </a:r>
            <a:r>
              <a:rPr lang="en-US" sz="1800" dirty="0" err="1">
                <a:ea typeface="ＭＳ Ｐゴシック" pitchFamily="34" charset="-128"/>
              </a:rPr>
              <a:t>mesoscale</a:t>
            </a:r>
            <a:r>
              <a:rPr lang="en-US" sz="1800" dirty="0">
                <a:ea typeface="ＭＳ Ｐゴシック" pitchFamily="34" charset="-128"/>
              </a:rPr>
              <a:t> eddies in the southeastern Bay of Biscay</a:t>
            </a:r>
            <a:endParaRPr lang="en-US" sz="1800" dirty="0" smtClean="0">
              <a:ea typeface="ＭＳ Ｐゴシック" pitchFamily="34" charset="-128"/>
            </a:endParaRPr>
          </a:p>
        </p:txBody>
      </p:sp>
      <p:sp>
        <p:nvSpPr>
          <p:cNvPr id="3" name="Text Placeholder 2"/>
          <p:cNvSpPr>
            <a:spLocks noGrp="1"/>
          </p:cNvSpPr>
          <p:nvPr>
            <p:ph type="body" sz="quarter" idx="23"/>
          </p:nvPr>
        </p:nvSpPr>
        <p:spPr>
          <a:xfrm>
            <a:off x="360363" y="560388"/>
            <a:ext cx="7437437" cy="227012"/>
          </a:xfrm>
        </p:spPr>
        <p:txBody>
          <a:bodyPr/>
          <a:lstStyle/>
          <a:p>
            <a:pPr>
              <a:buFont typeface="Arial" charset="0"/>
              <a:buNone/>
              <a:defRPr/>
            </a:pPr>
            <a:r>
              <a:rPr lang="en-US" dirty="0" smtClean="0"/>
              <a:t>Results &amp; discussion</a:t>
            </a:r>
            <a:endParaRPr lang="en-US" dirty="0"/>
          </a:p>
        </p:txBody>
      </p:sp>
      <p:pic>
        <p:nvPicPr>
          <p:cNvPr id="29" name="28 Imagen"/>
          <p:cNvPicPr>
            <a:picLocks noChangeAspect="1"/>
          </p:cNvPicPr>
          <p:nvPr/>
        </p:nvPicPr>
        <p:blipFill rotWithShape="1">
          <a:blip r:embed="rId3">
            <a:extLst>
              <a:ext uri="{28A0092B-C50C-407E-A947-70E740481C1C}">
                <a14:useLocalDpi xmlns:a14="http://schemas.microsoft.com/office/drawing/2010/main" val="0"/>
              </a:ext>
            </a:extLst>
          </a:blip>
          <a:srcRect l="25635" t="2186" r="25093" b="6521"/>
          <a:stretch/>
        </p:blipFill>
        <p:spPr>
          <a:xfrm>
            <a:off x="1397366" y="2090331"/>
            <a:ext cx="3946953" cy="5484654"/>
          </a:xfrm>
          <a:prstGeom prst="rect">
            <a:avLst/>
          </a:prstGeom>
        </p:spPr>
      </p:pic>
      <p:pic>
        <p:nvPicPr>
          <p:cNvPr id="30" name="29 Imagen"/>
          <p:cNvPicPr>
            <a:picLocks noChangeAspect="1"/>
          </p:cNvPicPr>
          <p:nvPr/>
        </p:nvPicPr>
        <p:blipFill rotWithShape="1">
          <a:blip r:embed="rId4">
            <a:extLst>
              <a:ext uri="{28A0092B-C50C-407E-A947-70E740481C1C}">
                <a14:useLocalDpi xmlns:a14="http://schemas.microsoft.com/office/drawing/2010/main" val="0"/>
              </a:ext>
            </a:extLst>
          </a:blip>
          <a:srcRect l="25489" t="2186" r="24947" b="6521"/>
          <a:stretch/>
        </p:blipFill>
        <p:spPr>
          <a:xfrm>
            <a:off x="5278416" y="2090331"/>
            <a:ext cx="3970236" cy="5484654"/>
          </a:xfrm>
          <a:prstGeom prst="rect">
            <a:avLst/>
          </a:prstGeom>
        </p:spPr>
      </p:pic>
      <p:sp>
        <p:nvSpPr>
          <p:cNvPr id="31" name="Rectangle 2"/>
          <p:cNvSpPr>
            <a:spLocks noChangeArrowheads="1"/>
          </p:cNvSpPr>
          <p:nvPr/>
        </p:nvSpPr>
        <p:spPr bwMode="auto">
          <a:xfrm>
            <a:off x="48989" y="1697241"/>
            <a:ext cx="10590661" cy="769441"/>
          </a:xfrm>
          <a:prstGeom prst="rect">
            <a:avLst/>
          </a:prstGeom>
          <a:solidFill>
            <a:schemeClr val="bg1"/>
          </a:solidFill>
          <a:ln w="25400">
            <a:solidFill>
              <a:schemeClr val="bg1"/>
            </a:solidFill>
            <a:miter lim="800000"/>
            <a:headEnd/>
            <a:tailEnd/>
          </a:ln>
          <a:effectLst/>
          <a:extLst/>
        </p:spPr>
        <p:txBody>
          <a:bodyPr wrap="square">
            <a:spAutoFit/>
          </a:bodyPr>
          <a:lstStyle/>
          <a:p>
            <a:pPr algn="ctr">
              <a:defRPr/>
            </a:pPr>
            <a:r>
              <a:rPr lang="en-GB" sz="2200" dirty="0" smtClean="0">
                <a:solidFill>
                  <a:schemeClr val="accent6">
                    <a:lumMod val="75000"/>
                  </a:schemeClr>
                </a:solidFill>
                <a:effectLst>
                  <a:outerShdw blurRad="38100" dist="38100" dir="2700000" algn="tl">
                    <a:srgbClr val="C0C0C0"/>
                  </a:outerShdw>
                </a:effectLst>
              </a:rPr>
              <a:t>Implications to local fisheries: E.g. Tuna catches during the duration of the transect *:</a:t>
            </a:r>
          </a:p>
          <a:p>
            <a:pPr algn="ctr">
              <a:defRPr/>
            </a:pPr>
            <a:r>
              <a:rPr lang="en-GB" sz="2200" dirty="0" smtClean="0">
                <a:solidFill>
                  <a:schemeClr val="accent6">
                    <a:lumMod val="75000"/>
                  </a:schemeClr>
                </a:solidFill>
              </a:rPr>
              <a:t>- Mainly in the border of the </a:t>
            </a:r>
            <a:r>
              <a:rPr lang="en-GB" sz="2200" dirty="0" err="1" smtClean="0">
                <a:solidFill>
                  <a:schemeClr val="accent6">
                    <a:lumMod val="75000"/>
                  </a:schemeClr>
                </a:solidFill>
              </a:rPr>
              <a:t>anticyclonic</a:t>
            </a:r>
            <a:r>
              <a:rPr lang="en-GB" sz="2200" dirty="0" smtClean="0">
                <a:solidFill>
                  <a:schemeClr val="accent6">
                    <a:lumMod val="75000"/>
                  </a:schemeClr>
                </a:solidFill>
              </a:rPr>
              <a:t>/cyclonic eddy.</a:t>
            </a:r>
            <a:endParaRPr lang="en-GB" sz="2200" dirty="0">
              <a:solidFill>
                <a:schemeClr val="accent6">
                  <a:lumMod val="75000"/>
                </a:schemeClr>
              </a:solidFill>
            </a:endParaRPr>
          </a:p>
        </p:txBody>
      </p:sp>
      <p:sp>
        <p:nvSpPr>
          <p:cNvPr id="8" name="Rectangle 2"/>
          <p:cNvSpPr>
            <a:spLocks noChangeArrowheads="1"/>
          </p:cNvSpPr>
          <p:nvPr/>
        </p:nvSpPr>
        <p:spPr bwMode="auto">
          <a:xfrm>
            <a:off x="2590801" y="1024807"/>
            <a:ext cx="5483542" cy="430887"/>
          </a:xfrm>
          <a:prstGeom prst="rect">
            <a:avLst/>
          </a:prstGeom>
          <a:noFill/>
          <a:ln w="254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GB" sz="2200" b="1" dirty="0" smtClean="0">
                <a:solidFill>
                  <a:schemeClr val="accent6">
                    <a:lumMod val="75000"/>
                  </a:schemeClr>
                </a:solidFill>
                <a:effectLst>
                  <a:outerShdw blurRad="38100" dist="38100" dir="2700000" algn="tl">
                    <a:srgbClr val="C0C0C0"/>
                  </a:outerShdw>
                </a:effectLst>
              </a:rPr>
              <a:t>TRANSECT 2: </a:t>
            </a:r>
            <a:r>
              <a:rPr lang="en-GB" sz="2200" b="1" dirty="0" smtClean="0">
                <a:solidFill>
                  <a:srgbClr val="00FF00"/>
                </a:solidFill>
                <a:effectLst>
                  <a:outerShdw blurRad="38100" dist="38100" dir="2700000" algn="tl">
                    <a:srgbClr val="C0C0C0"/>
                  </a:outerShdw>
                </a:effectLst>
              </a:rPr>
              <a:t>ANTICYCLONE A1 </a:t>
            </a:r>
            <a:r>
              <a:rPr lang="en-GB" sz="2200" b="1" dirty="0" smtClean="0">
                <a:solidFill>
                  <a:schemeClr val="accent6">
                    <a:lumMod val="75000"/>
                  </a:schemeClr>
                </a:solidFill>
                <a:effectLst>
                  <a:outerShdw blurRad="38100" dist="38100" dir="2700000" algn="tl">
                    <a:srgbClr val="C0C0C0"/>
                  </a:outerShdw>
                </a:effectLst>
              </a:rPr>
              <a:t>/ </a:t>
            </a:r>
            <a:r>
              <a:rPr lang="en-GB" sz="2200" b="1" dirty="0" smtClean="0">
                <a:solidFill>
                  <a:schemeClr val="accent1"/>
                </a:solidFill>
                <a:effectLst>
                  <a:outerShdw blurRad="38100" dist="38100" dir="2700000" algn="tl">
                    <a:srgbClr val="C0C0C0"/>
                  </a:outerShdw>
                </a:effectLst>
              </a:rPr>
              <a:t>CYCLONE C2</a:t>
            </a:r>
            <a:endParaRPr lang="en-GB" sz="2200" b="1" dirty="0">
              <a:solidFill>
                <a:schemeClr val="accent1"/>
              </a:solidFill>
            </a:endParaRPr>
          </a:p>
        </p:txBody>
      </p:sp>
    </p:spTree>
    <p:extLst>
      <p:ext uri="{BB962C8B-B14F-4D97-AF65-F5344CB8AC3E}">
        <p14:creationId xmlns:p14="http://schemas.microsoft.com/office/powerpoint/2010/main" val="2127923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bwMode="auto">
          <a:xfrm>
            <a:off x="1" y="207961"/>
            <a:ext cx="10688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496888" rtl="0" fontAlgn="base">
              <a:spcBef>
                <a:spcPct val="20000"/>
              </a:spcBef>
              <a:spcAft>
                <a:spcPct val="0"/>
              </a:spcAft>
              <a:buFont typeface="Arial" pitchFamily="34" charset="0"/>
              <a:buNone/>
              <a:defRPr sz="2200" kern="1200" cap="none">
                <a:solidFill>
                  <a:srgbClr val="D29E82"/>
                </a:solidFill>
                <a:latin typeface="Frutiger Linotype"/>
                <a:ea typeface="ＭＳ Ｐゴシック" charset="0"/>
                <a:cs typeface="ＭＳ Ｐゴシック" charset="0"/>
              </a:defRPr>
            </a:lvl1pPr>
            <a:lvl2pPr marL="808038" indent="-309563"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2pPr>
            <a:lvl3pPr marL="1243013"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3pPr>
            <a:lvl4pPr marL="1741488"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4pPr>
            <a:lvl5pPr marL="2238375"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800" dirty="0">
                <a:ea typeface="ＭＳ Ｐゴシック" pitchFamily="34" charset="-128"/>
              </a:rPr>
              <a:t>The GESSEB glider mission for </a:t>
            </a:r>
            <a:r>
              <a:rPr lang="en-US" sz="1800" dirty="0" err="1">
                <a:ea typeface="ＭＳ Ｐゴシック" pitchFamily="34" charset="-128"/>
              </a:rPr>
              <a:t>analysing</a:t>
            </a:r>
            <a:r>
              <a:rPr lang="en-US" sz="1800" dirty="0">
                <a:ea typeface="ＭＳ Ｐゴシック" pitchFamily="34" charset="-128"/>
              </a:rPr>
              <a:t> </a:t>
            </a:r>
            <a:r>
              <a:rPr lang="en-US" sz="1800" dirty="0" err="1">
                <a:ea typeface="ＭＳ Ｐゴシック" pitchFamily="34" charset="-128"/>
              </a:rPr>
              <a:t>mesoscale</a:t>
            </a:r>
            <a:r>
              <a:rPr lang="en-US" sz="1800" dirty="0">
                <a:ea typeface="ＭＳ Ｐゴシック" pitchFamily="34" charset="-128"/>
              </a:rPr>
              <a:t> eddies in the southeastern Bay of Biscay</a:t>
            </a:r>
            <a:endParaRPr lang="en-US" sz="1800" dirty="0" smtClean="0">
              <a:ea typeface="ＭＳ Ｐゴシック" pitchFamily="34" charset="-128"/>
            </a:endParaRPr>
          </a:p>
        </p:txBody>
      </p:sp>
      <p:sp>
        <p:nvSpPr>
          <p:cNvPr id="3" name="Text Placeholder 2"/>
          <p:cNvSpPr>
            <a:spLocks noGrp="1"/>
          </p:cNvSpPr>
          <p:nvPr>
            <p:ph type="body" sz="quarter" idx="23"/>
          </p:nvPr>
        </p:nvSpPr>
        <p:spPr>
          <a:xfrm>
            <a:off x="360363" y="560388"/>
            <a:ext cx="7437437" cy="227012"/>
          </a:xfrm>
        </p:spPr>
        <p:txBody>
          <a:bodyPr/>
          <a:lstStyle/>
          <a:p>
            <a:pPr>
              <a:buFont typeface="Arial" charset="0"/>
              <a:buNone/>
              <a:defRPr/>
            </a:pPr>
            <a:r>
              <a:rPr lang="en-US" dirty="0" smtClean="0"/>
              <a:t>conclusions</a:t>
            </a:r>
            <a:endParaRPr lang="en-US" dirty="0"/>
          </a:p>
        </p:txBody>
      </p:sp>
      <p:sp>
        <p:nvSpPr>
          <p:cNvPr id="10" name="Text Placeholder 4"/>
          <p:cNvSpPr>
            <a:spLocks noGrp="1"/>
          </p:cNvSpPr>
          <p:nvPr>
            <p:ph type="body" sz="quarter" idx="25"/>
          </p:nvPr>
        </p:nvSpPr>
        <p:spPr>
          <a:xfrm>
            <a:off x="150125" y="924918"/>
            <a:ext cx="10345003" cy="5886450"/>
          </a:xfrm>
        </p:spPr>
        <p:txBody>
          <a:bodyPr/>
          <a:lstStyle/>
          <a:p>
            <a:pPr algn="ctr"/>
            <a:r>
              <a:rPr lang="en-GB" sz="2200" b="1" u="sng" dirty="0" smtClean="0">
                <a:solidFill>
                  <a:schemeClr val="tx1"/>
                </a:solidFill>
                <a:ea typeface="ＭＳ Ｐゴシック" pitchFamily="34" charset="-128"/>
              </a:rPr>
              <a:t>Conclusions</a:t>
            </a:r>
            <a:endParaRPr lang="en-GB" sz="2200" b="1" u="sng" dirty="0" smtClean="0">
              <a:solidFill>
                <a:schemeClr val="tx1"/>
              </a:solidFill>
              <a:latin typeface="+mn-lt"/>
              <a:ea typeface="ＭＳ Ｐゴシック" pitchFamily="34" charset="-128"/>
            </a:endParaRPr>
          </a:p>
          <a:p>
            <a:pPr marL="342900" indent="-342900" algn="just">
              <a:buFont typeface="Wingdings" panose="05000000000000000000" pitchFamily="2" charset="2"/>
              <a:buChar char="v"/>
            </a:pPr>
            <a:r>
              <a:rPr lang="en-GB" sz="2000" b="1" dirty="0" smtClean="0">
                <a:solidFill>
                  <a:schemeClr val="tx1"/>
                </a:solidFill>
                <a:ea typeface="ＭＳ Ｐゴシック" pitchFamily="34" charset="-128"/>
              </a:rPr>
              <a:t>The mean mixed layer depth, during the mission, was located around 20-40 m depth. The maximum fluorescence is observed at the bottom of the mixed layer (30-60 m).</a:t>
            </a:r>
          </a:p>
          <a:p>
            <a:pPr algn="just"/>
            <a:endParaRPr lang="en-GB" sz="2000" b="1" dirty="0" smtClean="0">
              <a:solidFill>
                <a:schemeClr val="tx1"/>
              </a:solidFill>
              <a:ea typeface="ＭＳ Ｐゴシック" pitchFamily="34" charset="-128"/>
            </a:endParaRPr>
          </a:p>
          <a:p>
            <a:pPr marL="342900" indent="-342900" algn="just">
              <a:buFont typeface="Wingdings" panose="05000000000000000000" pitchFamily="2" charset="2"/>
              <a:buChar char="v"/>
            </a:pPr>
            <a:r>
              <a:rPr lang="en-GB" sz="2000" b="1" dirty="0" smtClean="0">
                <a:solidFill>
                  <a:schemeClr val="tx1"/>
                </a:solidFill>
                <a:ea typeface="ＭＳ Ｐゴシック" pitchFamily="34" charset="-128"/>
              </a:rPr>
              <a:t>During the GESEBB campaign 2 different cyclones and at least two anticyclones were sampled from surface to 1000 m depth.</a:t>
            </a:r>
          </a:p>
          <a:p>
            <a:pPr marL="342900" indent="-342900" algn="just">
              <a:buFont typeface="Wingdings" panose="05000000000000000000" pitchFamily="2" charset="2"/>
              <a:buChar char="v"/>
            </a:pPr>
            <a:endParaRPr lang="en-GB" sz="2000" b="1" dirty="0" smtClean="0">
              <a:solidFill>
                <a:schemeClr val="tx1"/>
              </a:solidFill>
              <a:ea typeface="ＭＳ Ｐゴシック" pitchFamily="34" charset="-128"/>
            </a:endParaRPr>
          </a:p>
          <a:p>
            <a:pPr marL="342900" indent="-342900" algn="just">
              <a:buFont typeface="Wingdings" panose="05000000000000000000" pitchFamily="2" charset="2"/>
              <a:buChar char="v"/>
            </a:pPr>
            <a:r>
              <a:rPr lang="en-GB" sz="2000" b="1" dirty="0" smtClean="0">
                <a:solidFill>
                  <a:schemeClr val="tx1"/>
                </a:solidFill>
                <a:ea typeface="ＭＳ Ｐゴシック" pitchFamily="34" charset="-128"/>
              </a:rPr>
              <a:t>A cyclone centred in 44.2ºN 4ºW was observed, during the two months missions.</a:t>
            </a:r>
          </a:p>
          <a:p>
            <a:pPr marL="342900" indent="-342900" algn="just">
              <a:buFont typeface="Wingdings" panose="05000000000000000000" pitchFamily="2" charset="2"/>
              <a:buChar char="v"/>
            </a:pPr>
            <a:endParaRPr lang="en-GB" sz="2000" b="1" dirty="0">
              <a:solidFill>
                <a:schemeClr val="tx1"/>
              </a:solidFill>
              <a:ea typeface="ＭＳ Ｐゴシック" pitchFamily="34" charset="-128"/>
            </a:endParaRPr>
          </a:p>
          <a:p>
            <a:pPr marL="342900" indent="-342900" algn="just">
              <a:buFont typeface="Wingdings" panose="05000000000000000000" pitchFamily="2" charset="2"/>
              <a:buChar char="v"/>
            </a:pPr>
            <a:r>
              <a:rPr lang="en-GB" sz="2000" b="1" dirty="0" smtClean="0">
                <a:solidFill>
                  <a:schemeClr val="tx1"/>
                </a:solidFill>
                <a:ea typeface="ＭＳ Ｐゴシック" pitchFamily="34" charset="-128"/>
              </a:rPr>
              <a:t>Sampled anticyclones could be different or the same migrating. </a:t>
            </a:r>
          </a:p>
          <a:p>
            <a:pPr marL="342900" indent="-342900" algn="just">
              <a:buFont typeface="Wingdings" panose="05000000000000000000" pitchFamily="2" charset="2"/>
              <a:buChar char="v"/>
            </a:pPr>
            <a:endParaRPr lang="en-GB" sz="2000" b="1" dirty="0" smtClean="0">
              <a:solidFill>
                <a:schemeClr val="tx1"/>
              </a:solidFill>
              <a:ea typeface="ＭＳ Ｐゴシック" pitchFamily="34" charset="-128"/>
            </a:endParaRPr>
          </a:p>
          <a:p>
            <a:pPr marL="342900" indent="-342900" algn="just">
              <a:buFont typeface="Wingdings" panose="05000000000000000000" pitchFamily="2" charset="2"/>
              <a:buChar char="v"/>
            </a:pPr>
            <a:r>
              <a:rPr lang="en-GB" sz="2000" b="1" dirty="0">
                <a:solidFill>
                  <a:schemeClr val="tx1"/>
                </a:solidFill>
              </a:rPr>
              <a:t>The water column notably changes below these structures, depending on the rotation </a:t>
            </a:r>
            <a:r>
              <a:rPr lang="en-GB" sz="2000" b="1" dirty="0" smtClean="0">
                <a:solidFill>
                  <a:schemeClr val="tx1"/>
                </a:solidFill>
              </a:rPr>
              <a:t>sense: </a:t>
            </a:r>
          </a:p>
          <a:p>
            <a:pPr marL="1265238" lvl="1" indent="-457200" algn="just">
              <a:buFont typeface="Wingdings" panose="05000000000000000000" pitchFamily="2" charset="2"/>
              <a:buChar char="v"/>
            </a:pPr>
            <a:r>
              <a:rPr lang="en-GB" sz="2000" b="1" dirty="0" smtClean="0">
                <a:solidFill>
                  <a:schemeClr val="tx1"/>
                </a:solidFill>
              </a:rPr>
              <a:t>The </a:t>
            </a:r>
            <a:r>
              <a:rPr lang="en-GB" sz="2000" b="1" dirty="0">
                <a:solidFill>
                  <a:schemeClr val="tx1"/>
                </a:solidFill>
              </a:rPr>
              <a:t>cores of cyclonic eddies are characterized by a depression of the </a:t>
            </a:r>
            <a:r>
              <a:rPr lang="en-GB" sz="2000" b="1" dirty="0" smtClean="0">
                <a:solidFill>
                  <a:schemeClr val="tx1"/>
                </a:solidFill>
              </a:rPr>
              <a:t>isotherms </a:t>
            </a:r>
            <a:r>
              <a:rPr lang="en-GB" sz="2000" b="1" dirty="0">
                <a:solidFill>
                  <a:schemeClr val="tx1"/>
                </a:solidFill>
              </a:rPr>
              <a:t>from the surface to 150-200 m depth and a doming between 200 m and at least 1000 m. </a:t>
            </a:r>
            <a:endParaRPr lang="en-GB" sz="2000" b="1" dirty="0"/>
          </a:p>
          <a:p>
            <a:pPr marL="1265238" lvl="1" indent="-457200" algn="just">
              <a:buFont typeface="Wingdings" panose="05000000000000000000" pitchFamily="2" charset="2"/>
              <a:buChar char="v"/>
            </a:pPr>
            <a:r>
              <a:rPr lang="en-GB" sz="2000" b="1" dirty="0" smtClean="0">
                <a:solidFill>
                  <a:schemeClr val="tx1"/>
                </a:solidFill>
              </a:rPr>
              <a:t>The </a:t>
            </a:r>
            <a:r>
              <a:rPr lang="en-GB" sz="2000" b="1" dirty="0">
                <a:solidFill>
                  <a:schemeClr val="tx1"/>
                </a:solidFill>
              </a:rPr>
              <a:t>cores of </a:t>
            </a:r>
            <a:r>
              <a:rPr lang="en-GB" sz="2000" b="1" dirty="0" err="1" smtClean="0">
                <a:solidFill>
                  <a:schemeClr val="tx1"/>
                </a:solidFill>
              </a:rPr>
              <a:t>anticyclonic</a:t>
            </a:r>
            <a:r>
              <a:rPr lang="en-GB" sz="2000" b="1" dirty="0" smtClean="0">
                <a:solidFill>
                  <a:schemeClr val="tx1"/>
                </a:solidFill>
              </a:rPr>
              <a:t> </a:t>
            </a:r>
            <a:r>
              <a:rPr lang="en-GB" sz="2000" b="1" dirty="0">
                <a:solidFill>
                  <a:schemeClr val="tx1"/>
                </a:solidFill>
              </a:rPr>
              <a:t>eddies are characterized by a </a:t>
            </a:r>
            <a:r>
              <a:rPr lang="en-GB" sz="2000" b="1" dirty="0" smtClean="0">
                <a:solidFill>
                  <a:schemeClr val="tx1"/>
                </a:solidFill>
              </a:rPr>
              <a:t>doming </a:t>
            </a:r>
            <a:r>
              <a:rPr lang="en-GB" sz="2000" b="1" dirty="0">
                <a:solidFill>
                  <a:schemeClr val="tx1"/>
                </a:solidFill>
              </a:rPr>
              <a:t>of the </a:t>
            </a:r>
            <a:r>
              <a:rPr lang="en-GB" sz="2000" b="1" dirty="0" smtClean="0">
                <a:solidFill>
                  <a:schemeClr val="tx1"/>
                </a:solidFill>
              </a:rPr>
              <a:t>isotherms </a:t>
            </a:r>
            <a:r>
              <a:rPr lang="en-GB" sz="2000" b="1" dirty="0">
                <a:solidFill>
                  <a:schemeClr val="tx1"/>
                </a:solidFill>
              </a:rPr>
              <a:t>from the surface to </a:t>
            </a:r>
            <a:r>
              <a:rPr lang="en-GB" sz="2000" b="1" dirty="0" smtClean="0">
                <a:solidFill>
                  <a:schemeClr val="tx1"/>
                </a:solidFill>
              </a:rPr>
              <a:t>100 </a:t>
            </a:r>
            <a:r>
              <a:rPr lang="en-GB" sz="2000" b="1" dirty="0">
                <a:solidFill>
                  <a:schemeClr val="tx1"/>
                </a:solidFill>
              </a:rPr>
              <a:t>m depth and a </a:t>
            </a:r>
            <a:r>
              <a:rPr lang="en-GB" sz="2000" b="1" dirty="0" smtClean="0">
                <a:solidFill>
                  <a:schemeClr val="tx1"/>
                </a:solidFill>
              </a:rPr>
              <a:t>depression </a:t>
            </a:r>
            <a:r>
              <a:rPr lang="en-GB" sz="2000" b="1" dirty="0">
                <a:solidFill>
                  <a:schemeClr val="tx1"/>
                </a:solidFill>
              </a:rPr>
              <a:t>between </a:t>
            </a:r>
            <a:r>
              <a:rPr lang="en-GB" sz="2000" b="1" dirty="0" smtClean="0">
                <a:solidFill>
                  <a:schemeClr val="tx1"/>
                </a:solidFill>
              </a:rPr>
              <a:t>100 </a:t>
            </a:r>
            <a:r>
              <a:rPr lang="en-GB" sz="2000" b="1" dirty="0">
                <a:solidFill>
                  <a:schemeClr val="tx1"/>
                </a:solidFill>
              </a:rPr>
              <a:t>m and at least 1000 m. </a:t>
            </a:r>
            <a:endParaRPr lang="en-GB" sz="2000" b="1" dirty="0" smtClean="0">
              <a:solidFill>
                <a:schemeClr val="tx1"/>
              </a:solidFill>
            </a:endParaRPr>
          </a:p>
        </p:txBody>
      </p:sp>
    </p:spTree>
    <p:extLst>
      <p:ext uri="{BB962C8B-B14F-4D97-AF65-F5344CB8AC3E}">
        <p14:creationId xmlns:p14="http://schemas.microsoft.com/office/powerpoint/2010/main" val="282831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bwMode="auto">
          <a:xfrm>
            <a:off x="1" y="207961"/>
            <a:ext cx="10688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496888" rtl="0" fontAlgn="base">
              <a:spcBef>
                <a:spcPct val="20000"/>
              </a:spcBef>
              <a:spcAft>
                <a:spcPct val="0"/>
              </a:spcAft>
              <a:buFont typeface="Arial" pitchFamily="34" charset="0"/>
              <a:buNone/>
              <a:defRPr sz="2200" kern="1200" cap="none">
                <a:solidFill>
                  <a:srgbClr val="D29E82"/>
                </a:solidFill>
                <a:latin typeface="Frutiger Linotype"/>
                <a:ea typeface="ＭＳ Ｐゴシック" charset="0"/>
                <a:cs typeface="ＭＳ Ｐゴシック" charset="0"/>
              </a:defRPr>
            </a:lvl1pPr>
            <a:lvl2pPr marL="808038" indent="-309563"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2pPr>
            <a:lvl3pPr marL="1243013"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3pPr>
            <a:lvl4pPr marL="1741488"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4pPr>
            <a:lvl5pPr marL="2238375"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800" dirty="0">
                <a:ea typeface="ＭＳ Ｐゴシック" pitchFamily="34" charset="-128"/>
              </a:rPr>
              <a:t>The GESSEB glider mission for </a:t>
            </a:r>
            <a:r>
              <a:rPr lang="en-US" sz="1800" dirty="0" err="1">
                <a:ea typeface="ＭＳ Ｐゴシック" pitchFamily="34" charset="-128"/>
              </a:rPr>
              <a:t>analysing</a:t>
            </a:r>
            <a:r>
              <a:rPr lang="en-US" sz="1800" dirty="0">
                <a:ea typeface="ＭＳ Ｐゴシック" pitchFamily="34" charset="-128"/>
              </a:rPr>
              <a:t> </a:t>
            </a:r>
            <a:r>
              <a:rPr lang="en-US" sz="1800" dirty="0" err="1">
                <a:ea typeface="ＭＳ Ｐゴシック" pitchFamily="34" charset="-128"/>
              </a:rPr>
              <a:t>mesoscale</a:t>
            </a:r>
            <a:r>
              <a:rPr lang="en-US" sz="1800" dirty="0">
                <a:ea typeface="ＭＳ Ｐゴシック" pitchFamily="34" charset="-128"/>
              </a:rPr>
              <a:t> eddies in the southeastern Bay of Biscay</a:t>
            </a:r>
            <a:endParaRPr lang="en-US" sz="1800" dirty="0" smtClean="0">
              <a:ea typeface="ＭＳ Ｐゴシック" pitchFamily="34" charset="-128"/>
            </a:endParaRPr>
          </a:p>
        </p:txBody>
      </p:sp>
      <p:sp>
        <p:nvSpPr>
          <p:cNvPr id="3" name="Text Placeholder 2"/>
          <p:cNvSpPr>
            <a:spLocks noGrp="1"/>
          </p:cNvSpPr>
          <p:nvPr>
            <p:ph type="body" sz="quarter" idx="23"/>
          </p:nvPr>
        </p:nvSpPr>
        <p:spPr>
          <a:xfrm>
            <a:off x="360363" y="560388"/>
            <a:ext cx="7437437" cy="227012"/>
          </a:xfrm>
        </p:spPr>
        <p:txBody>
          <a:bodyPr/>
          <a:lstStyle/>
          <a:p>
            <a:pPr>
              <a:buFont typeface="Arial" charset="0"/>
              <a:buNone/>
              <a:defRPr/>
            </a:pPr>
            <a:r>
              <a:rPr lang="en-US" dirty="0" smtClean="0"/>
              <a:t>conclusions</a:t>
            </a:r>
            <a:endParaRPr lang="en-US" dirty="0"/>
          </a:p>
        </p:txBody>
      </p:sp>
      <p:sp>
        <p:nvSpPr>
          <p:cNvPr id="10" name="Text Placeholder 4"/>
          <p:cNvSpPr>
            <a:spLocks noGrp="1"/>
          </p:cNvSpPr>
          <p:nvPr>
            <p:ph type="body" sz="quarter" idx="25"/>
          </p:nvPr>
        </p:nvSpPr>
        <p:spPr>
          <a:xfrm>
            <a:off x="285750" y="924918"/>
            <a:ext cx="10077450" cy="5886450"/>
          </a:xfrm>
        </p:spPr>
        <p:txBody>
          <a:bodyPr/>
          <a:lstStyle/>
          <a:p>
            <a:pPr algn="ctr"/>
            <a:r>
              <a:rPr lang="en-GB" sz="2200" b="1" u="sng" dirty="0" smtClean="0">
                <a:solidFill>
                  <a:schemeClr val="tx1"/>
                </a:solidFill>
                <a:ea typeface="ＭＳ Ｐゴシック" pitchFamily="34" charset="-128"/>
              </a:rPr>
              <a:t>Conclusions and future work</a:t>
            </a:r>
            <a:endParaRPr lang="en-GB" sz="2200" b="1" u="sng" dirty="0">
              <a:solidFill>
                <a:schemeClr val="tx1"/>
              </a:solidFill>
              <a:ea typeface="ＭＳ Ｐゴシック" pitchFamily="34" charset="-128"/>
            </a:endParaRPr>
          </a:p>
          <a:p>
            <a:pPr algn="ctr"/>
            <a:endParaRPr lang="en-GB" sz="2200" b="1" u="sng" dirty="0" smtClean="0">
              <a:solidFill>
                <a:schemeClr val="tx1"/>
              </a:solidFill>
              <a:latin typeface="+mn-lt"/>
              <a:ea typeface="ＭＳ Ｐゴシック" pitchFamily="34" charset="-128"/>
            </a:endParaRPr>
          </a:p>
          <a:p>
            <a:pPr marL="457200" indent="-457200" algn="just">
              <a:buFont typeface="Wingdings" panose="05000000000000000000" pitchFamily="2" charset="2"/>
              <a:buChar char="v"/>
            </a:pPr>
            <a:r>
              <a:rPr lang="en-US" sz="2000" b="1" dirty="0">
                <a:solidFill>
                  <a:schemeClr val="tx1"/>
                </a:solidFill>
              </a:rPr>
              <a:t>Hence, the observed cyclones and anticyclones expand and contract the seasonal mixed layer</a:t>
            </a:r>
            <a:r>
              <a:rPr lang="en-US" sz="2000" b="1" dirty="0" smtClean="0">
                <a:solidFill>
                  <a:schemeClr val="tx1"/>
                </a:solidFill>
              </a:rPr>
              <a:t>.</a:t>
            </a:r>
          </a:p>
          <a:p>
            <a:pPr algn="just"/>
            <a:endParaRPr lang="en-US" sz="2000" b="1" dirty="0">
              <a:solidFill>
                <a:schemeClr val="tx1"/>
              </a:solidFill>
            </a:endParaRPr>
          </a:p>
          <a:p>
            <a:pPr marL="457200" indent="-457200" algn="just">
              <a:buFont typeface="Wingdings" panose="05000000000000000000" pitchFamily="2" charset="2"/>
              <a:buChar char="v"/>
            </a:pPr>
            <a:r>
              <a:rPr lang="en-GB" sz="2000" b="1" dirty="0" smtClean="0">
                <a:solidFill>
                  <a:schemeClr val="tx1"/>
                </a:solidFill>
              </a:rPr>
              <a:t>The vertical variability also affects the fluorescence/turbulence and the concentration of the dissolved oxygen (not shown), whose maximums as well as quantity varies.  Maximum fluorescence has been observed below the anticyclones and below the bottom of the mixed layer.</a:t>
            </a:r>
          </a:p>
          <a:p>
            <a:pPr marL="457200" indent="-457200" algn="just">
              <a:buFont typeface="Wingdings" panose="05000000000000000000" pitchFamily="2" charset="2"/>
              <a:buChar char="v"/>
            </a:pPr>
            <a:endParaRPr lang="en-GB" sz="2000" b="1" dirty="0" smtClean="0">
              <a:solidFill>
                <a:schemeClr val="tx1"/>
              </a:solidFill>
            </a:endParaRPr>
          </a:p>
          <a:p>
            <a:pPr marL="457200" indent="-457200" algn="just">
              <a:buFont typeface="Wingdings" panose="05000000000000000000" pitchFamily="2" charset="2"/>
              <a:buChar char="v"/>
            </a:pPr>
            <a:r>
              <a:rPr lang="en-GB" sz="2000" b="1" dirty="0">
                <a:solidFill>
                  <a:schemeClr val="tx1"/>
                </a:solidFill>
                <a:ea typeface="ＭＳ Ｐゴシック" pitchFamily="34" charset="-128"/>
              </a:rPr>
              <a:t>An eddy tracking method must be applied with DT altimetry </a:t>
            </a:r>
            <a:r>
              <a:rPr lang="en-GB" sz="2000" b="1" dirty="0" smtClean="0">
                <a:solidFill>
                  <a:schemeClr val="tx1"/>
                </a:solidFill>
                <a:ea typeface="ＭＳ Ｐゴシック" pitchFamily="34" charset="-128"/>
              </a:rPr>
              <a:t>data, in order to discriminate different structures (mainly for anticyclones).</a:t>
            </a:r>
          </a:p>
          <a:p>
            <a:pPr marL="457200" indent="-457200" algn="just">
              <a:buFont typeface="Wingdings" panose="05000000000000000000" pitchFamily="2" charset="2"/>
              <a:buChar char="v"/>
            </a:pPr>
            <a:endParaRPr lang="en-GB" sz="2000" b="1" dirty="0">
              <a:solidFill>
                <a:schemeClr val="tx1"/>
              </a:solidFill>
              <a:ea typeface="ＭＳ Ｐゴシック" pitchFamily="34" charset="-128"/>
            </a:endParaRPr>
          </a:p>
          <a:p>
            <a:pPr marL="457200" indent="-457200" algn="just">
              <a:buFont typeface="Wingdings" panose="05000000000000000000" pitchFamily="2" charset="2"/>
              <a:buChar char="v"/>
            </a:pPr>
            <a:endParaRPr lang="en-GB" sz="2000" b="1" dirty="0" smtClean="0">
              <a:solidFill>
                <a:schemeClr val="tx1"/>
              </a:solidFill>
            </a:endParaRPr>
          </a:p>
          <a:p>
            <a:pPr marL="457200" indent="-457200" algn="just">
              <a:buFont typeface="Wingdings" panose="05000000000000000000" pitchFamily="2" charset="2"/>
              <a:buChar char="v"/>
            </a:pPr>
            <a:endParaRPr lang="en-GB" sz="2000" b="1" dirty="0">
              <a:solidFill>
                <a:schemeClr val="tx1"/>
              </a:solidFill>
            </a:endParaRPr>
          </a:p>
          <a:p>
            <a:pPr marL="457200" indent="-457200" algn="just">
              <a:buFont typeface="Wingdings" panose="05000000000000000000" pitchFamily="2" charset="2"/>
              <a:buChar char="v"/>
            </a:pPr>
            <a:endParaRPr lang="en-GB" sz="2000" b="1" dirty="0" smtClean="0">
              <a:solidFill>
                <a:schemeClr val="tx1"/>
              </a:solidFill>
            </a:endParaRPr>
          </a:p>
          <a:p>
            <a:pPr marL="1265238" lvl="1" indent="-457200" algn="just">
              <a:buFont typeface="Wingdings" panose="05000000000000000000" pitchFamily="2" charset="2"/>
              <a:buChar char="v"/>
            </a:pPr>
            <a:endParaRPr lang="en-GB" sz="800" b="1" dirty="0" smtClean="0">
              <a:solidFill>
                <a:schemeClr val="tx1"/>
              </a:solidFill>
              <a:ea typeface="ＭＳ Ｐゴシック" pitchFamily="34" charset="-128"/>
            </a:endParaRPr>
          </a:p>
        </p:txBody>
      </p:sp>
    </p:spTree>
    <p:extLst>
      <p:ext uri="{BB962C8B-B14F-4D97-AF65-F5344CB8AC3E}">
        <p14:creationId xmlns:p14="http://schemas.microsoft.com/office/powerpoint/2010/main" val="282831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938DF4A-A296-4145-ABAC-D5824C6E2DA4}" type="slidenum">
              <a:rPr lang="en-US" smtClean="0"/>
              <a:pPr>
                <a:defRPr/>
              </a:pPr>
              <a:t>18</a:t>
            </a:fld>
            <a:endParaRPr lang="en-US" dirty="0"/>
          </a:p>
        </p:txBody>
      </p:sp>
      <p:sp>
        <p:nvSpPr>
          <p:cNvPr id="3" name="2 CuadroTexto"/>
          <p:cNvSpPr txBox="1"/>
          <p:nvPr/>
        </p:nvSpPr>
        <p:spPr>
          <a:xfrm>
            <a:off x="764275" y="2797791"/>
            <a:ext cx="8976625" cy="1015663"/>
          </a:xfrm>
          <a:prstGeom prst="rect">
            <a:avLst/>
          </a:prstGeom>
          <a:solidFill>
            <a:schemeClr val="bg1">
              <a:lumMod val="85000"/>
            </a:schemeClr>
          </a:solidFill>
        </p:spPr>
        <p:txBody>
          <a:bodyPr wrap="square" rtlCol="0">
            <a:spAutoFit/>
          </a:bodyPr>
          <a:lstStyle/>
          <a:p>
            <a:pPr algn="ctr"/>
            <a:r>
              <a:rPr lang="es-ES" dirty="0" err="1" smtClean="0"/>
              <a:t>Acknowledgements</a:t>
            </a:r>
            <a:r>
              <a:rPr lang="es-ES" dirty="0" smtClean="0"/>
              <a:t>: Laurent </a:t>
            </a:r>
            <a:r>
              <a:rPr lang="es-ES" dirty="0" err="1" smtClean="0"/>
              <a:t>Beguery</a:t>
            </a:r>
            <a:r>
              <a:rPr lang="es-ES" dirty="0" smtClean="0"/>
              <a:t> (INSU), Simón Ruiz (SOCIB), Francesco </a:t>
            </a:r>
            <a:r>
              <a:rPr lang="es-ES" dirty="0" err="1" smtClean="0"/>
              <a:t>Nencioli</a:t>
            </a:r>
            <a:r>
              <a:rPr lang="es-ES" dirty="0" smtClean="0"/>
              <a:t> (</a:t>
            </a:r>
            <a:r>
              <a:rPr lang="es-ES" dirty="0" err="1" smtClean="0"/>
              <a:t>Mediterrantean</a:t>
            </a:r>
            <a:r>
              <a:rPr lang="es-ES" dirty="0" smtClean="0"/>
              <a:t> I. of </a:t>
            </a:r>
            <a:r>
              <a:rPr lang="es-ES" dirty="0" err="1" smtClean="0"/>
              <a:t>Oceanography</a:t>
            </a:r>
            <a:r>
              <a:rPr lang="es-ES" dirty="0" smtClean="0"/>
              <a:t>), Ana </a:t>
            </a:r>
            <a:r>
              <a:rPr lang="es-ES" dirty="0" err="1" smtClean="0"/>
              <a:t>Rietz</a:t>
            </a:r>
            <a:r>
              <a:rPr lang="es-ES" dirty="0" smtClean="0"/>
              <a:t> (</a:t>
            </a:r>
            <a:r>
              <a:rPr lang="es-ES" dirty="0" err="1" smtClean="0"/>
              <a:t>Sasemar</a:t>
            </a:r>
            <a:r>
              <a:rPr lang="es-ES" dirty="0" smtClean="0"/>
              <a:t>)… EGO-COST </a:t>
            </a:r>
            <a:r>
              <a:rPr lang="es-ES" dirty="0" err="1" smtClean="0"/>
              <a:t>Action</a:t>
            </a:r>
            <a:r>
              <a:rPr lang="es-ES" dirty="0" smtClean="0"/>
              <a:t>. And </a:t>
            </a:r>
            <a:r>
              <a:rPr lang="es-ES" dirty="0" err="1" smtClean="0"/>
              <a:t>all</a:t>
            </a:r>
            <a:r>
              <a:rPr lang="es-ES" dirty="0" smtClean="0"/>
              <a:t> </a:t>
            </a:r>
            <a:r>
              <a:rPr lang="es-ES" dirty="0" err="1" smtClean="0"/>
              <a:t>the</a:t>
            </a:r>
            <a:r>
              <a:rPr lang="es-ES" dirty="0" smtClean="0"/>
              <a:t> </a:t>
            </a:r>
            <a:r>
              <a:rPr lang="es-ES" dirty="0" err="1" smtClean="0"/>
              <a:t>people</a:t>
            </a:r>
            <a:r>
              <a:rPr lang="es-ES" dirty="0" smtClean="0"/>
              <a:t> </a:t>
            </a:r>
            <a:r>
              <a:rPr lang="es-ES" dirty="0" err="1" smtClean="0"/>
              <a:t>that</a:t>
            </a:r>
            <a:r>
              <a:rPr lang="es-ES" dirty="0" smtClean="0"/>
              <a:t> </a:t>
            </a:r>
            <a:r>
              <a:rPr lang="es-ES" dirty="0" err="1" smtClean="0"/>
              <a:t>made</a:t>
            </a:r>
            <a:r>
              <a:rPr lang="es-ES" dirty="0" smtClean="0"/>
              <a:t> </a:t>
            </a:r>
            <a:r>
              <a:rPr lang="es-ES" dirty="0" err="1" smtClean="0"/>
              <a:t>possible</a:t>
            </a:r>
            <a:r>
              <a:rPr lang="es-ES" dirty="0" smtClean="0"/>
              <a:t> </a:t>
            </a:r>
            <a:r>
              <a:rPr lang="es-ES" dirty="0" err="1" smtClean="0"/>
              <a:t>this</a:t>
            </a:r>
            <a:r>
              <a:rPr lang="es-ES" dirty="0" smtClean="0"/>
              <a:t> </a:t>
            </a:r>
            <a:r>
              <a:rPr lang="es-ES" dirty="0" err="1" smtClean="0"/>
              <a:t>campaign</a:t>
            </a:r>
            <a:r>
              <a:rPr lang="es-ES" dirty="0" smtClean="0"/>
              <a:t>! </a:t>
            </a:r>
            <a:endParaRPr lang="es-ES" dirty="0"/>
          </a:p>
        </p:txBody>
      </p:sp>
      <p:pic>
        <p:nvPicPr>
          <p:cNvPr id="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272" y="5467350"/>
            <a:ext cx="6667930" cy="77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764275" y="1902441"/>
            <a:ext cx="8976625" cy="584775"/>
          </a:xfrm>
          <a:prstGeom prst="rect">
            <a:avLst/>
          </a:prstGeom>
          <a:noFill/>
        </p:spPr>
        <p:txBody>
          <a:bodyPr wrap="square" rtlCol="0">
            <a:spAutoFit/>
          </a:bodyPr>
          <a:lstStyle/>
          <a:p>
            <a:pPr algn="ctr"/>
            <a:r>
              <a:rPr lang="es-ES" sz="3200" b="1" dirty="0" smtClean="0">
                <a:latin typeface="Bradley Hand ITC" panose="03070402050302030203" pitchFamily="66" charset="0"/>
              </a:rPr>
              <a:t>THANKS FOR YOUR ATTENTION!</a:t>
            </a:r>
            <a:endParaRPr lang="es-ES" sz="3200" b="1" dirty="0">
              <a:latin typeface="Bradley Hand ITC" panose="03070402050302030203" pitchFamily="66" charset="0"/>
            </a:endParaRPr>
          </a:p>
        </p:txBody>
      </p:sp>
    </p:spTree>
    <p:extLst>
      <p:ext uri="{BB962C8B-B14F-4D97-AF65-F5344CB8AC3E}">
        <p14:creationId xmlns:p14="http://schemas.microsoft.com/office/powerpoint/2010/main" val="112878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bwMode="auto">
          <a:xfrm>
            <a:off x="1" y="207961"/>
            <a:ext cx="10688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496888" rtl="0" fontAlgn="base">
              <a:spcBef>
                <a:spcPct val="20000"/>
              </a:spcBef>
              <a:spcAft>
                <a:spcPct val="0"/>
              </a:spcAft>
              <a:buFont typeface="Arial" pitchFamily="34" charset="0"/>
              <a:buNone/>
              <a:defRPr sz="2200" kern="1200" cap="none">
                <a:solidFill>
                  <a:srgbClr val="D29E82"/>
                </a:solidFill>
                <a:latin typeface="Frutiger Linotype"/>
                <a:ea typeface="ＭＳ Ｐゴシック" charset="0"/>
                <a:cs typeface="ＭＳ Ｐゴシック" charset="0"/>
              </a:defRPr>
            </a:lvl1pPr>
            <a:lvl2pPr marL="808038" indent="-309563"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2pPr>
            <a:lvl3pPr marL="1243013"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3pPr>
            <a:lvl4pPr marL="1741488"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4pPr>
            <a:lvl5pPr marL="2238375"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800" dirty="0">
                <a:ea typeface="ＭＳ Ｐゴシック" pitchFamily="34" charset="-128"/>
              </a:rPr>
              <a:t>The GESSEB glider mission for </a:t>
            </a:r>
            <a:r>
              <a:rPr lang="en-US" sz="1800" dirty="0" err="1">
                <a:ea typeface="ＭＳ Ｐゴシック" pitchFamily="34" charset="-128"/>
              </a:rPr>
              <a:t>analysing</a:t>
            </a:r>
            <a:r>
              <a:rPr lang="en-US" sz="1800" dirty="0">
                <a:ea typeface="ＭＳ Ｐゴシック" pitchFamily="34" charset="-128"/>
              </a:rPr>
              <a:t> </a:t>
            </a:r>
            <a:r>
              <a:rPr lang="en-US" sz="1800" dirty="0" err="1">
                <a:ea typeface="ＭＳ Ｐゴシック" pitchFamily="34" charset="-128"/>
              </a:rPr>
              <a:t>mesoscale</a:t>
            </a:r>
            <a:r>
              <a:rPr lang="en-US" sz="1800" dirty="0">
                <a:ea typeface="ＭＳ Ｐゴシック" pitchFamily="34" charset="-128"/>
              </a:rPr>
              <a:t> eddies in </a:t>
            </a:r>
            <a:r>
              <a:rPr lang="en-US" sz="1800" dirty="0" smtClean="0">
                <a:ea typeface="ＭＳ Ｐゴシック" pitchFamily="34" charset="-128"/>
              </a:rPr>
              <a:t>the southeastern </a:t>
            </a:r>
            <a:r>
              <a:rPr lang="en-US" sz="1800" dirty="0">
                <a:ea typeface="ＭＳ Ｐゴシック" pitchFamily="34" charset="-128"/>
              </a:rPr>
              <a:t>Bay of Biscay</a:t>
            </a:r>
            <a:br>
              <a:rPr lang="en-US" sz="1800" dirty="0">
                <a:ea typeface="ＭＳ Ｐゴシック" pitchFamily="34" charset="-128"/>
              </a:rPr>
            </a:br>
            <a:endParaRPr lang="en-US" sz="1800" dirty="0" smtClean="0">
              <a:ea typeface="ＭＳ Ｐゴシック" pitchFamily="34" charset="-128"/>
            </a:endParaRPr>
          </a:p>
        </p:txBody>
      </p:sp>
      <p:sp>
        <p:nvSpPr>
          <p:cNvPr id="2" name="Slide Number Placeholder 1"/>
          <p:cNvSpPr>
            <a:spLocks noGrp="1"/>
          </p:cNvSpPr>
          <p:nvPr>
            <p:ph type="sldNum" sz="quarter" idx="26"/>
          </p:nvPr>
        </p:nvSpPr>
        <p:spPr>
          <a:xfrm>
            <a:off x="9740900" y="7232583"/>
            <a:ext cx="412750" cy="76334"/>
          </a:xfrm>
        </p:spPr>
        <p:txBody>
          <a:bodyPr/>
          <a:lstStyle/>
          <a:p>
            <a:pPr>
              <a:defRPr/>
            </a:pPr>
            <a:fld id="{52BCFE35-5ECD-4E56-A99E-94BF2549307E}" type="slidenum">
              <a:rPr lang="en-US"/>
              <a:pPr>
                <a:defRPr/>
              </a:pPr>
              <a:t>2</a:t>
            </a:fld>
            <a:endParaRPr lang="en-US" dirty="0"/>
          </a:p>
        </p:txBody>
      </p:sp>
      <p:sp>
        <p:nvSpPr>
          <p:cNvPr id="3" name="Text Placeholder 2"/>
          <p:cNvSpPr>
            <a:spLocks noGrp="1"/>
          </p:cNvSpPr>
          <p:nvPr>
            <p:ph type="body" sz="quarter" idx="23"/>
          </p:nvPr>
        </p:nvSpPr>
        <p:spPr>
          <a:xfrm>
            <a:off x="360363" y="560388"/>
            <a:ext cx="7437437" cy="227012"/>
          </a:xfrm>
        </p:spPr>
        <p:txBody>
          <a:bodyPr/>
          <a:lstStyle/>
          <a:p>
            <a:pPr>
              <a:buFont typeface="Arial" charset="0"/>
              <a:buNone/>
              <a:defRPr/>
            </a:pPr>
            <a:r>
              <a:rPr lang="en-US" dirty="0" smtClean="0"/>
              <a:t>introduction</a:t>
            </a:r>
            <a:endParaRPr lang="en-US" dirty="0"/>
          </a:p>
        </p:txBody>
      </p:sp>
      <p:sp>
        <p:nvSpPr>
          <p:cNvPr id="6149" name="Text Placeholder 4"/>
          <p:cNvSpPr>
            <a:spLocks noGrp="1"/>
          </p:cNvSpPr>
          <p:nvPr>
            <p:ph type="body" sz="quarter" idx="25"/>
          </p:nvPr>
        </p:nvSpPr>
        <p:spPr>
          <a:xfrm>
            <a:off x="285750" y="924918"/>
            <a:ext cx="10077450" cy="1932582"/>
          </a:xfrm>
        </p:spPr>
        <p:txBody>
          <a:bodyPr/>
          <a:lstStyle/>
          <a:p>
            <a:pPr algn="ctr"/>
            <a:r>
              <a:rPr lang="en-GB" sz="2200" b="1" u="sng" dirty="0">
                <a:solidFill>
                  <a:schemeClr val="tx1"/>
                </a:solidFill>
                <a:ea typeface="ＭＳ Ｐゴシック" pitchFamily="34" charset="-128"/>
              </a:rPr>
              <a:t>The Bay of Biscay &amp; </a:t>
            </a:r>
            <a:r>
              <a:rPr lang="en-GB" sz="2200" b="1" u="sng" dirty="0" err="1">
                <a:solidFill>
                  <a:schemeClr val="tx1"/>
                </a:solidFill>
                <a:ea typeface="ＭＳ Ｐゴシック" pitchFamily="34" charset="-128"/>
              </a:rPr>
              <a:t>mesoscale</a:t>
            </a:r>
            <a:r>
              <a:rPr lang="en-GB" sz="2200" b="1" u="sng" dirty="0">
                <a:solidFill>
                  <a:schemeClr val="tx1"/>
                </a:solidFill>
                <a:ea typeface="ＭＳ Ｐゴシック" pitchFamily="34" charset="-128"/>
              </a:rPr>
              <a:t> </a:t>
            </a:r>
            <a:r>
              <a:rPr lang="en-GB" sz="2200" b="1" u="sng" dirty="0" smtClean="0">
                <a:solidFill>
                  <a:schemeClr val="tx1"/>
                </a:solidFill>
                <a:ea typeface="ＭＳ Ｐゴシック" pitchFamily="34" charset="-128"/>
              </a:rPr>
              <a:t>eddies</a:t>
            </a:r>
          </a:p>
          <a:p>
            <a:pPr algn="ctr"/>
            <a:endParaRPr lang="en-GB" sz="2200" b="1" u="sng" dirty="0">
              <a:solidFill>
                <a:schemeClr val="tx1"/>
              </a:solidFill>
              <a:ea typeface="ＭＳ Ｐゴシック" pitchFamily="34" charset="-128"/>
            </a:endParaRPr>
          </a:p>
          <a:p>
            <a:pPr algn="ctr"/>
            <a:r>
              <a:rPr lang="en-GB" sz="2000" dirty="0" smtClean="0">
                <a:solidFill>
                  <a:schemeClr val="tx1"/>
                </a:solidFill>
                <a:ea typeface="ＭＳ Ｐゴシック" pitchFamily="34" charset="-128"/>
              </a:rPr>
              <a:t>Slope Water Oceanic </a:t>
            </a:r>
            <a:r>
              <a:rPr lang="en-GB" sz="2000" dirty="0" err="1" smtClean="0">
                <a:solidFill>
                  <a:schemeClr val="tx1"/>
                </a:solidFill>
                <a:ea typeface="ＭＳ Ｐゴシック" pitchFamily="34" charset="-128"/>
              </a:rPr>
              <a:t>eDDIES</a:t>
            </a:r>
            <a:r>
              <a:rPr lang="en-GB" sz="2000" dirty="0" smtClean="0">
                <a:solidFill>
                  <a:schemeClr val="tx1"/>
                </a:solidFill>
                <a:ea typeface="ＭＳ Ｐゴシック" pitchFamily="34" charset="-128"/>
              </a:rPr>
              <a:t> (SWODDIES) are </a:t>
            </a:r>
            <a:r>
              <a:rPr lang="en-GB" sz="2000" b="1" dirty="0" smtClean="0">
                <a:solidFill>
                  <a:schemeClr val="tx1"/>
                </a:solidFill>
                <a:ea typeface="ＭＳ Ｐゴシック" pitchFamily="34" charset="-128"/>
              </a:rPr>
              <a:t>generated</a:t>
            </a:r>
            <a:r>
              <a:rPr lang="en-GB" sz="2000" dirty="0" smtClean="0">
                <a:solidFill>
                  <a:schemeClr val="tx1"/>
                </a:solidFill>
                <a:ea typeface="ＭＳ Ｐゴシック" pitchFamily="34" charset="-128"/>
              </a:rPr>
              <a:t> from a winter warm slope current </a:t>
            </a:r>
            <a:r>
              <a:rPr lang="en-GB" sz="2000" dirty="0" err="1" smtClean="0">
                <a:solidFill>
                  <a:schemeClr val="tx1"/>
                </a:solidFill>
                <a:ea typeface="ＭＳ Ｐゴシック" pitchFamily="34" charset="-128"/>
              </a:rPr>
              <a:t>insabilities</a:t>
            </a:r>
            <a:r>
              <a:rPr lang="en-GB" sz="2000" dirty="0" smtClean="0">
                <a:solidFill>
                  <a:schemeClr val="tx1"/>
                </a:solidFill>
                <a:ea typeface="ＭＳ Ｐゴシック" pitchFamily="34" charset="-128"/>
              </a:rPr>
              <a:t>, as a consequence of topographic irregularities (</a:t>
            </a:r>
            <a:r>
              <a:rPr lang="en-GB" sz="2000" dirty="0" err="1" smtClean="0">
                <a:solidFill>
                  <a:schemeClr val="tx1"/>
                </a:solidFill>
                <a:ea typeface="ＭＳ Ｐゴシック" pitchFamily="34" charset="-128"/>
              </a:rPr>
              <a:t>Pingree</a:t>
            </a:r>
            <a:r>
              <a:rPr lang="en-GB" sz="2000" dirty="0" smtClean="0">
                <a:solidFill>
                  <a:schemeClr val="tx1"/>
                </a:solidFill>
                <a:ea typeface="ＭＳ Ｐゴシック" pitchFamily="34" charset="-128"/>
              </a:rPr>
              <a:t> and Le </a:t>
            </a:r>
            <a:r>
              <a:rPr lang="en-GB" sz="2000" dirty="0" err="1" smtClean="0">
                <a:solidFill>
                  <a:schemeClr val="tx1"/>
                </a:solidFill>
                <a:ea typeface="ＭＳ Ｐゴシック" pitchFamily="34" charset="-128"/>
              </a:rPr>
              <a:t>cann</a:t>
            </a:r>
            <a:r>
              <a:rPr lang="en-GB" sz="2000" dirty="0" smtClean="0">
                <a:solidFill>
                  <a:schemeClr val="tx1"/>
                </a:solidFill>
                <a:ea typeface="ＭＳ Ｐゴシック" pitchFamily="34" charset="-128"/>
              </a:rPr>
              <a:t>, 1992a, </a:t>
            </a:r>
            <a:r>
              <a:rPr lang="en-GB" sz="2000" dirty="0" err="1" smtClean="0">
                <a:solidFill>
                  <a:schemeClr val="tx1"/>
                </a:solidFill>
                <a:ea typeface="ＭＳ Ｐゴシック" pitchFamily="34" charset="-128"/>
              </a:rPr>
              <a:t>Pingree</a:t>
            </a:r>
            <a:r>
              <a:rPr lang="en-GB" sz="2000" dirty="0" smtClean="0">
                <a:solidFill>
                  <a:schemeClr val="tx1"/>
                </a:solidFill>
                <a:ea typeface="ＭＳ Ｐゴシック" pitchFamily="34" charset="-128"/>
              </a:rPr>
              <a:t> and Le </a:t>
            </a:r>
            <a:r>
              <a:rPr lang="en-GB" sz="2000" dirty="0" err="1" smtClean="0">
                <a:solidFill>
                  <a:schemeClr val="tx1"/>
                </a:solidFill>
                <a:ea typeface="ＭＳ Ｐゴシック" pitchFamily="34" charset="-128"/>
              </a:rPr>
              <a:t>Cann</a:t>
            </a:r>
            <a:r>
              <a:rPr lang="en-GB" sz="2000" dirty="0" smtClean="0">
                <a:solidFill>
                  <a:schemeClr val="tx1"/>
                </a:solidFill>
                <a:ea typeface="ＭＳ Ｐゴシック" pitchFamily="34" charset="-128"/>
              </a:rPr>
              <a:t>, </a:t>
            </a:r>
            <a:r>
              <a:rPr lang="en-GB" sz="2000" dirty="0">
                <a:solidFill>
                  <a:schemeClr val="tx1"/>
                </a:solidFill>
                <a:ea typeface="ＭＳ Ｐゴシック" pitchFamily="34" charset="-128"/>
              </a:rPr>
              <a:t>1992b…). </a:t>
            </a:r>
            <a:endParaRPr lang="en-GB" sz="2000" dirty="0" smtClean="0">
              <a:solidFill>
                <a:schemeClr val="tx1"/>
              </a:solidFill>
              <a:ea typeface="ＭＳ Ｐゴシック" pitchFamily="34" charset="-128"/>
            </a:endParaRPr>
          </a:p>
          <a:p>
            <a:pPr algn="ctr"/>
            <a:endParaRPr lang="en-GB" sz="2000" dirty="0" smtClean="0">
              <a:solidFill>
                <a:schemeClr val="tx1"/>
              </a:solidFill>
              <a:ea typeface="ＭＳ Ｐゴシック" pitchFamily="34" charset="-128"/>
            </a:endParaRPr>
          </a:p>
        </p:txBody>
      </p:sp>
      <p:sp>
        <p:nvSpPr>
          <p:cNvPr id="4" name="3 Rectángulo"/>
          <p:cNvSpPr/>
          <p:nvPr/>
        </p:nvSpPr>
        <p:spPr>
          <a:xfrm>
            <a:off x="285750" y="5846762"/>
            <a:ext cx="9867900" cy="1323439"/>
          </a:xfrm>
          <a:prstGeom prst="rect">
            <a:avLst/>
          </a:prstGeom>
        </p:spPr>
        <p:txBody>
          <a:bodyPr wrap="square">
            <a:spAutoFit/>
          </a:bodyPr>
          <a:lstStyle/>
          <a:p>
            <a:pPr algn="ctr"/>
            <a:r>
              <a:rPr lang="en-GB" dirty="0">
                <a:latin typeface="Frutiger Linotype"/>
                <a:ea typeface="ＭＳ Ｐゴシック" pitchFamily="34" charset="-128"/>
              </a:rPr>
              <a:t>SWODDIES have been </a:t>
            </a:r>
            <a:r>
              <a:rPr lang="en-GB" b="1" dirty="0">
                <a:latin typeface="Frutiger Linotype"/>
                <a:ea typeface="ＭＳ Ｐゴシック" pitchFamily="34" charset="-128"/>
              </a:rPr>
              <a:t>observed</a:t>
            </a:r>
            <a:r>
              <a:rPr lang="en-GB" dirty="0">
                <a:latin typeface="Frutiger Linotype"/>
                <a:ea typeface="ＭＳ Ｐゴシック" pitchFamily="34" charset="-128"/>
              </a:rPr>
              <a:t> afterwards by different authors and different methods: Satellite data, drifters, numerical models, XBT… (Garcia-Soto et al., 2002, Sánchez et al.,2004; Caballero et al., </a:t>
            </a:r>
            <a:r>
              <a:rPr lang="en-GB" dirty="0" smtClean="0">
                <a:latin typeface="Frutiger Linotype"/>
                <a:ea typeface="ＭＳ Ｐゴシック" pitchFamily="34" charset="-128"/>
              </a:rPr>
              <a:t>2008, 2013…). </a:t>
            </a:r>
            <a:endParaRPr lang="en-GB" dirty="0">
              <a:latin typeface="Frutiger Linotype"/>
              <a:ea typeface="ＭＳ Ｐゴシック" pitchFamily="34" charset="-128"/>
            </a:endParaRPr>
          </a:p>
          <a:p>
            <a:pPr algn="ctr"/>
            <a:endParaRPr lang="en-GB" dirty="0">
              <a:ea typeface="ＭＳ Ｐゴシック" pitchFamily="34" charset="-128"/>
            </a:endParaRPr>
          </a:p>
        </p:txBody>
      </p:sp>
      <p:grpSp>
        <p:nvGrpSpPr>
          <p:cNvPr id="14" name="13 Grupo"/>
          <p:cNvGrpSpPr/>
          <p:nvPr/>
        </p:nvGrpSpPr>
        <p:grpSpPr>
          <a:xfrm>
            <a:off x="687387" y="2611437"/>
            <a:ext cx="9053513" cy="3019425"/>
            <a:chOff x="687387" y="2611437"/>
            <a:chExt cx="9053513" cy="3019425"/>
          </a:xfrm>
        </p:grpSpPr>
        <p:pic>
          <p:nvPicPr>
            <p:cNvPr id="8" name="Picture 9" descr="20080209_2132sst_cg_beu_blag"/>
            <p:cNvPicPr>
              <a:picLocks noChangeAspect="1" noChangeArrowheads="1"/>
            </p:cNvPicPr>
            <p:nvPr/>
          </p:nvPicPr>
          <p:blipFill>
            <a:blip r:embed="rId3"/>
            <a:srcRect l="7967" t="6424" r="7082" b="11275"/>
            <a:stretch>
              <a:fillRect/>
            </a:stretch>
          </p:blipFill>
          <p:spPr bwMode="auto">
            <a:xfrm>
              <a:off x="687387" y="3295650"/>
              <a:ext cx="3000375" cy="2295525"/>
            </a:xfrm>
            <a:prstGeom prst="rect">
              <a:avLst/>
            </a:prstGeom>
            <a:noFill/>
            <a:ln w="9525">
              <a:noFill/>
              <a:miter lim="800000"/>
              <a:headEnd/>
              <a:tailEnd/>
            </a:ln>
          </p:spPr>
        </p:pic>
        <p:pic>
          <p:nvPicPr>
            <p:cNvPr id="9" name="Picture 10" descr="20080212_2203sst_cg_beu_blag"/>
            <p:cNvPicPr>
              <a:picLocks noChangeAspect="1" noChangeArrowheads="1"/>
            </p:cNvPicPr>
            <p:nvPr/>
          </p:nvPicPr>
          <p:blipFill>
            <a:blip r:embed="rId4"/>
            <a:srcRect l="7967" t="6424" r="7082" b="11275"/>
            <a:stretch>
              <a:fillRect/>
            </a:stretch>
          </p:blipFill>
          <p:spPr bwMode="auto">
            <a:xfrm>
              <a:off x="3687762" y="3295650"/>
              <a:ext cx="3011488" cy="2303462"/>
            </a:xfrm>
            <a:prstGeom prst="rect">
              <a:avLst/>
            </a:prstGeom>
            <a:noFill/>
            <a:ln w="9525">
              <a:noFill/>
              <a:miter lim="800000"/>
              <a:headEnd/>
              <a:tailEnd/>
            </a:ln>
          </p:spPr>
        </p:pic>
        <p:pic>
          <p:nvPicPr>
            <p:cNvPr id="10" name="Picture 11" descr="20080405_0249sst_cg_beu_blag"/>
            <p:cNvPicPr>
              <a:picLocks noChangeAspect="1" noChangeArrowheads="1"/>
            </p:cNvPicPr>
            <p:nvPr/>
          </p:nvPicPr>
          <p:blipFill>
            <a:blip r:embed="rId5"/>
            <a:srcRect l="7967" t="6424" r="7082" b="11275"/>
            <a:stretch>
              <a:fillRect/>
            </a:stretch>
          </p:blipFill>
          <p:spPr bwMode="auto">
            <a:xfrm>
              <a:off x="6686550" y="3295650"/>
              <a:ext cx="3054350" cy="2335212"/>
            </a:xfrm>
            <a:prstGeom prst="rect">
              <a:avLst/>
            </a:prstGeom>
            <a:noFill/>
            <a:ln w="9525">
              <a:noFill/>
              <a:miter lim="800000"/>
              <a:headEnd/>
              <a:tailEnd/>
            </a:ln>
          </p:spPr>
        </p:pic>
        <p:sp>
          <p:nvSpPr>
            <p:cNvPr id="11" name="10 Flecha derecha"/>
            <p:cNvSpPr/>
            <p:nvPr/>
          </p:nvSpPr>
          <p:spPr>
            <a:xfrm>
              <a:off x="839787" y="2930525"/>
              <a:ext cx="8786813" cy="346075"/>
            </a:xfrm>
            <a:prstGeom prst="rightArrow">
              <a:avLst/>
            </a:prstGeom>
            <a:solidFill>
              <a:srgbClr val="FF0000"/>
            </a:solid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80165" tIns="40083" rIns="80165" bIns="40083" anchor="ctr"/>
            <a:lstStyle/>
            <a:p>
              <a:pPr algn="ctr">
                <a:defRPr/>
              </a:pPr>
              <a:endParaRPr lang="es-ES" b="1"/>
            </a:p>
          </p:txBody>
        </p:sp>
        <p:sp>
          <p:nvSpPr>
            <p:cNvPr id="12" name="3 CuadroTexto"/>
            <p:cNvSpPr txBox="1">
              <a:spLocks noChangeArrowheads="1"/>
            </p:cNvSpPr>
            <p:nvPr/>
          </p:nvSpPr>
          <p:spPr bwMode="auto">
            <a:xfrm>
              <a:off x="925512" y="2611437"/>
              <a:ext cx="1113054" cy="388725"/>
            </a:xfrm>
            <a:prstGeom prst="rect">
              <a:avLst/>
            </a:prstGeom>
            <a:noFill/>
            <a:ln w="9525">
              <a:noFill/>
              <a:miter lim="800000"/>
              <a:headEnd/>
              <a:tailEnd/>
            </a:ln>
          </p:spPr>
          <p:txBody>
            <a:bodyPr wrap="none" lIns="80165" tIns="40083" rIns="80165" bIns="40083">
              <a:spAutoFit/>
            </a:bodyPr>
            <a:lstStyle/>
            <a:p>
              <a:r>
                <a:rPr lang="es-ES_tradnl" sz="2000" b="1" dirty="0" err="1" smtClean="0">
                  <a:latin typeface="Calibri" pitchFamily="34" charset="0"/>
                  <a:ea typeface="ＭＳ Ｐゴシック"/>
                  <a:cs typeface="ＭＳ Ｐゴシック"/>
                </a:rPr>
                <a:t>February</a:t>
              </a:r>
              <a:endParaRPr lang="es-ES" sz="2000" b="1" dirty="0">
                <a:latin typeface="Calibri" pitchFamily="34" charset="0"/>
                <a:ea typeface="ＭＳ Ｐゴシック"/>
                <a:cs typeface="ＭＳ Ｐゴシック"/>
              </a:endParaRPr>
            </a:p>
          </p:txBody>
        </p:sp>
        <p:sp>
          <p:nvSpPr>
            <p:cNvPr id="13" name="13 CuadroTexto"/>
            <p:cNvSpPr txBox="1">
              <a:spLocks noChangeArrowheads="1"/>
            </p:cNvSpPr>
            <p:nvPr/>
          </p:nvSpPr>
          <p:spPr bwMode="auto">
            <a:xfrm>
              <a:off x="8883650" y="2611437"/>
              <a:ext cx="671651" cy="388725"/>
            </a:xfrm>
            <a:prstGeom prst="rect">
              <a:avLst/>
            </a:prstGeom>
            <a:noFill/>
            <a:ln w="9525">
              <a:noFill/>
              <a:miter lim="800000"/>
              <a:headEnd/>
              <a:tailEnd/>
            </a:ln>
          </p:spPr>
          <p:txBody>
            <a:bodyPr wrap="none" lIns="80165" tIns="40083" rIns="80165" bIns="40083">
              <a:spAutoFit/>
            </a:bodyPr>
            <a:lstStyle/>
            <a:p>
              <a:r>
                <a:rPr lang="es-ES_tradnl" sz="2000" b="1" dirty="0" err="1" smtClean="0">
                  <a:latin typeface="Calibri" pitchFamily="34" charset="0"/>
                  <a:ea typeface="ＭＳ Ｐゴシック"/>
                  <a:cs typeface="ＭＳ Ｐゴシック"/>
                </a:rPr>
                <a:t>April</a:t>
              </a:r>
              <a:endParaRPr lang="es-ES" sz="2000" b="1" dirty="0">
                <a:latin typeface="Calibri" pitchFamily="34" charset="0"/>
                <a:ea typeface="ＭＳ Ｐゴシック"/>
                <a:cs typeface="ＭＳ Ｐゴシック"/>
              </a:endParaRPr>
            </a:p>
          </p:txBody>
        </p:sp>
      </p:grpSp>
    </p:spTree>
    <p:extLst>
      <p:ext uri="{BB962C8B-B14F-4D97-AF65-F5344CB8AC3E}">
        <p14:creationId xmlns:p14="http://schemas.microsoft.com/office/powerpoint/2010/main" val="303691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bwMode="auto">
          <a:xfrm>
            <a:off x="1" y="207961"/>
            <a:ext cx="10688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496888" rtl="0" fontAlgn="base">
              <a:spcBef>
                <a:spcPct val="20000"/>
              </a:spcBef>
              <a:spcAft>
                <a:spcPct val="0"/>
              </a:spcAft>
              <a:buFont typeface="Arial" pitchFamily="34" charset="0"/>
              <a:buNone/>
              <a:defRPr sz="2200" kern="1200" cap="none">
                <a:solidFill>
                  <a:srgbClr val="D29E82"/>
                </a:solidFill>
                <a:latin typeface="Frutiger Linotype"/>
                <a:ea typeface="ＭＳ Ｐゴシック" charset="0"/>
                <a:cs typeface="ＭＳ Ｐゴシック" charset="0"/>
              </a:defRPr>
            </a:lvl1pPr>
            <a:lvl2pPr marL="808038" indent="-309563"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2pPr>
            <a:lvl3pPr marL="1243013"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3pPr>
            <a:lvl4pPr marL="1741488"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4pPr>
            <a:lvl5pPr marL="2238375"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800" dirty="0">
                <a:ea typeface="ＭＳ Ｐゴシック" pitchFamily="34" charset="-128"/>
              </a:rPr>
              <a:t>The GESSEB glider mission for </a:t>
            </a:r>
            <a:r>
              <a:rPr lang="en-US" sz="1800" dirty="0" err="1">
                <a:ea typeface="ＭＳ Ｐゴシック" pitchFamily="34" charset="-128"/>
              </a:rPr>
              <a:t>analysing</a:t>
            </a:r>
            <a:r>
              <a:rPr lang="en-US" sz="1800" dirty="0">
                <a:ea typeface="ＭＳ Ｐゴシック" pitchFamily="34" charset="-128"/>
              </a:rPr>
              <a:t> </a:t>
            </a:r>
            <a:r>
              <a:rPr lang="en-US" sz="1800" dirty="0" err="1">
                <a:ea typeface="ＭＳ Ｐゴシック" pitchFamily="34" charset="-128"/>
              </a:rPr>
              <a:t>mesoscale</a:t>
            </a:r>
            <a:r>
              <a:rPr lang="en-US" sz="1800" dirty="0">
                <a:ea typeface="ＭＳ Ｐゴシック" pitchFamily="34" charset="-128"/>
              </a:rPr>
              <a:t> eddies in </a:t>
            </a:r>
            <a:r>
              <a:rPr lang="en-US" sz="1800" dirty="0" smtClean="0">
                <a:ea typeface="ＭＳ Ｐゴシック" pitchFamily="34" charset="-128"/>
              </a:rPr>
              <a:t>the southeastern </a:t>
            </a:r>
            <a:r>
              <a:rPr lang="en-US" sz="1800" dirty="0">
                <a:ea typeface="ＭＳ Ｐゴシック" pitchFamily="34" charset="-128"/>
              </a:rPr>
              <a:t>Bay of Biscay</a:t>
            </a:r>
            <a:br>
              <a:rPr lang="en-US" sz="1800" dirty="0">
                <a:ea typeface="ＭＳ Ｐゴシック" pitchFamily="34" charset="-128"/>
              </a:rPr>
            </a:br>
            <a:endParaRPr lang="en-US" sz="1800" dirty="0" smtClean="0">
              <a:ea typeface="ＭＳ Ｐゴシック" pitchFamily="34" charset="-128"/>
            </a:endParaRPr>
          </a:p>
        </p:txBody>
      </p:sp>
      <p:sp>
        <p:nvSpPr>
          <p:cNvPr id="2" name="Slide Number Placeholder 1"/>
          <p:cNvSpPr>
            <a:spLocks noGrp="1"/>
          </p:cNvSpPr>
          <p:nvPr>
            <p:ph type="sldNum" sz="quarter" idx="26"/>
          </p:nvPr>
        </p:nvSpPr>
        <p:spPr>
          <a:xfrm>
            <a:off x="9740900" y="7232583"/>
            <a:ext cx="412750" cy="76334"/>
          </a:xfrm>
        </p:spPr>
        <p:txBody>
          <a:bodyPr/>
          <a:lstStyle/>
          <a:p>
            <a:pPr>
              <a:defRPr/>
            </a:pPr>
            <a:fld id="{52BCFE35-5ECD-4E56-A99E-94BF2549307E}" type="slidenum">
              <a:rPr lang="en-US"/>
              <a:pPr>
                <a:defRPr/>
              </a:pPr>
              <a:t>3</a:t>
            </a:fld>
            <a:endParaRPr lang="en-US" dirty="0"/>
          </a:p>
        </p:txBody>
      </p:sp>
      <p:sp>
        <p:nvSpPr>
          <p:cNvPr id="3" name="Text Placeholder 2"/>
          <p:cNvSpPr>
            <a:spLocks noGrp="1"/>
          </p:cNvSpPr>
          <p:nvPr>
            <p:ph type="body" sz="quarter" idx="23"/>
          </p:nvPr>
        </p:nvSpPr>
        <p:spPr>
          <a:xfrm>
            <a:off x="360363" y="560388"/>
            <a:ext cx="7437437" cy="227012"/>
          </a:xfrm>
        </p:spPr>
        <p:txBody>
          <a:bodyPr/>
          <a:lstStyle/>
          <a:p>
            <a:pPr>
              <a:buFont typeface="Arial" charset="0"/>
              <a:buNone/>
              <a:defRPr/>
            </a:pPr>
            <a:r>
              <a:rPr lang="en-US" dirty="0" smtClean="0"/>
              <a:t>introduction</a:t>
            </a:r>
            <a:endParaRPr lang="en-US" dirty="0"/>
          </a:p>
        </p:txBody>
      </p:sp>
      <p:sp>
        <p:nvSpPr>
          <p:cNvPr id="6149" name="Text Placeholder 4"/>
          <p:cNvSpPr>
            <a:spLocks noGrp="1"/>
          </p:cNvSpPr>
          <p:nvPr>
            <p:ph type="body" sz="quarter" idx="25"/>
          </p:nvPr>
        </p:nvSpPr>
        <p:spPr>
          <a:xfrm>
            <a:off x="285750" y="924918"/>
            <a:ext cx="10077450" cy="1932582"/>
          </a:xfrm>
        </p:spPr>
        <p:txBody>
          <a:bodyPr/>
          <a:lstStyle/>
          <a:p>
            <a:pPr algn="ctr"/>
            <a:r>
              <a:rPr lang="en-GB" sz="2200" b="1" u="sng" dirty="0">
                <a:solidFill>
                  <a:schemeClr val="tx1"/>
                </a:solidFill>
                <a:ea typeface="ＭＳ Ｐゴシック" pitchFamily="34" charset="-128"/>
              </a:rPr>
              <a:t>The Bay of Biscay &amp; </a:t>
            </a:r>
            <a:r>
              <a:rPr lang="en-GB" sz="2200" b="1" u="sng" dirty="0" err="1">
                <a:solidFill>
                  <a:schemeClr val="tx1"/>
                </a:solidFill>
                <a:ea typeface="ＭＳ Ｐゴシック" pitchFamily="34" charset="-128"/>
              </a:rPr>
              <a:t>mesoscale</a:t>
            </a:r>
            <a:r>
              <a:rPr lang="en-GB" sz="2200" b="1" u="sng" dirty="0">
                <a:solidFill>
                  <a:schemeClr val="tx1"/>
                </a:solidFill>
                <a:ea typeface="ＭＳ Ｐゴシック" pitchFamily="34" charset="-128"/>
              </a:rPr>
              <a:t> </a:t>
            </a:r>
            <a:r>
              <a:rPr lang="en-GB" sz="2200" b="1" u="sng" dirty="0" smtClean="0">
                <a:solidFill>
                  <a:schemeClr val="tx1"/>
                </a:solidFill>
                <a:ea typeface="ＭＳ Ｐゴシック" pitchFamily="34" charset="-128"/>
              </a:rPr>
              <a:t>eddies</a:t>
            </a:r>
          </a:p>
          <a:p>
            <a:pPr algn="ctr"/>
            <a:endParaRPr lang="en-GB" sz="2000" dirty="0" smtClean="0">
              <a:solidFill>
                <a:schemeClr val="tx1"/>
              </a:solidFill>
              <a:ea typeface="ＭＳ Ｐゴシック" pitchFamily="34" charset="-128"/>
            </a:endParaRPr>
          </a:p>
          <a:p>
            <a:pPr algn="ctr"/>
            <a:r>
              <a:rPr lang="en-GB" sz="2000" dirty="0" smtClean="0">
                <a:solidFill>
                  <a:schemeClr val="tx1"/>
                </a:solidFill>
                <a:ea typeface="ＭＳ Ｐゴシック" pitchFamily="34" charset="-128"/>
              </a:rPr>
              <a:t>They </a:t>
            </a:r>
            <a:r>
              <a:rPr lang="en-GB" sz="2000" dirty="0">
                <a:solidFill>
                  <a:schemeClr val="tx1"/>
                </a:solidFill>
                <a:ea typeface="ＭＳ Ｐゴシック" pitchFamily="34" charset="-128"/>
              </a:rPr>
              <a:t>migrate</a:t>
            </a:r>
            <a:r>
              <a:rPr lang="en-GB" sz="2000" b="1" dirty="0">
                <a:solidFill>
                  <a:schemeClr val="tx1"/>
                </a:solidFill>
                <a:ea typeface="ＭＳ Ｐゴシック" pitchFamily="34" charset="-128"/>
              </a:rPr>
              <a:t> westward</a:t>
            </a:r>
            <a:r>
              <a:rPr lang="en-GB" sz="2000" dirty="0">
                <a:solidFill>
                  <a:schemeClr val="tx1"/>
                </a:solidFill>
                <a:ea typeface="ＭＳ Ｐゴシック" pitchFamily="34" charset="-128"/>
              </a:rPr>
              <a:t>, excluding the so-called </a:t>
            </a:r>
            <a:r>
              <a:rPr lang="en-GB" sz="2000" b="1" dirty="0">
                <a:solidFill>
                  <a:schemeClr val="tx1"/>
                </a:solidFill>
                <a:ea typeface="ＭＳ Ｐゴシック" pitchFamily="34" charset="-128"/>
              </a:rPr>
              <a:t>4</a:t>
            </a:r>
            <a:r>
              <a:rPr lang="en-GB" sz="2000" b="1" dirty="0">
                <a:solidFill>
                  <a:schemeClr val="tx1"/>
                </a:solidFill>
                <a:latin typeface="Andalus" pitchFamily="18" charset="-78"/>
                <a:ea typeface="Times New Roman"/>
                <a:cs typeface="Andalus" pitchFamily="18" charset="-78"/>
              </a:rPr>
              <a:t>º</a:t>
            </a:r>
            <a:r>
              <a:rPr lang="en-GB" sz="2000" b="1" dirty="0">
                <a:solidFill>
                  <a:schemeClr val="tx1"/>
                </a:solidFill>
                <a:ea typeface="Times New Roman"/>
              </a:rPr>
              <a:t>W</a:t>
            </a:r>
            <a:r>
              <a:rPr lang="en-GB" sz="2000" dirty="0">
                <a:solidFill>
                  <a:schemeClr val="tx1"/>
                </a:solidFill>
              </a:rPr>
              <a:t> </a:t>
            </a:r>
            <a:r>
              <a:rPr lang="en-GB" sz="2000" dirty="0" err="1">
                <a:solidFill>
                  <a:schemeClr val="tx1"/>
                </a:solidFill>
                <a:ea typeface="ＭＳ Ｐゴシック" pitchFamily="34" charset="-128"/>
              </a:rPr>
              <a:t>anticyclonic</a:t>
            </a:r>
            <a:r>
              <a:rPr lang="en-GB" sz="2000" dirty="0">
                <a:solidFill>
                  <a:schemeClr val="tx1"/>
                </a:solidFill>
                <a:ea typeface="ＭＳ Ｐゴシック" pitchFamily="34" charset="-128"/>
              </a:rPr>
              <a:t> that remains near the same position during weeks and months (</a:t>
            </a:r>
            <a:r>
              <a:rPr lang="en-GB" sz="2000" dirty="0" err="1">
                <a:solidFill>
                  <a:schemeClr val="tx1"/>
                </a:solidFill>
                <a:ea typeface="ＭＳ Ｐゴシック" pitchFamily="34" charset="-128"/>
              </a:rPr>
              <a:t>Pingree</a:t>
            </a:r>
            <a:r>
              <a:rPr lang="en-GB" sz="2000" dirty="0">
                <a:solidFill>
                  <a:schemeClr val="tx1"/>
                </a:solidFill>
                <a:ea typeface="ＭＳ Ｐゴシック" pitchFamily="34" charset="-128"/>
              </a:rPr>
              <a:t> and Le </a:t>
            </a:r>
            <a:r>
              <a:rPr lang="en-GB" sz="2000" dirty="0" err="1">
                <a:solidFill>
                  <a:schemeClr val="tx1"/>
                </a:solidFill>
                <a:ea typeface="ＭＳ Ｐゴシック" pitchFamily="34" charset="-128"/>
              </a:rPr>
              <a:t>Cann</a:t>
            </a:r>
            <a:r>
              <a:rPr lang="en-GB" sz="2000" dirty="0">
                <a:solidFill>
                  <a:schemeClr val="tx1"/>
                </a:solidFill>
                <a:ea typeface="ＭＳ Ｐゴシック" pitchFamily="34" charset="-128"/>
              </a:rPr>
              <a:t>, 1992a; </a:t>
            </a:r>
            <a:r>
              <a:rPr lang="en-GB" sz="2000" dirty="0" err="1">
                <a:solidFill>
                  <a:schemeClr val="tx1"/>
                </a:solidFill>
                <a:ea typeface="ＭＳ Ｐゴシック" pitchFamily="34" charset="-128"/>
              </a:rPr>
              <a:t>Pingree</a:t>
            </a:r>
            <a:r>
              <a:rPr lang="en-GB" sz="2000" dirty="0">
                <a:solidFill>
                  <a:schemeClr val="tx1"/>
                </a:solidFill>
                <a:ea typeface="ＭＳ Ｐゴシック" pitchFamily="34" charset="-128"/>
              </a:rPr>
              <a:t> and Le </a:t>
            </a:r>
            <a:r>
              <a:rPr lang="en-GB" sz="2000" dirty="0" err="1">
                <a:solidFill>
                  <a:schemeClr val="tx1"/>
                </a:solidFill>
                <a:ea typeface="ＭＳ Ｐゴシック" pitchFamily="34" charset="-128"/>
              </a:rPr>
              <a:t>Cann</a:t>
            </a:r>
            <a:r>
              <a:rPr lang="en-GB" sz="2000" dirty="0">
                <a:solidFill>
                  <a:schemeClr val="tx1"/>
                </a:solidFill>
                <a:ea typeface="ＭＳ Ｐゴシック" pitchFamily="34" charset="-128"/>
              </a:rPr>
              <a:t>, 1992b; Garcia-Soto et al., 2002).</a:t>
            </a:r>
            <a:r>
              <a:rPr lang="en-US" sz="2000" dirty="0">
                <a:solidFill>
                  <a:schemeClr val="tx1"/>
                </a:solidFill>
                <a:ea typeface="ＭＳ Ｐゴシック" pitchFamily="34" charset="-128"/>
              </a:rPr>
              <a:t> This kind of eddy appeared during years of strong winter slope current (Garcia-Soto et al., 2002…).</a:t>
            </a:r>
            <a:endParaRPr lang="en-GB" sz="2000" dirty="0">
              <a:solidFill>
                <a:schemeClr val="tx1"/>
              </a:solidFill>
              <a:ea typeface="ＭＳ Ｐゴシック" pitchFamily="34" charset="-128"/>
            </a:endParaRPr>
          </a:p>
          <a:p>
            <a:pPr algn="ctr"/>
            <a:endParaRPr lang="en-GB" sz="2000" dirty="0" smtClean="0">
              <a:solidFill>
                <a:schemeClr val="tx1"/>
              </a:solidFill>
              <a:ea typeface="ＭＳ Ｐゴシック" pitchFamily="34" charset="-128"/>
            </a:endParaRPr>
          </a:p>
        </p:txBody>
      </p:sp>
      <p:sp>
        <p:nvSpPr>
          <p:cNvPr id="4" name="3 Rectángulo"/>
          <p:cNvSpPr/>
          <p:nvPr/>
        </p:nvSpPr>
        <p:spPr>
          <a:xfrm>
            <a:off x="285750" y="5999162"/>
            <a:ext cx="9867900" cy="1323439"/>
          </a:xfrm>
          <a:prstGeom prst="rect">
            <a:avLst/>
          </a:prstGeom>
        </p:spPr>
        <p:txBody>
          <a:bodyPr wrap="square">
            <a:spAutoFit/>
          </a:bodyPr>
          <a:lstStyle/>
          <a:p>
            <a:pPr algn="ctr"/>
            <a:r>
              <a:rPr lang="en-US" dirty="0" err="1">
                <a:latin typeface="Frutiger Linotype"/>
                <a:ea typeface="ＭＳ Ｐゴシック" pitchFamily="34" charset="-128"/>
              </a:rPr>
              <a:t>Mesoscale</a:t>
            </a:r>
            <a:r>
              <a:rPr lang="en-US" dirty="0">
                <a:latin typeface="Frutiger Linotype"/>
                <a:ea typeface="ＭＳ Ｐゴシック" pitchFamily="34" charset="-128"/>
              </a:rPr>
              <a:t> </a:t>
            </a:r>
            <a:r>
              <a:rPr lang="en-US" dirty="0" smtClean="0">
                <a:latin typeface="Frutiger Linotype"/>
                <a:ea typeface="ＭＳ Ｐゴシック" pitchFamily="34" charset="-128"/>
              </a:rPr>
              <a:t>eddies </a:t>
            </a:r>
            <a:r>
              <a:rPr lang="en-US" dirty="0">
                <a:latin typeface="Frutiger Linotype"/>
                <a:ea typeface="ＭＳ Ｐゴシック" pitchFamily="34" charset="-128"/>
              </a:rPr>
              <a:t>modify the physical dynamics and affect the </a:t>
            </a:r>
            <a:r>
              <a:rPr lang="en-US" b="1" dirty="0">
                <a:latin typeface="Frutiger Linotype"/>
                <a:ea typeface="ＭＳ Ｐゴシック" pitchFamily="34" charset="-128"/>
              </a:rPr>
              <a:t>biology</a:t>
            </a:r>
            <a:r>
              <a:rPr lang="en-US" dirty="0">
                <a:latin typeface="Frutiger Linotype"/>
                <a:ea typeface="ＭＳ Ｐゴシック" pitchFamily="34" charset="-128"/>
              </a:rPr>
              <a:t> of the area (e.g. </a:t>
            </a:r>
            <a:r>
              <a:rPr lang="en-US" dirty="0" err="1">
                <a:latin typeface="Frutiger Linotype"/>
                <a:ea typeface="ＭＳ Ｐゴシック" pitchFamily="34" charset="-128"/>
              </a:rPr>
              <a:t>Irigoien</a:t>
            </a:r>
            <a:r>
              <a:rPr lang="en-US" dirty="0">
                <a:latin typeface="Frutiger Linotype"/>
                <a:ea typeface="ＭＳ Ｐゴシック" pitchFamily="34" charset="-128"/>
              </a:rPr>
              <a:t> et al., 2008): retention of plankton (e.g. </a:t>
            </a:r>
            <a:r>
              <a:rPr lang="en-US" dirty="0" err="1">
                <a:latin typeface="Frutiger Linotype"/>
                <a:ea typeface="ＭＳ Ｐゴシック" pitchFamily="34" charset="-128"/>
              </a:rPr>
              <a:t>ichthyoplankton</a:t>
            </a:r>
            <a:r>
              <a:rPr lang="en-US" dirty="0">
                <a:latin typeface="Frutiger Linotype"/>
                <a:ea typeface="ＭＳ Ｐゴシック" pitchFamily="34" charset="-128"/>
              </a:rPr>
              <a:t>), advection of particles, upwelling…</a:t>
            </a:r>
          </a:p>
          <a:p>
            <a:pPr algn="ctr"/>
            <a:endParaRPr lang="en-GB" dirty="0">
              <a:ea typeface="ＭＳ Ｐゴシック" pitchFamily="34" charset="-128"/>
            </a:endParaRPr>
          </a:p>
        </p:txBody>
      </p:sp>
      <p:grpSp>
        <p:nvGrpSpPr>
          <p:cNvPr id="6" name="5 Grupo"/>
          <p:cNvGrpSpPr/>
          <p:nvPr/>
        </p:nvGrpSpPr>
        <p:grpSpPr>
          <a:xfrm>
            <a:off x="815635" y="2752725"/>
            <a:ext cx="9080501" cy="3059113"/>
            <a:chOff x="815635" y="2752725"/>
            <a:chExt cx="9080501" cy="3059113"/>
          </a:xfrm>
        </p:grpSpPr>
        <p:sp>
          <p:nvSpPr>
            <p:cNvPr id="14" name="13 Flecha derecha"/>
            <p:cNvSpPr/>
            <p:nvPr/>
          </p:nvSpPr>
          <p:spPr>
            <a:xfrm>
              <a:off x="982323" y="3087688"/>
              <a:ext cx="8786813" cy="346075"/>
            </a:xfrm>
            <a:prstGeom prst="rightArrow">
              <a:avLst/>
            </a:prstGeom>
            <a:solidFill>
              <a:srgbClr val="FF0000"/>
            </a:solid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80165" tIns="40083" rIns="80165" bIns="40083" anchor="ctr"/>
            <a:lstStyle/>
            <a:p>
              <a:pPr algn="ctr">
                <a:defRPr/>
              </a:pPr>
              <a:endParaRPr lang="es-ES" b="1"/>
            </a:p>
          </p:txBody>
        </p:sp>
        <p:sp>
          <p:nvSpPr>
            <p:cNvPr id="15" name="3 CuadroTexto"/>
            <p:cNvSpPr txBox="1">
              <a:spLocks noChangeArrowheads="1"/>
            </p:cNvSpPr>
            <p:nvPr/>
          </p:nvSpPr>
          <p:spPr bwMode="auto">
            <a:xfrm>
              <a:off x="1077573" y="2763838"/>
              <a:ext cx="630165" cy="388725"/>
            </a:xfrm>
            <a:prstGeom prst="rect">
              <a:avLst/>
            </a:prstGeom>
            <a:noFill/>
            <a:ln w="9525">
              <a:noFill/>
              <a:miter lim="800000"/>
              <a:headEnd/>
              <a:tailEnd/>
            </a:ln>
          </p:spPr>
          <p:txBody>
            <a:bodyPr wrap="none" lIns="80165" tIns="40083" rIns="80165" bIns="40083">
              <a:spAutoFit/>
            </a:bodyPr>
            <a:lstStyle/>
            <a:p>
              <a:r>
                <a:rPr lang="es-ES_tradnl" sz="2000" b="1" dirty="0" err="1" smtClean="0">
                  <a:latin typeface="Calibri" pitchFamily="34" charset="0"/>
                  <a:ea typeface="ＭＳ Ｐゴシック"/>
                  <a:cs typeface="ＭＳ Ｐゴシック"/>
                </a:rPr>
                <a:t>May</a:t>
              </a:r>
              <a:endParaRPr lang="es-ES" sz="2000" b="1" dirty="0">
                <a:latin typeface="Calibri" pitchFamily="34" charset="0"/>
                <a:ea typeface="ＭＳ Ｐゴシック"/>
                <a:cs typeface="ＭＳ Ｐゴシック"/>
              </a:endParaRPr>
            </a:p>
          </p:txBody>
        </p:sp>
        <p:sp>
          <p:nvSpPr>
            <p:cNvPr id="16" name="13 CuadroTexto"/>
            <p:cNvSpPr txBox="1">
              <a:spLocks noChangeArrowheads="1"/>
            </p:cNvSpPr>
            <p:nvPr/>
          </p:nvSpPr>
          <p:spPr bwMode="auto">
            <a:xfrm>
              <a:off x="8761073" y="2752725"/>
              <a:ext cx="902804" cy="388725"/>
            </a:xfrm>
            <a:prstGeom prst="rect">
              <a:avLst/>
            </a:prstGeom>
            <a:noFill/>
            <a:ln w="9525">
              <a:noFill/>
              <a:miter lim="800000"/>
              <a:headEnd/>
              <a:tailEnd/>
            </a:ln>
          </p:spPr>
          <p:txBody>
            <a:bodyPr wrap="none" lIns="80165" tIns="40083" rIns="80165" bIns="40083">
              <a:spAutoFit/>
            </a:bodyPr>
            <a:lstStyle/>
            <a:p>
              <a:r>
                <a:rPr lang="es-ES_tradnl" sz="2000" b="1" dirty="0" err="1" smtClean="0">
                  <a:latin typeface="Calibri" pitchFamily="34" charset="0"/>
                  <a:ea typeface="ＭＳ Ｐゴシック"/>
                  <a:cs typeface="ＭＳ Ｐゴシック"/>
                </a:rPr>
                <a:t>August</a:t>
              </a:r>
              <a:endParaRPr lang="es-ES" sz="2000" b="1" dirty="0">
                <a:latin typeface="Calibri" pitchFamily="34" charset="0"/>
                <a:ea typeface="ＭＳ Ｐゴシック"/>
                <a:cs typeface="ＭＳ Ｐゴシック"/>
              </a:endParaRPr>
            </a:p>
          </p:txBody>
        </p:sp>
        <p:pic>
          <p:nvPicPr>
            <p:cNvPr id="17" name="Picture 4" descr="20080708_2158sst_cg_beu_blag"/>
            <p:cNvPicPr>
              <a:picLocks noChangeAspect="1" noChangeArrowheads="1"/>
            </p:cNvPicPr>
            <p:nvPr/>
          </p:nvPicPr>
          <p:blipFill>
            <a:blip r:embed="rId3"/>
            <a:srcRect l="7967" t="6424" r="7082" b="11275"/>
            <a:stretch>
              <a:fillRect/>
            </a:stretch>
          </p:blipFill>
          <p:spPr bwMode="auto">
            <a:xfrm>
              <a:off x="3825536" y="3438525"/>
              <a:ext cx="3038475" cy="2336800"/>
            </a:xfrm>
            <a:prstGeom prst="rect">
              <a:avLst/>
            </a:prstGeom>
            <a:noFill/>
            <a:ln w="9525">
              <a:noFill/>
              <a:miter lim="800000"/>
              <a:headEnd/>
              <a:tailEnd/>
            </a:ln>
          </p:spPr>
        </p:pic>
        <p:pic>
          <p:nvPicPr>
            <p:cNvPr id="18" name="Picture 6" descr="sla_monthly_secorner20080716_20080813"/>
            <p:cNvPicPr>
              <a:picLocks noChangeAspect="1" noChangeArrowheads="1"/>
            </p:cNvPicPr>
            <p:nvPr/>
          </p:nvPicPr>
          <p:blipFill>
            <a:blip r:embed="rId4"/>
            <a:srcRect l="7967" t="6424" r="7082" b="11275"/>
            <a:stretch>
              <a:fillRect/>
            </a:stretch>
          </p:blipFill>
          <p:spPr bwMode="auto">
            <a:xfrm>
              <a:off x="6813211" y="3438525"/>
              <a:ext cx="3082925" cy="2373313"/>
            </a:xfrm>
            <a:prstGeom prst="rect">
              <a:avLst/>
            </a:prstGeom>
            <a:noFill/>
            <a:ln w="9525">
              <a:noFill/>
              <a:miter lim="800000"/>
              <a:headEnd/>
              <a:tailEnd/>
            </a:ln>
          </p:spPr>
        </p:pic>
        <p:pic>
          <p:nvPicPr>
            <p:cNvPr id="19" name="Picture 7"/>
            <p:cNvPicPr>
              <a:picLocks noChangeAspect="1" noChangeArrowheads="1"/>
            </p:cNvPicPr>
            <p:nvPr/>
          </p:nvPicPr>
          <p:blipFill>
            <a:blip r:embed="rId5"/>
            <a:srcRect/>
            <a:stretch>
              <a:fillRect/>
            </a:stretch>
          </p:blipFill>
          <p:spPr bwMode="auto">
            <a:xfrm>
              <a:off x="815635" y="3424238"/>
              <a:ext cx="3116263" cy="2387600"/>
            </a:xfrm>
            <a:prstGeom prst="rect">
              <a:avLst/>
            </a:prstGeom>
            <a:noFill/>
            <a:ln w="9525">
              <a:noFill/>
              <a:miter lim="800000"/>
              <a:headEnd/>
              <a:tailEnd/>
            </a:ln>
          </p:spPr>
        </p:pic>
      </p:grpSp>
    </p:spTree>
    <p:extLst>
      <p:ext uri="{BB962C8B-B14F-4D97-AF65-F5344CB8AC3E}">
        <p14:creationId xmlns:p14="http://schemas.microsoft.com/office/powerpoint/2010/main" val="317297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bwMode="auto">
          <a:xfrm>
            <a:off x="1" y="207961"/>
            <a:ext cx="10688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496888" rtl="0" fontAlgn="base">
              <a:spcBef>
                <a:spcPct val="20000"/>
              </a:spcBef>
              <a:spcAft>
                <a:spcPct val="0"/>
              </a:spcAft>
              <a:buFont typeface="Arial" pitchFamily="34" charset="0"/>
              <a:buNone/>
              <a:defRPr sz="2200" kern="1200" cap="none">
                <a:solidFill>
                  <a:srgbClr val="D29E82"/>
                </a:solidFill>
                <a:latin typeface="Frutiger Linotype"/>
                <a:ea typeface="ＭＳ Ｐゴシック" charset="0"/>
                <a:cs typeface="ＭＳ Ｐゴシック" charset="0"/>
              </a:defRPr>
            </a:lvl1pPr>
            <a:lvl2pPr marL="808038" indent="-309563"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2pPr>
            <a:lvl3pPr marL="1243013"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3pPr>
            <a:lvl4pPr marL="1741488"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4pPr>
            <a:lvl5pPr marL="2238375"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800" dirty="0">
                <a:ea typeface="ＭＳ Ｐゴシック" pitchFamily="34" charset="-128"/>
              </a:rPr>
              <a:t>The GESSEB glider mission for </a:t>
            </a:r>
            <a:r>
              <a:rPr lang="en-US" sz="1800" dirty="0" err="1">
                <a:ea typeface="ＭＳ Ｐゴシック" pitchFamily="34" charset="-128"/>
              </a:rPr>
              <a:t>analysing</a:t>
            </a:r>
            <a:r>
              <a:rPr lang="en-US" sz="1800" dirty="0">
                <a:ea typeface="ＭＳ Ｐゴシック" pitchFamily="34" charset="-128"/>
              </a:rPr>
              <a:t> </a:t>
            </a:r>
            <a:r>
              <a:rPr lang="en-US" sz="1800" dirty="0" err="1">
                <a:ea typeface="ＭＳ Ｐゴシック" pitchFamily="34" charset="-128"/>
              </a:rPr>
              <a:t>mesoscale</a:t>
            </a:r>
            <a:r>
              <a:rPr lang="en-US" sz="1800" dirty="0">
                <a:ea typeface="ＭＳ Ｐゴシック" pitchFamily="34" charset="-128"/>
              </a:rPr>
              <a:t> eddies in the southeastern Bay of Biscay</a:t>
            </a:r>
            <a:endParaRPr lang="en-US" sz="1800" dirty="0" smtClean="0">
              <a:ea typeface="ＭＳ Ｐゴシック" pitchFamily="34" charset="-128"/>
            </a:endParaRPr>
          </a:p>
        </p:txBody>
      </p:sp>
      <p:sp>
        <p:nvSpPr>
          <p:cNvPr id="2" name="Slide Number Placeholder 1"/>
          <p:cNvSpPr>
            <a:spLocks noGrp="1"/>
          </p:cNvSpPr>
          <p:nvPr>
            <p:ph type="sldNum" sz="quarter" idx="26"/>
          </p:nvPr>
        </p:nvSpPr>
        <p:spPr/>
        <p:txBody>
          <a:bodyPr/>
          <a:lstStyle/>
          <a:p>
            <a:pPr>
              <a:defRPr/>
            </a:pPr>
            <a:fld id="{52BCFE35-5ECD-4E56-A99E-94BF2549307E}" type="slidenum">
              <a:rPr lang="en-US"/>
              <a:pPr>
                <a:defRPr/>
              </a:pPr>
              <a:t>4</a:t>
            </a:fld>
            <a:endParaRPr lang="en-US" dirty="0"/>
          </a:p>
        </p:txBody>
      </p:sp>
      <p:sp>
        <p:nvSpPr>
          <p:cNvPr id="3" name="Text Placeholder 2"/>
          <p:cNvSpPr>
            <a:spLocks noGrp="1"/>
          </p:cNvSpPr>
          <p:nvPr>
            <p:ph type="body" sz="quarter" idx="23"/>
          </p:nvPr>
        </p:nvSpPr>
        <p:spPr>
          <a:xfrm>
            <a:off x="360363" y="560388"/>
            <a:ext cx="7437437" cy="227012"/>
          </a:xfrm>
        </p:spPr>
        <p:txBody>
          <a:bodyPr/>
          <a:lstStyle/>
          <a:p>
            <a:pPr>
              <a:buFont typeface="Arial" charset="0"/>
              <a:buNone/>
              <a:defRPr/>
            </a:pPr>
            <a:r>
              <a:rPr lang="en-US" dirty="0" smtClean="0"/>
              <a:t>introduction</a:t>
            </a:r>
            <a:endParaRPr lang="en-US" dirty="0"/>
          </a:p>
        </p:txBody>
      </p:sp>
      <p:sp>
        <p:nvSpPr>
          <p:cNvPr id="6149" name="Text Placeholder 4"/>
          <p:cNvSpPr>
            <a:spLocks noGrp="1"/>
          </p:cNvSpPr>
          <p:nvPr>
            <p:ph type="body" sz="quarter" idx="25"/>
          </p:nvPr>
        </p:nvSpPr>
        <p:spPr>
          <a:xfrm>
            <a:off x="177426" y="924918"/>
            <a:ext cx="5344318" cy="5886450"/>
          </a:xfrm>
          <a:solidFill>
            <a:schemeClr val="bg1"/>
          </a:solidFill>
        </p:spPr>
        <p:txBody>
          <a:bodyPr/>
          <a:lstStyle/>
          <a:p>
            <a:pPr algn="ctr"/>
            <a:r>
              <a:rPr lang="en-GB" sz="2200" b="1" u="sng" dirty="0" smtClean="0">
                <a:solidFill>
                  <a:schemeClr val="tx1"/>
                </a:solidFill>
                <a:ea typeface="ＭＳ Ｐゴシック" pitchFamily="34" charset="-128"/>
              </a:rPr>
              <a:t>Objectives of the GESEBB campaign</a:t>
            </a:r>
          </a:p>
          <a:p>
            <a:pPr algn="ctr"/>
            <a:endParaRPr lang="en-GB" sz="2200" b="1" u="sng" dirty="0" smtClean="0">
              <a:solidFill>
                <a:schemeClr val="tx1"/>
              </a:solidFill>
              <a:latin typeface="+mn-lt"/>
              <a:ea typeface="ＭＳ Ｐゴシック" pitchFamily="34" charset="-128"/>
            </a:endParaRPr>
          </a:p>
          <a:p>
            <a:pPr marL="342900" indent="-342900" algn="just">
              <a:buFont typeface="Wingdings" panose="05000000000000000000" pitchFamily="2" charset="2"/>
              <a:buChar char="v"/>
            </a:pPr>
            <a:r>
              <a:rPr lang="en-US" sz="2000" dirty="0">
                <a:solidFill>
                  <a:schemeClr val="tx1"/>
                </a:solidFill>
                <a:ea typeface="ＭＳ Ｐゴシック" pitchFamily="34" charset="-128"/>
              </a:rPr>
              <a:t>Analyzing </a:t>
            </a:r>
            <a:r>
              <a:rPr lang="en-US" sz="2000" b="1" dirty="0" smtClean="0">
                <a:solidFill>
                  <a:schemeClr val="tx1"/>
                </a:solidFill>
                <a:ea typeface="ＭＳ Ｐゴシック" pitchFamily="34" charset="-128"/>
              </a:rPr>
              <a:t>3D </a:t>
            </a:r>
            <a:r>
              <a:rPr lang="en-US" sz="2000" dirty="0">
                <a:solidFill>
                  <a:schemeClr val="tx1"/>
                </a:solidFill>
                <a:ea typeface="ＭＳ Ｐゴシック" pitchFamily="34" charset="-128"/>
              </a:rPr>
              <a:t>characteristics of </a:t>
            </a:r>
            <a:r>
              <a:rPr lang="en-US" sz="2000" dirty="0" smtClean="0">
                <a:solidFill>
                  <a:schemeClr val="tx1"/>
                </a:solidFill>
                <a:ea typeface="ＭＳ Ｐゴシック" pitchFamily="34" charset="-128"/>
              </a:rPr>
              <a:t>the </a:t>
            </a:r>
            <a:r>
              <a:rPr lang="en-US" sz="2000" b="1" dirty="0" smtClean="0">
                <a:solidFill>
                  <a:schemeClr val="tx1"/>
                </a:solidFill>
                <a:ea typeface="ＭＳ Ｐゴシック" pitchFamily="34" charset="-128"/>
              </a:rPr>
              <a:t>4ºW</a:t>
            </a:r>
            <a:r>
              <a:rPr lang="en-US" sz="2000" dirty="0" smtClean="0">
                <a:solidFill>
                  <a:schemeClr val="tx1"/>
                </a:solidFill>
                <a:ea typeface="ＭＳ Ｐゴシック" pitchFamily="34" charset="-128"/>
              </a:rPr>
              <a:t> SWODDY. </a:t>
            </a:r>
          </a:p>
          <a:p>
            <a:pPr marL="342900" indent="-342900" algn="just">
              <a:buFont typeface="Wingdings" panose="05000000000000000000" pitchFamily="2" charset="2"/>
              <a:buChar char="v"/>
            </a:pPr>
            <a:endParaRPr lang="en-US" sz="2000" dirty="0" smtClean="0">
              <a:solidFill>
                <a:schemeClr val="tx1"/>
              </a:solidFill>
              <a:ea typeface="ＭＳ Ｐゴシック" pitchFamily="34" charset="-128"/>
            </a:endParaRPr>
          </a:p>
          <a:p>
            <a:pPr marL="342900" indent="-342900" algn="just">
              <a:buFont typeface="Wingdings" panose="05000000000000000000" pitchFamily="2" charset="2"/>
              <a:buChar char="v"/>
            </a:pPr>
            <a:r>
              <a:rPr lang="en-US" sz="2000" dirty="0" smtClean="0">
                <a:solidFill>
                  <a:schemeClr val="tx1"/>
                </a:solidFill>
                <a:ea typeface="ＭＳ Ｐゴシック" pitchFamily="34" charset="-128"/>
              </a:rPr>
              <a:t>To </a:t>
            </a:r>
            <a:r>
              <a:rPr lang="en-US" sz="2000" dirty="0">
                <a:solidFill>
                  <a:schemeClr val="tx1"/>
                </a:solidFill>
                <a:ea typeface="ＭＳ Ｐゴシック" pitchFamily="34" charset="-128"/>
              </a:rPr>
              <a:t>know in detail the </a:t>
            </a:r>
            <a:r>
              <a:rPr lang="en-US" sz="2000" b="1" dirty="0">
                <a:solidFill>
                  <a:schemeClr val="tx1"/>
                </a:solidFill>
                <a:ea typeface="ＭＳ Ｐゴシック" pitchFamily="34" charset="-128"/>
              </a:rPr>
              <a:t>vertical structure </a:t>
            </a:r>
            <a:r>
              <a:rPr lang="en-US" sz="2000" dirty="0">
                <a:solidFill>
                  <a:schemeClr val="tx1"/>
                </a:solidFill>
                <a:ea typeface="ＭＳ Ｐゴシック" pitchFamily="34" charset="-128"/>
              </a:rPr>
              <a:t>of the eddy and its</a:t>
            </a:r>
            <a:r>
              <a:rPr lang="en-US" sz="2000" b="1" dirty="0">
                <a:solidFill>
                  <a:schemeClr val="tx1"/>
                </a:solidFill>
                <a:ea typeface="ＭＳ Ｐゴシック" pitchFamily="34" charset="-128"/>
              </a:rPr>
              <a:t> evolution </a:t>
            </a:r>
            <a:r>
              <a:rPr lang="en-US" sz="2000" dirty="0">
                <a:solidFill>
                  <a:schemeClr val="tx1"/>
                </a:solidFill>
                <a:ea typeface="ＭＳ Ｐゴシック" pitchFamily="34" charset="-128"/>
              </a:rPr>
              <a:t>during the two months of the </a:t>
            </a:r>
            <a:r>
              <a:rPr lang="en-US" sz="2000" dirty="0" smtClean="0">
                <a:solidFill>
                  <a:schemeClr val="tx1"/>
                </a:solidFill>
                <a:ea typeface="ＭＳ Ｐゴシック" pitchFamily="34" charset="-128"/>
              </a:rPr>
              <a:t>campaign.</a:t>
            </a:r>
          </a:p>
          <a:p>
            <a:pPr marL="342900" indent="-342900" algn="just">
              <a:buFont typeface="Wingdings" panose="05000000000000000000" pitchFamily="2" charset="2"/>
              <a:buChar char="v"/>
            </a:pPr>
            <a:endParaRPr lang="en-US" sz="2000" dirty="0" smtClean="0">
              <a:solidFill>
                <a:schemeClr val="tx1"/>
              </a:solidFill>
              <a:ea typeface="ＭＳ Ｐゴシック" pitchFamily="34" charset="-128"/>
            </a:endParaRPr>
          </a:p>
          <a:p>
            <a:pPr marL="342900" indent="-342900" algn="just">
              <a:buFont typeface="Wingdings" panose="05000000000000000000" pitchFamily="2" charset="2"/>
              <a:buChar char="v"/>
            </a:pPr>
            <a:r>
              <a:rPr lang="en-US" sz="2000" dirty="0" smtClean="0">
                <a:solidFill>
                  <a:schemeClr val="tx1"/>
                </a:solidFill>
                <a:ea typeface="ＭＳ Ｐゴシック" pitchFamily="34" charset="-128"/>
              </a:rPr>
              <a:t>To </a:t>
            </a:r>
            <a:r>
              <a:rPr lang="en-US" sz="2000" dirty="0">
                <a:solidFill>
                  <a:schemeClr val="tx1"/>
                </a:solidFill>
                <a:ea typeface="ＭＳ Ｐゴシック" pitchFamily="34" charset="-128"/>
              </a:rPr>
              <a:t>sample in detail the vertical structures of the </a:t>
            </a:r>
            <a:r>
              <a:rPr lang="en-US" sz="2000" b="1" dirty="0">
                <a:solidFill>
                  <a:schemeClr val="tx1"/>
                </a:solidFill>
                <a:ea typeface="ＭＳ Ｐゴシック" pitchFamily="34" charset="-128"/>
              </a:rPr>
              <a:t>water column</a:t>
            </a:r>
            <a:r>
              <a:rPr lang="en-US" sz="2000" dirty="0">
                <a:solidFill>
                  <a:schemeClr val="tx1"/>
                </a:solidFill>
                <a:ea typeface="ＭＳ Ｐゴシック" pitchFamily="34" charset="-128"/>
              </a:rPr>
              <a:t> (stratification, thermocline…) over the shelf-slope area in a period which is especially interesting regarding the biological cycle of some of the key species for the fishery activity. </a:t>
            </a:r>
            <a:endParaRPr lang="en-US" sz="2000" dirty="0" smtClean="0">
              <a:solidFill>
                <a:schemeClr val="tx1"/>
              </a:solidFill>
              <a:ea typeface="ＭＳ Ｐゴシック" pitchFamily="34" charset="-128"/>
            </a:endParaRPr>
          </a:p>
          <a:p>
            <a:pPr marL="342900" indent="-342900" algn="just">
              <a:buFont typeface="Wingdings" panose="05000000000000000000" pitchFamily="2" charset="2"/>
              <a:buChar char="v"/>
            </a:pPr>
            <a:endParaRPr lang="en-US" sz="2000" dirty="0" smtClean="0">
              <a:solidFill>
                <a:schemeClr val="tx1"/>
              </a:solidFill>
              <a:ea typeface="ＭＳ Ｐゴシック" pitchFamily="34" charset="-128"/>
            </a:endParaRP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0928" y="6243810"/>
            <a:ext cx="202882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nima.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8233" t="20128" r="4235" b="12415"/>
          <a:stretch/>
        </p:blipFill>
        <p:spPr>
          <a:xfrm>
            <a:off x="6534375" y="1142865"/>
            <a:ext cx="3995020" cy="2447553"/>
          </a:xfrm>
          <a:prstGeom prst="rect">
            <a:avLst/>
          </a:prstGeom>
        </p:spPr>
      </p:pic>
      <p:pic>
        <p:nvPicPr>
          <p:cNvPr id="12" name="11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4408" y="6167868"/>
            <a:ext cx="2591676" cy="1142484"/>
          </a:xfrm>
          <a:prstGeom prst="rect">
            <a:avLst/>
          </a:prstGeom>
        </p:spPr>
      </p:pic>
      <p:sp>
        <p:nvSpPr>
          <p:cNvPr id="4" name="3 Rectángulo"/>
          <p:cNvSpPr/>
          <p:nvPr/>
        </p:nvSpPr>
        <p:spPr>
          <a:xfrm>
            <a:off x="119632" y="6303536"/>
            <a:ext cx="5511296" cy="1015663"/>
          </a:xfrm>
          <a:prstGeom prst="rect">
            <a:avLst/>
          </a:prstGeom>
          <a:solidFill>
            <a:schemeClr val="bg1"/>
          </a:solidFill>
        </p:spPr>
        <p:txBody>
          <a:bodyPr wrap="square">
            <a:spAutoFit/>
          </a:bodyPr>
          <a:lstStyle/>
          <a:p>
            <a:pPr algn="just"/>
            <a:r>
              <a:rPr lang="en-US" b="1" dirty="0">
                <a:latin typeface="Frutiger Linotype"/>
                <a:ea typeface="ＭＳ Ｐゴシック" pitchFamily="34" charset="-128"/>
              </a:rPr>
              <a:t>Glider</a:t>
            </a:r>
            <a:r>
              <a:rPr lang="en-US" dirty="0">
                <a:latin typeface="Frutiger Linotype"/>
                <a:ea typeface="ＭＳ Ｐゴシック" pitchFamily="34" charset="-128"/>
              </a:rPr>
              <a:t> mission funded by the First call of the JERICO TNA (7</a:t>
            </a:r>
            <a:r>
              <a:rPr lang="en-US" baseline="30000" dirty="0">
                <a:latin typeface="Frutiger Linotype"/>
                <a:ea typeface="ＭＳ Ｐゴシック" pitchFamily="34" charset="-128"/>
              </a:rPr>
              <a:t>th</a:t>
            </a:r>
            <a:r>
              <a:rPr lang="en-US" dirty="0">
                <a:latin typeface="Frutiger Linotype"/>
                <a:ea typeface="ＭＳ Ｐゴシック" pitchFamily="34" charset="-128"/>
              </a:rPr>
              <a:t> Framework </a:t>
            </a:r>
            <a:r>
              <a:rPr lang="en-US" dirty="0" err="1">
                <a:latin typeface="Frutiger Linotype"/>
                <a:ea typeface="ＭＳ Ｐゴシック" pitchFamily="34" charset="-128"/>
              </a:rPr>
              <a:t>Programme</a:t>
            </a:r>
            <a:r>
              <a:rPr lang="en-US" dirty="0">
                <a:latin typeface="Frutiger Linotype"/>
                <a:ea typeface="ＭＳ Ｐゴシック" pitchFamily="34" charset="-128"/>
              </a:rPr>
              <a:t>).</a:t>
            </a:r>
          </a:p>
          <a:p>
            <a:pPr algn="just"/>
            <a:endParaRPr lang="en-US" dirty="0">
              <a:latin typeface="Frutiger Linotype"/>
              <a:ea typeface="ＭＳ Ｐゴシック" pitchFamily="34" charset="-128"/>
            </a:endParaRPr>
          </a:p>
        </p:txBody>
      </p:sp>
      <p:pic>
        <p:nvPicPr>
          <p:cNvPr id="5" name="4 Imagen"/>
          <p:cNvPicPr>
            <a:picLocks noChangeAspect="1"/>
          </p:cNvPicPr>
          <p:nvPr/>
        </p:nvPicPr>
        <p:blipFill rotWithShape="1">
          <a:blip r:embed="rId8">
            <a:extLst>
              <a:ext uri="{28A0092B-C50C-407E-A947-70E740481C1C}">
                <a14:useLocalDpi xmlns:a14="http://schemas.microsoft.com/office/drawing/2010/main" val="0"/>
              </a:ext>
            </a:extLst>
          </a:blip>
          <a:srcRect l="17235" r="15177"/>
          <a:stretch/>
        </p:blipFill>
        <p:spPr>
          <a:xfrm>
            <a:off x="6515325" y="3302126"/>
            <a:ext cx="3844300" cy="2828354"/>
          </a:xfrm>
          <a:prstGeom prst="rect">
            <a:avLst/>
          </a:prstGeom>
        </p:spPr>
      </p:pic>
    </p:spTree>
    <p:extLst>
      <p:ext uri="{BB962C8B-B14F-4D97-AF65-F5344CB8AC3E}">
        <p14:creationId xmlns:p14="http://schemas.microsoft.com/office/powerpoint/2010/main" val="14186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9">
                                            <p:txEl>
                                              <p:pRg st="4" end="4"/>
                                            </p:txEl>
                                          </p:spTgt>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24800" fill="hold"/>
                                        <p:tgtEl>
                                          <p:spTgt spid="9"/>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9">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9"/>
                </p:tgtEl>
              </p:cMediaNode>
            </p:video>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bwMode="auto">
          <a:xfrm>
            <a:off x="1" y="207961"/>
            <a:ext cx="10688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496888" rtl="0" fontAlgn="base">
              <a:spcBef>
                <a:spcPct val="20000"/>
              </a:spcBef>
              <a:spcAft>
                <a:spcPct val="0"/>
              </a:spcAft>
              <a:buFont typeface="Arial" pitchFamily="34" charset="0"/>
              <a:buNone/>
              <a:defRPr sz="2200" kern="1200" cap="none">
                <a:solidFill>
                  <a:srgbClr val="D29E82"/>
                </a:solidFill>
                <a:latin typeface="Frutiger Linotype"/>
                <a:ea typeface="ＭＳ Ｐゴシック" charset="0"/>
                <a:cs typeface="ＭＳ Ｐゴシック" charset="0"/>
              </a:defRPr>
            </a:lvl1pPr>
            <a:lvl2pPr marL="808038" indent="-309563"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2pPr>
            <a:lvl3pPr marL="1243013"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3pPr>
            <a:lvl4pPr marL="1741488"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4pPr>
            <a:lvl5pPr marL="2238375"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800" dirty="0">
                <a:ea typeface="ＭＳ Ｐゴシック" pitchFamily="34" charset="-128"/>
              </a:rPr>
              <a:t>The GESSEB glider mission for </a:t>
            </a:r>
            <a:r>
              <a:rPr lang="en-US" sz="1800" dirty="0" err="1">
                <a:ea typeface="ＭＳ Ｐゴシック" pitchFamily="34" charset="-128"/>
              </a:rPr>
              <a:t>analysing</a:t>
            </a:r>
            <a:r>
              <a:rPr lang="en-US" sz="1800" dirty="0">
                <a:ea typeface="ＭＳ Ｐゴシック" pitchFamily="34" charset="-128"/>
              </a:rPr>
              <a:t> </a:t>
            </a:r>
            <a:r>
              <a:rPr lang="en-US" sz="1800" dirty="0" err="1">
                <a:ea typeface="ＭＳ Ｐゴシック" pitchFamily="34" charset="-128"/>
              </a:rPr>
              <a:t>mesoscale</a:t>
            </a:r>
            <a:r>
              <a:rPr lang="en-US" sz="1800" dirty="0">
                <a:ea typeface="ＭＳ Ｐゴシック" pitchFamily="34" charset="-128"/>
              </a:rPr>
              <a:t> eddies in the southeastern Bay of Biscay</a:t>
            </a:r>
            <a:endParaRPr lang="en-US" sz="1800" dirty="0" smtClean="0">
              <a:ea typeface="ＭＳ Ｐゴシック" pitchFamily="34" charset="-128"/>
            </a:endParaRPr>
          </a:p>
        </p:txBody>
      </p:sp>
      <p:sp>
        <p:nvSpPr>
          <p:cNvPr id="2" name="Slide Number Placeholder 1"/>
          <p:cNvSpPr>
            <a:spLocks noGrp="1"/>
          </p:cNvSpPr>
          <p:nvPr>
            <p:ph type="sldNum" sz="quarter" idx="26"/>
          </p:nvPr>
        </p:nvSpPr>
        <p:spPr/>
        <p:txBody>
          <a:bodyPr/>
          <a:lstStyle/>
          <a:p>
            <a:pPr>
              <a:defRPr/>
            </a:pPr>
            <a:fld id="{52BCFE35-5ECD-4E56-A99E-94BF2549307E}" type="slidenum">
              <a:rPr lang="en-US"/>
              <a:pPr>
                <a:defRPr/>
              </a:pPr>
              <a:t>5</a:t>
            </a:fld>
            <a:endParaRPr lang="en-US" dirty="0"/>
          </a:p>
        </p:txBody>
      </p:sp>
      <p:sp>
        <p:nvSpPr>
          <p:cNvPr id="3" name="Text Placeholder 2"/>
          <p:cNvSpPr>
            <a:spLocks noGrp="1"/>
          </p:cNvSpPr>
          <p:nvPr>
            <p:ph type="body" sz="quarter" idx="23"/>
          </p:nvPr>
        </p:nvSpPr>
        <p:spPr>
          <a:xfrm>
            <a:off x="360363" y="560388"/>
            <a:ext cx="7437437" cy="227012"/>
          </a:xfrm>
        </p:spPr>
        <p:txBody>
          <a:bodyPr/>
          <a:lstStyle/>
          <a:p>
            <a:pPr>
              <a:buFont typeface="Arial" charset="0"/>
              <a:buNone/>
              <a:defRPr/>
            </a:pPr>
            <a:r>
              <a:rPr lang="en-US" dirty="0" smtClean="0"/>
              <a:t>Data &amp; methods</a:t>
            </a:r>
            <a:endParaRPr lang="en-US" dirty="0"/>
          </a:p>
        </p:txBody>
      </p:sp>
      <p:sp>
        <p:nvSpPr>
          <p:cNvPr id="6149" name="Text Placeholder 4"/>
          <p:cNvSpPr>
            <a:spLocks noGrp="1"/>
          </p:cNvSpPr>
          <p:nvPr>
            <p:ph type="body" sz="quarter" idx="25"/>
          </p:nvPr>
        </p:nvSpPr>
        <p:spPr>
          <a:xfrm>
            <a:off x="285750" y="924918"/>
            <a:ext cx="5894333" cy="6453344"/>
          </a:xfrm>
          <a:solidFill>
            <a:schemeClr val="bg1"/>
          </a:solidFill>
        </p:spPr>
        <p:txBody>
          <a:bodyPr/>
          <a:lstStyle/>
          <a:p>
            <a:pPr algn="just"/>
            <a:r>
              <a:rPr lang="en-GB" sz="1600" b="1" u="sng" dirty="0" smtClean="0">
                <a:solidFill>
                  <a:schemeClr val="accent6">
                    <a:lumMod val="75000"/>
                  </a:schemeClr>
                </a:solidFill>
                <a:ea typeface="ＭＳ Ｐゴシック" pitchFamily="34" charset="-128"/>
              </a:rPr>
              <a:t>Glider</a:t>
            </a:r>
            <a:endParaRPr lang="en-GB" sz="1600" b="1" u="sng" dirty="0">
              <a:solidFill>
                <a:schemeClr val="accent6">
                  <a:lumMod val="75000"/>
                </a:schemeClr>
              </a:solidFill>
              <a:ea typeface="ＭＳ Ｐゴシック" pitchFamily="34" charset="-128"/>
            </a:endParaRPr>
          </a:p>
          <a:p>
            <a:pPr marL="285750" indent="-285750" algn="just">
              <a:buFont typeface="Wingdings" panose="05000000000000000000" pitchFamily="2" charset="2"/>
              <a:buChar char="ü"/>
            </a:pPr>
            <a:r>
              <a:rPr lang="en-GB" sz="1600" dirty="0" err="1">
                <a:solidFill>
                  <a:schemeClr val="tx1"/>
                </a:solidFill>
                <a:ea typeface="ＭＳ Ｐゴシック" pitchFamily="34" charset="-128"/>
              </a:rPr>
              <a:t>Campe</a:t>
            </a:r>
            <a:r>
              <a:rPr lang="en-GB" sz="1600" dirty="0">
                <a:solidFill>
                  <a:schemeClr val="tx1"/>
                </a:solidFill>
                <a:ea typeface="ＭＳ Ｐゴシック" pitchFamily="34" charset="-128"/>
              </a:rPr>
              <a:t>: Slocum-1000 type glider; from the INSU-CNRS; CTD, dissolved oxygen, and fluorescence-turbidity sensors. </a:t>
            </a:r>
          </a:p>
          <a:p>
            <a:pPr marL="285750" indent="-285750" algn="just">
              <a:buFont typeface="Wingdings" panose="05000000000000000000" pitchFamily="2" charset="2"/>
              <a:buChar char="ü"/>
            </a:pPr>
            <a:r>
              <a:rPr lang="en-GB" sz="1600" dirty="0">
                <a:solidFill>
                  <a:schemeClr val="tx1"/>
                </a:solidFill>
                <a:ea typeface="ＭＳ Ｐゴシック" pitchFamily="34" charset="-128"/>
              </a:rPr>
              <a:t>Real time data transmission every surfacing event (~4h)</a:t>
            </a:r>
          </a:p>
          <a:p>
            <a:pPr marL="285750" indent="-285750" algn="just">
              <a:buFont typeface="Wingdings" panose="05000000000000000000" pitchFamily="2" charset="2"/>
              <a:buChar char="ü"/>
            </a:pPr>
            <a:r>
              <a:rPr lang="en-GB" sz="1600" dirty="0">
                <a:solidFill>
                  <a:schemeClr val="tx1"/>
                </a:solidFill>
                <a:ea typeface="ＭＳ Ｐゴシック" pitchFamily="34" charset="-128"/>
              </a:rPr>
              <a:t>Deployment position: Around 43.64ºN 2.69ºW (</a:t>
            </a:r>
            <a:r>
              <a:rPr lang="en-GB" sz="1600" dirty="0" err="1">
                <a:solidFill>
                  <a:schemeClr val="tx1"/>
                </a:solidFill>
                <a:ea typeface="ＭＳ Ｐゴシック" pitchFamily="34" charset="-128"/>
              </a:rPr>
              <a:t>Matxitxako</a:t>
            </a:r>
            <a:r>
              <a:rPr lang="en-GB" sz="1600" dirty="0">
                <a:solidFill>
                  <a:schemeClr val="tx1"/>
                </a:solidFill>
                <a:ea typeface="ＭＳ Ｐゴシック" pitchFamily="34" charset="-128"/>
              </a:rPr>
              <a:t> B.)</a:t>
            </a:r>
          </a:p>
          <a:p>
            <a:pPr marL="285750" indent="-285750" algn="just">
              <a:buFont typeface="Wingdings" panose="05000000000000000000" pitchFamily="2" charset="2"/>
              <a:buChar char="ü"/>
            </a:pPr>
            <a:r>
              <a:rPr lang="en-GB" sz="1600" dirty="0">
                <a:solidFill>
                  <a:schemeClr val="tx1"/>
                </a:solidFill>
                <a:ea typeface="ＭＳ Ｐゴシック" pitchFamily="34" charset="-128"/>
              </a:rPr>
              <a:t>Mission period: 23 </a:t>
            </a:r>
            <a:r>
              <a:rPr lang="en-GB" sz="1600" dirty="0" smtClean="0">
                <a:solidFill>
                  <a:schemeClr val="tx1"/>
                </a:solidFill>
                <a:ea typeface="ＭＳ Ｐゴシック" pitchFamily="34" charset="-128"/>
              </a:rPr>
              <a:t>July-24 </a:t>
            </a:r>
            <a:r>
              <a:rPr lang="en-GB" sz="1600" dirty="0">
                <a:solidFill>
                  <a:schemeClr val="tx1"/>
                </a:solidFill>
                <a:ea typeface="ＭＳ Ｐゴシック" pitchFamily="34" charset="-128"/>
              </a:rPr>
              <a:t>September</a:t>
            </a:r>
          </a:p>
          <a:p>
            <a:pPr algn="just"/>
            <a:endParaRPr lang="en-GB" sz="1600" dirty="0">
              <a:ea typeface="ＭＳ Ｐゴシック" pitchFamily="34" charset="-128"/>
            </a:endParaRPr>
          </a:p>
          <a:p>
            <a:pPr algn="just"/>
            <a:r>
              <a:rPr lang="en-GB" sz="1600" b="1" u="sng" dirty="0">
                <a:solidFill>
                  <a:schemeClr val="accent6">
                    <a:lumMod val="75000"/>
                  </a:schemeClr>
                </a:solidFill>
                <a:ea typeface="ＭＳ Ｐゴシック" pitchFamily="34" charset="-128"/>
              </a:rPr>
              <a:t>Drifters</a:t>
            </a:r>
          </a:p>
          <a:p>
            <a:pPr marL="285750" indent="-285750" algn="just">
              <a:buFont typeface="Wingdings" panose="05000000000000000000" pitchFamily="2" charset="2"/>
              <a:buChar char="ü"/>
            </a:pPr>
            <a:r>
              <a:rPr lang="en-GB" sz="1600" dirty="0">
                <a:solidFill>
                  <a:schemeClr val="tx1"/>
                </a:solidFill>
                <a:ea typeface="ＭＳ Ｐゴシック" pitchFamily="34" charset="-128"/>
              </a:rPr>
              <a:t>2 Ocean drifter Iridium (</a:t>
            </a:r>
            <a:r>
              <a:rPr lang="en-GB" sz="1600" dirty="0" err="1">
                <a:solidFill>
                  <a:schemeClr val="tx1"/>
                </a:solidFill>
                <a:ea typeface="ＭＳ Ｐゴシック" pitchFamily="34" charset="-128"/>
              </a:rPr>
              <a:t>Albatros</a:t>
            </a:r>
            <a:r>
              <a:rPr lang="en-GB" sz="1600" dirty="0">
                <a:solidFill>
                  <a:schemeClr val="tx1"/>
                </a:solidFill>
                <a:ea typeface="ＭＳ Ｐゴシック" pitchFamily="34" charset="-128"/>
              </a:rPr>
              <a:t>) drifters with a holey sock drogue centred at 50 m depth.</a:t>
            </a:r>
          </a:p>
          <a:p>
            <a:pPr marL="285750" indent="-285750" algn="just">
              <a:buFont typeface="Wingdings" panose="05000000000000000000" pitchFamily="2" charset="2"/>
              <a:buChar char="ü"/>
            </a:pPr>
            <a:r>
              <a:rPr lang="en-GB" sz="1600" dirty="0">
                <a:solidFill>
                  <a:schemeClr val="tx1"/>
                </a:solidFill>
                <a:ea typeface="ＭＳ Ｐゴシック" pitchFamily="34" charset="-128"/>
              </a:rPr>
              <a:t>Deployment position: 44º42’N 3º30’W and 44º36’N 3º27’W</a:t>
            </a:r>
          </a:p>
          <a:p>
            <a:pPr marL="285750" indent="-285750" algn="just">
              <a:buFont typeface="Wingdings" panose="05000000000000000000" pitchFamily="2" charset="2"/>
              <a:buChar char="ü"/>
            </a:pPr>
            <a:r>
              <a:rPr lang="en-GB" sz="1600" dirty="0">
                <a:solidFill>
                  <a:schemeClr val="tx1"/>
                </a:solidFill>
                <a:ea typeface="ＭＳ Ｐゴシック" pitchFamily="34" charset="-128"/>
              </a:rPr>
              <a:t>Mission period: 5 August -27 August and 2 September</a:t>
            </a:r>
          </a:p>
          <a:p>
            <a:pPr algn="just"/>
            <a:endParaRPr lang="en-GB" sz="1600" b="1" dirty="0">
              <a:ea typeface="ＭＳ Ｐゴシック" pitchFamily="34" charset="-128"/>
            </a:endParaRPr>
          </a:p>
          <a:p>
            <a:pPr algn="just"/>
            <a:r>
              <a:rPr lang="en-GB" sz="1600" b="1" u="sng" dirty="0" smtClean="0">
                <a:solidFill>
                  <a:schemeClr val="accent6">
                    <a:lumMod val="75000"/>
                  </a:schemeClr>
                </a:solidFill>
                <a:ea typeface="ＭＳ Ｐゴシック" pitchFamily="34" charset="-128"/>
              </a:rPr>
              <a:t>Satellite data/images (NRT)</a:t>
            </a:r>
          </a:p>
          <a:p>
            <a:pPr marL="285750" indent="-285750" algn="just">
              <a:buFont typeface="Wingdings" panose="05000000000000000000" pitchFamily="2" charset="2"/>
              <a:buChar char="ü"/>
            </a:pPr>
            <a:r>
              <a:rPr lang="en-GB" sz="1600" dirty="0" smtClean="0">
                <a:solidFill>
                  <a:schemeClr val="tx1"/>
                </a:solidFill>
                <a:ea typeface="ＭＳ Ｐゴシック" pitchFamily="34" charset="-128"/>
              </a:rPr>
              <a:t>SST (AVHRR 1 km)</a:t>
            </a:r>
          </a:p>
          <a:p>
            <a:pPr marL="285750" indent="-285750" algn="just">
              <a:buFont typeface="Wingdings" panose="05000000000000000000" pitchFamily="2" charset="2"/>
              <a:buChar char="ü"/>
            </a:pPr>
            <a:r>
              <a:rPr lang="en-GB" sz="1600" dirty="0" smtClean="0">
                <a:solidFill>
                  <a:schemeClr val="tx1"/>
                </a:solidFill>
                <a:ea typeface="ＭＳ Ｐゴシック" pitchFamily="34" charset="-128"/>
              </a:rPr>
              <a:t>Chlorophyll-a </a:t>
            </a:r>
            <a:r>
              <a:rPr lang="en-GB" sz="1600" dirty="0">
                <a:solidFill>
                  <a:schemeClr val="tx1"/>
                </a:solidFill>
                <a:ea typeface="ＭＳ Ｐゴシック" pitchFamily="34" charset="-128"/>
              </a:rPr>
              <a:t>concentration (MODIS 1 km)</a:t>
            </a:r>
          </a:p>
          <a:p>
            <a:pPr marL="285750" indent="-285750" algn="just">
              <a:buFont typeface="Wingdings" panose="05000000000000000000" pitchFamily="2" charset="2"/>
              <a:buChar char="ü"/>
            </a:pPr>
            <a:r>
              <a:rPr lang="en-GB" sz="1600" dirty="0" smtClean="0">
                <a:solidFill>
                  <a:schemeClr val="tx1"/>
                </a:solidFill>
                <a:ea typeface="ＭＳ Ｐゴシック" pitchFamily="34" charset="-128"/>
              </a:rPr>
              <a:t>AVISO-NRT altimetry </a:t>
            </a:r>
            <a:r>
              <a:rPr lang="en-GB" sz="1600" dirty="0">
                <a:solidFill>
                  <a:schemeClr val="tx1"/>
                </a:solidFill>
                <a:ea typeface="ＭＳ Ｐゴシック" pitchFamily="34" charset="-128"/>
              </a:rPr>
              <a:t>(geostrophic currents, merged</a:t>
            </a:r>
            <a:r>
              <a:rPr lang="en-GB" sz="1600" dirty="0" smtClean="0">
                <a:solidFill>
                  <a:schemeClr val="tx1"/>
                </a:solidFill>
                <a:ea typeface="ＭＳ Ｐゴシック" pitchFamily="34" charset="-128"/>
              </a:rPr>
              <a:t>)</a:t>
            </a:r>
          </a:p>
          <a:p>
            <a:pPr marL="285750" indent="-285750" algn="just">
              <a:buFont typeface="Wingdings" panose="05000000000000000000" pitchFamily="2" charset="2"/>
              <a:buChar char="ü"/>
            </a:pPr>
            <a:endParaRPr lang="en-GB" sz="1600" dirty="0" smtClean="0">
              <a:ea typeface="ＭＳ Ｐゴシック" pitchFamily="34" charset="-128"/>
            </a:endParaRPr>
          </a:p>
          <a:p>
            <a:pPr algn="just"/>
            <a:r>
              <a:rPr lang="en-GB" sz="1600" b="1" u="sng" dirty="0" err="1" smtClean="0">
                <a:solidFill>
                  <a:schemeClr val="accent6">
                    <a:lumMod val="75000"/>
                  </a:schemeClr>
                </a:solidFill>
                <a:ea typeface="ＭＳ Ｐゴシック" pitchFamily="34" charset="-128"/>
              </a:rPr>
              <a:t>Center</a:t>
            </a:r>
            <a:r>
              <a:rPr lang="en-GB" sz="1600" b="1" u="sng" dirty="0" smtClean="0">
                <a:solidFill>
                  <a:schemeClr val="accent6">
                    <a:lumMod val="75000"/>
                  </a:schemeClr>
                </a:solidFill>
                <a:ea typeface="ＭＳ Ｐゴシック" pitchFamily="34" charset="-128"/>
              </a:rPr>
              <a:t> Of Eddy Finder (COE)</a:t>
            </a:r>
          </a:p>
          <a:p>
            <a:pPr marL="285750" indent="-285750" algn="just">
              <a:buFont typeface="Wingdings" panose="05000000000000000000" pitchFamily="2" charset="2"/>
              <a:buChar char="ü"/>
            </a:pPr>
            <a:r>
              <a:rPr lang="en-GB" sz="1600" dirty="0" smtClean="0">
                <a:solidFill>
                  <a:schemeClr val="tx1"/>
                </a:solidFill>
                <a:ea typeface="ＭＳ Ｐゴシック" pitchFamily="34" charset="-128"/>
              </a:rPr>
              <a:t>Applied to the vertical integrated currents</a:t>
            </a:r>
          </a:p>
          <a:p>
            <a:pPr marL="285750" indent="-285750" algn="just">
              <a:buFont typeface="Wingdings" panose="05000000000000000000" pitchFamily="2" charset="2"/>
              <a:buChar char="ü"/>
            </a:pPr>
            <a:r>
              <a:rPr lang="en-GB" sz="1600" dirty="0" smtClean="0">
                <a:solidFill>
                  <a:schemeClr val="tx1"/>
                </a:solidFill>
                <a:ea typeface="ＭＳ Ｐゴシック" pitchFamily="34" charset="-128"/>
              </a:rPr>
              <a:t>Developed by </a:t>
            </a:r>
            <a:r>
              <a:rPr lang="en-GB" sz="1600" b="1" dirty="0" err="1" smtClean="0">
                <a:solidFill>
                  <a:schemeClr val="tx1"/>
                </a:solidFill>
                <a:ea typeface="ＭＳ Ｐゴシック" pitchFamily="34" charset="-128"/>
              </a:rPr>
              <a:t>Nencioli</a:t>
            </a:r>
            <a:r>
              <a:rPr lang="en-GB" sz="1600" b="1" dirty="0" smtClean="0">
                <a:solidFill>
                  <a:schemeClr val="tx1"/>
                </a:solidFill>
                <a:ea typeface="ＭＳ Ｐゴシック" pitchFamily="34" charset="-128"/>
              </a:rPr>
              <a:t> et al. (2008)</a:t>
            </a:r>
          </a:p>
          <a:p>
            <a:pPr algn="just"/>
            <a:endParaRPr lang="en-GB" sz="1600" dirty="0">
              <a:ea typeface="ＭＳ Ｐゴシック" pitchFamily="34" charset="-128"/>
            </a:endParaRPr>
          </a:p>
          <a:p>
            <a:pPr algn="just"/>
            <a:endParaRPr lang="en-GB" sz="1600" dirty="0">
              <a:ea typeface="ＭＳ Ｐゴシック" pitchFamily="34" charset="-128"/>
            </a:endParaRPr>
          </a:p>
          <a:p>
            <a:pPr algn="just"/>
            <a:endParaRPr lang="en-US" sz="1600" dirty="0">
              <a:ea typeface="ＭＳ Ｐゴシック" pitchFamily="34" charset="-128"/>
            </a:endParaRPr>
          </a:p>
        </p:txBody>
      </p:sp>
      <p:pic>
        <p:nvPicPr>
          <p:cNvPr id="33" name="3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6875" y="905125"/>
            <a:ext cx="3811592" cy="2846930"/>
          </a:xfrm>
          <a:prstGeom prst="rect">
            <a:avLst/>
          </a:prstGeom>
        </p:spPr>
      </p:pic>
      <p:pic>
        <p:nvPicPr>
          <p:cNvPr id="3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020" y="3832969"/>
            <a:ext cx="1978119" cy="1974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9020" y="5807034"/>
            <a:ext cx="2020451" cy="1752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 name="35 Grupo"/>
          <p:cNvGrpSpPr/>
          <p:nvPr/>
        </p:nvGrpSpPr>
        <p:grpSpPr>
          <a:xfrm>
            <a:off x="8394126" y="3761720"/>
            <a:ext cx="2415081" cy="3822366"/>
            <a:chOff x="8277163" y="3761720"/>
            <a:chExt cx="2415081" cy="3822366"/>
          </a:xfrm>
        </p:grpSpPr>
        <p:pic>
          <p:nvPicPr>
            <p:cNvPr id="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7163" y="3761720"/>
              <a:ext cx="2415081" cy="382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37 Estrella de 5 puntas"/>
            <p:cNvSpPr/>
            <p:nvPr/>
          </p:nvSpPr>
          <p:spPr>
            <a:xfrm>
              <a:off x="9516453" y="4599627"/>
              <a:ext cx="108000" cy="10800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0000"/>
                </a:solidFill>
              </a:endParaRPr>
            </a:p>
          </p:txBody>
        </p:sp>
        <p:sp>
          <p:nvSpPr>
            <p:cNvPr id="39" name="38 Estrella de 5 puntas"/>
            <p:cNvSpPr/>
            <p:nvPr/>
          </p:nvSpPr>
          <p:spPr>
            <a:xfrm>
              <a:off x="9637103" y="4745677"/>
              <a:ext cx="108000" cy="10800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0000"/>
                </a:solidFill>
              </a:endParaRPr>
            </a:p>
          </p:txBody>
        </p:sp>
      </p:grpSp>
      <p:pic>
        <p:nvPicPr>
          <p:cNvPr id="4098" name="Picture 2" descr="C:\use\Mis imágenes\sasema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2340" y="5672903"/>
            <a:ext cx="577119" cy="677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04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bwMode="auto">
          <a:xfrm>
            <a:off x="1" y="207961"/>
            <a:ext cx="10688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496888" rtl="0" fontAlgn="base">
              <a:spcBef>
                <a:spcPct val="20000"/>
              </a:spcBef>
              <a:spcAft>
                <a:spcPct val="0"/>
              </a:spcAft>
              <a:buFont typeface="Arial" pitchFamily="34" charset="0"/>
              <a:buNone/>
              <a:defRPr sz="2200" kern="1200" cap="none">
                <a:solidFill>
                  <a:srgbClr val="D29E82"/>
                </a:solidFill>
                <a:latin typeface="Frutiger Linotype"/>
                <a:ea typeface="ＭＳ Ｐゴシック" charset="0"/>
                <a:cs typeface="ＭＳ Ｐゴシック" charset="0"/>
              </a:defRPr>
            </a:lvl1pPr>
            <a:lvl2pPr marL="808038" indent="-309563"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2pPr>
            <a:lvl3pPr marL="1243013"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3pPr>
            <a:lvl4pPr marL="1741488"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4pPr>
            <a:lvl5pPr marL="2238375"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800" dirty="0">
                <a:ea typeface="ＭＳ Ｐゴシック" pitchFamily="34" charset="-128"/>
              </a:rPr>
              <a:t>The GESSEB glider mission for </a:t>
            </a:r>
            <a:r>
              <a:rPr lang="en-US" sz="1800" dirty="0" err="1">
                <a:ea typeface="ＭＳ Ｐゴシック" pitchFamily="34" charset="-128"/>
              </a:rPr>
              <a:t>analysing</a:t>
            </a:r>
            <a:r>
              <a:rPr lang="en-US" sz="1800" dirty="0">
                <a:ea typeface="ＭＳ Ｐゴシック" pitchFamily="34" charset="-128"/>
              </a:rPr>
              <a:t> </a:t>
            </a:r>
            <a:r>
              <a:rPr lang="en-US" sz="1800" dirty="0" err="1">
                <a:ea typeface="ＭＳ Ｐゴシック" pitchFamily="34" charset="-128"/>
              </a:rPr>
              <a:t>mesoscale</a:t>
            </a:r>
            <a:r>
              <a:rPr lang="en-US" sz="1800" dirty="0">
                <a:ea typeface="ＭＳ Ｐゴシック" pitchFamily="34" charset="-128"/>
              </a:rPr>
              <a:t> eddies in the southeastern Bay of Biscay</a:t>
            </a:r>
            <a:endParaRPr lang="en-US" sz="1800" dirty="0" smtClean="0">
              <a:ea typeface="ＭＳ Ｐゴシック" pitchFamily="34" charset="-128"/>
            </a:endParaRPr>
          </a:p>
        </p:txBody>
      </p:sp>
      <p:sp>
        <p:nvSpPr>
          <p:cNvPr id="3" name="Text Placeholder 2"/>
          <p:cNvSpPr>
            <a:spLocks noGrp="1"/>
          </p:cNvSpPr>
          <p:nvPr>
            <p:ph type="body" sz="quarter" idx="23"/>
          </p:nvPr>
        </p:nvSpPr>
        <p:spPr>
          <a:xfrm>
            <a:off x="360363" y="560388"/>
            <a:ext cx="7437437" cy="227012"/>
          </a:xfrm>
        </p:spPr>
        <p:txBody>
          <a:bodyPr/>
          <a:lstStyle/>
          <a:p>
            <a:pPr>
              <a:buFont typeface="Arial" charset="0"/>
              <a:buNone/>
              <a:defRPr/>
            </a:pPr>
            <a:r>
              <a:rPr lang="en-US" dirty="0" smtClean="0"/>
              <a:t>Data &amp; methods</a:t>
            </a:r>
            <a:endParaRPr lang="en-US" dirty="0"/>
          </a:p>
        </p:txBody>
      </p:sp>
      <p:sp>
        <p:nvSpPr>
          <p:cNvPr id="45" name="8 Marcador de contenido"/>
          <p:cNvSpPr txBox="1">
            <a:spLocks/>
          </p:cNvSpPr>
          <p:nvPr/>
        </p:nvSpPr>
        <p:spPr>
          <a:xfrm>
            <a:off x="360363" y="948386"/>
            <a:ext cx="7466438" cy="223200"/>
          </a:xfrm>
          <a:prstGeom prst="rect">
            <a:avLst/>
          </a:prstGeom>
        </p:spPr>
        <p:txBody>
          <a:bodyPr/>
          <a:lst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GB" sz="1600" dirty="0" smtClean="0">
                <a:solidFill>
                  <a:schemeClr val="accent6">
                    <a:lumMod val="75000"/>
                  </a:schemeClr>
                </a:solidFill>
                <a:latin typeface="Frutiger Linotype"/>
              </a:rPr>
              <a:t>FIRST MISSION DESIGN</a:t>
            </a:r>
          </a:p>
          <a:p>
            <a:pPr marL="0" indent="0">
              <a:buNone/>
            </a:pPr>
            <a:r>
              <a:rPr lang="en-GB" sz="1600" dirty="0" smtClean="0">
                <a:solidFill>
                  <a:srgbClr val="75837B"/>
                </a:solidFill>
                <a:latin typeface="Frutiger Linotype"/>
              </a:rPr>
              <a:t>4 </a:t>
            </a:r>
            <a:r>
              <a:rPr lang="en-GB" sz="1600" dirty="0">
                <a:solidFill>
                  <a:srgbClr val="75837B"/>
                </a:solidFill>
                <a:latin typeface="Frutiger Linotype"/>
              </a:rPr>
              <a:t>Rotating </a:t>
            </a:r>
            <a:r>
              <a:rPr lang="en-GB" sz="1600" dirty="0" smtClean="0">
                <a:solidFill>
                  <a:srgbClr val="75837B"/>
                </a:solidFill>
                <a:latin typeface="Frutiger Linotype"/>
              </a:rPr>
              <a:t>butterflies over the </a:t>
            </a:r>
            <a:r>
              <a:rPr lang="en-GB" sz="1600" dirty="0" err="1" smtClean="0">
                <a:solidFill>
                  <a:srgbClr val="75837B"/>
                </a:solidFill>
                <a:latin typeface="Frutiger Linotype"/>
              </a:rPr>
              <a:t>center</a:t>
            </a:r>
            <a:r>
              <a:rPr lang="en-GB" sz="1600" dirty="0" smtClean="0">
                <a:solidFill>
                  <a:srgbClr val="75837B"/>
                </a:solidFill>
                <a:latin typeface="Frutiger Linotype"/>
              </a:rPr>
              <a:t> of the 4ºW SWODDY</a:t>
            </a:r>
            <a:endParaRPr lang="en-GB" sz="1600" dirty="0">
              <a:solidFill>
                <a:srgbClr val="75837B"/>
              </a:solidFill>
              <a:latin typeface="Frutiger Linotype"/>
            </a:endParaRPr>
          </a:p>
          <a:p>
            <a:pPr marL="0" indent="0">
              <a:buNone/>
            </a:pPr>
            <a:endParaRPr lang="en-GB" sz="1600" dirty="0" smtClean="0">
              <a:solidFill>
                <a:schemeClr val="accent6">
                  <a:lumMod val="75000"/>
                </a:schemeClr>
              </a:solidFill>
              <a:latin typeface="Frutiger Linotype"/>
            </a:endParaRPr>
          </a:p>
          <a:p>
            <a:pPr marL="285750" indent="-285750">
              <a:buFontTx/>
              <a:buChar char="-"/>
            </a:pPr>
            <a:endParaRPr lang="en-GB" dirty="0" smtClean="0"/>
          </a:p>
          <a:p>
            <a:pPr marL="285750" indent="-285750">
              <a:buFontTx/>
              <a:buChar char="-"/>
            </a:pPr>
            <a:endParaRPr lang="en-GB" dirty="0" smtClean="0"/>
          </a:p>
          <a:p>
            <a:pPr lvl="1" indent="0">
              <a:buNone/>
            </a:pPr>
            <a:r>
              <a:rPr lang="en-GB" b="1" dirty="0" smtClean="0"/>
              <a:t>							</a:t>
            </a:r>
            <a:endParaRPr lang="es-ES_tradnl" dirty="0" smtClean="0"/>
          </a:p>
          <a:p>
            <a:pPr marL="285750" indent="-285750">
              <a:buFontTx/>
              <a:buChar char="-"/>
            </a:pPr>
            <a:endParaRPr lang="es-ES_tradnl" dirty="0" smtClean="0"/>
          </a:p>
          <a:p>
            <a:endParaRPr lang="es-ES" dirty="0"/>
          </a:p>
        </p:txBody>
      </p:sp>
      <p:pic>
        <p:nvPicPr>
          <p:cNvPr id="47" name="4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562" y="2494036"/>
            <a:ext cx="5855545" cy="4127491"/>
          </a:xfrm>
          <a:prstGeom prst="rect">
            <a:avLst/>
          </a:prstGeom>
        </p:spPr>
      </p:pic>
      <p:sp>
        <p:nvSpPr>
          <p:cNvPr id="48" name="8 Marcador de contenido"/>
          <p:cNvSpPr txBox="1">
            <a:spLocks/>
          </p:cNvSpPr>
          <p:nvPr/>
        </p:nvSpPr>
        <p:spPr>
          <a:xfrm>
            <a:off x="3159137" y="940650"/>
            <a:ext cx="7466438" cy="223200"/>
          </a:xfrm>
          <a:prstGeom prst="rect">
            <a:avLst/>
          </a:prstGeom>
        </p:spPr>
        <p:txBody>
          <a:bodyPr/>
          <a:lst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indent="0" algn="r">
              <a:buNone/>
            </a:pPr>
            <a:r>
              <a:rPr lang="en-GB" sz="1600" dirty="0" smtClean="0">
                <a:solidFill>
                  <a:schemeClr val="accent6">
                    <a:lumMod val="75000"/>
                  </a:schemeClr>
                </a:solidFill>
                <a:latin typeface="Frutiger Linotype"/>
              </a:rPr>
              <a:t>FINAL MISSION DESIGN</a:t>
            </a:r>
          </a:p>
          <a:p>
            <a:pPr marL="0" indent="0" algn="r">
              <a:buNone/>
            </a:pPr>
            <a:r>
              <a:rPr lang="en-GB" sz="1600" dirty="0" smtClean="0">
                <a:solidFill>
                  <a:srgbClr val="75837B"/>
                </a:solidFill>
                <a:latin typeface="Frutiger Linotype"/>
              </a:rPr>
              <a:t>Adapted transects</a:t>
            </a:r>
            <a:endParaRPr lang="en-GB" sz="1600" dirty="0">
              <a:solidFill>
                <a:srgbClr val="75837B"/>
              </a:solidFill>
              <a:latin typeface="Frutiger Linotype"/>
            </a:endParaRPr>
          </a:p>
          <a:p>
            <a:pPr marL="0" indent="0" algn="r">
              <a:buNone/>
            </a:pPr>
            <a:endParaRPr lang="en-GB" sz="1600" dirty="0" smtClean="0">
              <a:solidFill>
                <a:schemeClr val="accent6">
                  <a:lumMod val="75000"/>
                </a:schemeClr>
              </a:solidFill>
              <a:latin typeface="Frutiger Linotype"/>
            </a:endParaRPr>
          </a:p>
          <a:p>
            <a:pPr marL="285750" indent="-285750" algn="r">
              <a:buFontTx/>
              <a:buChar char="-"/>
            </a:pPr>
            <a:endParaRPr lang="en-GB" dirty="0" smtClean="0">
              <a:latin typeface="Frutiger Linotype"/>
            </a:endParaRPr>
          </a:p>
          <a:p>
            <a:pPr marL="285750" indent="-285750" algn="r">
              <a:buFontTx/>
              <a:buChar char="-"/>
            </a:pPr>
            <a:endParaRPr lang="en-GB" dirty="0" smtClean="0">
              <a:latin typeface="Frutiger Linotype"/>
            </a:endParaRPr>
          </a:p>
          <a:p>
            <a:pPr lvl="1" indent="0" algn="r">
              <a:buNone/>
            </a:pPr>
            <a:r>
              <a:rPr lang="en-GB" b="1" dirty="0" smtClean="0">
                <a:latin typeface="Frutiger Linotype"/>
              </a:rPr>
              <a:t>							</a:t>
            </a:r>
            <a:endParaRPr lang="es-ES_tradnl" dirty="0" smtClean="0">
              <a:latin typeface="Frutiger Linotype"/>
            </a:endParaRPr>
          </a:p>
          <a:p>
            <a:pPr marL="285750" indent="-285750" algn="r">
              <a:buFontTx/>
              <a:buChar char="-"/>
            </a:pPr>
            <a:endParaRPr lang="es-ES_tradnl" dirty="0" smtClean="0">
              <a:latin typeface="Frutiger Linotype"/>
            </a:endParaRPr>
          </a:p>
          <a:p>
            <a:pPr algn="r"/>
            <a:endParaRPr lang="es-ES" dirty="0">
              <a:latin typeface="Frutiger Linotype"/>
            </a:endParaRPr>
          </a:p>
        </p:txBody>
      </p:sp>
      <p:pic>
        <p:nvPicPr>
          <p:cNvPr id="52" name="51 Imagen"/>
          <p:cNvPicPr>
            <a:picLocks noChangeAspect="1"/>
          </p:cNvPicPr>
          <p:nvPr/>
        </p:nvPicPr>
        <p:blipFill rotWithShape="1">
          <a:blip r:embed="rId4">
            <a:extLst>
              <a:ext uri="{28A0092B-C50C-407E-A947-70E740481C1C}">
                <a14:useLocalDpi xmlns:a14="http://schemas.microsoft.com/office/drawing/2010/main" val="0"/>
              </a:ext>
            </a:extLst>
          </a:blip>
          <a:srcRect l="24453" r="23009"/>
          <a:stretch/>
        </p:blipFill>
        <p:spPr>
          <a:xfrm>
            <a:off x="247178" y="1889257"/>
            <a:ext cx="3846404" cy="5492496"/>
          </a:xfrm>
          <a:prstGeom prst="rect">
            <a:avLst/>
          </a:prstGeom>
        </p:spPr>
      </p:pic>
      <p:pic>
        <p:nvPicPr>
          <p:cNvPr id="53" name="52 Imagen"/>
          <p:cNvPicPr>
            <a:picLocks noChangeAspect="1"/>
          </p:cNvPicPr>
          <p:nvPr/>
        </p:nvPicPr>
        <p:blipFill rotWithShape="1">
          <a:blip r:embed="rId5">
            <a:extLst>
              <a:ext uri="{28A0092B-C50C-407E-A947-70E740481C1C}">
                <a14:useLocalDpi xmlns:a14="http://schemas.microsoft.com/office/drawing/2010/main" val="0"/>
              </a:ext>
            </a:extLst>
          </a:blip>
          <a:srcRect l="24453" r="23009"/>
          <a:stretch/>
        </p:blipFill>
        <p:spPr>
          <a:xfrm>
            <a:off x="247178" y="1889257"/>
            <a:ext cx="3846404" cy="5492496"/>
          </a:xfrm>
          <a:prstGeom prst="rect">
            <a:avLst/>
          </a:prstGeom>
        </p:spPr>
      </p:pic>
      <p:pic>
        <p:nvPicPr>
          <p:cNvPr id="54" name="53 Imagen"/>
          <p:cNvPicPr>
            <a:picLocks noChangeAspect="1"/>
          </p:cNvPicPr>
          <p:nvPr/>
        </p:nvPicPr>
        <p:blipFill rotWithShape="1">
          <a:blip r:embed="rId6">
            <a:extLst>
              <a:ext uri="{28A0092B-C50C-407E-A947-70E740481C1C}">
                <a14:useLocalDpi xmlns:a14="http://schemas.microsoft.com/office/drawing/2010/main" val="0"/>
              </a:ext>
            </a:extLst>
          </a:blip>
          <a:srcRect l="24453" r="23009"/>
          <a:stretch/>
        </p:blipFill>
        <p:spPr>
          <a:xfrm>
            <a:off x="247178" y="1889257"/>
            <a:ext cx="3846404" cy="5492496"/>
          </a:xfrm>
          <a:prstGeom prst="rect">
            <a:avLst/>
          </a:prstGeom>
        </p:spPr>
      </p:pic>
      <p:pic>
        <p:nvPicPr>
          <p:cNvPr id="55" name="54 Imagen"/>
          <p:cNvPicPr>
            <a:picLocks noChangeAspect="1"/>
          </p:cNvPicPr>
          <p:nvPr/>
        </p:nvPicPr>
        <p:blipFill rotWithShape="1">
          <a:blip r:embed="rId7">
            <a:extLst>
              <a:ext uri="{28A0092B-C50C-407E-A947-70E740481C1C}">
                <a14:useLocalDpi xmlns:a14="http://schemas.microsoft.com/office/drawing/2010/main" val="0"/>
              </a:ext>
            </a:extLst>
          </a:blip>
          <a:srcRect l="24453" r="23009"/>
          <a:stretch/>
        </p:blipFill>
        <p:spPr>
          <a:xfrm>
            <a:off x="247178" y="1889257"/>
            <a:ext cx="3846404" cy="5492496"/>
          </a:xfrm>
          <a:prstGeom prst="rect">
            <a:avLst/>
          </a:prstGeom>
        </p:spPr>
      </p:pic>
      <p:pic>
        <p:nvPicPr>
          <p:cNvPr id="56" name="55 Imagen"/>
          <p:cNvPicPr>
            <a:picLocks noChangeAspect="1"/>
          </p:cNvPicPr>
          <p:nvPr/>
        </p:nvPicPr>
        <p:blipFill rotWithShape="1">
          <a:blip r:embed="rId8">
            <a:extLst>
              <a:ext uri="{28A0092B-C50C-407E-A947-70E740481C1C}">
                <a14:useLocalDpi xmlns:a14="http://schemas.microsoft.com/office/drawing/2010/main" val="0"/>
              </a:ext>
            </a:extLst>
          </a:blip>
          <a:srcRect l="24454" r="23009"/>
          <a:stretch/>
        </p:blipFill>
        <p:spPr>
          <a:xfrm>
            <a:off x="247178" y="1889257"/>
            <a:ext cx="3846404" cy="5492496"/>
          </a:xfrm>
          <a:prstGeom prst="rect">
            <a:avLst/>
          </a:prstGeom>
        </p:spPr>
      </p:pic>
      <p:grpSp>
        <p:nvGrpSpPr>
          <p:cNvPr id="18" name="17 Grupo"/>
          <p:cNvGrpSpPr/>
          <p:nvPr/>
        </p:nvGrpSpPr>
        <p:grpSpPr>
          <a:xfrm>
            <a:off x="4801562" y="2303828"/>
            <a:ext cx="5855545" cy="4112338"/>
            <a:chOff x="2771041" y="1998267"/>
            <a:chExt cx="5855545" cy="4112338"/>
          </a:xfrm>
        </p:grpSpPr>
        <p:pic>
          <p:nvPicPr>
            <p:cNvPr id="19" name="18 Imagen"/>
            <p:cNvPicPr>
              <a:picLocks noChangeAspect="1"/>
            </p:cNvPicPr>
            <p:nvPr/>
          </p:nvPicPr>
          <p:blipFill rotWithShape="1">
            <a:blip r:embed="rId9">
              <a:extLst>
                <a:ext uri="{28A0092B-C50C-407E-A947-70E740481C1C}">
                  <a14:useLocalDpi xmlns:a14="http://schemas.microsoft.com/office/drawing/2010/main" val="0"/>
                </a:ext>
              </a:extLst>
            </a:blip>
            <a:srcRect l="22173" r="6319"/>
            <a:stretch/>
          </p:blipFill>
          <p:spPr>
            <a:xfrm>
              <a:off x="2771041" y="1998267"/>
              <a:ext cx="5855545" cy="4112338"/>
            </a:xfrm>
            <a:prstGeom prst="rect">
              <a:avLst/>
            </a:prstGeom>
          </p:spPr>
        </p:pic>
        <p:sp>
          <p:nvSpPr>
            <p:cNvPr id="20" name="19 Flecha curvada hacia la izquierda"/>
            <p:cNvSpPr/>
            <p:nvPr/>
          </p:nvSpPr>
          <p:spPr>
            <a:xfrm>
              <a:off x="5884912" y="2470245"/>
              <a:ext cx="731520" cy="1216152"/>
            </a:xfrm>
            <a:prstGeom prst="curved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sp>
          <p:nvSpPr>
            <p:cNvPr id="21" name="20 Flecha curvada hacia la izquierda"/>
            <p:cNvSpPr/>
            <p:nvPr/>
          </p:nvSpPr>
          <p:spPr>
            <a:xfrm rot="14326117">
              <a:off x="4536226" y="2695488"/>
              <a:ext cx="731520" cy="1216152"/>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sp>
        <p:nvSpPr>
          <p:cNvPr id="40" name="39 Flecha derecha"/>
          <p:cNvSpPr/>
          <p:nvPr/>
        </p:nvSpPr>
        <p:spPr>
          <a:xfrm>
            <a:off x="3531477" y="3783728"/>
            <a:ext cx="1812844" cy="46427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46" name="45 CuadroTexto"/>
          <p:cNvSpPr txBox="1"/>
          <p:nvPr/>
        </p:nvSpPr>
        <p:spPr>
          <a:xfrm>
            <a:off x="2979664" y="4446313"/>
            <a:ext cx="2869342" cy="1015663"/>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a:t>Cloud coverage…</a:t>
            </a:r>
          </a:p>
          <a:p>
            <a:pPr algn="ctr"/>
            <a:r>
              <a:rPr lang="en-US" dirty="0"/>
              <a:t>Not possible to locate the center of the eddy</a:t>
            </a:r>
          </a:p>
        </p:txBody>
      </p:sp>
    </p:spTree>
    <p:extLst>
      <p:ext uri="{BB962C8B-B14F-4D97-AF65-F5344CB8AC3E}">
        <p14:creationId xmlns:p14="http://schemas.microsoft.com/office/powerpoint/2010/main" val="93143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0"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19" y="1038225"/>
            <a:ext cx="7315200" cy="5486400"/>
          </a:xfrm>
          <a:prstGeom prst="rect">
            <a:avLst/>
          </a:prstGeom>
        </p:spPr>
      </p:pic>
      <p:sp>
        <p:nvSpPr>
          <p:cNvPr id="7" name="Text Placeholder 3"/>
          <p:cNvSpPr txBox="1">
            <a:spLocks/>
          </p:cNvSpPr>
          <p:nvPr/>
        </p:nvSpPr>
        <p:spPr bwMode="auto">
          <a:xfrm>
            <a:off x="1" y="207961"/>
            <a:ext cx="10688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496888" rtl="0" fontAlgn="base">
              <a:spcBef>
                <a:spcPct val="20000"/>
              </a:spcBef>
              <a:spcAft>
                <a:spcPct val="0"/>
              </a:spcAft>
              <a:buFont typeface="Arial" pitchFamily="34" charset="0"/>
              <a:buNone/>
              <a:defRPr sz="2200" kern="1200" cap="none">
                <a:solidFill>
                  <a:srgbClr val="D29E82"/>
                </a:solidFill>
                <a:latin typeface="Frutiger Linotype"/>
                <a:ea typeface="ＭＳ Ｐゴシック" charset="0"/>
                <a:cs typeface="ＭＳ Ｐゴシック" charset="0"/>
              </a:defRPr>
            </a:lvl1pPr>
            <a:lvl2pPr marL="808038" indent="-309563"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2pPr>
            <a:lvl3pPr marL="1243013"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3pPr>
            <a:lvl4pPr marL="1741488"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4pPr>
            <a:lvl5pPr marL="2238375"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800" dirty="0">
                <a:ea typeface="ＭＳ Ｐゴシック" pitchFamily="34" charset="-128"/>
              </a:rPr>
              <a:t>The GESSEB glider mission for </a:t>
            </a:r>
            <a:r>
              <a:rPr lang="en-US" sz="1800" dirty="0" err="1">
                <a:ea typeface="ＭＳ Ｐゴシック" pitchFamily="34" charset="-128"/>
              </a:rPr>
              <a:t>analysing</a:t>
            </a:r>
            <a:r>
              <a:rPr lang="en-US" sz="1800" dirty="0">
                <a:ea typeface="ＭＳ Ｐゴシック" pitchFamily="34" charset="-128"/>
              </a:rPr>
              <a:t> </a:t>
            </a:r>
            <a:r>
              <a:rPr lang="en-US" sz="1800" dirty="0" err="1">
                <a:ea typeface="ＭＳ Ｐゴシック" pitchFamily="34" charset="-128"/>
              </a:rPr>
              <a:t>mesoscale</a:t>
            </a:r>
            <a:r>
              <a:rPr lang="en-US" sz="1800" dirty="0">
                <a:ea typeface="ＭＳ Ｐゴシック" pitchFamily="34" charset="-128"/>
              </a:rPr>
              <a:t> eddies in the southeastern Bay of Biscay</a:t>
            </a:r>
            <a:endParaRPr lang="en-US" sz="1800" dirty="0" smtClean="0">
              <a:ea typeface="ＭＳ Ｐゴシック" pitchFamily="34" charset="-128"/>
            </a:endParaRPr>
          </a:p>
        </p:txBody>
      </p:sp>
      <p:sp>
        <p:nvSpPr>
          <p:cNvPr id="3" name="Text Placeholder 2"/>
          <p:cNvSpPr>
            <a:spLocks noGrp="1"/>
          </p:cNvSpPr>
          <p:nvPr>
            <p:ph type="body" sz="quarter" idx="23"/>
          </p:nvPr>
        </p:nvSpPr>
        <p:spPr>
          <a:xfrm>
            <a:off x="360363" y="560388"/>
            <a:ext cx="7437437" cy="227012"/>
          </a:xfrm>
        </p:spPr>
        <p:txBody>
          <a:bodyPr/>
          <a:lstStyle/>
          <a:p>
            <a:pPr>
              <a:buFont typeface="Arial" charset="0"/>
              <a:buNone/>
              <a:defRPr/>
            </a:pPr>
            <a:r>
              <a:rPr lang="en-US" dirty="0" smtClean="0"/>
              <a:t>Results &amp; discussion</a:t>
            </a:r>
            <a:endParaRPr lang="en-US" dirty="0"/>
          </a:p>
        </p:txBody>
      </p:sp>
      <p:sp>
        <p:nvSpPr>
          <p:cNvPr id="6" name="5 Rectángulo"/>
          <p:cNvSpPr/>
          <p:nvPr/>
        </p:nvSpPr>
        <p:spPr>
          <a:xfrm>
            <a:off x="1824400" y="1065521"/>
            <a:ext cx="1662635"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sz="1800" dirty="0">
                <a:latin typeface="Frutiger Linotype"/>
              </a:rPr>
              <a:t>19.6ºC-24.4ºC</a:t>
            </a:r>
            <a:endParaRPr lang="es-ES" sz="1800" dirty="0">
              <a:latin typeface="Frutiger Linotype"/>
            </a:endParaRPr>
          </a:p>
        </p:txBody>
      </p:sp>
      <p:sp>
        <p:nvSpPr>
          <p:cNvPr id="23" name="22 Rectángulo"/>
          <p:cNvSpPr/>
          <p:nvPr/>
        </p:nvSpPr>
        <p:spPr>
          <a:xfrm>
            <a:off x="1826672" y="5981073"/>
            <a:ext cx="1662635"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sz="1800" dirty="0">
                <a:latin typeface="Frutiger Linotype"/>
              </a:rPr>
              <a:t>9.5ºC -10.2ºC </a:t>
            </a:r>
            <a:endParaRPr lang="es-ES" sz="1800" dirty="0">
              <a:latin typeface="Frutiger Linotype"/>
            </a:endParaRPr>
          </a:p>
        </p:txBody>
      </p:sp>
      <p:sp>
        <p:nvSpPr>
          <p:cNvPr id="34" name="33 Rectángulo"/>
          <p:cNvSpPr/>
          <p:nvPr/>
        </p:nvSpPr>
        <p:spPr>
          <a:xfrm>
            <a:off x="4174128" y="1081441"/>
            <a:ext cx="1072730"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sz="1800" dirty="0">
                <a:solidFill>
                  <a:schemeClr val="tx1"/>
                </a:solidFill>
              </a:rPr>
              <a:t>33.9-35.6</a:t>
            </a:r>
            <a:endParaRPr lang="es-ES" sz="1800" dirty="0">
              <a:latin typeface="Frutiger Linotype"/>
            </a:endParaRPr>
          </a:p>
        </p:txBody>
      </p:sp>
      <p:sp>
        <p:nvSpPr>
          <p:cNvPr id="35" name="34 Rectángulo"/>
          <p:cNvSpPr/>
          <p:nvPr/>
        </p:nvSpPr>
        <p:spPr>
          <a:xfrm>
            <a:off x="4176400" y="5983345"/>
            <a:ext cx="1072730"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sz="1800" dirty="0">
                <a:solidFill>
                  <a:schemeClr val="tx1"/>
                </a:solidFill>
              </a:rPr>
              <a:t>35.6-35.9</a:t>
            </a:r>
            <a:endParaRPr lang="es-ES" sz="1800" dirty="0">
              <a:latin typeface="Frutiger Linotype"/>
            </a:endParaRPr>
          </a:p>
        </p:txBody>
      </p:sp>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851" y="1038225"/>
            <a:ext cx="7315200" cy="5486400"/>
          </a:xfrm>
          <a:prstGeom prst="rect">
            <a:avLst/>
          </a:prstGeom>
        </p:spPr>
      </p:pic>
      <p:pic>
        <p:nvPicPr>
          <p:cNvPr id="5" name="4 Imagen"/>
          <p:cNvPicPr>
            <a:picLocks noChangeAspect="1"/>
          </p:cNvPicPr>
          <p:nvPr/>
        </p:nvPicPr>
        <p:blipFill rotWithShape="1">
          <a:blip r:embed="rId5">
            <a:extLst>
              <a:ext uri="{28A0092B-C50C-407E-A947-70E740481C1C}">
                <a14:useLocalDpi xmlns:a14="http://schemas.microsoft.com/office/drawing/2010/main" val="0"/>
              </a:ext>
            </a:extLst>
          </a:blip>
          <a:srcRect l="6793" r="62500"/>
          <a:stretch/>
        </p:blipFill>
        <p:spPr>
          <a:xfrm>
            <a:off x="7642745" y="1038225"/>
            <a:ext cx="2246277" cy="5486400"/>
          </a:xfrm>
          <a:prstGeom prst="rect">
            <a:avLst/>
          </a:prstGeom>
        </p:spPr>
      </p:pic>
      <p:sp>
        <p:nvSpPr>
          <p:cNvPr id="13" name="12 Abrir llave"/>
          <p:cNvSpPr/>
          <p:nvPr/>
        </p:nvSpPr>
        <p:spPr>
          <a:xfrm>
            <a:off x="1446663" y="1815152"/>
            <a:ext cx="319221" cy="60050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40" name="39 Abrir llave"/>
          <p:cNvSpPr/>
          <p:nvPr/>
        </p:nvSpPr>
        <p:spPr>
          <a:xfrm>
            <a:off x="5492559" y="1831073"/>
            <a:ext cx="319221" cy="60050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41" name="40 Abrir llave"/>
          <p:cNvSpPr/>
          <p:nvPr/>
        </p:nvSpPr>
        <p:spPr>
          <a:xfrm>
            <a:off x="7768298" y="2081282"/>
            <a:ext cx="319221" cy="77110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97098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34" grpId="0" animBg="1"/>
      <p:bldP spid="35" grpId="0" animBg="1"/>
      <p:bldP spid="13" grpId="0" animBg="1"/>
      <p:bldP spid="40"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bwMode="auto">
          <a:xfrm>
            <a:off x="1" y="207961"/>
            <a:ext cx="10688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496888" rtl="0" fontAlgn="base">
              <a:spcBef>
                <a:spcPct val="20000"/>
              </a:spcBef>
              <a:spcAft>
                <a:spcPct val="0"/>
              </a:spcAft>
              <a:buFont typeface="Arial" pitchFamily="34" charset="0"/>
              <a:buNone/>
              <a:defRPr sz="2200" kern="1200" cap="none">
                <a:solidFill>
                  <a:srgbClr val="D29E82"/>
                </a:solidFill>
                <a:latin typeface="Frutiger Linotype"/>
                <a:ea typeface="ＭＳ Ｐゴシック" charset="0"/>
                <a:cs typeface="ＭＳ Ｐゴシック" charset="0"/>
              </a:defRPr>
            </a:lvl1pPr>
            <a:lvl2pPr marL="808038" indent="-309563"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2pPr>
            <a:lvl3pPr marL="1243013"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3pPr>
            <a:lvl4pPr marL="1741488"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4pPr>
            <a:lvl5pPr marL="2238375"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800" dirty="0">
                <a:ea typeface="ＭＳ Ｐゴシック" pitchFamily="34" charset="-128"/>
              </a:rPr>
              <a:t>The GESSEB glider mission for </a:t>
            </a:r>
            <a:r>
              <a:rPr lang="en-US" sz="1800" dirty="0" err="1">
                <a:ea typeface="ＭＳ Ｐゴシック" pitchFamily="34" charset="-128"/>
              </a:rPr>
              <a:t>analysing</a:t>
            </a:r>
            <a:r>
              <a:rPr lang="en-US" sz="1800" dirty="0">
                <a:ea typeface="ＭＳ Ｐゴシック" pitchFamily="34" charset="-128"/>
              </a:rPr>
              <a:t> </a:t>
            </a:r>
            <a:r>
              <a:rPr lang="en-US" sz="1800" dirty="0" err="1">
                <a:ea typeface="ＭＳ Ｐゴシック" pitchFamily="34" charset="-128"/>
              </a:rPr>
              <a:t>mesoscale</a:t>
            </a:r>
            <a:r>
              <a:rPr lang="en-US" sz="1800" dirty="0">
                <a:ea typeface="ＭＳ Ｐゴシック" pitchFamily="34" charset="-128"/>
              </a:rPr>
              <a:t> eddies in the southeastern Bay of Biscay</a:t>
            </a:r>
            <a:endParaRPr lang="en-US" sz="1800" dirty="0" smtClean="0">
              <a:ea typeface="ＭＳ Ｐゴシック" pitchFamily="34" charset="-128"/>
            </a:endParaRPr>
          </a:p>
        </p:txBody>
      </p:sp>
      <p:sp>
        <p:nvSpPr>
          <p:cNvPr id="3" name="Text Placeholder 2"/>
          <p:cNvSpPr>
            <a:spLocks noGrp="1"/>
          </p:cNvSpPr>
          <p:nvPr>
            <p:ph type="body" sz="quarter" idx="23"/>
          </p:nvPr>
        </p:nvSpPr>
        <p:spPr>
          <a:xfrm>
            <a:off x="360363" y="560388"/>
            <a:ext cx="7437437" cy="227012"/>
          </a:xfrm>
        </p:spPr>
        <p:txBody>
          <a:bodyPr/>
          <a:lstStyle/>
          <a:p>
            <a:pPr>
              <a:buFont typeface="Arial" charset="0"/>
              <a:buNone/>
              <a:defRPr/>
            </a:pPr>
            <a:r>
              <a:rPr lang="en-US" dirty="0" smtClean="0"/>
              <a:t>Results &amp; discussion</a:t>
            </a:r>
            <a:endParaRPr lang="en-US" dirty="0"/>
          </a:p>
        </p:txBody>
      </p:sp>
      <p:graphicFrame>
        <p:nvGraphicFramePr>
          <p:cNvPr id="8" name="7 Tabla"/>
          <p:cNvGraphicFramePr>
            <a:graphicFrameLocks noGrp="1"/>
          </p:cNvGraphicFramePr>
          <p:nvPr>
            <p:extLst>
              <p:ext uri="{D42A27DB-BD31-4B8C-83A1-F6EECF244321}">
                <p14:modId xmlns:p14="http://schemas.microsoft.com/office/powerpoint/2010/main" val="2938571673"/>
              </p:ext>
            </p:extLst>
          </p:nvPr>
        </p:nvGraphicFramePr>
        <p:xfrm>
          <a:off x="126097" y="1087809"/>
          <a:ext cx="8655269" cy="5833252"/>
        </p:xfrm>
        <a:graphic>
          <a:graphicData uri="http://schemas.openxmlformats.org/drawingml/2006/table">
            <a:tbl>
              <a:tblPr/>
              <a:tblGrid>
                <a:gridCol w="1583838"/>
                <a:gridCol w="1218337"/>
                <a:gridCol w="1218337"/>
                <a:gridCol w="1847811"/>
                <a:gridCol w="1218337"/>
                <a:gridCol w="1568609"/>
              </a:tblGrid>
              <a:tr h="342327">
                <a:tc rowSpan="2">
                  <a:txBody>
                    <a:bodyPr/>
                    <a:lstStyle/>
                    <a:p>
                      <a:pPr algn="ctr" fontAlgn="ctr"/>
                      <a:r>
                        <a:rPr lang="es-ES" sz="1400" b="1" i="0" u="none" strike="noStrike" dirty="0" err="1">
                          <a:solidFill>
                            <a:srgbClr val="000000"/>
                          </a:solidFill>
                          <a:effectLst/>
                          <a:latin typeface="Calibri"/>
                        </a:rPr>
                        <a:t>Transect</a:t>
                      </a:r>
                      <a:r>
                        <a:rPr lang="es-ES" sz="1400" b="1" i="0" u="none" strike="noStrike" dirty="0">
                          <a:solidFill>
                            <a:srgbClr val="000000"/>
                          </a:solidFill>
                          <a:effectLst/>
                          <a:latin typeface="Calibri"/>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gridSpan="2">
                  <a:txBody>
                    <a:bodyPr/>
                    <a:lstStyle/>
                    <a:p>
                      <a:pPr algn="ctr" fontAlgn="ctr"/>
                      <a:r>
                        <a:rPr lang="es-ES" sz="1400" b="1" i="0" u="none" strike="noStrike">
                          <a:solidFill>
                            <a:srgbClr val="000000"/>
                          </a:solidFill>
                          <a:effectLst/>
                          <a:latin typeface="Calibri"/>
                        </a:rPr>
                        <a:t>Date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s-ES"/>
                    </a:p>
                  </a:txBody>
                  <a:tcPr/>
                </a:tc>
                <a:tc rowSpan="3">
                  <a:txBody>
                    <a:bodyPr/>
                    <a:lstStyle/>
                    <a:p>
                      <a:pPr algn="ctr" fontAlgn="ctr"/>
                      <a:r>
                        <a:rPr lang="es-ES" sz="1400" b="1" i="0" u="none" strike="noStrike" dirty="0" err="1">
                          <a:solidFill>
                            <a:srgbClr val="000000"/>
                          </a:solidFill>
                          <a:effectLst/>
                          <a:latin typeface="Calibri"/>
                        </a:rPr>
                        <a:t>Anticyc</a:t>
                      </a:r>
                      <a:r>
                        <a:rPr lang="es-ES" sz="1400" b="1" i="0" u="none" strike="noStrike" dirty="0">
                          <a:solidFill>
                            <a:srgbClr val="000000"/>
                          </a:solidFill>
                          <a:effectLst/>
                          <a:latin typeface="Calibri"/>
                        </a:rPr>
                        <a:t>./</a:t>
                      </a:r>
                      <a:r>
                        <a:rPr lang="es-ES" sz="1400" b="1" i="0" u="none" strike="noStrike" dirty="0" err="1">
                          <a:solidFill>
                            <a:srgbClr val="000000"/>
                          </a:solidFill>
                          <a:effectLst/>
                          <a:latin typeface="Calibri"/>
                        </a:rPr>
                        <a:t>Cyc</a:t>
                      </a:r>
                      <a:r>
                        <a:rPr lang="es-ES" sz="1400" b="1" i="0" u="none" strike="noStrike" dirty="0">
                          <a:solidFill>
                            <a:srgbClr val="000000"/>
                          </a:solidFill>
                          <a:effectLst/>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ES" sz="1400" b="1" i="0" u="none" strike="noStrike">
                          <a:solidFill>
                            <a:srgbClr val="000000"/>
                          </a:solidFill>
                          <a:effectLst/>
                          <a:latin typeface="Calibri"/>
                        </a:rPr>
                        <a:t>Center Of Eddy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r>
              <a:tr h="342327">
                <a:tc vMerge="1">
                  <a:txBody>
                    <a:bodyPr/>
                    <a:lstStyle/>
                    <a:p>
                      <a:endParaRPr lang="es-ES"/>
                    </a:p>
                  </a:txBody>
                  <a:tcPr/>
                </a:tc>
                <a:tc gridSpan="2" vMerge="1">
                  <a:txBody>
                    <a:bodyPr/>
                    <a:lstStyle/>
                    <a:p>
                      <a:endParaRPr lang="es-ES"/>
                    </a:p>
                  </a:txBody>
                  <a:tcPr/>
                </a:tc>
                <a:tc hMerge="1" vMerge="1">
                  <a:txBody>
                    <a:bodyPr/>
                    <a:lstStyle/>
                    <a:p>
                      <a:endParaRPr lang="es-ES"/>
                    </a:p>
                  </a:txBody>
                  <a:tcPr/>
                </a:tc>
                <a:tc vMerge="1">
                  <a:txBody>
                    <a:bodyPr/>
                    <a:lstStyle/>
                    <a:p>
                      <a:endParaRPr lang="es-ES"/>
                    </a:p>
                  </a:txBody>
                  <a:tcPr/>
                </a:tc>
                <a:tc gridSpan="2">
                  <a:txBody>
                    <a:bodyPr/>
                    <a:lstStyle/>
                    <a:p>
                      <a:pPr algn="ctr" fontAlgn="b"/>
                      <a:r>
                        <a:rPr lang="es-ES" sz="1400" b="1" i="0" u="none" strike="noStrike">
                          <a:solidFill>
                            <a:srgbClr val="000000"/>
                          </a:solidFill>
                          <a:effectLst/>
                          <a:latin typeface="Calibri"/>
                        </a:rPr>
                        <a:t>(Nencioli et al., 2008)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s-ES"/>
                    </a:p>
                  </a:txBody>
                  <a:tcPr/>
                </a:tc>
              </a:tr>
              <a:tr h="342327">
                <a:tc>
                  <a:txBody>
                    <a:bodyPr/>
                    <a:lstStyle/>
                    <a:p>
                      <a:pPr algn="ctr" fontAlgn="ctr"/>
                      <a:r>
                        <a:rPr lang="es-ES" sz="1400" b="1" i="0" u="none" strike="noStrike">
                          <a:solidFill>
                            <a:srgbClr val="000000"/>
                          </a:solidFill>
                          <a:effectLst/>
                          <a:latin typeface="Calibri"/>
                        </a:rPr>
                        <a:t>Number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ES" sz="1400" b="1" i="0" u="none" strike="noStrike">
                          <a:solidFill>
                            <a:srgbClr val="000000"/>
                          </a:solidFill>
                          <a:effectLst/>
                          <a:latin typeface="Calibri"/>
                        </a:rPr>
                        <a:t>Initial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1" i="0" u="none" strike="noStrike">
                          <a:solidFill>
                            <a:srgbClr val="000000"/>
                          </a:solidFill>
                          <a:effectLst/>
                          <a:latin typeface="Calibri"/>
                        </a:rPr>
                        <a:t>Final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ctr" fontAlgn="b"/>
                      <a:r>
                        <a:rPr lang="es-ES" sz="1400" b="1" i="0" u="none" strike="noStrike">
                          <a:solidFill>
                            <a:srgbClr val="000000"/>
                          </a:solidFill>
                          <a:effectLst/>
                          <a:latin typeface="Calibri"/>
                        </a:rPr>
                        <a:t>Lat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1" i="0" u="none" strike="noStrike">
                          <a:solidFill>
                            <a:srgbClr val="000000"/>
                          </a:solidFill>
                          <a:effectLst/>
                          <a:latin typeface="Calibri"/>
                        </a:rPr>
                        <a:t>Lon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2327">
                <a:tc>
                  <a:txBody>
                    <a:bodyPr/>
                    <a:lstStyle/>
                    <a:p>
                      <a:pPr algn="ctr" fontAlgn="b"/>
                      <a:r>
                        <a:rPr lang="es-ES" sz="1400" b="0" i="0" u="none" strike="noStrike">
                          <a:solidFill>
                            <a:srgbClr val="000000"/>
                          </a:solidFill>
                          <a:effectLst/>
                          <a:latin typeface="Calibri"/>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23-Jul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30-Jul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C1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s-ES" sz="1400" b="0" i="0" u="none" strike="noStrike">
                          <a:solidFill>
                            <a:srgbClr val="000000"/>
                          </a:solidFill>
                          <a:effectLst/>
                          <a:latin typeface="Calibri"/>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s-ES" sz="1400" b="0" i="0" u="none" strike="noStrike">
                          <a:solidFill>
                            <a:srgbClr val="000000"/>
                          </a:solidFill>
                          <a:effectLst/>
                          <a:latin typeface="Calibri"/>
                        </a:rPr>
                        <a:t>-2.72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r>
              <a:tr h="342327">
                <a:tc rowSpan="2">
                  <a:txBody>
                    <a:bodyPr/>
                    <a:lstStyle/>
                    <a:p>
                      <a:pPr algn="ctr" fontAlgn="b"/>
                      <a:r>
                        <a:rPr lang="es-ES" sz="1400" b="0" i="0" u="none" strike="noStrike">
                          <a:solidFill>
                            <a:srgbClr val="000000"/>
                          </a:solidFill>
                          <a:effectLst/>
                          <a:latin typeface="Calibri"/>
                        </a:rPr>
                        <a:t>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s-ES" sz="1400" b="0" i="0" u="none" strike="noStrike">
                          <a:solidFill>
                            <a:srgbClr val="000000"/>
                          </a:solidFill>
                          <a:effectLst/>
                          <a:latin typeface="Calibri"/>
                        </a:rPr>
                        <a:t>30-Jul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s-ES" sz="1400" b="0" i="0" u="none" strike="noStrike">
                          <a:solidFill>
                            <a:srgbClr val="000000"/>
                          </a:solidFill>
                          <a:effectLst/>
                          <a:latin typeface="Calibri"/>
                        </a:rPr>
                        <a:t>5-Aug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es-ES" sz="1400" b="0" i="0" u="none" strike="noStrike">
                          <a:solidFill>
                            <a:srgbClr val="000000"/>
                          </a:solidFill>
                          <a:effectLst/>
                          <a:latin typeface="Calibri"/>
                        </a:rPr>
                        <a:t>44.56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es-ES" sz="1400" b="0" i="0" u="none" strike="noStrike">
                          <a:solidFill>
                            <a:srgbClr val="000000"/>
                          </a:solidFill>
                          <a:effectLst/>
                          <a:latin typeface="Calibri"/>
                        </a:rPr>
                        <a:t>-3.36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r>
              <a:tr h="342327">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b"/>
                      <a:r>
                        <a:rPr lang="es-ES" sz="1400" b="0" i="0" u="none" strike="noStrike">
                          <a:solidFill>
                            <a:srgbClr val="000000"/>
                          </a:solidFill>
                          <a:effectLst/>
                          <a:latin typeface="Calibri"/>
                        </a:rPr>
                        <a:t>C2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400" b="0" i="0" u="none" strike="noStrike">
                          <a:solidFill>
                            <a:srgbClr val="000000"/>
                          </a:solidFill>
                          <a:effectLst/>
                          <a:latin typeface="Calibri"/>
                        </a:rPr>
                        <a:t>44.25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400" b="0" i="0" u="none" strike="noStrike" dirty="0">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42327">
                <a:tc rowSpan="2">
                  <a:txBody>
                    <a:bodyPr/>
                    <a:lstStyle/>
                    <a:p>
                      <a:pPr algn="ctr" fontAlgn="b"/>
                      <a:r>
                        <a:rPr lang="es-ES" sz="1400" b="0" i="0" u="none" strike="noStrike">
                          <a:solidFill>
                            <a:srgbClr val="000000"/>
                          </a:solidFill>
                          <a:effectLst/>
                          <a:latin typeface="Calibri"/>
                        </a:rPr>
                        <a:t>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s-ES" sz="1400" b="0" i="0" u="none" strike="noStrike">
                          <a:solidFill>
                            <a:srgbClr val="000000"/>
                          </a:solidFill>
                          <a:effectLst/>
                          <a:latin typeface="Calibri"/>
                        </a:rPr>
                        <a:t>5-Aug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s-ES" sz="1400" b="0" i="0" u="none" strike="noStrike">
                          <a:solidFill>
                            <a:srgbClr val="000000"/>
                          </a:solidFill>
                          <a:effectLst/>
                          <a:latin typeface="Calibri"/>
                        </a:rPr>
                        <a:t>13-Aug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C2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400" b="0" i="0" u="none" strike="noStrike">
                          <a:solidFill>
                            <a:srgbClr val="000000"/>
                          </a:solidFill>
                          <a:effectLst/>
                          <a:latin typeface="Calibri"/>
                        </a:rPr>
                        <a:t>44.2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400" b="0" i="0" u="none" strike="noStrike">
                          <a:solidFill>
                            <a:srgbClr val="000000"/>
                          </a:solidFill>
                          <a:effectLst/>
                          <a:latin typeface="Calibri"/>
                        </a:rPr>
                        <a:t>-4.1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42327">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b"/>
                      <a:r>
                        <a:rPr lang="es-ES" sz="1400" b="0" i="0" u="none" strike="noStrike" dirty="0">
                          <a:solidFill>
                            <a:srgbClr val="000000"/>
                          </a:solidFill>
                          <a:effectLst/>
                          <a:latin typeface="Calibri"/>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es-ES" sz="1400" b="0" i="0" u="none" strike="noStrike">
                          <a:solidFill>
                            <a:srgbClr val="000000"/>
                          </a:solidFill>
                          <a:effectLst/>
                          <a:latin typeface="Calibri"/>
                        </a:rPr>
                        <a:t>44.6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es-ES" sz="1400" b="0" i="0" u="none" strike="noStrike">
                          <a:solidFill>
                            <a:srgbClr val="000000"/>
                          </a:solidFill>
                          <a:effectLst/>
                          <a:latin typeface="Calibri"/>
                        </a:rPr>
                        <a:t>-3.57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r>
              <a:tr h="342327">
                <a:tc>
                  <a:txBody>
                    <a:bodyPr/>
                    <a:lstStyle/>
                    <a:p>
                      <a:pPr algn="ctr" fontAlgn="b"/>
                      <a:r>
                        <a:rPr lang="es-ES" sz="1400" b="0" i="0" u="none" strike="noStrike">
                          <a:solidFill>
                            <a:srgbClr val="000000"/>
                          </a:solidFill>
                          <a:effectLst/>
                          <a:latin typeface="Calibri"/>
                        </a:rPr>
                        <a:t>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13-Aug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17-Aug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es-ES" sz="1400" b="0" i="0" u="none" strike="noStrike" dirty="0">
                          <a:solidFill>
                            <a:srgbClr val="000000"/>
                          </a:solidFill>
                          <a:effectLst/>
                          <a:latin typeface="Calibri"/>
                        </a:rPr>
                        <a:t>44.85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es-ES" sz="1400" b="0" i="0" u="none" strike="noStrike">
                          <a:solidFill>
                            <a:srgbClr val="000000"/>
                          </a:solidFill>
                          <a:effectLst/>
                          <a:latin typeface="Calibri"/>
                        </a:rPr>
                        <a:t>-3.46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r>
              <a:tr h="342327">
                <a:tc>
                  <a:txBody>
                    <a:bodyPr/>
                    <a:lstStyle/>
                    <a:p>
                      <a:pPr algn="ctr" fontAlgn="b"/>
                      <a:r>
                        <a:rPr lang="es-ES" sz="1400" b="0" i="0" u="none" strike="noStrike">
                          <a:solidFill>
                            <a:srgbClr val="000000"/>
                          </a:solidFill>
                          <a:effectLst/>
                          <a:latin typeface="Calibri"/>
                        </a:rPr>
                        <a:t>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17-Aug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24-Aug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es-ES" sz="1400" b="0" i="0" u="none" strike="noStrike">
                          <a:solidFill>
                            <a:srgbClr val="000000"/>
                          </a:solidFill>
                          <a:effectLst/>
                          <a:latin typeface="Calibri"/>
                        </a:rPr>
                        <a:t>44.74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es-ES" sz="1400" b="0" i="0" u="none" strike="noStrike">
                          <a:solidFill>
                            <a:srgbClr val="000000"/>
                          </a:solidFill>
                          <a:effectLst/>
                          <a:latin typeface="Calibri"/>
                        </a:rPr>
                        <a:t>-3.64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r>
              <a:tr h="342327">
                <a:tc>
                  <a:txBody>
                    <a:bodyPr/>
                    <a:lstStyle/>
                    <a:p>
                      <a:pPr algn="ctr" fontAlgn="b"/>
                      <a:r>
                        <a:rPr lang="es-ES" sz="1400" b="0" i="0" u="none" strike="noStrike">
                          <a:solidFill>
                            <a:srgbClr val="000000"/>
                          </a:solidFill>
                          <a:effectLst/>
                          <a:latin typeface="Calibri"/>
                        </a:rPr>
                        <a:t>6 &amp; 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24-Aug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30-Aug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A2?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ES" sz="1400" b="0" i="0" u="none" strike="noStrike">
                          <a:solidFill>
                            <a:srgbClr val="000000"/>
                          </a:solidFill>
                          <a:effectLst/>
                          <a:latin typeface="Calibri"/>
                        </a:rPr>
                        <a:t>44.15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ES" sz="1400" b="0" i="0" u="none" strike="noStrike">
                          <a:solidFill>
                            <a:srgbClr val="000000"/>
                          </a:solidFill>
                          <a:effectLst/>
                          <a:latin typeface="Calibri"/>
                        </a:rPr>
                        <a:t>-3.33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342327">
                <a:tc>
                  <a:txBody>
                    <a:bodyPr/>
                    <a:lstStyle/>
                    <a:p>
                      <a:pPr algn="ctr" fontAlgn="b"/>
                      <a:r>
                        <a:rPr lang="es-ES" sz="1400" b="0" i="0" u="none" strike="noStrike">
                          <a:solidFill>
                            <a:srgbClr val="000000"/>
                          </a:solidFill>
                          <a:effectLst/>
                          <a:latin typeface="Calibri"/>
                        </a:rPr>
                        <a:t>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30-Aug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3-Sep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_</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400" b="0" i="0" u="none" strike="noStrike">
                          <a:solidFill>
                            <a:srgbClr val="000000"/>
                          </a:solidFill>
                          <a:effectLst/>
                          <a:latin typeface="Calibri"/>
                        </a:rPr>
                        <a:t>_</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400" b="0" i="0" u="none" strike="noStrike">
                          <a:solidFill>
                            <a:srgbClr val="000000"/>
                          </a:solidFill>
                          <a:effectLst/>
                          <a:latin typeface="Calibri"/>
                        </a:rPr>
                        <a:t>_</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42327">
                <a:tc>
                  <a:txBody>
                    <a:bodyPr/>
                    <a:lstStyle/>
                    <a:p>
                      <a:pPr algn="ctr" fontAlgn="b"/>
                      <a:r>
                        <a:rPr lang="es-ES" sz="1400" b="0" i="0" u="none" strike="noStrike">
                          <a:solidFill>
                            <a:srgbClr val="000000"/>
                          </a:solidFill>
                          <a:effectLst/>
                          <a:latin typeface="Calibri"/>
                        </a:rPr>
                        <a:t>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3-Sep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9-Sep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es-ES" sz="1400" b="0" i="0" u="none" strike="noStrike">
                          <a:solidFill>
                            <a:srgbClr val="000000"/>
                          </a:solidFill>
                          <a:effectLst/>
                          <a:latin typeface="Calibri"/>
                        </a:rPr>
                        <a:t>44.87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es-ES" sz="1400" b="0" i="0" u="none" strike="noStrike">
                          <a:solidFill>
                            <a:srgbClr val="000000"/>
                          </a:solidFill>
                          <a:effectLst/>
                          <a:latin typeface="Calibri"/>
                        </a:rPr>
                        <a:t>-3.75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r>
              <a:tr h="342327">
                <a:tc>
                  <a:txBody>
                    <a:bodyPr/>
                    <a:lstStyle/>
                    <a:p>
                      <a:pPr algn="ctr" fontAlgn="b"/>
                      <a:r>
                        <a:rPr lang="es-ES" sz="1400" b="0" i="0" u="none" strike="noStrike">
                          <a:solidFill>
                            <a:srgbClr val="000000"/>
                          </a:solidFill>
                          <a:effectLst/>
                          <a:latin typeface="Calibri"/>
                        </a:rPr>
                        <a:t>10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9-Sep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12-Sep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es-ES" sz="1400" b="0" i="0" u="none" strike="noStrike">
                          <a:solidFill>
                            <a:srgbClr val="000000"/>
                          </a:solidFill>
                          <a:effectLst/>
                          <a:latin typeface="Calibri"/>
                        </a:rPr>
                        <a:t>45.03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es-ES" sz="1400" b="0" i="0" u="none" strike="noStrike">
                          <a:solidFill>
                            <a:srgbClr val="000000"/>
                          </a:solidFill>
                          <a:effectLst/>
                          <a:latin typeface="Calibri"/>
                        </a:rPr>
                        <a:t>-3.74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r>
              <a:tr h="342327">
                <a:tc>
                  <a:txBody>
                    <a:bodyPr/>
                    <a:lstStyle/>
                    <a:p>
                      <a:pPr algn="ctr" fontAlgn="b"/>
                      <a:r>
                        <a:rPr lang="es-ES" sz="1400" b="0" i="0" u="none" strike="noStrike">
                          <a:solidFill>
                            <a:srgbClr val="000000"/>
                          </a:solidFill>
                          <a:effectLst/>
                          <a:latin typeface="Calibri"/>
                        </a:rPr>
                        <a:t>11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12-Sep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15-Sep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es-ES" sz="1400" b="0" i="0" u="none" strike="noStrike">
                          <a:solidFill>
                            <a:srgbClr val="000000"/>
                          </a:solidFill>
                          <a:effectLst/>
                          <a:latin typeface="Calibri"/>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b"/>
                      <a:r>
                        <a:rPr lang="es-ES" sz="1400" b="0" i="0" u="none" strike="noStrike">
                          <a:solidFill>
                            <a:srgbClr val="000000"/>
                          </a:solidFill>
                          <a:effectLst/>
                          <a:latin typeface="Calibri"/>
                        </a:rPr>
                        <a:t>-3.78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r>
              <a:tr h="342327">
                <a:tc>
                  <a:txBody>
                    <a:bodyPr/>
                    <a:lstStyle/>
                    <a:p>
                      <a:pPr algn="ctr" fontAlgn="b"/>
                      <a:r>
                        <a:rPr lang="es-ES" sz="1400" b="0" i="0" u="none" strike="noStrike">
                          <a:solidFill>
                            <a:srgbClr val="000000"/>
                          </a:solidFill>
                          <a:effectLst/>
                          <a:latin typeface="Calibri"/>
                        </a:rPr>
                        <a:t>12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15-Sep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20-Sep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C2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400" b="0" i="0" u="none" strike="noStrike">
                          <a:solidFill>
                            <a:srgbClr val="000000"/>
                          </a:solidFill>
                          <a:effectLst/>
                          <a:latin typeface="Calibri"/>
                        </a:rPr>
                        <a:t>44.12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400" b="0" i="0" u="none" strike="noStrike">
                          <a:solidFill>
                            <a:srgbClr val="000000"/>
                          </a:solidFill>
                          <a:effectLst/>
                          <a:latin typeface="Calibri"/>
                        </a:rPr>
                        <a:t>-4.04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56020">
                <a:tc>
                  <a:txBody>
                    <a:bodyPr/>
                    <a:lstStyle/>
                    <a:p>
                      <a:pPr algn="l" fontAlgn="b"/>
                      <a:r>
                        <a:rPr lang="es-ES" sz="1400" b="0" i="0" u="none" strike="noStrike">
                          <a:solidFill>
                            <a:srgbClr val="000000"/>
                          </a:solidFill>
                          <a:effectLst/>
                          <a:latin typeface="Calibri"/>
                        </a:rPr>
                        <a:t>Recovering 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22-Sep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Calibri"/>
                        </a:rPr>
                        <a:t>24-Sep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_</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a:solidFill>
                            <a:srgbClr val="000000"/>
                          </a:solidFill>
                          <a:effectLst/>
                          <a:latin typeface="Calibri"/>
                        </a:rPr>
                        <a:t>_</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0" i="0" u="none" strike="noStrike" dirty="0">
                          <a:solidFill>
                            <a:srgbClr val="000000"/>
                          </a:solidFill>
                          <a:effectLst/>
                          <a:latin typeface="Calibri"/>
                        </a:rPr>
                        <a:t>_</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9" name="8 Flecha curvada hacia arriba"/>
          <p:cNvSpPr/>
          <p:nvPr/>
        </p:nvSpPr>
        <p:spPr>
          <a:xfrm>
            <a:off x="9002082" y="2099963"/>
            <a:ext cx="772128" cy="36576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20" name="19 Flecha curvada hacia arriba"/>
          <p:cNvSpPr/>
          <p:nvPr/>
        </p:nvSpPr>
        <p:spPr>
          <a:xfrm>
            <a:off x="8996822" y="2788407"/>
            <a:ext cx="772128" cy="36576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21" name="20 Flecha curvada hacia arriba"/>
          <p:cNvSpPr/>
          <p:nvPr/>
        </p:nvSpPr>
        <p:spPr>
          <a:xfrm>
            <a:off x="8996822" y="3119493"/>
            <a:ext cx="772128" cy="36576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22" name="21 Flecha curvada hacia arriba"/>
          <p:cNvSpPr/>
          <p:nvPr/>
        </p:nvSpPr>
        <p:spPr>
          <a:xfrm>
            <a:off x="8996822" y="6256927"/>
            <a:ext cx="772128" cy="36576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10" name="9 Flecha curvada hacia abajo"/>
          <p:cNvSpPr/>
          <p:nvPr/>
        </p:nvSpPr>
        <p:spPr>
          <a:xfrm>
            <a:off x="9002082" y="2465723"/>
            <a:ext cx="766868" cy="322684"/>
          </a:xfrm>
          <a:prstGeom prst="curvedDownArrow">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24" name="23 Flecha curvada hacia abajo"/>
          <p:cNvSpPr/>
          <p:nvPr/>
        </p:nvSpPr>
        <p:spPr>
          <a:xfrm>
            <a:off x="9012588" y="3485253"/>
            <a:ext cx="766868" cy="322684"/>
          </a:xfrm>
          <a:prstGeom prst="curvedDownArrow">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25" name="24 Flecha curvada hacia abajo"/>
          <p:cNvSpPr/>
          <p:nvPr/>
        </p:nvSpPr>
        <p:spPr>
          <a:xfrm>
            <a:off x="8981056" y="3832105"/>
            <a:ext cx="766868" cy="322684"/>
          </a:xfrm>
          <a:prstGeom prst="curvedDownArrow">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26" name="25 Flecha curvada hacia abajo"/>
          <p:cNvSpPr/>
          <p:nvPr/>
        </p:nvSpPr>
        <p:spPr>
          <a:xfrm>
            <a:off x="8996822" y="4194723"/>
            <a:ext cx="766868" cy="322684"/>
          </a:xfrm>
          <a:prstGeom prst="curvedDownArrow">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27" name="26 Flecha curvada hacia abajo"/>
          <p:cNvSpPr/>
          <p:nvPr/>
        </p:nvSpPr>
        <p:spPr>
          <a:xfrm>
            <a:off x="9023094" y="5198487"/>
            <a:ext cx="766868" cy="322684"/>
          </a:xfrm>
          <a:prstGeom prst="curvedDownArrow">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28" name="27 Flecha curvada hacia abajo"/>
          <p:cNvSpPr/>
          <p:nvPr/>
        </p:nvSpPr>
        <p:spPr>
          <a:xfrm>
            <a:off x="8991562" y="5545339"/>
            <a:ext cx="766868" cy="322684"/>
          </a:xfrm>
          <a:prstGeom prst="curvedDownArrow">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29" name="28 Flecha curvada hacia abajo"/>
          <p:cNvSpPr/>
          <p:nvPr/>
        </p:nvSpPr>
        <p:spPr>
          <a:xfrm>
            <a:off x="9007328" y="5907957"/>
            <a:ext cx="766868" cy="322684"/>
          </a:xfrm>
          <a:prstGeom prst="curvedDownArrow">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11" name="10 Flecha abajo"/>
          <p:cNvSpPr/>
          <p:nvPr/>
        </p:nvSpPr>
        <p:spPr>
          <a:xfrm>
            <a:off x="9789962" y="2465723"/>
            <a:ext cx="484632" cy="3791204"/>
          </a:xfrm>
          <a:prstGeom prst="downArrow">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11 CuadroTexto"/>
          <p:cNvSpPr txBox="1"/>
          <p:nvPr/>
        </p:nvSpPr>
        <p:spPr>
          <a:xfrm>
            <a:off x="9356222" y="2065613"/>
            <a:ext cx="1332416" cy="400110"/>
          </a:xfrm>
          <a:prstGeom prst="rect">
            <a:avLst/>
          </a:prstGeom>
          <a:solidFill>
            <a:srgbClr val="00FF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s-ES_tradnl" b="1" dirty="0" err="1" smtClean="0"/>
              <a:t>Migrating</a:t>
            </a:r>
            <a:r>
              <a:rPr lang="es-ES_tradnl" dirty="0" smtClean="0"/>
              <a:t>?</a:t>
            </a:r>
            <a:endParaRPr lang="es-ES" dirty="0"/>
          </a:p>
        </p:txBody>
      </p:sp>
      <p:sp>
        <p:nvSpPr>
          <p:cNvPr id="32" name="31 Flecha curvada hacia abajo"/>
          <p:cNvSpPr/>
          <p:nvPr/>
        </p:nvSpPr>
        <p:spPr>
          <a:xfrm>
            <a:off x="8975796" y="4520549"/>
            <a:ext cx="766868" cy="322684"/>
          </a:xfrm>
          <a:prstGeom prst="curvedDown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222700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P spid="22" grpId="0" animBg="1"/>
      <p:bldP spid="10" grpId="0" animBg="1"/>
      <p:bldP spid="24" grpId="0" animBg="1"/>
      <p:bldP spid="25" grpId="0" animBg="1"/>
      <p:bldP spid="26" grpId="0" animBg="1"/>
      <p:bldP spid="27" grpId="0" animBg="1"/>
      <p:bldP spid="28" grpId="0" animBg="1"/>
      <p:bldP spid="29" grpId="0" animBg="1"/>
      <p:bldP spid="11" grpId="0" animBg="1"/>
      <p:bldP spid="12"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bwMode="auto">
          <a:xfrm>
            <a:off x="1" y="207961"/>
            <a:ext cx="10688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496888" rtl="0" fontAlgn="base">
              <a:spcBef>
                <a:spcPct val="20000"/>
              </a:spcBef>
              <a:spcAft>
                <a:spcPct val="0"/>
              </a:spcAft>
              <a:buFont typeface="Arial" pitchFamily="34" charset="0"/>
              <a:buNone/>
              <a:defRPr sz="2200" kern="1200" cap="none">
                <a:solidFill>
                  <a:srgbClr val="D29E82"/>
                </a:solidFill>
                <a:latin typeface="Frutiger Linotype"/>
                <a:ea typeface="ＭＳ Ｐゴシック" charset="0"/>
                <a:cs typeface="ＭＳ Ｐゴシック" charset="0"/>
              </a:defRPr>
            </a:lvl1pPr>
            <a:lvl2pPr marL="808038" indent="-309563"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2pPr>
            <a:lvl3pPr marL="1243013"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3pPr>
            <a:lvl4pPr marL="1741488"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4pPr>
            <a:lvl5pPr marL="2238375" indent="-247650" algn="l" defTabSz="496888" rtl="0" fontAlgn="base">
              <a:spcBef>
                <a:spcPct val="20000"/>
              </a:spcBef>
              <a:spcAft>
                <a:spcPct val="0"/>
              </a:spcAft>
              <a:buFont typeface="Arial" pitchFamily="34" charset="0"/>
              <a:buChar char="»"/>
              <a:defRPr sz="1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800" dirty="0">
                <a:ea typeface="ＭＳ Ｐゴシック" pitchFamily="34" charset="-128"/>
              </a:rPr>
              <a:t>The GESSEB glider mission for </a:t>
            </a:r>
            <a:r>
              <a:rPr lang="en-US" sz="1800" dirty="0" err="1">
                <a:ea typeface="ＭＳ Ｐゴシック" pitchFamily="34" charset="-128"/>
              </a:rPr>
              <a:t>analysing</a:t>
            </a:r>
            <a:r>
              <a:rPr lang="en-US" sz="1800" dirty="0">
                <a:ea typeface="ＭＳ Ｐゴシック" pitchFamily="34" charset="-128"/>
              </a:rPr>
              <a:t> </a:t>
            </a:r>
            <a:r>
              <a:rPr lang="en-US" sz="1800" dirty="0" err="1">
                <a:ea typeface="ＭＳ Ｐゴシック" pitchFamily="34" charset="-128"/>
              </a:rPr>
              <a:t>mesoscale</a:t>
            </a:r>
            <a:r>
              <a:rPr lang="en-US" sz="1800" dirty="0">
                <a:ea typeface="ＭＳ Ｐゴシック" pitchFamily="34" charset="-128"/>
              </a:rPr>
              <a:t> eddies in the southeastern Bay of Biscay</a:t>
            </a:r>
            <a:endParaRPr lang="en-US" sz="1800" dirty="0" smtClean="0">
              <a:ea typeface="ＭＳ Ｐゴシック" pitchFamily="34" charset="-128"/>
            </a:endParaRPr>
          </a:p>
        </p:txBody>
      </p:sp>
      <p:sp>
        <p:nvSpPr>
          <p:cNvPr id="3" name="Text Placeholder 2"/>
          <p:cNvSpPr>
            <a:spLocks noGrp="1"/>
          </p:cNvSpPr>
          <p:nvPr>
            <p:ph type="body" sz="quarter" idx="23"/>
          </p:nvPr>
        </p:nvSpPr>
        <p:spPr>
          <a:xfrm>
            <a:off x="360363" y="560388"/>
            <a:ext cx="7437437" cy="227012"/>
          </a:xfrm>
        </p:spPr>
        <p:txBody>
          <a:bodyPr/>
          <a:lstStyle/>
          <a:p>
            <a:pPr>
              <a:buFont typeface="Arial" charset="0"/>
              <a:buNone/>
              <a:defRPr/>
            </a:pPr>
            <a:r>
              <a:rPr lang="en-US" dirty="0" smtClean="0"/>
              <a:t>Results &amp; discussion</a:t>
            </a:r>
            <a:endParaRPr lang="en-US" dirty="0"/>
          </a:p>
        </p:txBody>
      </p:sp>
      <p:sp>
        <p:nvSpPr>
          <p:cNvPr id="19" name="Rectangle 2"/>
          <p:cNvSpPr>
            <a:spLocks noChangeArrowheads="1"/>
          </p:cNvSpPr>
          <p:nvPr/>
        </p:nvSpPr>
        <p:spPr bwMode="auto">
          <a:xfrm>
            <a:off x="3878317" y="1024807"/>
            <a:ext cx="3379733" cy="430887"/>
          </a:xfrm>
          <a:prstGeom prst="rect">
            <a:avLst/>
          </a:prstGeom>
          <a:noFill/>
          <a:ln w="254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GB" sz="2200" b="1" dirty="0" smtClean="0">
                <a:solidFill>
                  <a:schemeClr val="accent6">
                    <a:lumMod val="75000"/>
                  </a:schemeClr>
                </a:solidFill>
                <a:effectLst>
                  <a:outerShdw blurRad="38100" dist="38100" dir="2700000" algn="tl">
                    <a:srgbClr val="C0C0C0"/>
                  </a:outerShdw>
                </a:effectLst>
              </a:rPr>
              <a:t>TRANSECT 1: </a:t>
            </a:r>
            <a:r>
              <a:rPr lang="en-GB" sz="2200" b="1" dirty="0" smtClean="0">
                <a:solidFill>
                  <a:schemeClr val="accent1"/>
                </a:solidFill>
                <a:effectLst>
                  <a:outerShdw blurRad="38100" dist="38100" dir="2700000" algn="tl">
                    <a:srgbClr val="C0C0C0"/>
                  </a:outerShdw>
                </a:effectLst>
              </a:rPr>
              <a:t>CYCLONE C1</a:t>
            </a:r>
            <a:endParaRPr lang="en-GB" sz="2200" b="1" dirty="0">
              <a:solidFill>
                <a:schemeClr val="accent1"/>
              </a:solidFill>
            </a:endParaRPr>
          </a:p>
        </p:txBody>
      </p:sp>
      <p:pic>
        <p:nvPicPr>
          <p:cNvPr id="2" name="1 Imagen"/>
          <p:cNvPicPr>
            <a:picLocks noChangeAspect="1"/>
          </p:cNvPicPr>
          <p:nvPr/>
        </p:nvPicPr>
        <p:blipFill rotWithShape="1">
          <a:blip r:embed="rId3">
            <a:extLst>
              <a:ext uri="{28A0092B-C50C-407E-A947-70E740481C1C}">
                <a14:useLocalDpi xmlns:a14="http://schemas.microsoft.com/office/drawing/2010/main" val="0"/>
              </a:ext>
            </a:extLst>
          </a:blip>
          <a:srcRect l="25896" r="25612"/>
          <a:stretch/>
        </p:blipFill>
        <p:spPr>
          <a:xfrm>
            <a:off x="3568907" y="1708655"/>
            <a:ext cx="3547242" cy="5486400"/>
          </a:xfrm>
          <a:prstGeom prst="rect">
            <a:avLst/>
          </a:prstGeom>
        </p:spPr>
      </p:pic>
      <p:pic>
        <p:nvPicPr>
          <p:cNvPr id="4" name="3 Imagen"/>
          <p:cNvPicPr>
            <a:picLocks noChangeAspect="1"/>
          </p:cNvPicPr>
          <p:nvPr/>
        </p:nvPicPr>
        <p:blipFill rotWithShape="1">
          <a:blip r:embed="rId4">
            <a:extLst>
              <a:ext uri="{28A0092B-C50C-407E-A947-70E740481C1C}">
                <a14:useLocalDpi xmlns:a14="http://schemas.microsoft.com/office/drawing/2010/main" val="0"/>
              </a:ext>
            </a:extLst>
          </a:blip>
          <a:srcRect l="26080" r="25644"/>
          <a:stretch/>
        </p:blipFill>
        <p:spPr>
          <a:xfrm>
            <a:off x="0" y="1708655"/>
            <a:ext cx="3531477" cy="5486400"/>
          </a:xfrm>
          <a:prstGeom prst="rect">
            <a:avLst/>
          </a:prstGeom>
        </p:spPr>
      </p:pic>
      <p:pic>
        <p:nvPicPr>
          <p:cNvPr id="5" name="4 Imagen"/>
          <p:cNvPicPr>
            <a:picLocks noChangeAspect="1"/>
          </p:cNvPicPr>
          <p:nvPr/>
        </p:nvPicPr>
        <p:blipFill rotWithShape="1">
          <a:blip r:embed="rId5">
            <a:extLst>
              <a:ext uri="{28A0092B-C50C-407E-A947-70E740481C1C}">
                <a14:useLocalDpi xmlns:a14="http://schemas.microsoft.com/office/drawing/2010/main" val="0"/>
              </a:ext>
            </a:extLst>
          </a:blip>
          <a:srcRect l="25218" r="23920"/>
          <a:stretch/>
        </p:blipFill>
        <p:spPr>
          <a:xfrm>
            <a:off x="6967978" y="1708655"/>
            <a:ext cx="3720661" cy="5486400"/>
          </a:xfrm>
          <a:prstGeom prst="rect">
            <a:avLst/>
          </a:prstGeom>
        </p:spPr>
      </p:pic>
      <p:sp>
        <p:nvSpPr>
          <p:cNvPr id="6" name="5 Conector"/>
          <p:cNvSpPr/>
          <p:nvPr/>
        </p:nvSpPr>
        <p:spPr>
          <a:xfrm>
            <a:off x="2554014" y="3988680"/>
            <a:ext cx="851338" cy="599089"/>
          </a:xfrm>
          <a:prstGeom prst="flowChartConnector">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0" name="29 Conector"/>
          <p:cNvSpPr/>
          <p:nvPr/>
        </p:nvSpPr>
        <p:spPr>
          <a:xfrm>
            <a:off x="6096104" y="3983420"/>
            <a:ext cx="851338" cy="599089"/>
          </a:xfrm>
          <a:prstGeom prst="flowChartConnector">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1" name="30 Conector"/>
          <p:cNvSpPr/>
          <p:nvPr/>
        </p:nvSpPr>
        <p:spPr>
          <a:xfrm>
            <a:off x="9580390" y="3983420"/>
            <a:ext cx="851338" cy="599089"/>
          </a:xfrm>
          <a:prstGeom prst="flowChartConnector">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13 Conector"/>
          <p:cNvSpPr/>
          <p:nvPr/>
        </p:nvSpPr>
        <p:spPr>
          <a:xfrm>
            <a:off x="6600825" y="4171951"/>
            <a:ext cx="175063" cy="128158"/>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3" name="32 Conector"/>
          <p:cNvSpPr/>
          <p:nvPr/>
        </p:nvSpPr>
        <p:spPr>
          <a:xfrm>
            <a:off x="3010064" y="4160066"/>
            <a:ext cx="175063" cy="128158"/>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4" name="33 Conector"/>
          <p:cNvSpPr/>
          <p:nvPr/>
        </p:nvSpPr>
        <p:spPr>
          <a:xfrm>
            <a:off x="10086975" y="4166996"/>
            <a:ext cx="175063" cy="128158"/>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Rectangle 2"/>
          <p:cNvSpPr>
            <a:spLocks noChangeArrowheads="1"/>
          </p:cNvSpPr>
          <p:nvPr/>
        </p:nvSpPr>
        <p:spPr bwMode="auto">
          <a:xfrm>
            <a:off x="78827" y="1038869"/>
            <a:ext cx="3373821" cy="707886"/>
          </a:xfrm>
          <a:prstGeom prst="rect">
            <a:avLst/>
          </a:prstGeom>
          <a:noFill/>
          <a:ln w="254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b="1" dirty="0">
                <a:solidFill>
                  <a:schemeClr val="accent6">
                    <a:lumMod val="75000"/>
                  </a:schemeClr>
                </a:solidFill>
                <a:effectLst>
                  <a:outerShdw blurRad="38100" dist="38100" dir="2700000" algn="tl">
                    <a:srgbClr val="000000">
                      <a:alpha val="43137"/>
                    </a:srgbClr>
                  </a:outerShdw>
                </a:effectLst>
              </a:rPr>
              <a:t>4 Days before the mission beginning</a:t>
            </a:r>
          </a:p>
        </p:txBody>
      </p:sp>
    </p:spTree>
    <p:extLst>
      <p:ext uri="{BB962C8B-B14F-4D97-AF65-F5344CB8AC3E}">
        <p14:creationId xmlns:p14="http://schemas.microsoft.com/office/powerpoint/2010/main" val="23762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0" grpId="0" animBg="1"/>
      <p:bldP spid="31" grpId="0" animBg="1"/>
      <p:bldP spid="33" grpId="0" animBg="1"/>
      <p:bldP spid="15" grpId="0" animBg="1"/>
    </p:bldLst>
  </p:timing>
</p:sld>
</file>

<file path=ppt/theme/theme1.xml><?xml version="1.0" encoding="utf-8"?>
<a:theme xmlns:a="http://schemas.openxmlformats.org/drawingml/2006/main" name="Epigram_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Epigram_2013</Template>
  <TotalTime>4080</TotalTime>
  <Words>1253</Words>
  <Application>Microsoft Office PowerPoint</Application>
  <PresentationFormat>Personalizado</PresentationFormat>
  <Paragraphs>251</Paragraphs>
  <Slides>18</Slides>
  <Notes>17</Notes>
  <HiddenSlides>0</HiddenSlides>
  <MMClips>1</MMClip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Epigram_2013</vt:lpstr>
      <vt:lpstr>The GESSEB glider mission for analysing mesoscale eddies in the southeastern Bay of Biscay  CABALLERO, Ainhoa; TESTOR, Pierre; RUBIO, Anna; HERNÁNDEZ, Carlos; MADER, Julien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AZTI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GESSEB MISSION Preliminary results</dc:title>
  <dc:creator>Ainhoa Caballero</dc:creator>
  <cp:lastModifiedBy>Ainhoa Caballero</cp:lastModifiedBy>
  <cp:revision>209</cp:revision>
  <dcterms:created xsi:type="dcterms:W3CDTF">2013-09-26T11:09:14Z</dcterms:created>
  <dcterms:modified xsi:type="dcterms:W3CDTF">2014-06-17T06:16:56Z</dcterms:modified>
</cp:coreProperties>
</file>