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6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5" r:id="rId3"/>
    <p:sldId id="335" r:id="rId4"/>
    <p:sldId id="348" r:id="rId5"/>
    <p:sldId id="349" r:id="rId6"/>
    <p:sldId id="350" r:id="rId7"/>
    <p:sldId id="351" r:id="rId8"/>
    <p:sldId id="346" r:id="rId9"/>
    <p:sldId id="352" r:id="rId10"/>
    <p:sldId id="353" r:id="rId11"/>
    <p:sldId id="354" r:id="rId12"/>
    <p:sldId id="345" r:id="rId13"/>
    <p:sldId id="300" r:id="rId14"/>
    <p:sldId id="325" r:id="rId15"/>
    <p:sldId id="355" r:id="rId16"/>
    <p:sldId id="356" r:id="rId17"/>
    <p:sldId id="358" r:id="rId18"/>
    <p:sldId id="357" r:id="rId19"/>
    <p:sldId id="359" r:id="rId20"/>
    <p:sldId id="360" r:id="rId21"/>
    <p:sldId id="361" r:id="rId22"/>
    <p:sldId id="362" r:id="rId23"/>
    <p:sldId id="278" r:id="rId24"/>
    <p:sldId id="333" r:id="rId25"/>
    <p:sldId id="271" r:id="rId26"/>
    <p:sldId id="327" r:id="rId27"/>
    <p:sldId id="334" r:id="rId28"/>
    <p:sldId id="306" r:id="rId29"/>
    <p:sldId id="289" r:id="rId30"/>
    <p:sldId id="343" r:id="rId31"/>
    <p:sldId id="339" r:id="rId32"/>
    <p:sldId id="344" r:id="rId33"/>
    <p:sldId id="324" r:id="rId34"/>
  </p:sldIdLst>
  <p:sldSz cx="9144000" cy="6858000" type="screen4x3"/>
  <p:notesSz cx="7099300" cy="102346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1pPr>
    <a:lvl2pPr marL="741363" indent="-284163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227" autoAdjust="0"/>
    <p:restoredTop sz="94660"/>
  </p:normalViewPr>
  <p:slideViewPr>
    <p:cSldViewPr>
      <p:cViewPr varScale="1">
        <p:scale>
          <a:sx n="80" d="100"/>
          <a:sy n="80" d="100"/>
        </p:scale>
        <p:origin x="-288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354" y="-78"/>
      </p:cViewPr>
      <p:guideLst>
        <p:guide orient="horz" pos="3224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F3AD850-69A9-431C-ACA3-DB9F8EB2A1EC}" type="datetimeFigureOut">
              <a:rPr lang="en-US" smtClean="0"/>
              <a:pPr/>
              <a:t>6/16/2014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A06CD0D-4767-40A1-B4D3-F6692D322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"/>
            <a:ext cx="3073077" cy="515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021294" y="1"/>
            <a:ext cx="3073077" cy="515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078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68350"/>
            <a:ext cx="5106988" cy="383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09930" y="4861441"/>
            <a:ext cx="5674510" cy="46002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0" y="9713999"/>
            <a:ext cx="3073077" cy="515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021294" y="9721106"/>
            <a:ext cx="3071433" cy="5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SzPct val="45000"/>
              <a:buFont typeface="Wingdings" charset="2"/>
              <a:buNone/>
              <a:tabLst>
                <a:tab pos="784128" algn="l"/>
                <a:tab pos="1568257" algn="l"/>
                <a:tab pos="2352385" algn="l"/>
                <a:tab pos="3136514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322E0FFB-DED8-4259-AD08-9E29AF192F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5C0D39-C85B-4214-A7B6-41986271E1E0}" type="slidenum">
              <a:rPr lang="en-US"/>
              <a:pPr/>
              <a:t>1</a:t>
            </a:fld>
            <a:endParaRPr lang="en-US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7488" tIns="50694" rIns="97488" bIns="50694" anchor="b"/>
          <a:lstStyle/>
          <a:p>
            <a:pPr algn="r">
              <a:lnSpc>
                <a:spcPct val="93000"/>
              </a:lnSpc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2CD06D15-2870-4861-9F5E-B7A94DB815AB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1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83217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17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11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11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7E5189-C505-4562-AF2C-47E71CC9EF13}" type="slidenum">
              <a:rPr lang="en-US"/>
              <a:pPr/>
              <a:t>23</a:t>
            </a:fld>
            <a:endParaRPr lang="en-US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7488" tIns="50694" rIns="97488" bIns="50694" anchor="b"/>
          <a:lstStyle/>
          <a:p>
            <a:pPr algn="r">
              <a:lnSpc>
                <a:spcPct val="93000"/>
              </a:lnSpc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69172D87-C6C0-42FC-B0AA-0FFBC3DEEAD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23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183217" y="767596"/>
            <a:ext cx="4731224" cy="38362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5427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7E5189-C505-4562-AF2C-47E71CC9EF13}" type="slidenum">
              <a:rPr lang="en-US"/>
              <a:pPr/>
              <a:t>24</a:t>
            </a:fld>
            <a:endParaRPr lang="en-US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7488" tIns="50694" rIns="97488" bIns="50694" anchor="b"/>
          <a:lstStyle/>
          <a:p>
            <a:pPr algn="r">
              <a:lnSpc>
                <a:spcPct val="93000"/>
              </a:lnSpc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69172D87-C6C0-42FC-B0AA-0FFBC3DEEAD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24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183217" y="767596"/>
            <a:ext cx="4731224" cy="38362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5427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7DEDF8-0E06-46AD-8242-06FC610128B9}" type="slidenum">
              <a:rPr lang="en-US"/>
              <a:pPr/>
              <a:t>25</a:t>
            </a:fld>
            <a:endParaRPr lang="en-US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7488" tIns="50694" rIns="97488" bIns="50694" anchor="b"/>
          <a:lstStyle/>
          <a:p>
            <a:pPr algn="r">
              <a:lnSpc>
                <a:spcPct val="93000"/>
              </a:lnSpc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C33965E6-7DC4-48DB-85C1-0553489D736D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25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183217" y="767596"/>
            <a:ext cx="4731224" cy="38362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471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7DEDF8-0E06-46AD-8242-06FC610128B9}" type="slidenum">
              <a:rPr lang="en-US"/>
              <a:pPr/>
              <a:t>27</a:t>
            </a:fld>
            <a:endParaRPr lang="en-US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7488" tIns="50694" rIns="97488" bIns="50694" anchor="b"/>
          <a:lstStyle/>
          <a:p>
            <a:pPr algn="r">
              <a:lnSpc>
                <a:spcPct val="93000"/>
              </a:lnSpc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C33965E6-7DC4-48DB-85C1-0553489D736D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27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183217" y="767596"/>
            <a:ext cx="4731224" cy="38362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471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012996-9D4B-437D-8856-CCFC90B5A3CD}" type="slidenum">
              <a:rPr lang="en-US"/>
              <a:pPr/>
              <a:t>28</a:t>
            </a:fld>
            <a:endParaRPr lang="en-US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7488" tIns="50694" rIns="97488" bIns="50694" anchor="b"/>
          <a:lstStyle/>
          <a:p>
            <a:pPr algn="r">
              <a:lnSpc>
                <a:spcPct val="93000"/>
              </a:lnSpc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FAFC07E9-9B2D-40A2-A854-AD270313AA38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28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183217" y="767596"/>
            <a:ext cx="4731224" cy="38362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en-US"/>
          </a:p>
        </p:txBody>
      </p:sp>
      <p:sp>
        <p:nvSpPr>
          <p:cNvPr id="3891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7DA6FE-F719-49C1-B574-BBD19EEAEDE8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29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88" tIns="50694" rIns="97488" bIns="50694" anchor="b"/>
          <a:lstStyle/>
          <a:p>
            <a:pPr algn="r">
              <a:lnSpc>
                <a:spcPct val="93000"/>
              </a:lnSpc>
              <a:buClrTx/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A04FB9EC-FD2C-4A4A-9A8E-460049879367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29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54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2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3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3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4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4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5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5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6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6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7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7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2E0FFB-DED8-4259-AD08-9E29AF192FC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9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9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13AEA1-9554-41E7-BA4C-72033FB2B616}" type="slidenum">
              <a:rPr lang="en-US" smtClean="0">
                <a:ea typeface="DejaVu Sans" pitchFamily="34" charset="2"/>
                <a:cs typeface="DejaVu Sans" pitchFamily="34" charset="2"/>
              </a:rPr>
              <a:pPr/>
              <a:t>10</a:t>
            </a:fld>
            <a:endParaRPr lang="en-US" smtClean="0">
              <a:ea typeface="DejaVu Sans" pitchFamily="34" charset="2"/>
              <a:cs typeface="DejaVu Sans" pitchFamily="34" charset="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021295" y="9721108"/>
            <a:ext cx="3073077" cy="50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78" tIns="50689" rIns="97478" bIns="50689" anchor="b"/>
          <a:lstStyle/>
          <a:p>
            <a:pPr algn="r">
              <a:lnSpc>
                <a:spcPct val="93000"/>
              </a:lnSpc>
              <a:tabLst>
                <a:tab pos="0" algn="l"/>
                <a:tab pos="495190" algn="l"/>
                <a:tab pos="990381" algn="l"/>
                <a:tab pos="1485571" algn="l"/>
                <a:tab pos="1980761" algn="l"/>
                <a:tab pos="2475953" algn="l"/>
                <a:tab pos="2971143" algn="l"/>
                <a:tab pos="3466333" algn="l"/>
                <a:tab pos="3961523" algn="l"/>
                <a:tab pos="4456714" algn="l"/>
                <a:tab pos="4951904" algn="l"/>
                <a:tab pos="5447094" algn="l"/>
                <a:tab pos="5942285" algn="l"/>
                <a:tab pos="6437476" algn="l"/>
                <a:tab pos="6932667" algn="l"/>
                <a:tab pos="7427858" algn="l"/>
                <a:tab pos="7923048" algn="l"/>
                <a:tab pos="8418238" algn="l"/>
                <a:tab pos="8913429" algn="l"/>
                <a:tab pos="9408619" algn="l"/>
                <a:tab pos="9903809" algn="l"/>
              </a:tabLst>
            </a:pPr>
            <a:fld id="{0A680CE5-7725-418D-8FA9-05783870A59E}" type="slidenum">
              <a:rPr lang="en-US" sz="1300">
                <a:solidFill>
                  <a:srgbClr val="000000"/>
                </a:solidFill>
              </a:rPr>
              <a:pPr algn="r">
                <a:lnSpc>
                  <a:spcPct val="93000"/>
                </a:lnSpc>
                <a:tabLst>
                  <a:tab pos="0" algn="l"/>
                  <a:tab pos="495190" algn="l"/>
                  <a:tab pos="990381" algn="l"/>
                  <a:tab pos="1485571" algn="l"/>
                  <a:tab pos="1980761" algn="l"/>
                  <a:tab pos="2475953" algn="l"/>
                  <a:tab pos="2971143" algn="l"/>
                  <a:tab pos="3466333" algn="l"/>
                  <a:tab pos="3961523" algn="l"/>
                  <a:tab pos="4456714" algn="l"/>
                  <a:tab pos="4951904" algn="l"/>
                  <a:tab pos="5447094" algn="l"/>
                  <a:tab pos="5942285" algn="l"/>
                  <a:tab pos="6437476" algn="l"/>
                  <a:tab pos="6932667" algn="l"/>
                  <a:tab pos="7427858" algn="l"/>
                  <a:tab pos="7923048" algn="l"/>
                  <a:tab pos="8418238" algn="l"/>
                  <a:tab pos="8913429" algn="l"/>
                  <a:tab pos="9408619" algn="l"/>
                  <a:tab pos="9903809" algn="l"/>
                </a:tabLst>
              </a:pPr>
              <a:t>10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183218" y="776481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38" tIns="49520" rIns="99038" bIns="49520" anchor="ctr"/>
          <a:lstStyle/>
          <a:p>
            <a:endParaRPr lang="en-US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/>
          </p:nvPr>
        </p:nvSpPr>
        <p:spPr>
          <a:xfrm>
            <a:off x="709932" y="4861443"/>
            <a:ext cx="5676153" cy="4602022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8668DF-90C8-435A-9FC7-25BF73F99960}" type="slidenum">
              <a:rPr lang="el-GR"/>
              <a:pPr/>
              <a:t>‹#›</a:t>
            </a:fld>
            <a:endParaRPr lang="el-GR" dirty="0"/>
          </a:p>
        </p:txBody>
      </p:sp>
      <p:sp>
        <p:nvSpPr>
          <p:cNvPr id="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746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93000"/>
              </a:lnSpc>
              <a:spcAft>
                <a:spcPts val="1288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i="1" u="sng" dirty="0" smtClean="0">
                <a:solidFill>
                  <a:srgbClr val="00B050"/>
                </a:solidFill>
              </a:rPr>
              <a:t>East meets West: Multi-disciplinary studies for understanding seamounts in the Levantine basin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5605C9-F495-45E3-B11E-EA0FCEDD7C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47650"/>
            <a:ext cx="8228013" cy="76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B435CD13-3E4D-43A0-B482-00173C188CCD}" type="slidenum">
              <a:rPr lang="el-GR"/>
              <a:pPr/>
              <a:t>‹#›</a:t>
            </a:fld>
            <a:endParaRPr lang="el-GR"/>
          </a:p>
        </p:txBody>
      </p:sp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0" y="0"/>
            <a:ext cx="969963" cy="6856413"/>
            <a:chOff x="0" y="0"/>
            <a:chExt cx="611" cy="4319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612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85" y="73"/>
              <a:ext cx="431" cy="3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buClr>
          <a:srgbClr val="009999"/>
        </a:buClr>
        <a:buSzPct val="100000"/>
        <a:buFont typeface="Arial" charset="0"/>
        <a:defRPr sz="4400">
          <a:solidFill>
            <a:srgbClr val="009999"/>
          </a:solidFill>
          <a:latin typeface="Arial" charset="0"/>
          <a:cs typeface="DejaVu Sans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42988" y="95250"/>
            <a:ext cx="8101012" cy="984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i="1" dirty="0" smtClean="0">
                <a:solidFill>
                  <a:srgbClr val="FF0000"/>
                </a:solidFill>
              </a:rPr>
              <a:t>Description of the Long-lived Subsurface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Mesoscale</a:t>
            </a:r>
            <a:r>
              <a:rPr lang="en-US" sz="3200" b="1" i="1" dirty="0" smtClean="0">
                <a:solidFill>
                  <a:srgbClr val="FF0000"/>
                </a:solidFill>
              </a:rPr>
              <a:t> Eddy South of Cyprus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17588" y="4876800"/>
            <a:ext cx="8126412" cy="152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 dirty="0">
                <a:solidFill>
                  <a:srgbClr val="000000"/>
                </a:solidFill>
              </a:rPr>
              <a:t>D. </a:t>
            </a:r>
            <a:r>
              <a:rPr lang="en-US" sz="1600" b="1" i="1" dirty="0" smtClean="0">
                <a:solidFill>
                  <a:srgbClr val="000000"/>
                </a:solidFill>
              </a:rPr>
              <a:t>Hayes</a:t>
            </a:r>
            <a:r>
              <a:rPr lang="en-US" sz="1600" b="1" i="1" baseline="33000" dirty="0" smtClean="0">
                <a:solidFill>
                  <a:srgbClr val="000000"/>
                </a:solidFill>
              </a:rPr>
              <a:t>1</a:t>
            </a:r>
            <a:r>
              <a:rPr lang="en-US" sz="1600" b="1" i="1" dirty="0" smtClean="0">
                <a:solidFill>
                  <a:srgbClr val="000000"/>
                </a:solidFill>
              </a:rPr>
              <a:t>,</a:t>
            </a:r>
            <a:r>
              <a:rPr lang="en-US" sz="1600" b="1" i="1" baseline="33000" dirty="0" smtClean="0">
                <a:solidFill>
                  <a:srgbClr val="000000"/>
                </a:solidFill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</a:rPr>
              <a:t>Angelos</a:t>
            </a:r>
            <a:r>
              <a:rPr lang="en-US" sz="1600" b="1" i="1" dirty="0" smtClean="0">
                <a:solidFill>
                  <a:srgbClr val="000000"/>
                </a:solidFill>
              </a:rPr>
              <a:t> Hannides</a:t>
            </a:r>
            <a:r>
              <a:rPr lang="en-US" sz="1600" b="1" i="1" baseline="33000" dirty="0" smtClean="0">
                <a:solidFill>
                  <a:srgbClr val="000000"/>
                </a:solidFill>
              </a:rPr>
              <a:t>1</a:t>
            </a:r>
            <a:r>
              <a:rPr lang="en-US" sz="1600" b="1" i="1" dirty="0" smtClean="0">
                <a:solidFill>
                  <a:srgbClr val="000000"/>
                </a:solidFill>
              </a:rPr>
              <a:t>, George Zodiatis</a:t>
            </a:r>
            <a:r>
              <a:rPr lang="en-US" sz="1600" b="1" i="1" baseline="33000" dirty="0" smtClean="0">
                <a:solidFill>
                  <a:srgbClr val="000000"/>
                </a:solidFill>
              </a:rPr>
              <a:t>1</a:t>
            </a:r>
            <a:r>
              <a:rPr lang="en-US" sz="1600" b="1" i="1" dirty="0" smtClean="0">
                <a:solidFill>
                  <a:srgbClr val="000000"/>
                </a:solidFill>
              </a:rPr>
              <a:t>, </a:t>
            </a:r>
            <a:r>
              <a:rPr lang="en-US" sz="1600" b="1" i="1" dirty="0" err="1" smtClean="0">
                <a:solidFill>
                  <a:srgbClr val="000000"/>
                </a:solidFill>
              </a:rPr>
              <a:t>Georgios</a:t>
            </a:r>
            <a:r>
              <a:rPr lang="en-US" sz="1600" b="1" i="1" dirty="0" smtClean="0">
                <a:solidFill>
                  <a:srgbClr val="000000"/>
                </a:solidFill>
              </a:rPr>
              <a:t> Georgiou</a:t>
            </a:r>
            <a:r>
              <a:rPr lang="en-US" sz="1600" b="1" i="1" baseline="33000" dirty="0" smtClean="0">
                <a:solidFill>
                  <a:srgbClr val="000000"/>
                </a:solidFill>
              </a:rPr>
              <a:t>1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 dirty="0" err="1" smtClean="0">
                <a:solidFill>
                  <a:srgbClr val="000000"/>
                </a:solidFill>
              </a:rPr>
              <a:t>Hezi</a:t>
            </a:r>
            <a:r>
              <a:rPr lang="en-US" sz="1600" b="1" i="1" dirty="0" smtClean="0">
                <a:solidFill>
                  <a:srgbClr val="000000"/>
                </a:solidFill>
              </a:rPr>
              <a:t> Gildor</a:t>
            </a:r>
            <a:r>
              <a:rPr lang="en-US" sz="1600" b="1" i="1" baseline="33000" dirty="0" smtClean="0">
                <a:solidFill>
                  <a:srgbClr val="000000"/>
                </a:solidFill>
              </a:rPr>
              <a:t>2</a:t>
            </a:r>
            <a:r>
              <a:rPr lang="en-US" sz="1600" b="1" i="1" dirty="0" smtClean="0">
                <a:solidFill>
                  <a:srgbClr val="000000"/>
                </a:solidFill>
              </a:rPr>
              <a:t>, Pierre Testor</a:t>
            </a:r>
            <a:r>
              <a:rPr lang="en-US" sz="1600" b="1" i="1" baseline="33000" dirty="0" smtClean="0">
                <a:solidFill>
                  <a:srgbClr val="000000"/>
                </a:solidFill>
              </a:rPr>
              <a:t>3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b="1" dirty="0">
              <a:solidFill>
                <a:srgbClr val="000000"/>
              </a:solidFill>
            </a:endParaRPr>
          </a:p>
          <a:p>
            <a:pPr algn="ctr"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baseline="33000" dirty="0">
                <a:solidFill>
                  <a:srgbClr val="000000"/>
                </a:solidFill>
              </a:rPr>
              <a:t>1</a:t>
            </a:r>
            <a:r>
              <a:rPr lang="en-US" sz="1400" b="1" dirty="0">
                <a:solidFill>
                  <a:srgbClr val="000000"/>
                </a:solidFill>
              </a:rPr>
              <a:t>Oceanography Center, University of Cyprus, Nicosia, </a:t>
            </a:r>
            <a:r>
              <a:rPr lang="en-US" sz="1400" b="1" dirty="0" smtClean="0">
                <a:solidFill>
                  <a:srgbClr val="000000"/>
                </a:solidFill>
              </a:rPr>
              <a:t>Cyprus</a:t>
            </a:r>
          </a:p>
          <a:p>
            <a:pPr algn="ctr"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600" b="1" baseline="33000" dirty="0" smtClean="0">
                <a:solidFill>
                  <a:srgbClr val="000000"/>
                </a:solidFill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</a:rPr>
              <a:t>Hebrew University of Jerusalem, ISRAEL</a:t>
            </a:r>
            <a:r>
              <a:rPr lang="en-US" sz="1600" b="1" baseline="330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ts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baseline="33000" dirty="0" smtClean="0">
                <a:solidFill>
                  <a:srgbClr val="000000"/>
                </a:solidFill>
              </a:rPr>
              <a:t>3</a:t>
            </a:r>
            <a:r>
              <a:rPr lang="fr-FR" sz="1400" b="1" dirty="0" smtClean="0">
                <a:solidFill>
                  <a:srgbClr val="000000"/>
                </a:solidFill>
              </a:rPr>
              <a:t>Universite de Pierre et Marie Curie, Paris, FRANCE</a:t>
            </a:r>
            <a:endParaRPr lang="fr-FR" sz="1400" b="1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95400"/>
            <a:ext cx="5486400" cy="359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14400" y="6534512"/>
            <a:ext cx="8229600" cy="323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spcAft>
                <a:spcPts val="1288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 u="sng" dirty="0" smtClean="0">
                <a:solidFill>
                  <a:srgbClr val="00B050"/>
                </a:solidFill>
              </a:rPr>
              <a:t>Everyone’s Gliding Observatories: 16-17 June 2014, Kiel, Germany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CYBO-21:2007-07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6146" name="Picture 2" descr="Z:\home\pilot\LIW_tracker-cybo21-2007-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306" y="1219200"/>
            <a:ext cx="8113693" cy="50624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CYBO-22:2009-08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7170" name="Picture 2" descr="Z:\home\pilot\LIW_tracker-cybo22-2009-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94425"/>
            <a:ext cx="8153400" cy="508722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Geostrophic</a:t>
            </a:r>
            <a:r>
              <a:rPr lang="en-US" dirty="0" smtClean="0"/>
              <a:t> Surface Current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52400" y="914400"/>
            <a:ext cx="8991600" cy="5410199"/>
            <a:chOff x="533400" y="1205179"/>
            <a:chExt cx="7867293" cy="4171442"/>
          </a:xfrm>
        </p:grpSpPr>
        <p:pic>
          <p:nvPicPr>
            <p:cNvPr id="27" name="Picture 709" descr="C:\Users\User\Desktop\EGU2013\isosurface_diva_cybo25.gif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4191000"/>
              <a:ext cx="1274485" cy="10332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8" name="Picture 686" descr="C:\Users\User\Desktop\EGU2013\isosurface_diva_cybo3.gif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5628" y="1205179"/>
              <a:ext cx="1532899" cy="104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Picture 691" descr="C:\Users\User\Desktop\EGU2013\isosurface_diva_cybo5.gif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10143" y="1205179"/>
              <a:ext cx="1532899" cy="104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" name="Picture 692" descr="C:\Users\User\Desktop\EGU2013\isosurface_diva_cybo6.gif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31686" y="1205179"/>
              <a:ext cx="1532899" cy="10449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Picture 693" descr="C:\Users\User\Desktop\EGU2013\isosurface_diva_cybo7.gif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66202" y="1205179"/>
              <a:ext cx="1532899" cy="10449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2" name="Picture 694" descr="C:\Users\User\Desktop\EGU2013\isosurface_diva_cybo8.gif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4907" y="2251253"/>
              <a:ext cx="1532898" cy="104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Picture 695" descr="C:\Users\User\Desktop\EGU2013\isosurface_diva_cybo9.gif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9423" y="2252370"/>
              <a:ext cx="1532898" cy="10449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696" descr="C:\Users\User\Desktop\EGU2013\isosurface_diva_cybo10.gif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31686" y="2251253"/>
              <a:ext cx="1532899" cy="10449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697" descr="C:\Users\User\Desktop\EGU2013\isosurface_diva_cybo11.gif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66202" y="2251253"/>
              <a:ext cx="1532899" cy="104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698" descr="C:\Users\User\Desktop\EGU2013\isosurface_diva_cybo12.gif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74907" y="3297326"/>
              <a:ext cx="1532898" cy="104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Picture 700" descr="C:\Users\User\Desktop\EGU2013\isosurface_diva_cybo14.gif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12445" y="3297327"/>
              <a:ext cx="1532899" cy="104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" name="Picture 703" descr="C:\Users\User\Desktop\EGU2013\isosurface_diva_cybo17.gif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32117" y="3297327"/>
              <a:ext cx="1532899" cy="104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Picture 704" descr="C:\Users\User\Desktop\EGU2013\isosurface_diva_cybo18.gif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67073" y="3297327"/>
              <a:ext cx="1533620" cy="10332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705" descr="C:\Users\User\Desktop\EGU2013\isosurface_diva_cybo20.gif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976638" y="4343400"/>
              <a:ext cx="1532899" cy="10332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706" descr="C:\Users\User\Desktop\EGU2013\isosurface_diva_cybo21.gif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612445" y="4343400"/>
              <a:ext cx="1532899" cy="10332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707" descr="C:\Users\User\Desktop\EGU2013\isosurface_diva_cybo22.gif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232117" y="4343400"/>
              <a:ext cx="1532899" cy="10332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Picture 708" descr="C:\Users\User\Desktop\EGU2013\isosurface_diva_cybo23.gif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867794" y="4328988"/>
              <a:ext cx="1532899" cy="10332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longest_mission_ma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29400" y="457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October2009_Report"/>
          <p:cNvPicPr>
            <a:picLocks noChangeAspect="1" noChangeArrowheads="1"/>
          </p:cNvPicPr>
          <p:nvPr/>
        </p:nvPicPr>
        <p:blipFill>
          <a:blip r:embed="rId3" cstate="print"/>
          <a:srcRect l="23100" t="49133" r="35179"/>
          <a:stretch>
            <a:fillRect/>
          </a:stretch>
        </p:blipFill>
        <p:spPr bwMode="auto">
          <a:xfrm>
            <a:off x="3886200" y="495300"/>
            <a:ext cx="229039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85800" y="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Observations to date: By Mission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66800" y="457200"/>
            <a:ext cx="2286000" cy="1946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2" descr="sg150_abort_2011_web"/>
          <p:cNvPicPr>
            <a:picLocks noChangeAspect="1" noChangeArrowheads="1"/>
          </p:cNvPicPr>
          <p:nvPr/>
        </p:nvPicPr>
        <p:blipFill>
          <a:blip r:embed="rId5" cstate="print"/>
          <a:srcRect t="14325" r="6983" b="7416"/>
          <a:stretch>
            <a:fillRect/>
          </a:stretch>
        </p:blipFill>
        <p:spPr bwMode="auto">
          <a:xfrm>
            <a:off x="914400" y="2514600"/>
            <a:ext cx="23683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creenshot-Oceanography Center, University of Cyprus - Gliders Missions - Mozilla Firefox.png"/>
          <p:cNvPicPr>
            <a:picLocks noChangeAspect="1"/>
          </p:cNvPicPr>
          <p:nvPr/>
        </p:nvPicPr>
        <p:blipFill>
          <a:blip r:embed="rId6" cstate="print"/>
          <a:srcRect l="34422" t="21111" r="12786" b="16666"/>
          <a:stretch>
            <a:fillRect/>
          </a:stretch>
        </p:blipFill>
        <p:spPr>
          <a:xfrm>
            <a:off x="3886200" y="3304082"/>
            <a:ext cx="2211161" cy="20299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40526" t="17351" r="6942" b="7875"/>
          <a:stretch>
            <a:fillRect/>
          </a:stretch>
        </p:blipFill>
        <p:spPr bwMode="auto">
          <a:xfrm>
            <a:off x="1066800" y="4724400"/>
            <a:ext cx="207433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3043541"/>
            <a:ext cx="1935318" cy="229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62400" y="2514600"/>
            <a:ext cx="2133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May-Aug 2009</a:t>
            </a: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3200" y="2526268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Nov 2009-April 2010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0714" y="2590800"/>
            <a:ext cx="2232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Oct 2010-Feb 2011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962400" y="5334000"/>
            <a:ext cx="2133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Dec 2011-Jun 2012</a:t>
            </a: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219200" y="457200"/>
            <a:ext cx="2133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March-April 2009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858000" y="5410200"/>
            <a:ext cx="2133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Feb-Aug 2013</a:t>
            </a: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276600" y="6477000"/>
            <a:ext cx="2133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April 2014-present</a:t>
            </a: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85800" y="1089623"/>
            <a:ext cx="7924800" cy="286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Eddy located over the </a:t>
            </a:r>
            <a:r>
              <a:rPr lang="en-US" sz="2000" dirty="0" smtClean="0">
                <a:solidFill>
                  <a:srgbClr val="000000"/>
                </a:solidFill>
              </a:rPr>
              <a:t>seamount, </a:t>
            </a:r>
            <a:r>
              <a:rPr lang="en-US" sz="2000" dirty="0" err="1" smtClean="0">
                <a:solidFill>
                  <a:srgbClr val="000000"/>
                </a:solidFill>
              </a:rPr>
              <a:t>Anticyclonic</a:t>
            </a:r>
            <a:r>
              <a:rPr lang="en-US" sz="2000" dirty="0" smtClean="0">
                <a:solidFill>
                  <a:srgbClr val="000000"/>
                </a:solidFill>
              </a:rPr>
              <a:t>, warm and salty core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March-May 2009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First glider measurements </a:t>
            </a:r>
            <a:r>
              <a:rPr lang="en-US" sz="2400" dirty="0" smtClean="0">
                <a:solidFill>
                  <a:srgbClr val="FF0000"/>
                </a:solidFill>
              </a:rPr>
              <a:t>spring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2009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Z:\home\pilot\LIW_tracker-gldr2009-mar-m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74778"/>
            <a:ext cx="7543800" cy="4706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85800" y="1089623"/>
            <a:ext cx="7924800" cy="286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Eddy located over the </a:t>
            </a:r>
            <a:r>
              <a:rPr lang="en-US" sz="2000" dirty="0" smtClean="0">
                <a:solidFill>
                  <a:srgbClr val="000000"/>
                </a:solidFill>
              </a:rPr>
              <a:t>seamount, </a:t>
            </a:r>
            <a:r>
              <a:rPr lang="en-US" sz="2000" dirty="0" err="1" smtClean="0">
                <a:solidFill>
                  <a:srgbClr val="000000"/>
                </a:solidFill>
              </a:rPr>
              <a:t>Anticyclonic</a:t>
            </a:r>
            <a:r>
              <a:rPr lang="en-US" sz="2000" dirty="0" smtClean="0">
                <a:solidFill>
                  <a:srgbClr val="000000"/>
                </a:solidFill>
              </a:rPr>
              <a:t>, warm and salty core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May-August </a:t>
            </a:r>
            <a:r>
              <a:rPr lang="en-US" dirty="0" smtClean="0">
                <a:solidFill>
                  <a:srgbClr val="000000"/>
                </a:solidFill>
              </a:rPr>
              <a:t>2009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First glider measurements in eddy summer 2009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Z:\home\pilot\LIW_tracker-gldr2009-mat-au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84601"/>
            <a:ext cx="7848600" cy="4897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85800" y="1089623"/>
            <a:ext cx="7924800" cy="286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Eddy located over the </a:t>
            </a:r>
            <a:r>
              <a:rPr lang="en-US" sz="2000" dirty="0" smtClean="0">
                <a:solidFill>
                  <a:srgbClr val="000000"/>
                </a:solidFill>
              </a:rPr>
              <a:t>seamount, </a:t>
            </a:r>
            <a:r>
              <a:rPr lang="en-US" sz="2000" dirty="0" err="1" smtClean="0">
                <a:solidFill>
                  <a:srgbClr val="000000"/>
                </a:solidFill>
              </a:rPr>
              <a:t>Anticyclonic</a:t>
            </a:r>
            <a:r>
              <a:rPr lang="en-US" sz="2000" dirty="0" smtClean="0">
                <a:solidFill>
                  <a:srgbClr val="000000"/>
                </a:solidFill>
              </a:rPr>
              <a:t>, warm and salty core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Nov- 2009 to Jan-2010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EYE of the Levantine 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Z:\home\pilot\LIW_tracker-gldr2009-nov-2010-j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79689"/>
            <a:ext cx="7696200" cy="4801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85800" y="1089623"/>
            <a:ext cx="7924800" cy="286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Eddy located over the </a:t>
            </a:r>
            <a:r>
              <a:rPr lang="en-US" sz="2000" dirty="0" smtClean="0">
                <a:solidFill>
                  <a:srgbClr val="000000"/>
                </a:solidFill>
              </a:rPr>
              <a:t>seamount, </a:t>
            </a:r>
            <a:r>
              <a:rPr lang="en-US" sz="2000" dirty="0" err="1" smtClean="0">
                <a:solidFill>
                  <a:srgbClr val="000000"/>
                </a:solidFill>
              </a:rPr>
              <a:t>Anticyclonic</a:t>
            </a:r>
            <a:r>
              <a:rPr lang="en-US" sz="2000" dirty="0" smtClean="0">
                <a:solidFill>
                  <a:srgbClr val="000000"/>
                </a:solidFill>
              </a:rPr>
              <a:t>, warm and salty core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Jan-Feb-2010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EYE of Levantine period II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Z:\home\pilot\LIW_tracker-gldr2010-jan-fe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84600"/>
            <a:ext cx="7848600" cy="4897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85800" y="1089623"/>
            <a:ext cx="7924800" cy="286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Eddy </a:t>
            </a:r>
            <a:r>
              <a:rPr lang="en-US" sz="2000" dirty="0" smtClean="0">
                <a:solidFill>
                  <a:srgbClr val="000000"/>
                </a:solidFill>
              </a:rPr>
              <a:t>gone?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Feb-April</a:t>
            </a:r>
            <a:r>
              <a:rPr lang="en-US" dirty="0" smtClean="0">
                <a:solidFill>
                  <a:srgbClr val="000000"/>
                </a:solidFill>
              </a:rPr>
              <a:t>-2010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EYE of Levantine period III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Z:\home\pilot\LIW_tracker-gldr2010-feb-ap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32145"/>
            <a:ext cx="7772400" cy="4849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Oct 2010 to Feb 2011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New eddy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Z:\home\pilot\LIW_tracker-gldr2010-oct-2011-fe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84602"/>
            <a:ext cx="7848599" cy="4897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95350" y="138113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300" dirty="0" smtClean="0">
                <a:solidFill>
                  <a:srgbClr val="FF0000"/>
                </a:solidFill>
              </a:rPr>
              <a:t>Outline</a:t>
            </a:r>
            <a:endParaRPr lang="en-US" sz="3300" dirty="0">
              <a:solidFill>
                <a:srgbClr val="FF0000"/>
              </a:solidFill>
            </a:endParaRP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62000" y="609600"/>
            <a:ext cx="4191000" cy="573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Introduction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Gliders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Observations to date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Results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Maps of eddy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Sections through eddy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Time series of water mass properties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Future Plans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Generation?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Evolution?</a:t>
            </a:r>
          </a:p>
          <a:p>
            <a:pPr marL="1079501" lvl="1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Ecosystems?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t="10002" r="19997" b="20004"/>
          <a:stretch>
            <a:fillRect/>
          </a:stretch>
        </p:blipFill>
        <p:spPr bwMode="auto">
          <a:xfrm>
            <a:off x="4876800" y="852488"/>
            <a:ext cx="4211637" cy="572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Dec 2011 to June 2012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ddy shrunk, shifted south after 9 months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Z:\home\pilot\LIW_tracker-gldr2011-dec-2012-ju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37057"/>
            <a:ext cx="7924800" cy="4944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Feb-Aug 2013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Another </a:t>
            </a:r>
            <a:r>
              <a:rPr lang="en-US" sz="2400" dirty="0" smtClean="0">
                <a:solidFill>
                  <a:srgbClr val="FF0000"/>
                </a:solidFill>
              </a:rPr>
              <a:t>new, weaker e</a:t>
            </a:r>
            <a:r>
              <a:rPr lang="en-US" sz="2400" dirty="0" smtClean="0">
                <a:solidFill>
                  <a:srgbClr val="FF0000"/>
                </a:solidFill>
              </a:rPr>
              <a:t>ddy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362" name="Picture 2" descr="Z:\home\pilot\LIW_tracker-gldr2013-feb-au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89512"/>
            <a:ext cx="8000999" cy="4992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52600" y="6400800"/>
            <a:ext cx="6400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April-May 2014</a:t>
            </a:r>
            <a:endParaRPr lang="en-US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Moved to NW?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Z:\home\pilot\LIW_tracker-gldr2014-apr-m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308" y="1219200"/>
            <a:ext cx="8113691" cy="506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_TSO_June-July-20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6982" y="1528820"/>
            <a:ext cx="7447018" cy="532918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4213" y="692150"/>
            <a:ext cx="2447925" cy="511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NE edge of Eratosthenes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Depth-</a:t>
            </a:r>
            <a:r>
              <a:rPr lang="en-US" sz="2000" dirty="0" err="1" smtClean="0">
                <a:solidFill>
                  <a:srgbClr val="000000"/>
                </a:solidFill>
              </a:rPr>
              <a:t>ave</a:t>
            </a:r>
            <a:r>
              <a:rPr lang="en-US" sz="2000" dirty="0" smtClean="0">
                <a:solidFill>
                  <a:srgbClr val="000000"/>
                </a:solidFill>
              </a:rPr>
              <a:t> velocity, Max 30 cm/s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Anti-cyclonic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Radius ~40km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N-S </a:t>
            </a:r>
            <a:r>
              <a:rPr lang="en-US" sz="2000" dirty="0">
                <a:solidFill>
                  <a:srgbClr val="000000"/>
                </a:solidFill>
              </a:rPr>
              <a:t>Section </a:t>
            </a:r>
            <a:r>
              <a:rPr lang="ar-SA" sz="2000" dirty="0" smtClean="0">
                <a:solidFill>
                  <a:srgbClr val="000000"/>
                </a:solidFill>
              </a:rPr>
              <a:t>‏</a:t>
            </a:r>
            <a:endParaRPr lang="en-US" sz="2000" dirty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LIW to 500 m.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Asymmetric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Low oxygen in eddy. High oxygen in Atlantic Water over the eddy (70-100m)</a:t>
            </a:r>
            <a:r>
              <a:rPr lang="ar-SA" sz="2000" dirty="0" smtClean="0">
                <a:solidFill>
                  <a:srgbClr val="000000"/>
                </a:solidFill>
              </a:rPr>
              <a:t>‏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buFont typeface="Arial" charset="0"/>
              <a:buNone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859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2009 June 24-July 4 transect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_TSO_Nov-Dec-20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246" y="1524000"/>
            <a:ext cx="7453754" cy="5334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4213" y="692150"/>
            <a:ext cx="2447925" cy="511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N-S Section </a:t>
            </a:r>
            <a:r>
              <a:rPr lang="ar-SA" sz="2000" dirty="0" smtClean="0">
                <a:solidFill>
                  <a:srgbClr val="000000"/>
                </a:solidFill>
              </a:rPr>
              <a:t>‏</a:t>
            </a:r>
            <a:endParaRPr lang="en-US" sz="2000" dirty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LIW to 500 m.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Asymmetric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Low oxygen in eddy. High oxygen in Atlantic Water over the eddy (70-100m)</a:t>
            </a:r>
            <a:r>
              <a:rPr lang="ar-SA" sz="2000" dirty="0" smtClean="0">
                <a:solidFill>
                  <a:srgbClr val="000000"/>
                </a:solidFill>
              </a:rPr>
              <a:t>‏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buFont typeface="Arial" charset="0"/>
              <a:buNone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859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2009 Nov 23-Dec 1 transect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_TSO_October-20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010" y="1524000"/>
            <a:ext cx="7513096" cy="5334001"/>
          </a:xfrm>
          <a:prstGeom prst="rect">
            <a:avLst/>
          </a:prstGeom>
        </p:spPr>
      </p:pic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733550" y="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300" dirty="0" smtClean="0">
                <a:solidFill>
                  <a:srgbClr val="FF0000"/>
                </a:solidFill>
              </a:rPr>
              <a:t>Results</a:t>
            </a:r>
            <a:endParaRPr lang="en-US" sz="3300" dirty="0">
              <a:solidFill>
                <a:srgbClr val="FF0000"/>
              </a:solidFill>
            </a:endParaRP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2010 18-31 October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2625" y="762000"/>
            <a:ext cx="6675438" cy="511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45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Section </a:t>
            </a:r>
            <a:r>
              <a:rPr lang="en-US" dirty="0">
                <a:solidFill>
                  <a:srgbClr val="000000"/>
                </a:solidFill>
              </a:rPr>
              <a:t>from NW to SE</a:t>
            </a:r>
          </a:p>
          <a:p>
            <a:pPr marL="338138" indent="-338138">
              <a:spcBef>
                <a:spcPts val="45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>
                <a:solidFill>
                  <a:srgbClr val="000000"/>
                </a:solidFill>
              </a:rPr>
              <a:t>Salinity </a:t>
            </a:r>
            <a:r>
              <a:rPr lang="en-US" dirty="0" smtClean="0">
                <a:solidFill>
                  <a:srgbClr val="000000"/>
                </a:solidFill>
              </a:rPr>
              <a:t>intrusions</a:t>
            </a:r>
            <a:endParaRPr lang="en-US" dirty="0">
              <a:solidFill>
                <a:srgbClr val="000000"/>
              </a:solidFill>
            </a:endParaRPr>
          </a:p>
          <a:p>
            <a:pPr marL="338138" indent="-338138">
              <a:spcBef>
                <a:spcPts val="45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>
                <a:solidFill>
                  <a:srgbClr val="000000"/>
                </a:solidFill>
              </a:rPr>
              <a:t>Must apply theory to calculate quasi-</a:t>
            </a:r>
            <a:r>
              <a:rPr lang="en-US" dirty="0" err="1">
                <a:solidFill>
                  <a:srgbClr val="000000"/>
                </a:solidFill>
              </a:rPr>
              <a:t>geostrophic</a:t>
            </a:r>
            <a:r>
              <a:rPr lang="en-US" dirty="0">
                <a:solidFill>
                  <a:srgbClr val="000000"/>
                </a:solidFill>
              </a:rPr>
              <a:t> currents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322763" y="1814513"/>
            <a:ext cx="4821237" cy="5043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300" dirty="0" smtClean="0">
                <a:solidFill>
                  <a:srgbClr val="FF0000"/>
                </a:solidFill>
              </a:rPr>
              <a:t>Results</a:t>
            </a:r>
            <a:endParaRPr lang="en-US" sz="3300" dirty="0">
              <a:solidFill>
                <a:srgbClr val="FF0000"/>
              </a:solidFill>
            </a:endParaRP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January 2011, T, S, Oxygen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 descr="SECTION_TSO_Jan-2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905" y="1524000"/>
            <a:ext cx="7513095" cy="5334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CTION_TSO_Dec-2011-Jan-2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516454"/>
            <a:ext cx="7467600" cy="5341545"/>
          </a:xfrm>
          <a:prstGeom prst="rect">
            <a:avLst/>
          </a:prstGeom>
        </p:spPr>
      </p:pic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733550" y="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300" dirty="0" smtClean="0">
                <a:solidFill>
                  <a:srgbClr val="FF0000"/>
                </a:solidFill>
              </a:rPr>
              <a:t>Results</a:t>
            </a:r>
            <a:endParaRPr lang="en-US" sz="3300" dirty="0">
              <a:solidFill>
                <a:srgbClr val="FF0000"/>
              </a:solidFill>
            </a:endParaRP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2012 24 January-8 February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2624" y="762000"/>
            <a:ext cx="8156576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45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Section </a:t>
            </a:r>
            <a:r>
              <a:rPr lang="en-US" dirty="0">
                <a:solidFill>
                  <a:srgbClr val="000000"/>
                </a:solidFill>
              </a:rPr>
              <a:t>from </a:t>
            </a:r>
            <a:r>
              <a:rPr lang="en-US" dirty="0" smtClean="0">
                <a:solidFill>
                  <a:srgbClr val="000000"/>
                </a:solidFill>
              </a:rPr>
              <a:t>W </a:t>
            </a: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dirty="0" smtClean="0">
                <a:solidFill>
                  <a:srgbClr val="000000"/>
                </a:solidFill>
              </a:rPr>
              <a:t>E</a:t>
            </a:r>
          </a:p>
          <a:p>
            <a:pPr marL="338138" indent="-338138">
              <a:spcBef>
                <a:spcPts val="45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Eddy much smaller, deeper </a:t>
            </a:r>
          </a:p>
          <a:p>
            <a:pPr marL="338138" indent="-338138">
              <a:spcBef>
                <a:spcPts val="45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South of previous</a:t>
            </a:r>
            <a:endParaRPr lang="en-US" dirty="0">
              <a:solidFill>
                <a:srgbClr val="000000"/>
              </a:solidFill>
            </a:endParaRPr>
          </a:p>
          <a:p>
            <a:pPr marL="338138" indent="-338138">
              <a:spcBef>
                <a:spcPts val="45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322763" y="1814513"/>
            <a:ext cx="4821237" cy="5043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2625" y="1125538"/>
            <a:ext cx="1873250" cy="511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>
                <a:solidFill>
                  <a:srgbClr val="000000"/>
                </a:solidFill>
              </a:rPr>
              <a:t>23 Nov ‘09 – 13 Jan ‘10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>
                <a:solidFill>
                  <a:srgbClr val="000000"/>
                </a:solidFill>
              </a:rPr>
              <a:t>Surface drifters and MADT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>
                <a:solidFill>
                  <a:srgbClr val="000000"/>
                </a:solidFill>
              </a:rPr>
              <a:t>General AC circulation in seamount region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>
                <a:solidFill>
                  <a:srgbClr val="000000"/>
                </a:solidFill>
              </a:rPr>
              <a:t>Stagnation near eddy center</a:t>
            </a:r>
          </a:p>
          <a:p>
            <a:pPr marL="338138" indent="-338138">
              <a:spcBef>
                <a:spcPts val="500"/>
              </a:spcBef>
              <a:buFont typeface="Arial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Second </a:t>
            </a:r>
            <a:r>
              <a:rPr lang="en-US" dirty="0">
                <a:solidFill>
                  <a:srgbClr val="000000"/>
                </a:solidFill>
              </a:rPr>
              <a:t>eddy to East (</a:t>
            </a:r>
            <a:r>
              <a:rPr lang="en-US" dirty="0" err="1">
                <a:solidFill>
                  <a:srgbClr val="000000"/>
                </a:solidFill>
              </a:rPr>
              <a:t>Shikmona</a:t>
            </a:r>
            <a:r>
              <a:rPr lang="en-US" dirty="0">
                <a:solidFill>
                  <a:srgbClr val="000000"/>
                </a:solidFill>
              </a:rPr>
              <a:t> Eddy)</a:t>
            </a:r>
            <a:r>
              <a:rPr lang="ar-SA" dirty="0">
                <a:solidFill>
                  <a:srgbClr val="000000"/>
                </a:solidFill>
              </a:rPr>
              <a:t>‏</a:t>
            </a:r>
            <a:endParaRPr lang="en-US" dirty="0">
              <a:solidFill>
                <a:srgbClr val="000000"/>
              </a:solidFill>
            </a:endParaRPr>
          </a:p>
          <a:p>
            <a:pPr marL="338138" indent="-338138">
              <a:spcBef>
                <a:spcPts val="500"/>
              </a:spcBef>
              <a:buFont typeface="Arial" charset="0"/>
              <a:buNone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850" y="895350"/>
            <a:ext cx="7439025" cy="5962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990600" y="6324600"/>
            <a:ext cx="6096000" cy="5540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300" dirty="0">
                <a:solidFill>
                  <a:srgbClr val="FF0000"/>
                </a:solidFill>
              </a:rPr>
              <a:t>EYE of the Levantine (12/2009)</a:t>
            </a:r>
            <a:r>
              <a:rPr lang="ar-SA" sz="3300" dirty="0">
                <a:solidFill>
                  <a:srgbClr val="FF0000"/>
                </a:solidFill>
              </a:rPr>
              <a:t>‏</a:t>
            </a:r>
            <a:endParaRPr lang="en-US" sz="3300" dirty="0">
              <a:solidFill>
                <a:srgbClr val="FF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5350" y="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Sea Operations—intensive sampling, </a:t>
            </a:r>
            <a:r>
              <a:rPr lang="en-US" sz="2400" b="1" dirty="0" smtClean="0">
                <a:solidFill>
                  <a:srgbClr val="FF0000"/>
                </a:solidFill>
              </a:rPr>
              <a:t>drifters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75580EF-4CC0-4AF3-9EDA-CAB4FDAEFBDD}" type="datetime1">
              <a:rPr lang="en-US" smtClean="0"/>
              <a:pPr/>
              <a:t>6/16/2014</a:t>
            </a:fld>
            <a:endParaRPr lang="el-GR"/>
          </a:p>
        </p:txBody>
      </p:sp>
      <p:sp>
        <p:nvSpPr>
          <p:cNvPr id="15364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1680" rIns="0" bIns="0" anchor="ctr"/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>
                <a:solidFill>
                  <a:srgbClr val="FF0000"/>
                </a:solidFill>
              </a:rPr>
              <a:t>Future Plans</a:t>
            </a:r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609600" y="838201"/>
            <a:ext cx="4953000" cy="4876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Continue lines, in cooperation with hydrographic cruises whenever possible (CYBO)</a:t>
            </a:r>
          </a:p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Validate oxygen, chlorophyll and suspended matter with traditional methods for our region</a:t>
            </a:r>
          </a:p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Extend lines or join with lines to neighboring countries</a:t>
            </a:r>
          </a:p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Supplement the gliders with new types of sensors.</a:t>
            </a:r>
          </a:p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Continue data assimilation in Cyprus regional operational model.</a:t>
            </a:r>
          </a:p>
          <a:p>
            <a:pPr marL="387350" indent="-293688">
              <a:lnSpc>
                <a:spcPct val="93000"/>
              </a:lnSpc>
              <a:spcAft>
                <a:spcPts val="1288"/>
              </a:spcAft>
              <a:buFont typeface="Arial" charset="0"/>
              <a:buChar char="•"/>
              <a:tabLst>
                <a:tab pos="387350" algn="l"/>
                <a:tab pos="844550" algn="l"/>
                <a:tab pos="1301750" algn="l"/>
                <a:tab pos="1758950" algn="l"/>
                <a:tab pos="2216150" algn="l"/>
                <a:tab pos="2673350" algn="l"/>
                <a:tab pos="3130550" algn="l"/>
                <a:tab pos="3587750" algn="l"/>
                <a:tab pos="4044950" algn="l"/>
                <a:tab pos="4502150" algn="l"/>
                <a:tab pos="4959350" algn="l"/>
                <a:tab pos="5416550" algn="l"/>
                <a:tab pos="5873750" algn="l"/>
                <a:tab pos="6330950" algn="l"/>
                <a:tab pos="6788150" algn="l"/>
                <a:tab pos="7245350" algn="l"/>
                <a:tab pos="7702550" algn="l"/>
                <a:tab pos="8159750" algn="l"/>
                <a:tab pos="8616950" algn="l"/>
                <a:tab pos="9074150" algn="l"/>
                <a:tab pos="9531350" algn="l"/>
              </a:tabLst>
            </a:pPr>
            <a:r>
              <a:rPr lang="en-US" sz="2000" i="1" dirty="0">
                <a:solidFill>
                  <a:srgbClr val="FF0000"/>
                </a:solidFill>
              </a:rPr>
              <a:t>In-depth analysis of the Cyprus </a:t>
            </a:r>
            <a:r>
              <a:rPr lang="en-US" sz="2000" i="1" dirty="0" smtClean="0">
                <a:solidFill>
                  <a:srgbClr val="FF0000"/>
                </a:solidFill>
              </a:rPr>
              <a:t>Eddy and interaction with topography and ecology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823913"/>
            <a:ext cx="3297238" cy="5926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yprusEddyPaperMap_upto201405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6981" y="762000"/>
            <a:ext cx="4683219" cy="6199943"/>
          </a:xfrm>
          <a:prstGeom prst="rect">
            <a:avLst/>
          </a:prstGeom>
        </p:spPr>
      </p:pic>
      <p:sp>
        <p:nvSpPr>
          <p:cNvPr id="14341" name="Text Box 1"/>
          <p:cNvSpPr txBox="1">
            <a:spLocks noChangeArrowheads="1"/>
          </p:cNvSpPr>
          <p:nvPr/>
        </p:nvSpPr>
        <p:spPr bwMode="auto">
          <a:xfrm>
            <a:off x="1066800" y="685800"/>
            <a:ext cx="3733800" cy="5741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From </a:t>
            </a:r>
            <a:r>
              <a:rPr lang="en-US" sz="2200" dirty="0">
                <a:solidFill>
                  <a:srgbClr val="000000"/>
                </a:solidFill>
              </a:rPr>
              <a:t>March 2009-present, </a:t>
            </a:r>
            <a:r>
              <a:rPr lang="en-US" sz="2200" dirty="0" smtClean="0">
                <a:solidFill>
                  <a:srgbClr val="000000"/>
                </a:solidFill>
              </a:rPr>
              <a:t>7 </a:t>
            </a:r>
            <a:r>
              <a:rPr lang="en-US" sz="2200" dirty="0">
                <a:solidFill>
                  <a:srgbClr val="000000"/>
                </a:solidFill>
              </a:rPr>
              <a:t>missions </a:t>
            </a:r>
            <a:r>
              <a:rPr lang="en-US" sz="2200" dirty="0" smtClean="0">
                <a:solidFill>
                  <a:srgbClr val="000000"/>
                </a:solidFill>
              </a:rPr>
              <a:t>longer than </a:t>
            </a:r>
            <a:r>
              <a:rPr lang="en-US" sz="2200" dirty="0">
                <a:solidFill>
                  <a:srgbClr val="000000"/>
                </a:solidFill>
              </a:rPr>
              <a:t>1 month </a:t>
            </a:r>
            <a:endParaRPr lang="en-US" sz="2200" dirty="0" smtClean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&gt;12,300 km over ground</a:t>
            </a: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&gt;2800 </a:t>
            </a:r>
            <a:r>
              <a:rPr lang="en-US" sz="2200" dirty="0">
                <a:solidFill>
                  <a:srgbClr val="000000"/>
                </a:solidFill>
              </a:rPr>
              <a:t>dives, most to </a:t>
            </a:r>
            <a:r>
              <a:rPr lang="en-US" sz="2200" dirty="0" smtClean="0">
                <a:solidFill>
                  <a:srgbClr val="000000"/>
                </a:solidFill>
              </a:rPr>
              <a:t>1000 m</a:t>
            </a: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>
                <a:solidFill>
                  <a:srgbClr val="000000"/>
                </a:solidFill>
              </a:rPr>
              <a:t>These allow tracking of water properties over time at a fine spatial </a:t>
            </a:r>
            <a:r>
              <a:rPr lang="en-US" sz="2200" dirty="0" smtClean="0">
                <a:solidFill>
                  <a:srgbClr val="000000"/>
                </a:solidFill>
              </a:rPr>
              <a:t>and temporal detail</a:t>
            </a:r>
            <a:endParaRPr lang="en-US" sz="2200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Temperature, Salinity, Oxygen, shallow </a:t>
            </a:r>
            <a:r>
              <a:rPr lang="en-US" sz="2200" dirty="0" err="1" smtClean="0">
                <a:solidFill>
                  <a:srgbClr val="000000"/>
                </a:solidFill>
              </a:rPr>
              <a:t>Chl</a:t>
            </a:r>
            <a:r>
              <a:rPr lang="en-US" sz="2200" dirty="0" smtClean="0">
                <a:solidFill>
                  <a:srgbClr val="000000"/>
                </a:solidFill>
              </a:rPr>
              <a:t>-a and Optical backscatter</a:t>
            </a: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8263"/>
            <a:ext cx="9996488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2 gliders, 5 years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Smap_section_20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0"/>
            <a:ext cx="5333291" cy="3686175"/>
          </a:xfrm>
        </p:spPr>
      </p:pic>
      <p:pic>
        <p:nvPicPr>
          <p:cNvPr id="6" name="Picture 5" descr="TSmap_section_20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270999"/>
            <a:ext cx="4800600" cy="331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SLA: velocity field</a:t>
            </a:r>
            <a:endParaRPr lang="el-GR" sz="4000"/>
          </a:p>
        </p:txBody>
      </p:sp>
      <p:pic>
        <p:nvPicPr>
          <p:cNvPr id="97285" name="Picture 5" descr="uv_sla_dec2009_levantine"/>
          <p:cNvPicPr>
            <a:picLocks noChangeAspect="1" noChangeArrowheads="1"/>
          </p:cNvPicPr>
          <p:nvPr/>
        </p:nvPicPr>
        <p:blipFill>
          <a:blip r:embed="rId2" cstate="print"/>
          <a:srcRect l="10104" t="19351" r="6912" b="21259"/>
          <a:stretch>
            <a:fillRect/>
          </a:stretch>
        </p:blipFill>
        <p:spPr bwMode="auto">
          <a:xfrm>
            <a:off x="2663825" y="3544888"/>
            <a:ext cx="6480175" cy="3313112"/>
          </a:xfrm>
          <a:prstGeom prst="rect">
            <a:avLst/>
          </a:prstGeom>
          <a:noFill/>
        </p:spPr>
      </p:pic>
      <p:pic>
        <p:nvPicPr>
          <p:cNvPr id="97286" name="Picture 6" descr="uv_sla_dec2009"/>
          <p:cNvPicPr>
            <a:picLocks noChangeAspect="1" noChangeArrowheads="1"/>
          </p:cNvPicPr>
          <p:nvPr/>
        </p:nvPicPr>
        <p:blipFill>
          <a:blip r:embed="rId3" cstate="print"/>
          <a:srcRect l="10895" t="15253" r="7413" b="19916"/>
          <a:stretch>
            <a:fillRect/>
          </a:stretch>
        </p:blipFill>
        <p:spPr bwMode="auto">
          <a:xfrm>
            <a:off x="971550" y="4408488"/>
            <a:ext cx="4321175" cy="2449512"/>
          </a:xfrm>
          <a:prstGeom prst="rect">
            <a:avLst/>
          </a:prstGeom>
          <a:noFill/>
        </p:spPr>
      </p:pic>
      <p:pic>
        <p:nvPicPr>
          <p:cNvPr id="97284" name="Picture 4" descr="sla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981075"/>
            <a:ext cx="4598987" cy="35925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yprus_section_cybo2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5417" y="1600200"/>
            <a:ext cx="6711578" cy="4524375"/>
          </a:xfr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52600" y="4812268"/>
            <a:ext cx="3142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October 2010-February 2011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71600" y="5715000"/>
            <a:ext cx="3276600" cy="304800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0" tIns="19440" rIns="0" bIns="0"/>
          <a:lstStyle/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29 January 2012</a:t>
            </a:r>
          </a:p>
          <a:p>
            <a:pPr marL="338138" indent="-338138">
              <a:spcBef>
                <a:spcPts val="500"/>
              </a:spcBef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95350" y="76200"/>
            <a:ext cx="725805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200" dirty="0" smtClean="0">
                <a:solidFill>
                  <a:srgbClr val="FF0000"/>
                </a:solidFill>
              </a:rPr>
              <a:t>Results</a:t>
            </a:r>
          </a:p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Vertical profile in Cyprus eddy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shot-Oceanography Center, University of Cyprus - Gliders Missions - Mozilla Firefox-2.png"/>
          <p:cNvPicPr>
            <a:picLocks noChangeAspect="1"/>
          </p:cNvPicPr>
          <p:nvPr/>
        </p:nvPicPr>
        <p:blipFill>
          <a:blip r:embed="rId2" cstate="print"/>
          <a:srcRect l="33557" t="34445" r="12785" b="6666"/>
          <a:stretch>
            <a:fillRect/>
          </a:stretch>
        </p:blipFill>
        <p:spPr>
          <a:xfrm>
            <a:off x="152400" y="1447800"/>
            <a:ext cx="4724400" cy="4038600"/>
          </a:xfrm>
          <a:prstGeom prst="rect">
            <a:avLst/>
          </a:prstGeom>
        </p:spPr>
      </p:pic>
      <p:pic>
        <p:nvPicPr>
          <p:cNvPr id="8" name="Picture 7" descr="p1490154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1" y="914400"/>
            <a:ext cx="4063999" cy="3048000"/>
          </a:xfrm>
          <a:prstGeom prst="rect">
            <a:avLst/>
          </a:prstGeom>
        </p:spPr>
      </p:pic>
      <p:pic>
        <p:nvPicPr>
          <p:cNvPr id="11" name="Picture 10" descr="p1490154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962398"/>
            <a:ext cx="3962401" cy="29718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1"/>
          <p:cNvSpPr txBox="1">
            <a:spLocks noChangeArrowheads="1"/>
          </p:cNvSpPr>
          <p:nvPr/>
        </p:nvSpPr>
        <p:spPr bwMode="auto">
          <a:xfrm>
            <a:off x="1143000" y="1143000"/>
            <a:ext cx="7086600" cy="7963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Depth of 29.0 sigma (low boundary of LIW)</a:t>
            </a:r>
          </a:p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Salinity at 250 m (approximate depth f max salinity)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Z:\home\pilot\LIW_tracker-cybo15-2003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7315200" cy="4566308"/>
          </a:xfrm>
          <a:prstGeom prst="rect">
            <a:avLst/>
          </a:prstGeom>
          <a:noFill/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CYBO-15: 2003-05 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CYBO-16: 2003-08 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Z:\home\pilot\LIW_tracker-cybo16-2003-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36108"/>
            <a:ext cx="7924800" cy="494683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CYBO-17: 2004-04 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3074" name="Picture 2" descr="Z:\home\pilot\LIW_tracker-cybo17-2004-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912" y="1219200"/>
            <a:ext cx="8112088" cy="506374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CYBO-18: 2004-08 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4098" name="Picture 2" descr="Z:\home\pilot\LIW_tracker-cybo18-2004-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984" y="1295400"/>
            <a:ext cx="7990015" cy="498754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7294" y="1355725"/>
            <a:ext cx="4389437" cy="253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000" y="3962400"/>
            <a:ext cx="4392000" cy="2357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362200"/>
            <a:ext cx="3581400" cy="2954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CYBO-19: 2005-09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76200"/>
            <a:ext cx="79248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3600" dirty="0" smtClean="0">
                <a:solidFill>
                  <a:srgbClr val="FF0000"/>
                </a:solidFill>
              </a:rPr>
              <a:t>Observations: </a:t>
            </a:r>
            <a:r>
              <a:rPr lang="en-US" sz="3600" dirty="0" smtClean="0">
                <a:solidFill>
                  <a:srgbClr val="FF0000"/>
                </a:solidFill>
              </a:rPr>
              <a:t>Hydrographic cruises</a:t>
            </a:r>
          </a:p>
          <a:p>
            <a:pPr algn="ctr"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26 </a:t>
            </a:r>
            <a:r>
              <a:rPr lang="en-US" sz="2800" dirty="0" smtClean="0">
                <a:solidFill>
                  <a:srgbClr val="FF0000"/>
                </a:solidFill>
              </a:rPr>
              <a:t>since 1995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43000" y="6543170"/>
            <a:ext cx="7086600" cy="31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3000"/>
              </a:lnSpc>
              <a:spcAft>
                <a:spcPts val="1288"/>
              </a:spcAft>
              <a:buClrTx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</a:rPr>
              <a:t>CYBO-20: 2006-05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5122" name="Picture 2" descr="Z:\home\pilot\LIW_tracker-cybo20-2006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89512"/>
            <a:ext cx="8001000" cy="499213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3162</TotalTime>
  <Words>685</Words>
  <Application>Microsoft Office PowerPoint</Application>
  <PresentationFormat>On-screen Show (4:3)</PresentationFormat>
  <Paragraphs>175</Paragraphs>
  <Slides>33</Slides>
  <Notes>16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Geostrophic Surface Current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SLA: velocity field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Hayes</dc:creator>
  <cp:lastModifiedBy>Daniel Hayes</cp:lastModifiedBy>
  <cp:revision>206</cp:revision>
  <dcterms:modified xsi:type="dcterms:W3CDTF">2014-06-16T22:44:37Z</dcterms:modified>
</cp:coreProperties>
</file>