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0" r:id="rId2"/>
    <p:sldId id="271" r:id="rId3"/>
    <p:sldId id="273" r:id="rId4"/>
    <p:sldId id="274" r:id="rId5"/>
    <p:sldId id="279" r:id="rId6"/>
    <p:sldId id="266" r:id="rId7"/>
    <p:sldId id="288" r:id="rId8"/>
    <p:sldId id="287" r:id="rId9"/>
    <p:sldId id="284" r:id="rId10"/>
    <p:sldId id="280" r:id="rId11"/>
    <p:sldId id="289" r:id="rId12"/>
    <p:sldId id="275" r:id="rId13"/>
    <p:sldId id="293" r:id="rId14"/>
    <p:sldId id="294" r:id="rId15"/>
    <p:sldId id="285" r:id="rId16"/>
    <p:sldId id="286" r:id="rId17"/>
    <p:sldId id="278" r:id="rId18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764" autoAdjust="0"/>
    <p:restoredTop sz="87995" autoAdjust="0"/>
  </p:normalViewPr>
  <p:slideViewPr>
    <p:cSldViewPr>
      <p:cViewPr>
        <p:scale>
          <a:sx n="125" d="100"/>
          <a:sy n="125" d="100"/>
        </p:scale>
        <p:origin x="-954" y="5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1D826-2419-4497-9288-12CBC0F3A4E0}" type="datetimeFigureOut">
              <a:rPr lang="nb-NO" smtClean="0"/>
              <a:t>17.06.2014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D2F89-20EF-4F55-B28F-9C00A50A969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5728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b-NO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D2F89-20EF-4F55-B28F-9C00A50A969B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4338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AC1D-0A7D-4162-8227-987346ED1DA7}" type="datetimeFigureOut">
              <a:rPr lang="nb-NO" smtClean="0"/>
              <a:t>17.06.2014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54A1-CE58-4847-958B-115E6C8F626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5508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AC1D-0A7D-4162-8227-987346ED1DA7}" type="datetimeFigureOut">
              <a:rPr lang="nb-NO" smtClean="0"/>
              <a:t>17.06.2014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54A1-CE58-4847-958B-115E6C8F626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4618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AC1D-0A7D-4162-8227-987346ED1DA7}" type="datetimeFigureOut">
              <a:rPr lang="nb-NO" smtClean="0"/>
              <a:t>17.06.2014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54A1-CE58-4847-958B-115E6C8F626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2824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027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AC1D-0A7D-4162-8227-987346ED1DA7}" type="datetimeFigureOut">
              <a:rPr lang="nb-NO" smtClean="0"/>
              <a:t>17.06.2014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54A1-CE58-4847-958B-115E6C8F626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5024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AC1D-0A7D-4162-8227-987346ED1DA7}" type="datetimeFigureOut">
              <a:rPr lang="nb-NO" smtClean="0"/>
              <a:t>17.06.2014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54A1-CE58-4847-958B-115E6C8F626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2368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AC1D-0A7D-4162-8227-987346ED1DA7}" type="datetimeFigureOut">
              <a:rPr lang="nb-NO" smtClean="0"/>
              <a:t>17.06.2014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54A1-CE58-4847-958B-115E6C8F626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8867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AC1D-0A7D-4162-8227-987346ED1DA7}" type="datetimeFigureOut">
              <a:rPr lang="nb-NO" smtClean="0"/>
              <a:t>17.06.2014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54A1-CE58-4847-958B-115E6C8F626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5188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AC1D-0A7D-4162-8227-987346ED1DA7}" type="datetimeFigureOut">
              <a:rPr lang="nb-NO" smtClean="0"/>
              <a:t>17.06.2014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54A1-CE58-4847-958B-115E6C8F626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2740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AC1D-0A7D-4162-8227-987346ED1DA7}" type="datetimeFigureOut">
              <a:rPr lang="nb-NO" smtClean="0"/>
              <a:t>17.06.2014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54A1-CE58-4847-958B-115E6C8F626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8387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AC1D-0A7D-4162-8227-987346ED1DA7}" type="datetimeFigureOut">
              <a:rPr lang="nb-NO" smtClean="0"/>
              <a:t>17.06.2014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54A1-CE58-4847-958B-115E6C8F626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2482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AC1D-0A7D-4162-8227-987346ED1DA7}" type="datetimeFigureOut">
              <a:rPr lang="nb-NO" smtClean="0"/>
              <a:t>17.06.2014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54A1-CE58-4847-958B-115E6C8F626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8682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1AC1D-0A7D-4162-8227-987346ED1DA7}" type="datetimeFigureOut">
              <a:rPr lang="nb-NO" smtClean="0"/>
              <a:t>17.06.2014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E54A1-CE58-4847-958B-115E6C8F626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9681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4000" y="404664"/>
            <a:ext cx="8712200" cy="2667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latin typeface="Arial" charset="0"/>
              </a:rPr>
              <a:t/>
            </a:r>
            <a:br>
              <a:rPr lang="en-US" sz="3200" b="1" dirty="0" smtClean="0">
                <a:latin typeface="Arial" charset="0"/>
              </a:rPr>
            </a:br>
            <a:r>
              <a:rPr lang="en-US" sz="2700" b="1" dirty="0" smtClean="0">
                <a:latin typeface="Arial" charset="0"/>
              </a:rPr>
              <a:t>The Eddy field of the </a:t>
            </a:r>
            <a:r>
              <a:rPr lang="en-US" sz="2700" b="1" dirty="0" err="1" smtClean="0">
                <a:latin typeface="Arial" charset="0"/>
              </a:rPr>
              <a:t>Lofoten</a:t>
            </a:r>
            <a:r>
              <a:rPr lang="en-US" sz="2700" b="1" dirty="0" smtClean="0">
                <a:latin typeface="Arial" charset="0"/>
              </a:rPr>
              <a:t> Basin from </a:t>
            </a:r>
            <a:r>
              <a:rPr lang="en-US" sz="2700" b="1" dirty="0" err="1" smtClean="0">
                <a:latin typeface="Arial" charset="0"/>
              </a:rPr>
              <a:t>Seaglider</a:t>
            </a:r>
            <a:r>
              <a:rPr lang="nb-NO" sz="2700" b="1" dirty="0" smtClean="0">
                <a:latin typeface="Arial" charset="0"/>
              </a:rPr>
              <a:t/>
            </a:r>
            <a:br>
              <a:rPr lang="nb-NO" sz="2700" b="1" dirty="0" smtClean="0">
                <a:latin typeface="Arial" charset="0"/>
              </a:rPr>
            </a:br>
            <a:r>
              <a:rPr lang="nb-NO" sz="3200" b="1" dirty="0" smtClean="0">
                <a:latin typeface="Arial" charset="0"/>
              </a:rPr>
              <a:t/>
            </a:r>
            <a:br>
              <a:rPr lang="nb-NO" sz="3200" b="1" dirty="0" smtClean="0">
                <a:latin typeface="Arial" charset="0"/>
              </a:rPr>
            </a:br>
            <a:r>
              <a:rPr lang="nb-NO" sz="2000" b="1" dirty="0" smtClean="0">
                <a:latin typeface="Arial" charset="0"/>
              </a:rPr>
              <a:t>K.A.Orvik</a:t>
            </a:r>
            <a:r>
              <a:rPr lang="nb-NO" sz="2000" b="1" dirty="0">
                <a:latin typeface="Arial" charset="0"/>
              </a:rPr>
              <a:t/>
            </a:r>
            <a:br>
              <a:rPr lang="nb-NO" sz="2000" b="1" dirty="0">
                <a:latin typeface="Arial" charset="0"/>
              </a:rPr>
            </a:br>
            <a:r>
              <a:rPr lang="nb-NO" sz="2000" b="1" dirty="0" smtClean="0">
                <a:latin typeface="Arial" charset="0"/>
              </a:rPr>
              <a:t/>
            </a:r>
            <a:br>
              <a:rPr lang="nb-NO" sz="2000" b="1" dirty="0" smtClean="0">
                <a:latin typeface="Arial" charset="0"/>
              </a:rPr>
            </a:br>
            <a:r>
              <a:rPr lang="nb-NO" sz="2000" b="1" dirty="0" smtClean="0">
                <a:latin typeface="Arial" charset="0"/>
              </a:rPr>
              <a:t> P. Haugan, K. Kvalsund, I. Hessevik, E.M. Bruvik </a:t>
            </a:r>
            <a:br>
              <a:rPr lang="nb-NO" sz="2000" b="1" dirty="0" smtClean="0">
                <a:latin typeface="Arial" charset="0"/>
              </a:rPr>
            </a:br>
            <a:r>
              <a:rPr lang="nb-NO" sz="2000" b="1" dirty="0" smtClean="0">
                <a:latin typeface="Arial" charset="0"/>
              </a:rPr>
              <a:t/>
            </a:r>
            <a:br>
              <a:rPr lang="nb-NO" sz="2000" b="1" dirty="0" smtClean="0">
                <a:latin typeface="Arial" charset="0"/>
              </a:rPr>
            </a:br>
            <a:r>
              <a:rPr lang="en-US" sz="2800" b="1" dirty="0" smtClean="0">
                <a:latin typeface="Arial" charset="0"/>
              </a:rPr>
              <a:t/>
            </a:r>
            <a:br>
              <a:rPr lang="en-US" sz="2800" b="1" dirty="0" smtClean="0">
                <a:latin typeface="Arial" charset="0"/>
              </a:rPr>
            </a:br>
            <a:r>
              <a:rPr lang="en-US" sz="2400" b="1" dirty="0" smtClean="0">
                <a:latin typeface="Arial" charset="0"/>
              </a:rPr>
              <a:t/>
            </a:r>
            <a:br>
              <a:rPr lang="en-US" sz="2400" b="1" dirty="0" smtClean="0">
                <a:latin typeface="Arial" charset="0"/>
              </a:rPr>
            </a:br>
            <a:endParaRPr lang="en-US" sz="2000" b="1" dirty="0" smtClean="0">
              <a:latin typeface="Arial" charset="0"/>
            </a:endParaRPr>
          </a:p>
        </p:txBody>
      </p:sp>
      <p:pic>
        <p:nvPicPr>
          <p:cNvPr id="9219" name="Picture 4" descr="gfi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313363"/>
            <a:ext cx="2667000" cy="1544637"/>
          </a:xfrm>
          <a:noFill/>
        </p:spPr>
      </p:pic>
      <p:pic>
        <p:nvPicPr>
          <p:cNvPr id="9220" name="Picture 6" descr="LOGO-Eng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124" y="5085184"/>
            <a:ext cx="2971800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 descr="gfi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0" y="5313363"/>
            <a:ext cx="2667000" cy="1544637"/>
          </a:xfrm>
          <a:noFill/>
        </p:spPr>
      </p:pic>
      <p:pic>
        <p:nvPicPr>
          <p:cNvPr id="6" name="Picture 1" descr="\\tjalve.uib.no\home2\ngfko\NACO\Data\Figurer\562\Logo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99" y="2170654"/>
            <a:ext cx="5688037" cy="25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4685074"/>
            <a:ext cx="4682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/>
              <a:t>The Norwegian Atlantic </a:t>
            </a:r>
            <a:r>
              <a:rPr lang="nb-NO" sz="2000" dirty="0" err="1" smtClean="0"/>
              <a:t>Current</a:t>
            </a:r>
            <a:r>
              <a:rPr lang="nb-NO" sz="2000" dirty="0" smtClean="0"/>
              <a:t> </a:t>
            </a:r>
            <a:r>
              <a:rPr lang="nb-NO" sz="2000" dirty="0" err="1" smtClean="0"/>
              <a:t>Oservatory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100993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tp://ftp.uib.no/pub/gfi/ngfih/gliders/Lofoten0213/LOFOT2013_2304_contou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8748464" cy="477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2" y="404664"/>
            <a:ext cx="5632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Seaglider</a:t>
            </a:r>
            <a:r>
              <a:rPr lang="nb-NO" dirty="0" smtClean="0"/>
              <a:t> </a:t>
            </a:r>
            <a:r>
              <a:rPr lang="nb-NO" dirty="0" err="1" smtClean="0"/>
              <a:t>transect</a:t>
            </a:r>
            <a:r>
              <a:rPr lang="nb-NO" dirty="0" smtClean="0"/>
              <a:t> Lofoten-Jan Mayen </a:t>
            </a:r>
            <a:r>
              <a:rPr lang="nb-NO" dirty="0" err="1" smtClean="0"/>
              <a:t>February</a:t>
            </a:r>
            <a:r>
              <a:rPr lang="nb-NO" dirty="0" smtClean="0"/>
              <a:t>-April 2013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6446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tjalve.uib.no\home2\ngfko\NACO\Data\Figurer\562\Lofoten_Geostrofi_ogStraum_ogDensitet_sg562_dive8_9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571" y="1429000"/>
            <a:ext cx="5342858" cy="40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7803" y="1236754"/>
            <a:ext cx="6308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 smtClean="0">
                <a:solidFill>
                  <a:prstClr val="black"/>
                </a:solidFill>
              </a:rPr>
              <a:t>Geostrophic</a:t>
            </a:r>
            <a:r>
              <a:rPr lang="nb-NO" sz="2400" dirty="0" smtClean="0">
                <a:solidFill>
                  <a:prstClr val="black"/>
                </a:solidFill>
              </a:rPr>
              <a:t> and </a:t>
            </a:r>
            <a:r>
              <a:rPr lang="nb-NO" sz="2400" dirty="0" err="1" smtClean="0">
                <a:solidFill>
                  <a:prstClr val="black"/>
                </a:solidFill>
              </a:rPr>
              <a:t>average</a:t>
            </a:r>
            <a:r>
              <a:rPr lang="nb-NO" sz="2400" dirty="0" smtClean="0">
                <a:solidFill>
                  <a:prstClr val="black"/>
                </a:solidFill>
              </a:rPr>
              <a:t> </a:t>
            </a:r>
            <a:r>
              <a:rPr lang="nb-NO" sz="2400" dirty="0" err="1" smtClean="0">
                <a:solidFill>
                  <a:prstClr val="black"/>
                </a:solidFill>
              </a:rPr>
              <a:t>velocity</a:t>
            </a:r>
            <a:r>
              <a:rPr lang="nb-NO" sz="2400" dirty="0" smtClean="0">
                <a:solidFill>
                  <a:prstClr val="black"/>
                </a:solidFill>
              </a:rPr>
              <a:t> Lofoten </a:t>
            </a:r>
            <a:r>
              <a:rPr lang="nb-NO" sz="2400" dirty="0" err="1" smtClean="0">
                <a:solidFill>
                  <a:prstClr val="black"/>
                </a:solidFill>
              </a:rPr>
              <a:t>Basin</a:t>
            </a:r>
            <a:r>
              <a:rPr lang="nb-NO" sz="2400" dirty="0" smtClean="0">
                <a:solidFill>
                  <a:prstClr val="black"/>
                </a:solidFill>
              </a:rPr>
              <a:t> 4</a:t>
            </a:r>
            <a:endParaRPr lang="nb-NO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47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tjalve.uib.no\home2\ngfko\NACO\Data\Figurer\562\LOFOT2013_1104virvel_EW_gri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3852"/>
            <a:ext cx="9144000" cy="485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265749"/>
            <a:ext cx="61932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 smtClean="0"/>
              <a:t>East-West </a:t>
            </a:r>
            <a:r>
              <a:rPr lang="nb-NO" sz="3600" dirty="0" err="1" smtClean="0"/>
              <a:t>profile</a:t>
            </a:r>
            <a:r>
              <a:rPr lang="nb-NO" sz="3600" dirty="0" smtClean="0"/>
              <a:t> </a:t>
            </a:r>
            <a:r>
              <a:rPr lang="nb-NO" sz="3600" dirty="0" err="1" smtClean="0"/>
              <a:t>of</a:t>
            </a:r>
            <a:r>
              <a:rPr lang="nb-NO" sz="3600" dirty="0" smtClean="0"/>
              <a:t> </a:t>
            </a:r>
            <a:r>
              <a:rPr lang="nb-NO" sz="3600" dirty="0" err="1" smtClean="0"/>
              <a:t>the</a:t>
            </a:r>
            <a:r>
              <a:rPr lang="nb-NO" sz="3600" dirty="0" smtClean="0"/>
              <a:t> LB-Eddy</a:t>
            </a:r>
            <a:endParaRPr lang="nb-NO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05081" y="6093296"/>
            <a:ext cx="2611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Søiland and </a:t>
            </a:r>
            <a:r>
              <a:rPr lang="nb-NO" dirty="0" err="1" smtClean="0"/>
              <a:t>Rossby</a:t>
            </a:r>
            <a:r>
              <a:rPr lang="nb-NO" dirty="0" smtClean="0"/>
              <a:t>, 2013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1324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naco.gfi.uib.no/gliderdata/sg561/dp0135/Plot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7161312" cy="537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3329" y="1476203"/>
            <a:ext cx="1694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November 2013</a:t>
            </a:r>
            <a:endParaRPr lang="nb-NO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30936"/>
            <a:ext cx="6584950" cy="5411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01667" y="1441550"/>
            <a:ext cx="142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January</a:t>
            </a:r>
            <a:r>
              <a:rPr lang="nb-NO" dirty="0" smtClean="0"/>
              <a:t> 2014</a:t>
            </a:r>
            <a:endParaRPr lang="nb-NO" dirty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289" y="1574696"/>
            <a:ext cx="5505921" cy="538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6398" y="1484784"/>
            <a:ext cx="1309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March</a:t>
            </a:r>
            <a:r>
              <a:rPr lang="nb-NO" dirty="0" smtClean="0"/>
              <a:t> 2014</a:t>
            </a:r>
            <a:endParaRPr lang="nb-NO" dirty="0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466291"/>
            <a:ext cx="5292708" cy="537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32240" y="1426881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May 2014</a:t>
            </a:r>
            <a:endParaRPr lang="nb-NO" dirty="0"/>
          </a:p>
        </p:txBody>
      </p:sp>
      <p:sp>
        <p:nvSpPr>
          <p:cNvPr id="6" name="TextBox 5"/>
          <p:cNvSpPr txBox="1"/>
          <p:nvPr/>
        </p:nvSpPr>
        <p:spPr>
          <a:xfrm>
            <a:off x="755576" y="1124052"/>
            <a:ext cx="7570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Development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temperature</a:t>
            </a:r>
            <a:r>
              <a:rPr lang="nb-NO" dirty="0" smtClean="0"/>
              <a:t> </a:t>
            </a:r>
            <a:r>
              <a:rPr lang="nb-NO" dirty="0" err="1" smtClean="0"/>
              <a:t>profile</a:t>
            </a:r>
            <a:r>
              <a:rPr lang="nb-NO" dirty="0" smtClean="0"/>
              <a:t> in </a:t>
            </a:r>
            <a:r>
              <a:rPr lang="nb-NO" dirty="0" err="1" smtClean="0"/>
              <a:t>the</a:t>
            </a:r>
            <a:r>
              <a:rPr lang="nb-NO" dirty="0" smtClean="0"/>
              <a:t> LE-</a:t>
            </a:r>
            <a:r>
              <a:rPr lang="nb-NO" dirty="0" err="1" smtClean="0"/>
              <a:t>core</a:t>
            </a:r>
            <a:r>
              <a:rPr lang="nb-NO" dirty="0" smtClean="0"/>
              <a:t> during </a:t>
            </a:r>
            <a:r>
              <a:rPr lang="nb-NO" dirty="0" err="1" smtClean="0"/>
              <a:t>winter</a:t>
            </a:r>
            <a:r>
              <a:rPr lang="nb-NO" dirty="0" smtClean="0"/>
              <a:t> 2013-14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5602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naco.gfi.uib.no/gliderdata/sg561/dp0135/Plot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90020"/>
            <a:ext cx="2725822" cy="230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0216" y="603371"/>
            <a:ext cx="1694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November 2013</a:t>
            </a:r>
            <a:endParaRPr lang="nb-NO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61" y="971962"/>
            <a:ext cx="2738216" cy="225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34093" y="620688"/>
            <a:ext cx="142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January</a:t>
            </a:r>
            <a:r>
              <a:rPr lang="nb-NO" dirty="0" smtClean="0"/>
              <a:t> 2014</a:t>
            </a:r>
            <a:endParaRPr lang="nb-NO" dirty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861048"/>
            <a:ext cx="2880320" cy="2470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7744" y="3446026"/>
            <a:ext cx="1309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March</a:t>
            </a:r>
            <a:r>
              <a:rPr lang="nb-NO" dirty="0" smtClean="0"/>
              <a:t> 2014</a:t>
            </a:r>
            <a:endParaRPr lang="nb-NO" dirty="0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879" y="3834348"/>
            <a:ext cx="2542498" cy="251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64845" y="342900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May 2014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5823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097084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7265" y="476672"/>
            <a:ext cx="6580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Ongoing</a:t>
            </a:r>
            <a:r>
              <a:rPr lang="nb-NO" dirty="0" smtClean="0"/>
              <a:t> </a:t>
            </a:r>
            <a:r>
              <a:rPr lang="nb-NO" dirty="0" err="1" smtClean="0"/>
              <a:t>Seaglider</a:t>
            </a:r>
            <a:r>
              <a:rPr lang="nb-NO" dirty="0" smtClean="0"/>
              <a:t> </a:t>
            </a:r>
            <a:r>
              <a:rPr lang="nb-NO" dirty="0" err="1" smtClean="0"/>
              <a:t>crossing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Lofoten </a:t>
            </a:r>
            <a:r>
              <a:rPr lang="nb-NO" dirty="0" err="1" smtClean="0"/>
              <a:t>Basin</a:t>
            </a:r>
            <a:r>
              <a:rPr lang="nb-NO" dirty="0" smtClean="0"/>
              <a:t> </a:t>
            </a:r>
            <a:r>
              <a:rPr lang="nb-NO" dirty="0" err="1" smtClean="0"/>
              <a:t>since</a:t>
            </a:r>
            <a:r>
              <a:rPr lang="nb-NO" dirty="0" smtClean="0"/>
              <a:t> </a:t>
            </a:r>
            <a:r>
              <a:rPr lang="nb-NO" dirty="0" err="1" smtClean="0"/>
              <a:t>February</a:t>
            </a:r>
            <a:r>
              <a:rPr lang="nb-NO" dirty="0" smtClean="0"/>
              <a:t> 2014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9383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aco.gfi.uib.no/figures/Lofot0214/Lofot0214_1-198_contou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8812714" cy="438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611396"/>
            <a:ext cx="4360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nb-NO" dirty="0">
                <a:solidFill>
                  <a:prstClr val="black"/>
                </a:solidFill>
              </a:rPr>
              <a:t>Lofoten </a:t>
            </a:r>
            <a:r>
              <a:rPr lang="nb-NO" dirty="0" err="1" smtClean="0">
                <a:solidFill>
                  <a:prstClr val="black"/>
                </a:solidFill>
              </a:rPr>
              <a:t>Basin</a:t>
            </a:r>
            <a:r>
              <a:rPr lang="nb-NO" dirty="0" smtClean="0">
                <a:solidFill>
                  <a:prstClr val="black"/>
                </a:solidFill>
              </a:rPr>
              <a:t> </a:t>
            </a:r>
            <a:r>
              <a:rPr lang="nb-NO" dirty="0" err="1" smtClean="0">
                <a:solidFill>
                  <a:prstClr val="black"/>
                </a:solidFill>
              </a:rPr>
              <a:t>transect</a:t>
            </a:r>
            <a:r>
              <a:rPr lang="nb-NO" dirty="0" smtClean="0">
                <a:solidFill>
                  <a:prstClr val="black"/>
                </a:solidFill>
              </a:rPr>
              <a:t> </a:t>
            </a:r>
            <a:r>
              <a:rPr lang="nb-NO" dirty="0" err="1">
                <a:solidFill>
                  <a:prstClr val="black"/>
                </a:solidFill>
              </a:rPr>
              <a:t>February-March</a:t>
            </a:r>
            <a:r>
              <a:rPr lang="nb-NO" dirty="0">
                <a:solidFill>
                  <a:prstClr val="black"/>
                </a:solidFill>
              </a:rPr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123705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\\tjalve.uib.no\home2\ngfko\NACO\Data\Figurer\562\Logo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92896"/>
            <a:ext cx="6792143" cy="31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31840" y="1258011"/>
            <a:ext cx="24997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 err="1" smtClean="0"/>
              <a:t>Thank</a:t>
            </a:r>
            <a:r>
              <a:rPr lang="nb-NO" sz="4000" dirty="0" smtClean="0"/>
              <a:t> </a:t>
            </a:r>
            <a:r>
              <a:rPr lang="nb-NO" sz="4000" dirty="0" err="1" smtClean="0"/>
              <a:t>you</a:t>
            </a:r>
            <a:r>
              <a:rPr lang="nb-NO" sz="4000" dirty="0" smtClean="0"/>
              <a:t>!</a:t>
            </a:r>
            <a:endParaRPr lang="nb-NO" sz="4000" dirty="0"/>
          </a:p>
        </p:txBody>
      </p:sp>
    </p:spTree>
    <p:extLst>
      <p:ext uri="{BB962C8B-B14F-4D97-AF65-F5344CB8AC3E}">
        <p14:creationId xmlns:p14="http://schemas.microsoft.com/office/powerpoint/2010/main" val="9519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ChangeArrowheads="1"/>
          </p:cNvSpPr>
          <p:nvPr/>
        </p:nvSpPr>
        <p:spPr bwMode="auto">
          <a:xfrm>
            <a:off x="34925" y="188913"/>
            <a:ext cx="849788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dirty="0"/>
              <a:t>Norwegian Atlantic Current Observatory (NACO)</a:t>
            </a:r>
          </a:p>
          <a:p>
            <a:r>
              <a:rPr lang="en-US" dirty="0"/>
              <a:t>Seagliders in the Norwegian Sea since </a:t>
            </a:r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2300288" y="3244850"/>
            <a:ext cx="2555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)</a:t>
            </a:r>
          </a:p>
        </p:txBody>
      </p:sp>
      <p:sp>
        <p:nvSpPr>
          <p:cNvPr id="10244" name="TextBox 6"/>
          <p:cNvSpPr txBox="1">
            <a:spLocks noChangeArrowheads="1"/>
          </p:cNvSpPr>
          <p:nvPr/>
        </p:nvSpPr>
        <p:spPr bwMode="auto">
          <a:xfrm>
            <a:off x="3995738" y="6308725"/>
            <a:ext cx="22542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nb-NO" sz="1200" dirty="0" err="1"/>
              <a:t>Figure</a:t>
            </a:r>
            <a:r>
              <a:rPr lang="nb-NO" sz="1200" dirty="0"/>
              <a:t> from Orvik and Niiler,2002</a:t>
            </a:r>
          </a:p>
        </p:txBody>
      </p:sp>
      <p:pic>
        <p:nvPicPr>
          <p:cNvPr id="1024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47086"/>
            <a:ext cx="69246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96752"/>
            <a:ext cx="1621166" cy="164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86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92125" y="260350"/>
            <a:ext cx="8229600" cy="1384300"/>
          </a:xfrm>
        </p:spPr>
        <p:txBody>
          <a:bodyPr/>
          <a:lstStyle/>
          <a:p>
            <a:pPr eaLnBrk="1" hangingPunct="1"/>
            <a:r>
              <a:rPr lang="nb-NO" sz="2800" dirty="0" err="1" smtClean="0"/>
              <a:t>Seaglider</a:t>
            </a:r>
            <a:r>
              <a:rPr lang="nb-NO" sz="2800" dirty="0" smtClean="0"/>
              <a:t> 160  </a:t>
            </a:r>
            <a:r>
              <a:rPr lang="nb-NO" sz="2800" dirty="0" err="1" smtClean="0"/>
              <a:t>on</a:t>
            </a:r>
            <a:r>
              <a:rPr lang="nb-NO" sz="2800" dirty="0" smtClean="0"/>
              <a:t> an 8 </a:t>
            </a:r>
            <a:r>
              <a:rPr lang="nb-NO" sz="2800" dirty="0" err="1" smtClean="0"/>
              <a:t>month</a:t>
            </a:r>
            <a:r>
              <a:rPr lang="nb-NO" sz="2800" dirty="0" smtClean="0"/>
              <a:t> </a:t>
            </a:r>
            <a:r>
              <a:rPr lang="nb-NO" sz="2800" dirty="0" err="1" smtClean="0"/>
              <a:t>mission</a:t>
            </a:r>
            <a:r>
              <a:rPr lang="nb-NO" sz="2800" dirty="0" smtClean="0"/>
              <a:t> in 2009</a:t>
            </a:r>
            <a:br>
              <a:rPr lang="nb-NO" sz="2800" dirty="0" smtClean="0"/>
            </a:br>
            <a:r>
              <a:rPr lang="nb-NO" sz="2800" dirty="0" err="1" smtClean="0"/>
              <a:t>iAOOS</a:t>
            </a:r>
            <a:r>
              <a:rPr lang="nb-NO" sz="2800" dirty="0" smtClean="0"/>
              <a:t> </a:t>
            </a:r>
            <a:r>
              <a:rPr lang="nb-NO" sz="2800" dirty="0" err="1" smtClean="0"/>
              <a:t>programme</a:t>
            </a:r>
            <a:endParaRPr lang="nb-NO" sz="2800" dirty="0" smtClean="0"/>
          </a:p>
        </p:txBody>
      </p:sp>
      <p:pic>
        <p:nvPicPr>
          <p:cNvPr id="32771" name="Picture 4" descr="SG017_SG160_track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8038" y="1989138"/>
            <a:ext cx="54737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49" y="2045607"/>
            <a:ext cx="3165475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6237312"/>
            <a:ext cx="2293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Høydalsvik et al, 2013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1052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tp://ftp.uib.no/pub/gfi/ngfih/gliders/Svinoy/Svinoy_snitt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33475"/>
            <a:ext cx="8748712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1"/>
          <p:cNvSpPr txBox="1">
            <a:spLocks noChangeArrowheads="1"/>
          </p:cNvSpPr>
          <p:nvPr/>
        </p:nvSpPr>
        <p:spPr bwMode="auto">
          <a:xfrm>
            <a:off x="467544" y="44624"/>
            <a:ext cx="779664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nb-NO" sz="4000" dirty="0" err="1"/>
              <a:t>Svinøy</a:t>
            </a:r>
            <a:r>
              <a:rPr lang="nb-NO" sz="4000" dirty="0"/>
              <a:t> </a:t>
            </a:r>
            <a:r>
              <a:rPr lang="nb-NO" sz="4000" dirty="0" smtClean="0"/>
              <a:t> </a:t>
            </a:r>
            <a:r>
              <a:rPr lang="nb-NO" sz="4000" dirty="0" err="1" smtClean="0"/>
              <a:t>Section</a:t>
            </a:r>
            <a:endParaRPr lang="nb-NO" sz="4000" dirty="0" smtClean="0"/>
          </a:p>
          <a:p>
            <a:pPr eaLnBrk="1" hangingPunct="1"/>
            <a:r>
              <a:rPr lang="nb-NO" sz="2400" dirty="0" err="1" smtClean="0"/>
              <a:t>Seaglader</a:t>
            </a:r>
            <a:r>
              <a:rPr lang="nb-NO" sz="2400" dirty="0" smtClean="0"/>
              <a:t> 2012	        Standard CTD; </a:t>
            </a:r>
            <a:r>
              <a:rPr lang="nb-NO" sz="2400" dirty="0" err="1" smtClean="0"/>
              <a:t>SeaSoar</a:t>
            </a:r>
            <a:r>
              <a:rPr lang="nb-NO" sz="2400" dirty="0" smtClean="0"/>
              <a:t>: </a:t>
            </a:r>
            <a:r>
              <a:rPr lang="nb-NO" sz="2400" dirty="0" err="1" smtClean="0"/>
              <a:t>Adcp</a:t>
            </a:r>
            <a:r>
              <a:rPr lang="nb-NO" sz="2400" dirty="0" smtClean="0"/>
              <a:t> 1997</a:t>
            </a:r>
          </a:p>
          <a:p>
            <a:pPr eaLnBrk="1" hangingPunct="1"/>
            <a:endParaRPr lang="nb-NO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794" y="1270793"/>
            <a:ext cx="4698206" cy="543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54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7620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6169" y="297522"/>
            <a:ext cx="3582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Sea </a:t>
            </a:r>
            <a:r>
              <a:rPr lang="nb-NO" dirty="0" err="1" smtClean="0"/>
              <a:t>Surface</a:t>
            </a:r>
            <a:r>
              <a:rPr lang="nb-NO" dirty="0" smtClean="0"/>
              <a:t> </a:t>
            </a:r>
            <a:r>
              <a:rPr lang="nb-NO" dirty="0" err="1" smtClean="0"/>
              <a:t>Height</a:t>
            </a:r>
            <a:r>
              <a:rPr lang="nb-NO" dirty="0" smtClean="0"/>
              <a:t> (SSH) from </a:t>
            </a:r>
            <a:r>
              <a:rPr lang="nb-NO" dirty="0" err="1" smtClean="0"/>
              <a:t>space</a:t>
            </a:r>
            <a:endParaRPr lang="nb-NO" dirty="0" smtClean="0"/>
          </a:p>
          <a:p>
            <a:r>
              <a:rPr lang="nb-NO" dirty="0" err="1" smtClean="0"/>
              <a:t>Why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Lofoten </a:t>
            </a:r>
            <a:r>
              <a:rPr lang="nb-NO" dirty="0" err="1" smtClean="0"/>
              <a:t>Basin</a:t>
            </a:r>
            <a:r>
              <a:rPr lang="nb-NO" dirty="0" smtClean="0"/>
              <a:t>?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604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87" y="980728"/>
            <a:ext cx="7534275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393" y="3527524"/>
            <a:ext cx="2664296" cy="305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56991"/>
            <a:ext cx="6912768" cy="300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334397"/>
            <a:ext cx="7259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What</a:t>
            </a:r>
            <a:r>
              <a:rPr lang="nb-NO" dirty="0" smtClean="0"/>
              <a:t> do </a:t>
            </a:r>
            <a:r>
              <a:rPr lang="nb-NO" dirty="0" err="1" smtClean="0"/>
              <a:t>we</a:t>
            </a:r>
            <a:r>
              <a:rPr lang="nb-NO" dirty="0" smtClean="0"/>
              <a:t> </a:t>
            </a:r>
            <a:r>
              <a:rPr lang="nb-NO" dirty="0" err="1" smtClean="0"/>
              <a:t>know</a:t>
            </a:r>
            <a:r>
              <a:rPr lang="nb-NO" dirty="0" smtClean="0"/>
              <a:t> </a:t>
            </a:r>
            <a:r>
              <a:rPr lang="nb-NO" dirty="0" err="1" smtClean="0"/>
              <a:t>about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Lofoten </a:t>
            </a:r>
            <a:r>
              <a:rPr lang="nb-NO" dirty="0" err="1" smtClean="0"/>
              <a:t>Basin</a:t>
            </a:r>
            <a:r>
              <a:rPr lang="nb-NO" dirty="0" smtClean="0"/>
              <a:t>? </a:t>
            </a:r>
          </a:p>
          <a:p>
            <a:r>
              <a:rPr lang="nb-NO" dirty="0" smtClean="0"/>
              <a:t>CTD </a:t>
            </a:r>
            <a:r>
              <a:rPr lang="nb-NO" dirty="0" err="1" smtClean="0"/>
              <a:t>transect</a:t>
            </a:r>
            <a:r>
              <a:rPr lang="nb-NO" dirty="0" smtClean="0"/>
              <a:t> </a:t>
            </a:r>
            <a:r>
              <a:rPr lang="nb-NO" dirty="0" err="1" smtClean="0"/>
              <a:t>along</a:t>
            </a:r>
            <a:r>
              <a:rPr lang="nb-NO" dirty="0" smtClean="0"/>
              <a:t> 70N </a:t>
            </a:r>
            <a:r>
              <a:rPr lang="nb-NO" dirty="0" err="1" smtClean="0"/>
              <a:t>July</a:t>
            </a:r>
            <a:r>
              <a:rPr lang="nb-NO" dirty="0" smtClean="0"/>
              <a:t> 2009 and Eddy </a:t>
            </a:r>
            <a:r>
              <a:rPr lang="nb-NO" dirty="0" err="1" smtClean="0"/>
              <a:t>Kinetic</a:t>
            </a:r>
            <a:r>
              <a:rPr lang="nb-NO" dirty="0" smtClean="0"/>
              <a:t> Energy from SVP drifters</a:t>
            </a:r>
            <a:endParaRPr lang="nb-NO" dirty="0"/>
          </a:p>
        </p:txBody>
      </p:sp>
      <p:sp>
        <p:nvSpPr>
          <p:cNvPr id="3" name="TextBox 2"/>
          <p:cNvSpPr txBox="1"/>
          <p:nvPr/>
        </p:nvSpPr>
        <p:spPr>
          <a:xfrm>
            <a:off x="1325990" y="6362352"/>
            <a:ext cx="2795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From Anderson et al., 2009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3047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8892480" cy="567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375047"/>
            <a:ext cx="7438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prstClr val="black"/>
                </a:solidFill>
              </a:rPr>
              <a:t>Lofoten </a:t>
            </a:r>
            <a:r>
              <a:rPr lang="nb-NO" sz="2400" dirty="0" err="1" smtClean="0">
                <a:solidFill>
                  <a:prstClr val="black"/>
                </a:solidFill>
              </a:rPr>
              <a:t>Basin</a:t>
            </a:r>
            <a:r>
              <a:rPr lang="nb-NO" sz="2400" dirty="0" smtClean="0">
                <a:solidFill>
                  <a:prstClr val="black"/>
                </a:solidFill>
              </a:rPr>
              <a:t> </a:t>
            </a:r>
            <a:r>
              <a:rPr lang="nb-NO" sz="2400" dirty="0" err="1" smtClean="0">
                <a:solidFill>
                  <a:prstClr val="black"/>
                </a:solidFill>
              </a:rPr>
              <a:t>Seaglider</a:t>
            </a:r>
            <a:r>
              <a:rPr lang="nb-NO" sz="2400" dirty="0" smtClean="0">
                <a:solidFill>
                  <a:prstClr val="black"/>
                </a:solidFill>
              </a:rPr>
              <a:t> </a:t>
            </a:r>
            <a:r>
              <a:rPr lang="nb-NO" sz="2400" dirty="0" err="1" smtClean="0">
                <a:solidFill>
                  <a:prstClr val="black"/>
                </a:solidFill>
              </a:rPr>
              <a:t>misssion</a:t>
            </a:r>
            <a:r>
              <a:rPr lang="nb-NO" sz="2400" dirty="0" smtClean="0">
                <a:solidFill>
                  <a:prstClr val="black"/>
                </a:solidFill>
              </a:rPr>
              <a:t>  </a:t>
            </a:r>
            <a:r>
              <a:rPr lang="nb-NO" sz="2400" dirty="0" err="1" smtClean="0">
                <a:solidFill>
                  <a:prstClr val="black"/>
                </a:solidFill>
              </a:rPr>
              <a:t>July</a:t>
            </a:r>
            <a:r>
              <a:rPr lang="nb-NO" sz="2400" dirty="0" smtClean="0">
                <a:solidFill>
                  <a:prstClr val="black"/>
                </a:solidFill>
              </a:rPr>
              <a:t> 2012-February 2013</a:t>
            </a:r>
            <a:endParaRPr lang="nb-NO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5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naco.gfi.uib.no/figures/Lofot0712/Lofot_snitt1_grid_contour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20688"/>
            <a:ext cx="8786215" cy="446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7515" y="332656"/>
            <a:ext cx="4244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The first Lofoten </a:t>
            </a:r>
            <a:r>
              <a:rPr lang="nb-NO" dirty="0" err="1" smtClean="0"/>
              <a:t>transect</a:t>
            </a:r>
            <a:r>
              <a:rPr lang="nb-NO" dirty="0" smtClean="0"/>
              <a:t>, </a:t>
            </a:r>
            <a:r>
              <a:rPr lang="nb-NO" dirty="0" err="1" smtClean="0"/>
              <a:t>July</a:t>
            </a:r>
            <a:r>
              <a:rPr lang="nb-NO" dirty="0" smtClean="0"/>
              <a:t>-August 2012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3796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8949258" cy="586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404664"/>
            <a:ext cx="7011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Seaglider</a:t>
            </a:r>
            <a:r>
              <a:rPr lang="nb-NO" dirty="0" smtClean="0"/>
              <a:t> 562: </a:t>
            </a:r>
            <a:r>
              <a:rPr lang="nb-NO" dirty="0" err="1" smtClean="0"/>
              <a:t>Crossings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Lofoten </a:t>
            </a:r>
            <a:r>
              <a:rPr lang="nb-NO" dirty="0" err="1" smtClean="0"/>
              <a:t>Basin</a:t>
            </a:r>
            <a:r>
              <a:rPr lang="nb-NO" dirty="0" smtClean="0"/>
              <a:t> </a:t>
            </a:r>
            <a:r>
              <a:rPr lang="nb-NO" dirty="0" err="1" smtClean="0"/>
              <a:t>February</a:t>
            </a:r>
            <a:r>
              <a:rPr lang="nb-NO" dirty="0" smtClean="0"/>
              <a:t>-September 2013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4544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177</Words>
  <Application>Microsoft Office PowerPoint</Application>
  <PresentationFormat>On-screen Show (4:3)</PresentationFormat>
  <Paragraphs>35</Paragraphs>
  <Slides>17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 The Eddy field of the Lofoten Basin from Seaglider  K.A.Orvik   P. Haugan, K. Kvalsund, I. Hessevik, E.M. Bruvik     </vt:lpstr>
      <vt:lpstr>PowerPoint Presentation</vt:lpstr>
      <vt:lpstr>Seaglider 160  on an 8 month mission in 2009 iAOOS programme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UiB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Kjell Arild Orvik</dc:creator>
  <cp:lastModifiedBy>Kjell Arild Orvik</cp:lastModifiedBy>
  <cp:revision>62</cp:revision>
  <dcterms:created xsi:type="dcterms:W3CDTF">2013-04-11T12:47:17Z</dcterms:created>
  <dcterms:modified xsi:type="dcterms:W3CDTF">2014-06-17T08:56:39Z</dcterms:modified>
</cp:coreProperties>
</file>