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6" r:id="rId3"/>
    <p:sldId id="257" r:id="rId4"/>
    <p:sldId id="261" r:id="rId5"/>
    <p:sldId id="262" r:id="rId6"/>
    <p:sldId id="258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5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10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44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"/>
            <a:ext cx="9144000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7950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178614" y="2350744"/>
            <a:ext cx="5737662" cy="155903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200" b="1" i="0" kern="1200" spc="-50" baseline="0">
                <a:solidFill>
                  <a:schemeClr val="accent2"/>
                </a:solidFill>
                <a:latin typeface="Arial"/>
              </a:defRPr>
            </a:lvl1pPr>
          </a:lstStyle>
          <a:p>
            <a:pPr lvl="0"/>
            <a:r>
              <a:rPr lang="en-GB" noProof="0" smtClean="0"/>
              <a:t>Cliquez pour modifier les styles du texte du masque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178614" y="3909768"/>
            <a:ext cx="5737662" cy="106511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1" i="0" kern="1200" spc="-50" baseline="0">
                <a:solidFill>
                  <a:schemeClr val="accent2"/>
                </a:solidFill>
                <a:latin typeface="Arial"/>
              </a:defRPr>
            </a:lvl1pPr>
          </a:lstStyle>
          <a:p>
            <a:pPr lvl="0"/>
            <a:r>
              <a:rPr lang="en-GB" noProof="0" smtClean="0"/>
              <a:t>Cliquez pour modifier les styles du texte du masque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3178614" y="5319930"/>
            <a:ext cx="5737662" cy="54835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 b="0" i="0" kern="1200" spc="-50">
                <a:solidFill>
                  <a:schemeClr val="accent2"/>
                </a:solidFill>
                <a:latin typeface="Arial"/>
              </a:defRPr>
            </a:lvl1pPr>
          </a:lstStyle>
          <a:p>
            <a:pPr lvl="0"/>
            <a:r>
              <a:rPr lang="en-GB" noProof="0" smtClean="0"/>
              <a:t>Cliquez pour modifier les styles du texte du masque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178614" y="5771934"/>
            <a:ext cx="5737662" cy="43793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kern="1200" spc="-50">
                <a:solidFill>
                  <a:schemeClr val="accent2"/>
                </a:solidFill>
                <a:latin typeface="Arial"/>
              </a:defRPr>
            </a:lvl1pPr>
          </a:lstStyle>
          <a:p>
            <a:pPr lvl="0"/>
            <a:r>
              <a:rPr lang="en-GB" noProof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26642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3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36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1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68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44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00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46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5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1D84-1372-6E49-A6AA-C4511CF80548}" type="datetimeFigureOut">
              <a:rPr lang="en-US" smtClean="0"/>
              <a:t>15/06/14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B044B-A9A9-D347-99B6-621EB5880FD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74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sz="quarter" idx="10"/>
          </p:nvPr>
        </p:nvSpPr>
        <p:spPr>
          <a:xfrm>
            <a:off x="1784195" y="2577517"/>
            <a:ext cx="7132081" cy="1559031"/>
          </a:xfrm>
        </p:spPr>
        <p:txBody>
          <a:bodyPr>
            <a:normAutofit/>
          </a:bodyPr>
          <a:lstStyle/>
          <a:p>
            <a:r>
              <a:rPr lang="de-DE" dirty="0" smtClean="0"/>
              <a:t>Short-term </a:t>
            </a:r>
            <a:r>
              <a:rPr lang="de-DE" dirty="0" err="1" smtClean="0"/>
              <a:t>scientific</a:t>
            </a:r>
            <a:r>
              <a:rPr lang="de-DE" dirty="0" smtClean="0"/>
              <a:t> </a:t>
            </a:r>
            <a:r>
              <a:rPr lang="de-DE" dirty="0" err="1" smtClean="0"/>
              <a:t>Missions</a:t>
            </a:r>
            <a:r>
              <a:rPr lang="de-DE" dirty="0" smtClean="0"/>
              <a:t> (STSM)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1784195" y="4442326"/>
            <a:ext cx="7132081" cy="1065116"/>
          </a:xfrm>
        </p:spPr>
        <p:txBody>
          <a:bodyPr>
            <a:normAutofit/>
          </a:bodyPr>
          <a:lstStyle/>
          <a:p>
            <a:r>
              <a:rPr lang="en-GB" dirty="0" smtClean="0"/>
              <a:t>STSM manager:</a:t>
            </a:r>
          </a:p>
          <a:p>
            <a:r>
              <a:rPr lang="en-GB" dirty="0" err="1" smtClean="0"/>
              <a:t>Agnieszka</a:t>
            </a:r>
            <a:r>
              <a:rPr lang="en-GB" dirty="0"/>
              <a:t> </a:t>
            </a:r>
            <a:r>
              <a:rPr lang="en-GB" dirty="0" err="1"/>
              <a:t>Beszczynska</a:t>
            </a:r>
            <a:r>
              <a:rPr lang="en-GB" dirty="0"/>
              <a:t>-</a:t>
            </a:r>
            <a:r>
              <a:rPr lang="en-GB" dirty="0" smtClean="0"/>
              <a:t>Moeller (Poland)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2174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73" y="377583"/>
            <a:ext cx="2211897" cy="5886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91532" y="331815"/>
            <a:ext cx="4661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ESSEM </a:t>
            </a:r>
            <a:r>
              <a:rPr lang="es-ES" b="1" dirty="0" err="1"/>
              <a:t>Action</a:t>
            </a:r>
            <a:r>
              <a:rPr lang="es-ES" b="1" dirty="0"/>
              <a:t> </a:t>
            </a:r>
            <a:r>
              <a:rPr lang="es-ES" b="1" dirty="0" smtClean="0"/>
              <a:t>ES0904</a:t>
            </a:r>
          </a:p>
          <a:p>
            <a:r>
              <a:rPr lang="en-US" b="1" dirty="0" smtClean="0"/>
              <a:t>EGO – European Glider Observatories Network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16109" y="1647636"/>
            <a:ext cx="59396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Short Term Scientific Missions</a:t>
            </a:r>
            <a:endParaRPr 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68767" y="2478172"/>
            <a:ext cx="8571577" cy="36471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29 STSMs granted in 2011-2014, including one reciprocal </a:t>
            </a:r>
            <a:r>
              <a:rPr lang="en-US" sz="2400" dirty="0" smtClean="0"/>
              <a:t>STSM</a:t>
            </a:r>
            <a:endParaRPr lang="en-US" sz="2400" dirty="0" smtClean="0"/>
          </a:p>
          <a:p>
            <a:pPr marL="457200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Duration from 5 days to 84 days, on average 17 days,</a:t>
            </a:r>
            <a:br>
              <a:rPr lang="en-US" sz="2400" dirty="0" smtClean="0"/>
            </a:br>
            <a:r>
              <a:rPr lang="en-US" sz="2400" dirty="0" smtClean="0"/>
              <a:t>in total 495 days of scientific missions in the </a:t>
            </a:r>
            <a:r>
              <a:rPr lang="en-US" sz="2400" dirty="0" smtClean="0"/>
              <a:t>ES0904</a:t>
            </a:r>
            <a:endParaRPr lang="en-US" sz="2400" dirty="0" smtClean="0"/>
          </a:p>
          <a:p>
            <a:pPr marL="457200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Grants from 950 to 2500 Euro, on average 1800 Euro,</a:t>
            </a:r>
            <a:br>
              <a:rPr lang="en-US" sz="2400" dirty="0" smtClean="0"/>
            </a:br>
            <a:r>
              <a:rPr lang="en-US" sz="2400" dirty="0" smtClean="0"/>
              <a:t>in </a:t>
            </a:r>
            <a:r>
              <a:rPr lang="en-US" sz="2400" smtClean="0"/>
              <a:t>total </a:t>
            </a:r>
            <a:r>
              <a:rPr lang="en-US" sz="2400" smtClean="0"/>
              <a:t>52.100 </a:t>
            </a:r>
            <a:r>
              <a:rPr lang="en-US" sz="2400" dirty="0" smtClean="0"/>
              <a:t>Euro granted to </a:t>
            </a:r>
            <a:r>
              <a:rPr lang="en-US" sz="2400" dirty="0" smtClean="0"/>
              <a:t>STSMs</a:t>
            </a:r>
            <a:endParaRPr lang="en-US" sz="2400" dirty="0" smtClean="0"/>
          </a:p>
          <a:p>
            <a:pPr marL="457200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 smtClean="0"/>
              <a:t>Host institutions from 10 countries, grantees from 7 countries,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in total 12 countries took part in </a:t>
            </a:r>
            <a:r>
              <a:rPr lang="en-US" sz="2400" dirty="0" smtClean="0"/>
              <a:t>STSMs:</a:t>
            </a:r>
            <a:br>
              <a:rPr lang="en-US" sz="2400" dirty="0" smtClean="0"/>
            </a:br>
            <a:r>
              <a:rPr lang="en-US" sz="2400" dirty="0" smtClean="0"/>
              <a:t>Spain</a:t>
            </a:r>
            <a:r>
              <a:rPr lang="en-US" sz="2400" dirty="0" smtClean="0"/>
              <a:t>, France, Italy, UK, Cyprus, Germany, Norway, Finland,</a:t>
            </a:r>
            <a:br>
              <a:rPr lang="en-US" sz="2400" dirty="0" smtClean="0"/>
            </a:br>
            <a:r>
              <a:rPr lang="en-US" sz="2400" dirty="0" smtClean="0"/>
              <a:t>Greece, Israel, Australia, South Africa.</a:t>
            </a:r>
          </a:p>
        </p:txBody>
      </p:sp>
    </p:spTree>
    <p:extLst>
      <p:ext uri="{BB962C8B-B14F-4D97-AF65-F5344CB8AC3E}">
        <p14:creationId xmlns:p14="http://schemas.microsoft.com/office/powerpoint/2010/main" val="4164316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73" y="377583"/>
            <a:ext cx="2211897" cy="5886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91532" y="331815"/>
            <a:ext cx="4661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ESSEM </a:t>
            </a:r>
            <a:r>
              <a:rPr lang="es-ES" b="1" dirty="0" err="1"/>
              <a:t>Action</a:t>
            </a:r>
            <a:r>
              <a:rPr lang="es-ES" b="1" dirty="0"/>
              <a:t> </a:t>
            </a:r>
            <a:r>
              <a:rPr lang="es-ES" b="1" dirty="0" smtClean="0"/>
              <a:t>ES0904</a:t>
            </a:r>
          </a:p>
          <a:p>
            <a:r>
              <a:rPr lang="en-US" b="1" dirty="0" smtClean="0"/>
              <a:t>EGO – European Glider Observatories Network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16109" y="1083252"/>
            <a:ext cx="59396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Short Term Scientific Missions</a:t>
            </a:r>
            <a:endParaRPr lang="en-US" sz="3600" b="1" dirty="0"/>
          </a:p>
        </p:txBody>
      </p:sp>
      <p:sp>
        <p:nvSpPr>
          <p:cNvPr id="11" name="Right Arrow Callout 10"/>
          <p:cNvSpPr/>
          <p:nvPr/>
        </p:nvSpPr>
        <p:spPr>
          <a:xfrm>
            <a:off x="1895856" y="2257949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Cyprus</a:t>
            </a:r>
            <a:endParaRPr lang="en-US" dirty="0"/>
          </a:p>
        </p:txBody>
      </p:sp>
      <p:sp>
        <p:nvSpPr>
          <p:cNvPr id="12" name="Right Arrow Callout 11"/>
          <p:cNvSpPr/>
          <p:nvPr/>
        </p:nvSpPr>
        <p:spPr>
          <a:xfrm>
            <a:off x="1895856" y="2759439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Italy</a:t>
            </a:r>
            <a:endParaRPr lang="en-US" dirty="0"/>
          </a:p>
        </p:txBody>
      </p:sp>
      <p:sp>
        <p:nvSpPr>
          <p:cNvPr id="13" name="Right Arrow Callout 12"/>
          <p:cNvSpPr/>
          <p:nvPr/>
        </p:nvSpPr>
        <p:spPr>
          <a:xfrm>
            <a:off x="1895856" y="3265502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Spain</a:t>
            </a:r>
            <a:endParaRPr lang="en-US" dirty="0"/>
          </a:p>
        </p:txBody>
      </p:sp>
      <p:sp>
        <p:nvSpPr>
          <p:cNvPr id="14" name="Right Arrow Callout 13"/>
          <p:cNvSpPr/>
          <p:nvPr/>
        </p:nvSpPr>
        <p:spPr>
          <a:xfrm>
            <a:off x="1895856" y="3785151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France</a:t>
            </a:r>
            <a:endParaRPr lang="en-US" dirty="0"/>
          </a:p>
        </p:txBody>
      </p:sp>
      <p:sp>
        <p:nvSpPr>
          <p:cNvPr id="15" name="Right Arrow Callout 14"/>
          <p:cNvSpPr/>
          <p:nvPr/>
        </p:nvSpPr>
        <p:spPr>
          <a:xfrm>
            <a:off x="1895856" y="4302057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UK</a:t>
            </a:r>
            <a:endParaRPr lang="en-US" dirty="0"/>
          </a:p>
        </p:txBody>
      </p:sp>
      <p:sp>
        <p:nvSpPr>
          <p:cNvPr id="16" name="Right Arrow Callout 15"/>
          <p:cNvSpPr/>
          <p:nvPr/>
        </p:nvSpPr>
        <p:spPr>
          <a:xfrm>
            <a:off x="1895856" y="4818963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Israel</a:t>
            </a:r>
            <a:endParaRPr lang="en-US" dirty="0"/>
          </a:p>
        </p:txBody>
      </p:sp>
      <p:sp>
        <p:nvSpPr>
          <p:cNvPr id="17" name="Right Arrow Callout 16"/>
          <p:cNvSpPr/>
          <p:nvPr/>
        </p:nvSpPr>
        <p:spPr>
          <a:xfrm>
            <a:off x="1895856" y="5335869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Finland</a:t>
            </a:r>
            <a:endParaRPr lang="en-US" dirty="0"/>
          </a:p>
        </p:txBody>
      </p:sp>
      <p:sp>
        <p:nvSpPr>
          <p:cNvPr id="149" name="TextBox 148"/>
          <p:cNvSpPr txBox="1"/>
          <p:nvPr/>
        </p:nvSpPr>
        <p:spPr>
          <a:xfrm>
            <a:off x="1366940" y="2258061"/>
            <a:ext cx="5257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UCY</a:t>
            </a:r>
            <a:endParaRPr lang="en-US" sz="1600" dirty="0"/>
          </a:p>
        </p:txBody>
      </p:sp>
      <p:sp>
        <p:nvSpPr>
          <p:cNvPr id="150" name="TextBox 149"/>
          <p:cNvSpPr txBox="1"/>
          <p:nvPr/>
        </p:nvSpPr>
        <p:spPr>
          <a:xfrm>
            <a:off x="285214" y="2808908"/>
            <a:ext cx="16074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NATO-STO CMRE</a:t>
            </a:r>
            <a:endParaRPr lang="en-US" sz="1600" dirty="0"/>
          </a:p>
        </p:txBody>
      </p:sp>
      <p:sp>
        <p:nvSpPr>
          <p:cNvPr id="151" name="TextBox 150"/>
          <p:cNvSpPr txBox="1"/>
          <p:nvPr/>
        </p:nvSpPr>
        <p:spPr>
          <a:xfrm>
            <a:off x="1386577" y="5373580"/>
            <a:ext cx="506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FMI</a:t>
            </a:r>
            <a:endParaRPr lang="en-US" sz="1600" dirty="0"/>
          </a:p>
        </p:txBody>
      </p:sp>
      <p:sp>
        <p:nvSpPr>
          <p:cNvPr id="152" name="TextBox 151"/>
          <p:cNvSpPr txBox="1"/>
          <p:nvPr/>
        </p:nvSpPr>
        <p:spPr>
          <a:xfrm>
            <a:off x="161783" y="4853840"/>
            <a:ext cx="1730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Hebrew University</a:t>
            </a:r>
            <a:endParaRPr lang="en-US" sz="1600" dirty="0"/>
          </a:p>
        </p:txBody>
      </p:sp>
      <p:sp>
        <p:nvSpPr>
          <p:cNvPr id="153" name="TextBox 152"/>
          <p:cNvSpPr txBox="1"/>
          <p:nvPr/>
        </p:nvSpPr>
        <p:spPr>
          <a:xfrm>
            <a:off x="151664" y="3181145"/>
            <a:ext cx="174098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PLOCAN,  IMEDEA,</a:t>
            </a:r>
          </a:p>
          <a:p>
            <a:r>
              <a:rPr lang="en-US" sz="1600" dirty="0" smtClean="0"/>
              <a:t>SOCIB</a:t>
            </a:r>
            <a:endParaRPr lang="en-US" sz="1600" dirty="0"/>
          </a:p>
        </p:txBody>
      </p:sp>
      <p:sp>
        <p:nvSpPr>
          <p:cNvPr id="154" name="TextBox 153"/>
          <p:cNvSpPr txBox="1"/>
          <p:nvPr/>
        </p:nvSpPr>
        <p:spPr>
          <a:xfrm>
            <a:off x="292127" y="3734354"/>
            <a:ext cx="160051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IFREMER, UMPC,</a:t>
            </a:r>
          </a:p>
          <a:p>
            <a:r>
              <a:rPr lang="en-US" sz="1600" dirty="0" smtClean="0"/>
              <a:t>ENSTA</a:t>
            </a:r>
            <a:endParaRPr lang="en-US" sz="1600" dirty="0"/>
          </a:p>
        </p:txBody>
      </p:sp>
      <p:sp>
        <p:nvSpPr>
          <p:cNvPr id="155" name="TextBox 154"/>
          <p:cNvSpPr txBox="1"/>
          <p:nvPr/>
        </p:nvSpPr>
        <p:spPr>
          <a:xfrm>
            <a:off x="787855" y="4325735"/>
            <a:ext cx="1104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UEA, NOCS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15439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73" y="377583"/>
            <a:ext cx="2211897" cy="5886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91532" y="331815"/>
            <a:ext cx="4661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ESSEM </a:t>
            </a:r>
            <a:r>
              <a:rPr lang="es-ES" b="1" dirty="0" err="1"/>
              <a:t>Action</a:t>
            </a:r>
            <a:r>
              <a:rPr lang="es-ES" b="1" dirty="0"/>
              <a:t> </a:t>
            </a:r>
            <a:r>
              <a:rPr lang="es-ES" b="1" dirty="0" smtClean="0"/>
              <a:t>ES0904</a:t>
            </a:r>
          </a:p>
          <a:p>
            <a:r>
              <a:rPr lang="en-US" b="1" dirty="0" smtClean="0"/>
              <a:t>EGO – European Glider Observatories Network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16109" y="1083252"/>
            <a:ext cx="59396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Short Term Scientific Missions</a:t>
            </a:r>
            <a:endParaRPr lang="en-US" sz="3600" b="1" dirty="0"/>
          </a:p>
        </p:txBody>
      </p:sp>
      <p:sp>
        <p:nvSpPr>
          <p:cNvPr id="11" name="Right Arrow Callout 10"/>
          <p:cNvSpPr/>
          <p:nvPr/>
        </p:nvSpPr>
        <p:spPr>
          <a:xfrm>
            <a:off x="1895856" y="2257949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Cyprus</a:t>
            </a:r>
            <a:endParaRPr lang="en-US" dirty="0"/>
          </a:p>
        </p:txBody>
      </p:sp>
      <p:sp>
        <p:nvSpPr>
          <p:cNvPr id="12" name="Right Arrow Callout 11"/>
          <p:cNvSpPr/>
          <p:nvPr/>
        </p:nvSpPr>
        <p:spPr>
          <a:xfrm>
            <a:off x="1895856" y="2759439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Italy</a:t>
            </a:r>
            <a:endParaRPr lang="en-US" dirty="0"/>
          </a:p>
        </p:txBody>
      </p:sp>
      <p:sp>
        <p:nvSpPr>
          <p:cNvPr id="13" name="Right Arrow Callout 12"/>
          <p:cNvSpPr/>
          <p:nvPr/>
        </p:nvSpPr>
        <p:spPr>
          <a:xfrm>
            <a:off x="1895856" y="3265502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Spain</a:t>
            </a:r>
            <a:endParaRPr lang="en-US" dirty="0"/>
          </a:p>
        </p:txBody>
      </p:sp>
      <p:sp>
        <p:nvSpPr>
          <p:cNvPr id="14" name="Right Arrow Callout 13"/>
          <p:cNvSpPr/>
          <p:nvPr/>
        </p:nvSpPr>
        <p:spPr>
          <a:xfrm>
            <a:off x="1895856" y="3785151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France</a:t>
            </a:r>
            <a:endParaRPr lang="en-US" dirty="0"/>
          </a:p>
        </p:txBody>
      </p:sp>
      <p:sp>
        <p:nvSpPr>
          <p:cNvPr id="15" name="Right Arrow Callout 14"/>
          <p:cNvSpPr/>
          <p:nvPr/>
        </p:nvSpPr>
        <p:spPr>
          <a:xfrm>
            <a:off x="1895856" y="4302057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UK</a:t>
            </a:r>
            <a:endParaRPr lang="en-US" dirty="0"/>
          </a:p>
        </p:txBody>
      </p:sp>
      <p:sp>
        <p:nvSpPr>
          <p:cNvPr id="16" name="Right Arrow Callout 15"/>
          <p:cNvSpPr/>
          <p:nvPr/>
        </p:nvSpPr>
        <p:spPr>
          <a:xfrm>
            <a:off x="1895856" y="4818963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Israel</a:t>
            </a:r>
            <a:endParaRPr lang="en-US" dirty="0"/>
          </a:p>
        </p:txBody>
      </p:sp>
      <p:sp>
        <p:nvSpPr>
          <p:cNvPr id="17" name="Right Arrow Callout 16"/>
          <p:cNvSpPr/>
          <p:nvPr/>
        </p:nvSpPr>
        <p:spPr>
          <a:xfrm>
            <a:off x="1895856" y="5335869"/>
            <a:ext cx="1728556" cy="388023"/>
          </a:xfrm>
          <a:prstGeom prst="righ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Finland</a:t>
            </a:r>
            <a:endParaRPr lang="en-US" dirty="0"/>
          </a:p>
        </p:txBody>
      </p:sp>
      <p:sp>
        <p:nvSpPr>
          <p:cNvPr id="4" name="Left Arrow Callout 3"/>
          <p:cNvSpPr/>
          <p:nvPr/>
        </p:nvSpPr>
        <p:spPr>
          <a:xfrm>
            <a:off x="5428470" y="1876910"/>
            <a:ext cx="1906800" cy="388023"/>
          </a:xfrm>
          <a:prstGeom prst="lef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Cyprus</a:t>
            </a:r>
            <a:endParaRPr lang="en-US" dirty="0"/>
          </a:p>
        </p:txBody>
      </p:sp>
      <p:sp>
        <p:nvSpPr>
          <p:cNvPr id="28" name="Left Arrow Callout 27"/>
          <p:cNvSpPr/>
          <p:nvPr/>
        </p:nvSpPr>
        <p:spPr>
          <a:xfrm>
            <a:off x="5428470" y="2348196"/>
            <a:ext cx="1906800" cy="388023"/>
          </a:xfrm>
          <a:prstGeom prst="lef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Italy</a:t>
            </a:r>
            <a:endParaRPr lang="en-US" dirty="0"/>
          </a:p>
        </p:txBody>
      </p:sp>
      <p:sp>
        <p:nvSpPr>
          <p:cNvPr id="29" name="Left Arrow Callout 28"/>
          <p:cNvSpPr/>
          <p:nvPr/>
        </p:nvSpPr>
        <p:spPr>
          <a:xfrm>
            <a:off x="5428470" y="2819482"/>
            <a:ext cx="1906800" cy="388023"/>
          </a:xfrm>
          <a:prstGeom prst="lef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Spain</a:t>
            </a:r>
            <a:endParaRPr lang="en-US" dirty="0"/>
          </a:p>
        </p:txBody>
      </p:sp>
      <p:sp>
        <p:nvSpPr>
          <p:cNvPr id="30" name="Left Arrow Callout 29"/>
          <p:cNvSpPr/>
          <p:nvPr/>
        </p:nvSpPr>
        <p:spPr>
          <a:xfrm>
            <a:off x="5428470" y="3290768"/>
            <a:ext cx="1906800" cy="388023"/>
          </a:xfrm>
          <a:prstGeom prst="lef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France</a:t>
            </a:r>
            <a:endParaRPr lang="en-US" dirty="0"/>
          </a:p>
        </p:txBody>
      </p:sp>
      <p:sp>
        <p:nvSpPr>
          <p:cNvPr id="31" name="Left Arrow Callout 30"/>
          <p:cNvSpPr/>
          <p:nvPr/>
        </p:nvSpPr>
        <p:spPr>
          <a:xfrm>
            <a:off x="5428470" y="3762054"/>
            <a:ext cx="1906800" cy="388023"/>
          </a:xfrm>
          <a:prstGeom prst="lef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UK</a:t>
            </a:r>
            <a:endParaRPr lang="en-US" dirty="0"/>
          </a:p>
        </p:txBody>
      </p:sp>
      <p:sp>
        <p:nvSpPr>
          <p:cNvPr id="32" name="Left Arrow Callout 31"/>
          <p:cNvSpPr/>
          <p:nvPr/>
        </p:nvSpPr>
        <p:spPr>
          <a:xfrm>
            <a:off x="5428470" y="4233340"/>
            <a:ext cx="2024389" cy="388023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691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South Africa</a:t>
            </a:r>
            <a:endParaRPr lang="en-US" dirty="0"/>
          </a:p>
        </p:txBody>
      </p:sp>
      <p:sp>
        <p:nvSpPr>
          <p:cNvPr id="33" name="Left Arrow Callout 32"/>
          <p:cNvSpPr/>
          <p:nvPr/>
        </p:nvSpPr>
        <p:spPr>
          <a:xfrm>
            <a:off x="5428469" y="4704626"/>
            <a:ext cx="1906801" cy="388023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559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Germany</a:t>
            </a:r>
            <a:endParaRPr lang="en-US" dirty="0"/>
          </a:p>
        </p:txBody>
      </p:sp>
      <p:sp>
        <p:nvSpPr>
          <p:cNvPr id="34" name="Left Arrow Callout 33"/>
          <p:cNvSpPr/>
          <p:nvPr/>
        </p:nvSpPr>
        <p:spPr>
          <a:xfrm>
            <a:off x="5428470" y="5175912"/>
            <a:ext cx="1906800" cy="388023"/>
          </a:xfrm>
          <a:prstGeom prst="lef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Australia</a:t>
            </a:r>
            <a:endParaRPr lang="en-US" dirty="0"/>
          </a:p>
        </p:txBody>
      </p:sp>
      <p:sp>
        <p:nvSpPr>
          <p:cNvPr id="35" name="Left Arrow Callout 34"/>
          <p:cNvSpPr/>
          <p:nvPr/>
        </p:nvSpPr>
        <p:spPr>
          <a:xfrm>
            <a:off x="5428470" y="5647201"/>
            <a:ext cx="1906800" cy="388023"/>
          </a:xfrm>
          <a:prstGeom prst="lef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Greece</a:t>
            </a:r>
            <a:endParaRPr lang="en-US" dirty="0"/>
          </a:p>
        </p:txBody>
      </p:sp>
      <p:sp>
        <p:nvSpPr>
          <p:cNvPr id="45" name="Left Arrow Callout 44"/>
          <p:cNvSpPr/>
          <p:nvPr/>
        </p:nvSpPr>
        <p:spPr>
          <a:xfrm>
            <a:off x="5428469" y="6128834"/>
            <a:ext cx="1906800" cy="388023"/>
          </a:xfrm>
          <a:prstGeom prst="left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Norway</a:t>
            </a:r>
            <a:endParaRPr lang="en-US" dirty="0"/>
          </a:p>
        </p:txBody>
      </p:sp>
      <p:sp>
        <p:nvSpPr>
          <p:cNvPr id="139" name="TextBox 138"/>
          <p:cNvSpPr txBox="1"/>
          <p:nvPr/>
        </p:nvSpPr>
        <p:spPr>
          <a:xfrm>
            <a:off x="7382146" y="4737146"/>
            <a:ext cx="14066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HZG, GEOMAR</a:t>
            </a:r>
            <a:endParaRPr lang="en-US" sz="1600" dirty="0"/>
          </a:p>
        </p:txBody>
      </p:sp>
      <p:sp>
        <p:nvSpPr>
          <p:cNvPr id="140" name="TextBox 139"/>
          <p:cNvSpPr txBox="1"/>
          <p:nvPr/>
        </p:nvSpPr>
        <p:spPr>
          <a:xfrm>
            <a:off x="7382146" y="1910298"/>
            <a:ext cx="5257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UCY</a:t>
            </a:r>
            <a:endParaRPr lang="en-US" sz="1600" dirty="0"/>
          </a:p>
        </p:txBody>
      </p:sp>
      <p:sp>
        <p:nvSpPr>
          <p:cNvPr id="141" name="TextBox 140"/>
          <p:cNvSpPr txBox="1"/>
          <p:nvPr/>
        </p:nvSpPr>
        <p:spPr>
          <a:xfrm>
            <a:off x="7382146" y="2346137"/>
            <a:ext cx="16074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NATO-STO CMRE</a:t>
            </a:r>
            <a:endParaRPr lang="en-US" sz="1600" dirty="0"/>
          </a:p>
        </p:txBody>
      </p:sp>
      <p:sp>
        <p:nvSpPr>
          <p:cNvPr id="142" name="TextBox 141"/>
          <p:cNvSpPr txBox="1"/>
          <p:nvPr/>
        </p:nvSpPr>
        <p:spPr>
          <a:xfrm>
            <a:off x="7382146" y="2817250"/>
            <a:ext cx="16897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PLOCAN,  IMEDEA</a:t>
            </a:r>
            <a:endParaRPr lang="en-US" sz="1600" dirty="0"/>
          </a:p>
        </p:txBody>
      </p:sp>
      <p:sp>
        <p:nvSpPr>
          <p:cNvPr id="143" name="TextBox 142"/>
          <p:cNvSpPr txBox="1"/>
          <p:nvPr/>
        </p:nvSpPr>
        <p:spPr>
          <a:xfrm>
            <a:off x="7382146" y="3288823"/>
            <a:ext cx="1556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IFREMER, UMPC</a:t>
            </a:r>
            <a:endParaRPr lang="en-US" sz="1600" dirty="0"/>
          </a:p>
        </p:txBody>
      </p:sp>
      <p:sp>
        <p:nvSpPr>
          <p:cNvPr id="144" name="TextBox 143"/>
          <p:cNvSpPr txBox="1"/>
          <p:nvPr/>
        </p:nvSpPr>
        <p:spPr>
          <a:xfrm>
            <a:off x="7382146" y="3739078"/>
            <a:ext cx="12490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SAMS, BODC</a:t>
            </a:r>
            <a:endParaRPr lang="en-US" sz="1600" dirty="0"/>
          </a:p>
        </p:txBody>
      </p:sp>
      <p:sp>
        <p:nvSpPr>
          <p:cNvPr id="145" name="TextBox 144"/>
          <p:cNvSpPr txBox="1"/>
          <p:nvPr/>
        </p:nvSpPr>
        <p:spPr>
          <a:xfrm>
            <a:off x="7452700" y="4248123"/>
            <a:ext cx="551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CSIR</a:t>
            </a:r>
            <a:endParaRPr lang="en-US" sz="1600" dirty="0"/>
          </a:p>
        </p:txBody>
      </p:sp>
      <p:sp>
        <p:nvSpPr>
          <p:cNvPr id="146" name="TextBox 145"/>
          <p:cNvSpPr txBox="1"/>
          <p:nvPr/>
        </p:nvSpPr>
        <p:spPr>
          <a:xfrm>
            <a:off x="7382146" y="5200365"/>
            <a:ext cx="6206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UWA</a:t>
            </a:r>
            <a:endParaRPr lang="en-US" sz="1600" dirty="0"/>
          </a:p>
        </p:txBody>
      </p:sp>
      <p:sp>
        <p:nvSpPr>
          <p:cNvPr id="147" name="TextBox 146"/>
          <p:cNvSpPr txBox="1"/>
          <p:nvPr/>
        </p:nvSpPr>
        <p:spPr>
          <a:xfrm>
            <a:off x="7382146" y="5676860"/>
            <a:ext cx="7087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HCMR</a:t>
            </a:r>
            <a:endParaRPr lang="en-US" sz="1600" dirty="0"/>
          </a:p>
        </p:txBody>
      </p:sp>
      <p:sp>
        <p:nvSpPr>
          <p:cNvPr id="148" name="TextBox 147"/>
          <p:cNvSpPr txBox="1"/>
          <p:nvPr/>
        </p:nvSpPr>
        <p:spPr>
          <a:xfrm>
            <a:off x="7382146" y="6178303"/>
            <a:ext cx="4750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UiB</a:t>
            </a:r>
            <a:endParaRPr lang="en-US" sz="1600" dirty="0"/>
          </a:p>
        </p:txBody>
      </p:sp>
      <p:sp>
        <p:nvSpPr>
          <p:cNvPr id="149" name="TextBox 148"/>
          <p:cNvSpPr txBox="1"/>
          <p:nvPr/>
        </p:nvSpPr>
        <p:spPr>
          <a:xfrm>
            <a:off x="1366940" y="2258061"/>
            <a:ext cx="5257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UCY</a:t>
            </a:r>
            <a:endParaRPr lang="en-US" sz="1600" dirty="0"/>
          </a:p>
        </p:txBody>
      </p:sp>
      <p:sp>
        <p:nvSpPr>
          <p:cNvPr id="150" name="TextBox 149"/>
          <p:cNvSpPr txBox="1"/>
          <p:nvPr/>
        </p:nvSpPr>
        <p:spPr>
          <a:xfrm>
            <a:off x="285214" y="2808908"/>
            <a:ext cx="16074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NATO-STO CMRE</a:t>
            </a:r>
            <a:endParaRPr lang="en-US" sz="1600" dirty="0"/>
          </a:p>
        </p:txBody>
      </p:sp>
      <p:sp>
        <p:nvSpPr>
          <p:cNvPr id="151" name="TextBox 150"/>
          <p:cNvSpPr txBox="1"/>
          <p:nvPr/>
        </p:nvSpPr>
        <p:spPr>
          <a:xfrm>
            <a:off x="1386577" y="5373580"/>
            <a:ext cx="506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FMI</a:t>
            </a:r>
            <a:endParaRPr lang="en-US" sz="1600" dirty="0"/>
          </a:p>
        </p:txBody>
      </p:sp>
      <p:sp>
        <p:nvSpPr>
          <p:cNvPr id="152" name="TextBox 151"/>
          <p:cNvSpPr txBox="1"/>
          <p:nvPr/>
        </p:nvSpPr>
        <p:spPr>
          <a:xfrm>
            <a:off x="161783" y="4853840"/>
            <a:ext cx="1730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Hebrew University</a:t>
            </a:r>
            <a:endParaRPr lang="en-US" sz="1600" dirty="0"/>
          </a:p>
        </p:txBody>
      </p:sp>
      <p:sp>
        <p:nvSpPr>
          <p:cNvPr id="153" name="TextBox 152"/>
          <p:cNvSpPr txBox="1"/>
          <p:nvPr/>
        </p:nvSpPr>
        <p:spPr>
          <a:xfrm>
            <a:off x="151664" y="3181145"/>
            <a:ext cx="174098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PLOCAN,  IMEDEA,</a:t>
            </a:r>
          </a:p>
          <a:p>
            <a:r>
              <a:rPr lang="en-US" sz="1600" dirty="0" smtClean="0"/>
              <a:t>SOCIB</a:t>
            </a:r>
            <a:endParaRPr lang="en-US" sz="1600" dirty="0"/>
          </a:p>
        </p:txBody>
      </p:sp>
      <p:sp>
        <p:nvSpPr>
          <p:cNvPr id="154" name="TextBox 153"/>
          <p:cNvSpPr txBox="1"/>
          <p:nvPr/>
        </p:nvSpPr>
        <p:spPr>
          <a:xfrm>
            <a:off x="292127" y="3734354"/>
            <a:ext cx="160051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IFREMER, UMPC,</a:t>
            </a:r>
          </a:p>
          <a:p>
            <a:r>
              <a:rPr lang="en-US" sz="1600" dirty="0" smtClean="0"/>
              <a:t>ENSTA</a:t>
            </a:r>
            <a:endParaRPr lang="en-US" sz="1600" dirty="0"/>
          </a:p>
        </p:txBody>
      </p:sp>
      <p:sp>
        <p:nvSpPr>
          <p:cNvPr id="155" name="TextBox 154"/>
          <p:cNvSpPr txBox="1"/>
          <p:nvPr/>
        </p:nvSpPr>
        <p:spPr>
          <a:xfrm>
            <a:off x="787855" y="4325735"/>
            <a:ext cx="1104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UEA, NOCS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70411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73" y="377583"/>
            <a:ext cx="2211897" cy="5886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91532" y="331815"/>
            <a:ext cx="4661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ESSEM </a:t>
            </a:r>
            <a:r>
              <a:rPr lang="es-ES" b="1" dirty="0" err="1"/>
              <a:t>Action</a:t>
            </a:r>
            <a:r>
              <a:rPr lang="es-ES" b="1" dirty="0"/>
              <a:t> </a:t>
            </a:r>
            <a:r>
              <a:rPr lang="es-ES" b="1" dirty="0" smtClean="0"/>
              <a:t>ES0904</a:t>
            </a:r>
          </a:p>
          <a:p>
            <a:r>
              <a:rPr lang="en-US" b="1" dirty="0" smtClean="0"/>
              <a:t>EGO – European Glider Observatories Network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16109" y="1083252"/>
            <a:ext cx="59396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Short Term Scientific Missions</a:t>
            </a:r>
            <a:endParaRPr lang="en-US" sz="3600" b="1" dirty="0"/>
          </a:p>
        </p:txBody>
      </p:sp>
      <p:grpSp>
        <p:nvGrpSpPr>
          <p:cNvPr id="138" name="Group 137"/>
          <p:cNvGrpSpPr/>
          <p:nvPr/>
        </p:nvGrpSpPr>
        <p:grpSpPr>
          <a:xfrm>
            <a:off x="1895856" y="1876910"/>
            <a:ext cx="5557003" cy="4639947"/>
            <a:chOff x="1521843" y="2153971"/>
            <a:chExt cx="5557003" cy="4639947"/>
          </a:xfrm>
        </p:grpSpPr>
        <p:sp>
          <p:nvSpPr>
            <p:cNvPr id="11" name="Right Arrow Callout 10"/>
            <p:cNvSpPr/>
            <p:nvPr/>
          </p:nvSpPr>
          <p:spPr>
            <a:xfrm>
              <a:off x="1521843" y="2535010"/>
              <a:ext cx="1728556" cy="388023"/>
            </a:xfrm>
            <a:prstGeom prst="righ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Cyprus</a:t>
              </a:r>
              <a:endParaRPr lang="en-US" dirty="0"/>
            </a:p>
          </p:txBody>
        </p:sp>
        <p:sp>
          <p:nvSpPr>
            <p:cNvPr id="12" name="Right Arrow Callout 11"/>
            <p:cNvSpPr/>
            <p:nvPr/>
          </p:nvSpPr>
          <p:spPr>
            <a:xfrm>
              <a:off x="1521843" y="3036500"/>
              <a:ext cx="1728556" cy="388023"/>
            </a:xfrm>
            <a:prstGeom prst="righ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Italy</a:t>
              </a:r>
              <a:endParaRPr lang="en-US" dirty="0"/>
            </a:p>
          </p:txBody>
        </p:sp>
        <p:sp>
          <p:nvSpPr>
            <p:cNvPr id="13" name="Right Arrow Callout 12"/>
            <p:cNvSpPr/>
            <p:nvPr/>
          </p:nvSpPr>
          <p:spPr>
            <a:xfrm>
              <a:off x="1521843" y="3542563"/>
              <a:ext cx="1728556" cy="388023"/>
            </a:xfrm>
            <a:prstGeom prst="righ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Spain</a:t>
              </a:r>
              <a:endParaRPr lang="en-US" dirty="0"/>
            </a:p>
          </p:txBody>
        </p:sp>
        <p:sp>
          <p:nvSpPr>
            <p:cNvPr id="14" name="Right Arrow Callout 13"/>
            <p:cNvSpPr/>
            <p:nvPr/>
          </p:nvSpPr>
          <p:spPr>
            <a:xfrm>
              <a:off x="1521843" y="4062212"/>
              <a:ext cx="1728556" cy="388023"/>
            </a:xfrm>
            <a:prstGeom prst="righ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France</a:t>
              </a:r>
              <a:endParaRPr lang="en-US" dirty="0"/>
            </a:p>
          </p:txBody>
        </p:sp>
        <p:sp>
          <p:nvSpPr>
            <p:cNvPr id="15" name="Right Arrow Callout 14"/>
            <p:cNvSpPr/>
            <p:nvPr/>
          </p:nvSpPr>
          <p:spPr>
            <a:xfrm>
              <a:off x="1521843" y="4579118"/>
              <a:ext cx="1728556" cy="388023"/>
            </a:xfrm>
            <a:prstGeom prst="righ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UK</a:t>
              </a:r>
              <a:endParaRPr lang="en-US" dirty="0"/>
            </a:p>
          </p:txBody>
        </p:sp>
        <p:sp>
          <p:nvSpPr>
            <p:cNvPr id="16" name="Right Arrow Callout 15"/>
            <p:cNvSpPr/>
            <p:nvPr/>
          </p:nvSpPr>
          <p:spPr>
            <a:xfrm>
              <a:off x="1521843" y="5096024"/>
              <a:ext cx="1728556" cy="388023"/>
            </a:xfrm>
            <a:prstGeom prst="righ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Israel</a:t>
              </a:r>
              <a:endParaRPr lang="en-US" dirty="0"/>
            </a:p>
          </p:txBody>
        </p:sp>
        <p:sp>
          <p:nvSpPr>
            <p:cNvPr id="17" name="Right Arrow Callout 16"/>
            <p:cNvSpPr/>
            <p:nvPr/>
          </p:nvSpPr>
          <p:spPr>
            <a:xfrm>
              <a:off x="1521843" y="5612930"/>
              <a:ext cx="1728556" cy="388023"/>
            </a:xfrm>
            <a:prstGeom prst="righ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Finland</a:t>
              </a:r>
              <a:endParaRPr lang="en-US" dirty="0"/>
            </a:p>
          </p:txBody>
        </p:sp>
        <p:sp>
          <p:nvSpPr>
            <p:cNvPr id="4" name="Left Arrow Callout 3"/>
            <p:cNvSpPr/>
            <p:nvPr/>
          </p:nvSpPr>
          <p:spPr>
            <a:xfrm>
              <a:off x="5054457" y="2153971"/>
              <a:ext cx="1906800" cy="388023"/>
            </a:xfrm>
            <a:prstGeom prst="lef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Cyprus</a:t>
              </a:r>
              <a:endParaRPr lang="en-US" dirty="0"/>
            </a:p>
          </p:txBody>
        </p:sp>
        <p:sp>
          <p:nvSpPr>
            <p:cNvPr id="28" name="Left Arrow Callout 27"/>
            <p:cNvSpPr/>
            <p:nvPr/>
          </p:nvSpPr>
          <p:spPr>
            <a:xfrm>
              <a:off x="5054457" y="2625257"/>
              <a:ext cx="1906800" cy="388023"/>
            </a:xfrm>
            <a:prstGeom prst="lef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Italy</a:t>
              </a:r>
              <a:endParaRPr lang="en-US" dirty="0"/>
            </a:p>
          </p:txBody>
        </p:sp>
        <p:sp>
          <p:nvSpPr>
            <p:cNvPr id="29" name="Left Arrow Callout 28"/>
            <p:cNvSpPr/>
            <p:nvPr/>
          </p:nvSpPr>
          <p:spPr>
            <a:xfrm>
              <a:off x="5054457" y="3096543"/>
              <a:ext cx="1906800" cy="388023"/>
            </a:xfrm>
            <a:prstGeom prst="lef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Spain</a:t>
              </a:r>
              <a:endParaRPr lang="en-US" dirty="0"/>
            </a:p>
          </p:txBody>
        </p:sp>
        <p:sp>
          <p:nvSpPr>
            <p:cNvPr id="30" name="Left Arrow Callout 29"/>
            <p:cNvSpPr/>
            <p:nvPr/>
          </p:nvSpPr>
          <p:spPr>
            <a:xfrm>
              <a:off x="5054457" y="3567829"/>
              <a:ext cx="1906800" cy="388023"/>
            </a:xfrm>
            <a:prstGeom prst="lef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France</a:t>
              </a:r>
              <a:endParaRPr lang="en-US" dirty="0"/>
            </a:p>
          </p:txBody>
        </p:sp>
        <p:sp>
          <p:nvSpPr>
            <p:cNvPr id="31" name="Left Arrow Callout 30"/>
            <p:cNvSpPr/>
            <p:nvPr/>
          </p:nvSpPr>
          <p:spPr>
            <a:xfrm>
              <a:off x="5054457" y="4039115"/>
              <a:ext cx="1906800" cy="388023"/>
            </a:xfrm>
            <a:prstGeom prst="lef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UK</a:t>
              </a:r>
              <a:endParaRPr lang="en-US" dirty="0"/>
            </a:p>
          </p:txBody>
        </p:sp>
        <p:sp>
          <p:nvSpPr>
            <p:cNvPr id="32" name="Left Arrow Callout 31"/>
            <p:cNvSpPr/>
            <p:nvPr/>
          </p:nvSpPr>
          <p:spPr>
            <a:xfrm>
              <a:off x="5054457" y="4510401"/>
              <a:ext cx="2024389" cy="388023"/>
            </a:xfrm>
            <a:prstGeom prst="leftArrowCallout">
              <a:avLst>
                <a:gd name="adj1" fmla="val 25000"/>
                <a:gd name="adj2" fmla="val 25000"/>
                <a:gd name="adj3" fmla="val 25000"/>
                <a:gd name="adj4" fmla="val 66914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South Africa</a:t>
              </a:r>
              <a:endParaRPr lang="en-US" dirty="0"/>
            </a:p>
          </p:txBody>
        </p:sp>
        <p:sp>
          <p:nvSpPr>
            <p:cNvPr id="33" name="Left Arrow Callout 32"/>
            <p:cNvSpPr/>
            <p:nvPr/>
          </p:nvSpPr>
          <p:spPr>
            <a:xfrm>
              <a:off x="5054456" y="4981687"/>
              <a:ext cx="1906801" cy="388023"/>
            </a:xfrm>
            <a:prstGeom prst="leftArrowCallout">
              <a:avLst>
                <a:gd name="adj1" fmla="val 25000"/>
                <a:gd name="adj2" fmla="val 25000"/>
                <a:gd name="adj3" fmla="val 25000"/>
                <a:gd name="adj4" fmla="val 65594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Germany</a:t>
              </a:r>
              <a:endParaRPr lang="en-US" dirty="0"/>
            </a:p>
          </p:txBody>
        </p:sp>
        <p:sp>
          <p:nvSpPr>
            <p:cNvPr id="34" name="Left Arrow Callout 33"/>
            <p:cNvSpPr/>
            <p:nvPr/>
          </p:nvSpPr>
          <p:spPr>
            <a:xfrm>
              <a:off x="5054457" y="5452973"/>
              <a:ext cx="1906800" cy="388023"/>
            </a:xfrm>
            <a:prstGeom prst="lef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Australia</a:t>
              </a:r>
              <a:endParaRPr lang="en-US" dirty="0"/>
            </a:p>
          </p:txBody>
        </p:sp>
        <p:sp>
          <p:nvSpPr>
            <p:cNvPr id="35" name="Left Arrow Callout 34"/>
            <p:cNvSpPr/>
            <p:nvPr/>
          </p:nvSpPr>
          <p:spPr>
            <a:xfrm>
              <a:off x="5054457" y="5924262"/>
              <a:ext cx="1906800" cy="388023"/>
            </a:xfrm>
            <a:prstGeom prst="lef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Greece</a:t>
              </a:r>
              <a:endParaRPr lang="en-US" dirty="0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3351281" y="2658472"/>
              <a:ext cx="1610967" cy="529121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3351281" y="3245277"/>
              <a:ext cx="1610967" cy="458572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3351281" y="3657600"/>
              <a:ext cx="1610967" cy="516579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3351281" y="3746500"/>
              <a:ext cx="1610967" cy="46567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Left Arrow Callout 44"/>
            <p:cNvSpPr/>
            <p:nvPr/>
          </p:nvSpPr>
          <p:spPr>
            <a:xfrm>
              <a:off x="5054456" y="6405895"/>
              <a:ext cx="1906800" cy="388023"/>
            </a:xfrm>
            <a:prstGeom prst="leftArrowCallou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Norway</a:t>
              </a:r>
              <a:endParaRPr lang="en-US" dirty="0"/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>
              <a:off x="3351281" y="3996267"/>
              <a:ext cx="1610967" cy="2599266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3351281" y="4322233"/>
              <a:ext cx="1610967" cy="357551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flipV="1">
              <a:off x="3351281" y="2923034"/>
              <a:ext cx="1610967" cy="1874332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V="1">
              <a:off x="3351281" y="3877733"/>
              <a:ext cx="1610967" cy="1011691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3351281" y="4389967"/>
              <a:ext cx="1610967" cy="899584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3351281" y="3338543"/>
              <a:ext cx="1610967" cy="1757481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flipV="1">
              <a:off x="3351281" y="2363408"/>
              <a:ext cx="1610967" cy="2316376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3351281" y="2774947"/>
              <a:ext cx="1610967" cy="3351102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V="1">
              <a:off x="3351281" y="2819400"/>
              <a:ext cx="1610967" cy="1344489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 flipV="1">
              <a:off x="3351281" y="2451100"/>
              <a:ext cx="1610967" cy="2838451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V="1">
              <a:off x="3351281" y="2724152"/>
              <a:ext cx="1610967" cy="843677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3351281" y="3833190"/>
              <a:ext cx="1610967" cy="1779740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 flipV="1">
              <a:off x="3351281" y="3270677"/>
              <a:ext cx="1610967" cy="2539574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3351281" y="4243916"/>
              <a:ext cx="1610967" cy="0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351281" y="3919528"/>
              <a:ext cx="1610967" cy="1287472"/>
            </a:xfrm>
            <a:prstGeom prst="straightConnector1">
              <a:avLst/>
            </a:prstGeom>
            <a:ln>
              <a:headEnd type="oval"/>
              <a:tailEnd type="oval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TextBox 138"/>
          <p:cNvSpPr txBox="1"/>
          <p:nvPr/>
        </p:nvSpPr>
        <p:spPr>
          <a:xfrm>
            <a:off x="7382146" y="4737146"/>
            <a:ext cx="14066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HZG, GEOMAR</a:t>
            </a:r>
            <a:endParaRPr lang="en-US" sz="1600" dirty="0"/>
          </a:p>
        </p:txBody>
      </p:sp>
      <p:sp>
        <p:nvSpPr>
          <p:cNvPr id="140" name="TextBox 139"/>
          <p:cNvSpPr txBox="1"/>
          <p:nvPr/>
        </p:nvSpPr>
        <p:spPr>
          <a:xfrm>
            <a:off x="7382146" y="1910298"/>
            <a:ext cx="5257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UCY</a:t>
            </a:r>
            <a:endParaRPr lang="en-US" sz="1600" dirty="0"/>
          </a:p>
        </p:txBody>
      </p:sp>
      <p:sp>
        <p:nvSpPr>
          <p:cNvPr id="141" name="TextBox 140"/>
          <p:cNvSpPr txBox="1"/>
          <p:nvPr/>
        </p:nvSpPr>
        <p:spPr>
          <a:xfrm>
            <a:off x="7382146" y="2346137"/>
            <a:ext cx="16074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NATO-STO CMRE</a:t>
            </a:r>
            <a:endParaRPr lang="en-US" sz="1600" dirty="0"/>
          </a:p>
        </p:txBody>
      </p:sp>
      <p:sp>
        <p:nvSpPr>
          <p:cNvPr id="142" name="TextBox 141"/>
          <p:cNvSpPr txBox="1"/>
          <p:nvPr/>
        </p:nvSpPr>
        <p:spPr>
          <a:xfrm>
            <a:off x="7382146" y="2817250"/>
            <a:ext cx="16897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PLOCAN,  IMEDEA</a:t>
            </a:r>
            <a:endParaRPr lang="en-US" sz="1600" dirty="0"/>
          </a:p>
        </p:txBody>
      </p:sp>
      <p:sp>
        <p:nvSpPr>
          <p:cNvPr id="143" name="TextBox 142"/>
          <p:cNvSpPr txBox="1"/>
          <p:nvPr/>
        </p:nvSpPr>
        <p:spPr>
          <a:xfrm>
            <a:off x="7382146" y="3288823"/>
            <a:ext cx="1556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IFREMER, UMPC</a:t>
            </a:r>
            <a:endParaRPr lang="en-US" sz="1600" dirty="0"/>
          </a:p>
        </p:txBody>
      </p:sp>
      <p:sp>
        <p:nvSpPr>
          <p:cNvPr id="144" name="TextBox 143"/>
          <p:cNvSpPr txBox="1"/>
          <p:nvPr/>
        </p:nvSpPr>
        <p:spPr>
          <a:xfrm>
            <a:off x="7382146" y="3739078"/>
            <a:ext cx="12490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SAMS, BODC</a:t>
            </a:r>
            <a:endParaRPr lang="en-US" sz="1600" dirty="0"/>
          </a:p>
        </p:txBody>
      </p:sp>
      <p:sp>
        <p:nvSpPr>
          <p:cNvPr id="145" name="TextBox 144"/>
          <p:cNvSpPr txBox="1"/>
          <p:nvPr/>
        </p:nvSpPr>
        <p:spPr>
          <a:xfrm>
            <a:off x="7452700" y="4248123"/>
            <a:ext cx="551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CSIR</a:t>
            </a:r>
            <a:endParaRPr lang="en-US" sz="1600" dirty="0"/>
          </a:p>
        </p:txBody>
      </p:sp>
      <p:sp>
        <p:nvSpPr>
          <p:cNvPr id="146" name="TextBox 145"/>
          <p:cNvSpPr txBox="1"/>
          <p:nvPr/>
        </p:nvSpPr>
        <p:spPr>
          <a:xfrm>
            <a:off x="7382146" y="5200365"/>
            <a:ext cx="6206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UWA</a:t>
            </a:r>
            <a:endParaRPr lang="en-US" sz="1600" dirty="0"/>
          </a:p>
        </p:txBody>
      </p:sp>
      <p:sp>
        <p:nvSpPr>
          <p:cNvPr id="147" name="TextBox 146"/>
          <p:cNvSpPr txBox="1"/>
          <p:nvPr/>
        </p:nvSpPr>
        <p:spPr>
          <a:xfrm>
            <a:off x="7382146" y="5676860"/>
            <a:ext cx="7087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HCMR</a:t>
            </a:r>
            <a:endParaRPr lang="en-US" sz="1600" dirty="0"/>
          </a:p>
        </p:txBody>
      </p:sp>
      <p:sp>
        <p:nvSpPr>
          <p:cNvPr id="148" name="TextBox 147"/>
          <p:cNvSpPr txBox="1"/>
          <p:nvPr/>
        </p:nvSpPr>
        <p:spPr>
          <a:xfrm>
            <a:off x="7382146" y="6178303"/>
            <a:ext cx="4750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UiB</a:t>
            </a:r>
            <a:endParaRPr lang="en-US" sz="1600" dirty="0"/>
          </a:p>
        </p:txBody>
      </p:sp>
      <p:sp>
        <p:nvSpPr>
          <p:cNvPr id="149" name="TextBox 148"/>
          <p:cNvSpPr txBox="1"/>
          <p:nvPr/>
        </p:nvSpPr>
        <p:spPr>
          <a:xfrm>
            <a:off x="1366940" y="2258061"/>
            <a:ext cx="5257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UCY</a:t>
            </a:r>
            <a:endParaRPr lang="en-US" sz="1600" dirty="0"/>
          </a:p>
        </p:txBody>
      </p:sp>
      <p:sp>
        <p:nvSpPr>
          <p:cNvPr id="150" name="TextBox 149"/>
          <p:cNvSpPr txBox="1"/>
          <p:nvPr/>
        </p:nvSpPr>
        <p:spPr>
          <a:xfrm>
            <a:off x="285214" y="2808908"/>
            <a:ext cx="16074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NATO-STO CMRE</a:t>
            </a:r>
            <a:endParaRPr lang="en-US" sz="1600" dirty="0"/>
          </a:p>
        </p:txBody>
      </p:sp>
      <p:sp>
        <p:nvSpPr>
          <p:cNvPr id="151" name="TextBox 150"/>
          <p:cNvSpPr txBox="1"/>
          <p:nvPr/>
        </p:nvSpPr>
        <p:spPr>
          <a:xfrm>
            <a:off x="1386577" y="5373580"/>
            <a:ext cx="506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FMI</a:t>
            </a:r>
            <a:endParaRPr lang="en-US" sz="1600" dirty="0"/>
          </a:p>
        </p:txBody>
      </p:sp>
      <p:sp>
        <p:nvSpPr>
          <p:cNvPr id="152" name="TextBox 151"/>
          <p:cNvSpPr txBox="1"/>
          <p:nvPr/>
        </p:nvSpPr>
        <p:spPr>
          <a:xfrm>
            <a:off x="161783" y="4853840"/>
            <a:ext cx="1730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Hebrew University</a:t>
            </a:r>
            <a:endParaRPr lang="en-US" sz="1600" dirty="0"/>
          </a:p>
        </p:txBody>
      </p:sp>
      <p:sp>
        <p:nvSpPr>
          <p:cNvPr id="153" name="TextBox 152"/>
          <p:cNvSpPr txBox="1"/>
          <p:nvPr/>
        </p:nvSpPr>
        <p:spPr>
          <a:xfrm>
            <a:off x="151664" y="3181145"/>
            <a:ext cx="174098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PLOCAN,  IMEDEA,</a:t>
            </a:r>
          </a:p>
          <a:p>
            <a:r>
              <a:rPr lang="en-US" sz="1600" dirty="0" smtClean="0"/>
              <a:t>SOCIB</a:t>
            </a:r>
            <a:endParaRPr lang="en-US" sz="1600" dirty="0"/>
          </a:p>
        </p:txBody>
      </p:sp>
      <p:sp>
        <p:nvSpPr>
          <p:cNvPr id="154" name="TextBox 153"/>
          <p:cNvSpPr txBox="1"/>
          <p:nvPr/>
        </p:nvSpPr>
        <p:spPr>
          <a:xfrm>
            <a:off x="292127" y="3734354"/>
            <a:ext cx="160051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IFREMER, UMPC,</a:t>
            </a:r>
          </a:p>
          <a:p>
            <a:r>
              <a:rPr lang="en-US" sz="1600" dirty="0" smtClean="0"/>
              <a:t>ENSTA</a:t>
            </a:r>
            <a:endParaRPr lang="en-US" sz="1600" dirty="0"/>
          </a:p>
        </p:txBody>
      </p:sp>
      <p:sp>
        <p:nvSpPr>
          <p:cNvPr id="155" name="TextBox 154"/>
          <p:cNvSpPr txBox="1"/>
          <p:nvPr/>
        </p:nvSpPr>
        <p:spPr>
          <a:xfrm>
            <a:off x="787855" y="4325735"/>
            <a:ext cx="1104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UEA, NOCS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70411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73" y="377583"/>
            <a:ext cx="2211897" cy="5886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91532" y="331815"/>
            <a:ext cx="4661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ESSEM </a:t>
            </a:r>
            <a:r>
              <a:rPr lang="es-ES" b="1" dirty="0" err="1"/>
              <a:t>Action</a:t>
            </a:r>
            <a:r>
              <a:rPr lang="es-ES" b="1" dirty="0"/>
              <a:t> </a:t>
            </a:r>
            <a:r>
              <a:rPr lang="es-ES" b="1" dirty="0" smtClean="0"/>
              <a:t>ES0904</a:t>
            </a:r>
          </a:p>
          <a:p>
            <a:r>
              <a:rPr lang="en-US" b="1" dirty="0" smtClean="0"/>
              <a:t>EGO – European Glider Observatories Network</a:t>
            </a:r>
            <a:endParaRPr lang="en-US" b="1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16109" y="1179799"/>
            <a:ext cx="6187350" cy="45140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Main topics/goals of </a:t>
            </a:r>
            <a:r>
              <a:rPr lang="en-US" b="1" dirty="0" smtClean="0"/>
              <a:t>STSMs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5850" y="1853702"/>
            <a:ext cx="8479642" cy="4487195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spcBef>
                <a:spcPts val="600"/>
              </a:spcBef>
            </a:pPr>
            <a:r>
              <a:rPr lang="en-US" dirty="0"/>
              <a:t>Combined participation in joint field experiments (MED-REP13, MED-REP14, “Eye of </a:t>
            </a:r>
            <a:r>
              <a:rPr lang="en-US" dirty="0" err="1"/>
              <a:t>levantine</a:t>
            </a:r>
            <a:r>
              <a:rPr lang="en-US" dirty="0"/>
              <a:t>”), glider fleet experiments</a:t>
            </a:r>
          </a:p>
          <a:p>
            <a:pPr marL="285750" indent="-285750">
              <a:spcBef>
                <a:spcPts val="600"/>
              </a:spcBef>
            </a:pPr>
            <a:r>
              <a:rPr lang="en-US" dirty="0" err="1"/>
              <a:t>Gliderport</a:t>
            </a:r>
            <a:r>
              <a:rPr lang="en-US" dirty="0"/>
              <a:t> </a:t>
            </a:r>
            <a:r>
              <a:rPr lang="en-US" dirty="0" err="1"/>
              <a:t>organisation</a:t>
            </a:r>
            <a:r>
              <a:rPr lang="en-US" dirty="0"/>
              <a:t> (logistics, infrastructure, staff, budget, schedules)</a:t>
            </a:r>
          </a:p>
          <a:p>
            <a:pPr marL="285750" indent="-285750">
              <a:spcBef>
                <a:spcPts val="600"/>
              </a:spcBef>
            </a:pPr>
            <a:r>
              <a:rPr lang="en-US" dirty="0"/>
              <a:t>Exchange of knowledge on glider technology, integration of new sensors, sampling patterns, piloting strategies</a:t>
            </a:r>
          </a:p>
          <a:p>
            <a:pPr marL="285750" indent="-285750">
              <a:spcBef>
                <a:spcPts val="600"/>
              </a:spcBef>
            </a:pPr>
            <a:r>
              <a:rPr lang="en-US" dirty="0"/>
              <a:t>Joint data analysis from glider field experiments (including data corrections)</a:t>
            </a:r>
          </a:p>
          <a:p>
            <a:pPr marL="285750" indent="-285750">
              <a:spcBef>
                <a:spcPts val="600"/>
              </a:spcBef>
            </a:pPr>
            <a:r>
              <a:rPr lang="en-US" dirty="0"/>
              <a:t>Data flow, processing steps, data management, visualization tools, common data formats, quality control procedures, national data bases</a:t>
            </a:r>
          </a:p>
          <a:p>
            <a:pPr marL="285750" indent="-285750">
              <a:spcBef>
                <a:spcPts val="600"/>
              </a:spcBef>
            </a:pPr>
            <a:r>
              <a:rPr lang="en-US" dirty="0"/>
              <a:t>Development of processing tools for glider data</a:t>
            </a:r>
          </a:p>
          <a:p>
            <a:pPr marL="285750" indent="-285750">
              <a:spcBef>
                <a:spcPts val="600"/>
              </a:spcBef>
            </a:pPr>
            <a:r>
              <a:rPr lang="en-US" dirty="0"/>
              <a:t>Prepare scientific projects involving glider data</a:t>
            </a:r>
          </a:p>
          <a:p>
            <a:pPr marL="285750" indent="-285750">
              <a:spcBef>
                <a:spcPts val="600"/>
              </a:spcBef>
            </a:pPr>
            <a:r>
              <a:rPr lang="en-US" dirty="0"/>
              <a:t>Methods of improvement of forecast models with glider data</a:t>
            </a:r>
          </a:p>
          <a:p>
            <a:pPr marL="285750" indent="-285750">
              <a:spcBef>
                <a:spcPts val="600"/>
              </a:spcBef>
            </a:pPr>
            <a:r>
              <a:rPr lang="en-US" dirty="0"/>
              <a:t>Participation in joint </a:t>
            </a:r>
            <a:r>
              <a:rPr lang="en-US" dirty="0" smtClean="0"/>
              <a:t>workshops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889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73" y="377583"/>
            <a:ext cx="2211897" cy="5886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91532" y="331815"/>
            <a:ext cx="4661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ESSEM </a:t>
            </a:r>
            <a:r>
              <a:rPr lang="es-ES" b="1" dirty="0" err="1"/>
              <a:t>Action</a:t>
            </a:r>
            <a:r>
              <a:rPr lang="es-ES" b="1" dirty="0"/>
              <a:t> </a:t>
            </a:r>
            <a:r>
              <a:rPr lang="es-ES" b="1" dirty="0" smtClean="0"/>
              <a:t>ES0904</a:t>
            </a:r>
          </a:p>
          <a:p>
            <a:r>
              <a:rPr lang="en-US" b="1" dirty="0" smtClean="0"/>
              <a:t>EGO – European Glider Observatories Network</a:t>
            </a:r>
            <a:endParaRPr lang="en-US" b="1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5850" y="2232477"/>
            <a:ext cx="6187350" cy="451405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Summary on STSM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5850" y="3872388"/>
            <a:ext cx="8479642" cy="2468509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600"/>
              </a:spcBef>
            </a:pPr>
            <a:r>
              <a:rPr lang="en-US" dirty="0" smtClean="0"/>
              <a:t>STSMs have been proven an important tool </a:t>
            </a:r>
            <a:br>
              <a:rPr lang="en-US" dirty="0" smtClean="0"/>
            </a:br>
            <a:r>
              <a:rPr lang="en-US" dirty="0" smtClean="0"/>
              <a:t>to strengthen existing and to establish new </a:t>
            </a:r>
            <a:br>
              <a:rPr lang="en-US" dirty="0" smtClean="0"/>
            </a:br>
            <a:r>
              <a:rPr lang="en-US" dirty="0" smtClean="0"/>
              <a:t>connections between partner countries participating in ES0904</a:t>
            </a:r>
          </a:p>
          <a:p>
            <a:pPr marL="285750" indent="-285750">
              <a:spcBef>
                <a:spcPts val="600"/>
              </a:spcBef>
            </a:pPr>
            <a:endParaRPr lang="en-US" dirty="0" smtClean="0"/>
          </a:p>
          <a:p>
            <a:pPr marL="285750" indent="-285750">
              <a:spcBef>
                <a:spcPts val="600"/>
              </a:spcBef>
            </a:pPr>
            <a:endParaRPr lang="en-US" dirty="0" smtClean="0"/>
          </a:p>
          <a:p>
            <a:pPr marL="285750" indent="-285750">
              <a:spcBef>
                <a:spcPts val="6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608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Microsoft Macintosh PowerPoint</Application>
  <PresentationFormat>Bildschirmpräsentation (4:3)</PresentationFormat>
  <Paragraphs>124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Main topics/goals of STSMs</vt:lpstr>
      <vt:lpstr>Summary on STSM</vt:lpstr>
    </vt:vector>
  </TitlesOfParts>
  <Manager/>
  <Company>Institute of Oceanology PAS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Agnieszka Beszczynska-Moeller</dc:creator>
  <cp:keywords/>
  <dc:description/>
  <cp:lastModifiedBy>Johannes</cp:lastModifiedBy>
  <cp:revision>29</cp:revision>
  <dcterms:created xsi:type="dcterms:W3CDTF">2014-06-13T19:22:09Z</dcterms:created>
  <dcterms:modified xsi:type="dcterms:W3CDTF">2014-06-15T19:58:32Z</dcterms:modified>
  <cp:category/>
</cp:coreProperties>
</file>