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5" r:id="rId4"/>
    <p:sldId id="277" r:id="rId5"/>
    <p:sldId id="278" r:id="rId6"/>
    <p:sldId id="279" r:id="rId7"/>
    <p:sldId id="280" r:id="rId8"/>
    <p:sldId id="281" r:id="rId9"/>
    <p:sldId id="267" r:id="rId10"/>
    <p:sldId id="268" r:id="rId11"/>
    <p:sldId id="271" r:id="rId12"/>
    <p:sldId id="269" r:id="rId13"/>
    <p:sldId id="272" r:id="rId14"/>
    <p:sldId id="270" r:id="rId15"/>
    <p:sldId id="274" r:id="rId16"/>
    <p:sldId id="276" r:id="rId17"/>
    <p:sldId id="275" r:id="rId18"/>
    <p:sldId id="282" r:id="rId19"/>
  </p:sldIdLst>
  <p:sldSz cx="9144000" cy="6858000" type="screen4x3"/>
  <p:notesSz cx="6858000" cy="9144000"/>
  <p:defaultTextStyle>
    <a:defPPr>
      <a:defRPr lang="de-DE"/>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752" y="-11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F54ED-2766-D64D-A48B-8294A8755FD8}" type="datetimeFigureOut">
              <a:rPr lang="de-DE" smtClean="0"/>
              <a:t>19/06/14</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173FA-3BFF-2548-8F70-F10A8E6BF6B9}" type="slidenum">
              <a:rPr lang="en-GB" smtClean="0"/>
              <a:t>‹Nr.›</a:t>
            </a:fld>
            <a:endParaRPr lang="en-GB"/>
          </a:p>
        </p:txBody>
      </p:sp>
    </p:spTree>
    <p:extLst>
      <p:ext uri="{BB962C8B-B14F-4D97-AF65-F5344CB8AC3E}">
        <p14:creationId xmlns:p14="http://schemas.microsoft.com/office/powerpoint/2010/main" val="2128973270"/>
      </p:ext>
    </p:extLst>
  </p:cSld>
  <p:clrMap bg1="lt1" tx1="dk1" bg2="lt2" tx2="dk2" accent1="accent1" accent2="accent2" accent3="accent3" accent4="accent4" accent5="accent5" accent6="accent6" hlink="hlink" folHlink="folHlink"/>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6" algn="l" defTabSz="457059" rtl="0" eaLnBrk="1" latinLnBrk="0" hangingPunct="1">
      <a:defRPr sz="1200" kern="1200">
        <a:solidFill>
          <a:schemeClr val="tx1"/>
        </a:solidFill>
        <a:latin typeface="+mn-lt"/>
        <a:ea typeface="+mn-ea"/>
        <a:cs typeface="+mn-cs"/>
      </a:defRPr>
    </a:lvl3pPr>
    <a:lvl4pPr marL="1371174" algn="l" defTabSz="457059" rtl="0" eaLnBrk="1" latinLnBrk="0" hangingPunct="1">
      <a:defRPr sz="1200" kern="1200">
        <a:solidFill>
          <a:schemeClr val="tx1"/>
        </a:solidFill>
        <a:latin typeface="+mn-lt"/>
        <a:ea typeface="+mn-ea"/>
        <a:cs typeface="+mn-cs"/>
      </a:defRPr>
    </a:lvl4pPr>
    <a:lvl5pPr marL="1828231" algn="l" defTabSz="457059" rtl="0" eaLnBrk="1" latinLnBrk="0" hangingPunct="1">
      <a:defRPr sz="1200" kern="1200">
        <a:solidFill>
          <a:schemeClr val="tx1"/>
        </a:solidFill>
        <a:latin typeface="+mn-lt"/>
        <a:ea typeface="+mn-ea"/>
        <a:cs typeface="+mn-cs"/>
      </a:defRPr>
    </a:lvl5pPr>
    <a:lvl6pPr marL="2285289" algn="l" defTabSz="457059" rtl="0" eaLnBrk="1" latinLnBrk="0" hangingPunct="1">
      <a:defRPr sz="1200" kern="1200">
        <a:solidFill>
          <a:schemeClr val="tx1"/>
        </a:solidFill>
        <a:latin typeface="+mn-lt"/>
        <a:ea typeface="+mn-ea"/>
        <a:cs typeface="+mn-cs"/>
      </a:defRPr>
    </a:lvl6pPr>
    <a:lvl7pPr marL="2742346" algn="l" defTabSz="457059" rtl="0" eaLnBrk="1" latinLnBrk="0" hangingPunct="1">
      <a:defRPr sz="1200" kern="1200">
        <a:solidFill>
          <a:schemeClr val="tx1"/>
        </a:solidFill>
        <a:latin typeface="+mn-lt"/>
        <a:ea typeface="+mn-ea"/>
        <a:cs typeface="+mn-cs"/>
      </a:defRPr>
    </a:lvl7pPr>
    <a:lvl8pPr marL="3199404" algn="l" defTabSz="457059" rtl="0" eaLnBrk="1" latinLnBrk="0" hangingPunct="1">
      <a:defRPr sz="1200" kern="1200">
        <a:solidFill>
          <a:schemeClr val="tx1"/>
        </a:solidFill>
        <a:latin typeface="+mn-lt"/>
        <a:ea typeface="+mn-ea"/>
        <a:cs typeface="+mn-cs"/>
      </a:defRPr>
    </a:lvl8pPr>
    <a:lvl9pPr marL="3656462"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sz="quarter"/>
          </p:nvPr>
        </p:nvSpPr>
        <p:spPr/>
        <p:txBody>
          <a:bodyPr/>
          <a:lstStyle/>
          <a:p>
            <a:pPr>
              <a:defRPr/>
            </a:pPr>
            <a:fld id="{13B85B05-ADFC-3A4A-9421-DCD708FCD3F6}" type="slidenum">
              <a:rPr lang="en-GB"/>
              <a:pPr>
                <a:defRPr/>
              </a:pPr>
              <a:t>4</a:t>
            </a:fld>
            <a:endParaRPr lang="en-GB"/>
          </a:p>
        </p:txBody>
      </p:sp>
      <p:sp>
        <p:nvSpPr>
          <p:cNvPr id="21505" name="Text Box 1"/>
          <p:cNvSpPr txBox="1">
            <a:spLocks noGrp="1" noRot="1" noChangeAspect="1" noChangeArrowheads="1"/>
          </p:cNvSpPr>
          <p:nvPr>
            <p:ph type="sldImg"/>
          </p:nvPr>
        </p:nvSpPr>
        <p:spPr>
          <a:xfrm>
            <a:off x="1141413" y="693738"/>
            <a:ext cx="4573587"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a:xfrm>
            <a:off x="685800" y="4341873"/>
            <a:ext cx="5486400" cy="411514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00877">
              <a:defRPr/>
            </a:pPr>
            <a:endParaRPr lang="en-GB"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
            <a:ext cx="91440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579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3178614" y="2350744"/>
            <a:ext cx="5737662" cy="15590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en-GB" noProof="0" smtClean="0"/>
              <a:t>Cliquez pour modifier les styles du texte du masque</a:t>
            </a:r>
          </a:p>
        </p:txBody>
      </p:sp>
      <p:sp>
        <p:nvSpPr>
          <p:cNvPr id="13" name="Text Placeholder 10"/>
          <p:cNvSpPr>
            <a:spLocks noGrp="1"/>
          </p:cNvSpPr>
          <p:nvPr>
            <p:ph type="body" sz="quarter" idx="11"/>
          </p:nvPr>
        </p:nvSpPr>
        <p:spPr>
          <a:xfrm>
            <a:off x="3178614" y="3909768"/>
            <a:ext cx="5737662"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en-GB" noProof="0" smtClean="0"/>
              <a:t>Cliquez pour modifier les styles du texte du masque</a:t>
            </a:r>
          </a:p>
        </p:txBody>
      </p:sp>
      <p:sp>
        <p:nvSpPr>
          <p:cNvPr id="14" name="Text Placeholder 10"/>
          <p:cNvSpPr>
            <a:spLocks noGrp="1"/>
          </p:cNvSpPr>
          <p:nvPr>
            <p:ph type="body" sz="quarter" idx="12"/>
          </p:nvPr>
        </p:nvSpPr>
        <p:spPr>
          <a:xfrm>
            <a:off x="3178614" y="5319930"/>
            <a:ext cx="5737662" cy="548357"/>
          </a:xfrm>
          <a:prstGeom prst="rect">
            <a:avLst/>
          </a:prstGeom>
        </p:spPr>
        <p:txBody>
          <a:bodyPr vert="horz"/>
          <a:lstStyle>
            <a:lvl1pPr marL="0" indent="0">
              <a:buNone/>
              <a:defRPr sz="2800" b="0" i="0" kern="1200" spc="-50">
                <a:solidFill>
                  <a:schemeClr val="accent2"/>
                </a:solidFill>
                <a:latin typeface="Arial"/>
              </a:defRPr>
            </a:lvl1pPr>
          </a:lstStyle>
          <a:p>
            <a:pPr lvl="0"/>
            <a:r>
              <a:rPr lang="en-GB" noProof="0" smtClean="0"/>
              <a:t>Cliquez pour modifier les styles du texte du masque</a:t>
            </a:r>
          </a:p>
        </p:txBody>
      </p:sp>
      <p:sp>
        <p:nvSpPr>
          <p:cNvPr id="15" name="Text Placeholder 10"/>
          <p:cNvSpPr>
            <a:spLocks noGrp="1"/>
          </p:cNvSpPr>
          <p:nvPr>
            <p:ph type="body" sz="quarter" idx="13"/>
          </p:nvPr>
        </p:nvSpPr>
        <p:spPr>
          <a:xfrm>
            <a:off x="3178614" y="5771934"/>
            <a:ext cx="5737662" cy="437932"/>
          </a:xfrm>
          <a:prstGeom prst="rect">
            <a:avLst/>
          </a:prstGeom>
        </p:spPr>
        <p:txBody>
          <a:bodyPr vert="horz"/>
          <a:lstStyle>
            <a:lvl1pPr marL="0" indent="0">
              <a:buNone/>
              <a:defRPr sz="1600" b="0" i="0" kern="1200" spc="-50">
                <a:solidFill>
                  <a:schemeClr val="accent2"/>
                </a:solidFill>
                <a:latin typeface="Arial"/>
              </a:defRPr>
            </a:lvl1pPr>
          </a:lstStyle>
          <a:p>
            <a:pPr lvl="0"/>
            <a:r>
              <a:rPr lang="en-GB" noProof="0" smtClean="0"/>
              <a:t>Cliquez pour modifier les styles du texte du masque</a:t>
            </a:r>
          </a:p>
        </p:txBody>
      </p:sp>
    </p:spTree>
    <p:extLst>
      <p:ext uri="{BB962C8B-B14F-4D97-AF65-F5344CB8AC3E}">
        <p14:creationId xmlns:p14="http://schemas.microsoft.com/office/powerpoint/2010/main" val="264578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24F2894-017B-D941-A8BF-F4FD939CCE92}" type="datetimeFigureOut">
              <a:rPr lang="de-DE" smtClean="0"/>
              <a:t>19/06/14</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122295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de-DE" smtClean="0"/>
              <a:t>Mastertitelformat bearbeiten</a:t>
            </a:r>
            <a:endParaRPr lang="en-GB"/>
          </a:p>
        </p:txBody>
      </p:sp>
      <p:sp>
        <p:nvSpPr>
          <p:cNvPr id="3" name="Inhaltsplatzhalter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24F2894-017B-D941-A8BF-F4FD939CCE92}" type="datetimeFigureOut">
              <a:rPr lang="de-DE" smtClean="0"/>
              <a:t>19/06/14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260855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24F2894-017B-D941-A8BF-F4FD939CCE92}" type="datetimeFigureOut">
              <a:rPr lang="de-DE" smtClean="0"/>
              <a:t>19/06/14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372294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24F2894-017B-D941-A8BF-F4FD939CCE92}" type="datetimeFigureOut">
              <a:rPr lang="de-DE" smtClean="0"/>
              <a:t>19/06/14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115325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1" y="274641"/>
            <a:ext cx="2057400" cy="5851525"/>
          </a:xfrm>
        </p:spPr>
        <p:txBody>
          <a:bodyPr vert="eaVert"/>
          <a:lstStyle/>
          <a:p>
            <a:r>
              <a:rPr lang="de-DE" smtClean="0"/>
              <a:t>Mastertitelformat bearbeiten</a:t>
            </a:r>
            <a:endParaRPr lang="en-GB"/>
          </a:p>
        </p:txBody>
      </p:sp>
      <p:sp>
        <p:nvSpPr>
          <p:cNvPr id="3" name="Vertikaler Textplatzhalter 2"/>
          <p:cNvSpPr>
            <a:spLocks noGrp="1"/>
          </p:cNvSpPr>
          <p:nvPr>
            <p:ph type="body" orient="vert" idx="1"/>
          </p:nvPr>
        </p:nvSpPr>
        <p:spPr>
          <a:xfrm>
            <a:off x="457200" y="274641"/>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24F2894-017B-D941-A8BF-F4FD939CCE92}" type="datetimeFigureOut">
              <a:rPr lang="de-DE" smtClean="0"/>
              <a:t>19/06/14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221350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7"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2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7" y="945932"/>
            <a:ext cx="7063357" cy="849586"/>
          </a:xfrm>
          <a:prstGeom prst="rect">
            <a:avLst/>
          </a:prstGeom>
        </p:spPr>
        <p:txBody>
          <a:bodyPr vert="horz"/>
          <a:lstStyle>
            <a:lvl1pPr marL="0" indent="0">
              <a:buNone/>
              <a:defRPr sz="3800" b="1" i="0">
                <a:solidFill>
                  <a:schemeClr val="accent2"/>
                </a:solidFill>
              </a:defRPr>
            </a:lvl1pPr>
          </a:lstStyle>
          <a:p>
            <a:pPr lvl="0"/>
            <a:r>
              <a:rPr lang="en-GB" noProof="0" smtClean="0"/>
              <a:t>Cliquez pour modifier les styles du texte du masque</a:t>
            </a:r>
          </a:p>
        </p:txBody>
      </p:sp>
      <p:sp>
        <p:nvSpPr>
          <p:cNvPr id="7" name="Text Placeholder 6"/>
          <p:cNvSpPr>
            <a:spLocks noGrp="1"/>
          </p:cNvSpPr>
          <p:nvPr>
            <p:ph type="body" sz="quarter" idx="14"/>
          </p:nvPr>
        </p:nvSpPr>
        <p:spPr>
          <a:xfrm>
            <a:off x="1160076" y="1676751"/>
            <a:ext cx="7063357" cy="4438429"/>
          </a:xfrm>
          <a:prstGeom prst="rect">
            <a:avLst/>
          </a:prstGeom>
        </p:spPr>
        <p:txBody>
          <a:bodyPr vert="horz"/>
          <a:lstStyle>
            <a:lvl1pPr marL="342793" indent="-342793">
              <a:buFont typeface="Arial"/>
              <a:buChar char="•"/>
              <a:defRPr sz="3400">
                <a:solidFill>
                  <a:schemeClr val="accent2"/>
                </a:solidFill>
              </a:defRPr>
            </a:lvl1pPr>
            <a:lvl2pPr marL="742719" indent="-285660">
              <a:buFont typeface="Arial"/>
              <a:buChar char="•"/>
              <a:defRPr sz="3400">
                <a:solidFill>
                  <a:schemeClr val="accent2"/>
                </a:solidFill>
              </a:defRPr>
            </a:lvl2pPr>
            <a:lvl3pPr marL="1142646" indent="-228529">
              <a:buFont typeface="Arial"/>
              <a:buChar char="•"/>
              <a:defRPr sz="3400">
                <a:solidFill>
                  <a:schemeClr val="accent2"/>
                </a:solidFill>
              </a:defRPr>
            </a:lvl3pPr>
            <a:lvl4pPr marL="1599702" indent="-228529">
              <a:buFont typeface="Arial"/>
              <a:buChar char="•"/>
              <a:defRPr sz="3400">
                <a:solidFill>
                  <a:schemeClr val="accent2"/>
                </a:solidFill>
              </a:defRPr>
            </a:lvl4pPr>
            <a:lvl5pPr marL="2056760" indent="-228529">
              <a:buFont typeface="Arial"/>
              <a:buChar char="•"/>
              <a:defRPr sz="3400">
                <a:solidFill>
                  <a:schemeClr val="accent2"/>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41987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L image/tex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822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671782" y="154158"/>
            <a:ext cx="6741968" cy="677699"/>
          </a:xfrm>
          <a:prstGeom prst="rect">
            <a:avLst/>
          </a:prstGeom>
        </p:spPr>
        <p:txBody>
          <a:bodyPr vert="horz"/>
          <a:lstStyle>
            <a:lvl1pPr marL="0" indent="0" algn="r">
              <a:buNone/>
              <a:defRPr sz="3800" b="1" i="0">
                <a:solidFill>
                  <a:schemeClr val="accent2"/>
                </a:solidFill>
              </a:defRPr>
            </a:lvl1pPr>
          </a:lstStyle>
          <a:p>
            <a:pPr lvl="0"/>
            <a:r>
              <a:rPr lang="en-GB" noProof="0" smtClean="0"/>
              <a:t>Cliquez pour modifier les styles du texte du masque</a:t>
            </a:r>
          </a:p>
        </p:txBody>
      </p:sp>
      <p:sp>
        <p:nvSpPr>
          <p:cNvPr id="5" name="Content Placeholder 4"/>
          <p:cNvSpPr>
            <a:spLocks noGrp="1"/>
          </p:cNvSpPr>
          <p:nvPr>
            <p:ph sz="quarter" idx="14"/>
          </p:nvPr>
        </p:nvSpPr>
        <p:spPr>
          <a:xfrm>
            <a:off x="757238" y="831850"/>
            <a:ext cx="7656512" cy="5511800"/>
          </a:xfrm>
          <a:prstGeom prst="rect">
            <a:avLst/>
          </a:prstGeom>
        </p:spPr>
        <p:txBody>
          <a:bodyPr/>
          <a:lstStyle>
            <a:lvl1pPr marL="0" indent="0">
              <a:buFontTx/>
              <a:buNone/>
              <a:defRPr sz="3200">
                <a:solidFill>
                  <a:schemeClr val="accent2"/>
                </a:solidFill>
              </a:defRPr>
            </a:lvl1pPr>
          </a:lstStyle>
          <a:p>
            <a:pPr lvl="0"/>
            <a:r>
              <a:rPr lang="en-GB" noProof="0" smtClean="0"/>
              <a:t>Click to edit Master text styles</a:t>
            </a:r>
          </a:p>
        </p:txBody>
      </p:sp>
    </p:spTree>
    <p:extLst>
      <p:ext uri="{BB962C8B-B14F-4D97-AF65-F5344CB8AC3E}">
        <p14:creationId xmlns:p14="http://schemas.microsoft.com/office/powerpoint/2010/main" val="2713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e-DE" smtClean="0"/>
              <a:t>Mastertitelformat bearbeiten</a:t>
            </a:r>
            <a:endParaRPr lang="en-GB"/>
          </a:p>
        </p:txBody>
      </p:sp>
      <p:sp>
        <p:nvSpPr>
          <p:cNvPr id="3" name="Untertitel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de-DE" smtClean="0"/>
              <a:t>Master-Untertitelformat bearbeiten</a:t>
            </a:r>
            <a:endParaRPr lang="en-GB"/>
          </a:p>
        </p:txBody>
      </p:sp>
      <p:sp>
        <p:nvSpPr>
          <p:cNvPr id="4" name="Datumsplatzhalter 3"/>
          <p:cNvSpPr>
            <a:spLocks noGrp="1"/>
          </p:cNvSpPr>
          <p:nvPr>
            <p:ph type="dt" sz="half" idx="10"/>
          </p:nvPr>
        </p:nvSpPr>
        <p:spPr/>
        <p:txBody>
          <a:bodyPr/>
          <a:lstStyle/>
          <a:p>
            <a:fld id="{124F2894-017B-D941-A8BF-F4FD939CCE92}" type="datetimeFigureOut">
              <a:rPr lang="de-DE" smtClean="0"/>
              <a:t>19/06/14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404411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24F2894-017B-D941-A8BF-F4FD939CCE92}" type="datetimeFigureOut">
              <a:rPr lang="de-DE" smtClean="0"/>
              <a:t>19/06/14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241675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3"/>
            <a:ext cx="7772400" cy="1362075"/>
          </a:xfrm>
        </p:spPr>
        <p:txBody>
          <a:bodyPr anchor="t"/>
          <a:lstStyle>
            <a:lvl1pPr algn="l">
              <a:defRPr sz="4000" b="1" cap="all"/>
            </a:lvl1pPr>
          </a:lstStyle>
          <a:p>
            <a:r>
              <a:rPr lang="de-DE" smtClean="0"/>
              <a:t>Mastertitelformat bearbeiten</a:t>
            </a:r>
            <a:endParaRPr lang="en-GB"/>
          </a:p>
        </p:txBody>
      </p:sp>
      <p:sp>
        <p:nvSpPr>
          <p:cNvPr id="3" name="Textplatzhalt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124F2894-017B-D941-A8BF-F4FD939CCE92}" type="datetimeFigureOut">
              <a:rPr lang="de-DE" smtClean="0"/>
              <a:t>19/06/14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292264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Inhaltsplatzhalt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124F2894-017B-D941-A8BF-F4FD939CCE92}" type="datetimeFigureOut">
              <a:rPr lang="de-DE" smtClean="0"/>
              <a:t>19/06/14</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267584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en-GB"/>
          </a:p>
        </p:txBody>
      </p:sp>
      <p:sp>
        <p:nvSpPr>
          <p:cNvPr id="3" name="Textplatzhalter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124F2894-017B-D941-A8BF-F4FD939CCE92}" type="datetimeFigureOut">
              <a:rPr lang="de-DE" smtClean="0"/>
              <a:t>19/06/14</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286644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Datumsplatzhalter 2"/>
          <p:cNvSpPr>
            <a:spLocks noGrp="1"/>
          </p:cNvSpPr>
          <p:nvPr>
            <p:ph type="dt" sz="half" idx="10"/>
          </p:nvPr>
        </p:nvSpPr>
        <p:spPr/>
        <p:txBody>
          <a:bodyPr/>
          <a:lstStyle/>
          <a:p>
            <a:fld id="{124F2894-017B-D941-A8BF-F4FD939CCE92}" type="datetimeFigureOut">
              <a:rPr lang="de-DE" smtClean="0"/>
              <a:t>19/06/14</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C0E6FEE-246E-4C44-9B16-F38EB24D0E0D}" type="slidenum">
              <a:rPr lang="en-GB" smtClean="0"/>
              <a:t>‹Nr.›</a:t>
            </a:fld>
            <a:endParaRPr lang="en-GB"/>
          </a:p>
        </p:txBody>
      </p:sp>
    </p:spTree>
    <p:extLst>
      <p:ext uri="{BB962C8B-B14F-4D97-AF65-F5344CB8AC3E}">
        <p14:creationId xmlns:p14="http://schemas.microsoft.com/office/powerpoint/2010/main" val="497228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lang="de-DE" smtClean="0"/>
              <a:t>Mastertitelformat bearbeiten</a:t>
            </a:r>
            <a:endParaRPr lang="en-GB"/>
          </a:p>
        </p:txBody>
      </p:sp>
      <p:sp>
        <p:nvSpPr>
          <p:cNvPr id="3" name="Textplatzhalter 2"/>
          <p:cNvSpPr>
            <a:spLocks noGrp="1"/>
          </p:cNvSpPr>
          <p:nvPr>
            <p:ph type="body" idx="1"/>
          </p:nvPr>
        </p:nvSpPr>
        <p:spPr>
          <a:xfrm>
            <a:off x="457200" y="1600203"/>
            <a:ext cx="8229600" cy="4525963"/>
          </a:xfrm>
          <a:prstGeom prst="rect">
            <a:avLst/>
          </a:prstGeom>
        </p:spPr>
        <p:txBody>
          <a:bodyPr vert="horz" lIns="91410" tIns="45706" rIns="91410" bIns="45706"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3"/>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fld id="{124F2894-017B-D941-A8BF-F4FD939CCE92}" type="datetimeFigureOut">
              <a:rPr lang="de-DE" smtClean="0"/>
              <a:t>19/06/14</a:t>
            </a:fld>
            <a:endParaRPr lang="en-GB"/>
          </a:p>
        </p:txBody>
      </p:sp>
      <p:sp>
        <p:nvSpPr>
          <p:cNvPr id="5" name="Fußzeilenplatzhalter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fld id="{8C0E6FEE-246E-4C44-9B16-F38EB24D0E0D}" type="slidenum">
              <a:rPr lang="en-GB" smtClean="0"/>
              <a:t>‹Nr.›</a:t>
            </a:fld>
            <a:endParaRPr lang="en-GB"/>
          </a:p>
        </p:txBody>
      </p:sp>
    </p:spTree>
    <p:extLst>
      <p:ext uri="{BB962C8B-B14F-4D97-AF65-F5344CB8AC3E}">
        <p14:creationId xmlns:p14="http://schemas.microsoft.com/office/powerpoint/2010/main" val="380202140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19" indent="-285660"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6"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2"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6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18"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76"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34"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4991"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body" sz="quarter" idx="10"/>
          </p:nvPr>
        </p:nvSpPr>
        <p:spPr>
          <a:xfrm>
            <a:off x="1784195" y="2577517"/>
            <a:ext cx="7132081" cy="1559031"/>
          </a:xfrm>
        </p:spPr>
        <p:txBody>
          <a:bodyPr>
            <a:normAutofit fontScale="85000" lnSpcReduction="20000"/>
          </a:bodyPr>
          <a:lstStyle/>
          <a:p>
            <a:r>
              <a:rPr lang="de-DE" dirty="0" smtClean="0"/>
              <a:t>WG 4</a:t>
            </a:r>
            <a:r>
              <a:rPr lang="de-DE" dirty="0"/>
              <a:t>: </a:t>
            </a:r>
            <a:endParaRPr lang="de-DE" dirty="0" smtClean="0"/>
          </a:p>
          <a:p>
            <a:r>
              <a:rPr lang="de-DE" dirty="0" smtClean="0"/>
              <a:t>Networks</a:t>
            </a:r>
            <a:r>
              <a:rPr lang="de-DE" dirty="0"/>
              <a:t>, links </a:t>
            </a:r>
            <a:r>
              <a:rPr lang="de-DE" dirty="0" err="1"/>
              <a:t>with</a:t>
            </a:r>
            <a:r>
              <a:rPr lang="de-DE" dirty="0"/>
              <a:t> </a:t>
            </a:r>
            <a:r>
              <a:rPr lang="de-DE" dirty="0" err="1"/>
              <a:t>the</a:t>
            </a:r>
            <a:r>
              <a:rPr lang="de-DE" dirty="0"/>
              <a:t> </a:t>
            </a:r>
            <a:r>
              <a:rPr lang="de-DE" dirty="0" err="1"/>
              <a:t>other</a:t>
            </a:r>
            <a:r>
              <a:rPr lang="de-DE" dirty="0"/>
              <a:t> </a:t>
            </a:r>
            <a:r>
              <a:rPr lang="de-DE" dirty="0" err="1"/>
              <a:t>observing</a:t>
            </a:r>
            <a:r>
              <a:rPr lang="de-DE" dirty="0"/>
              <a:t> </a:t>
            </a:r>
            <a:r>
              <a:rPr lang="de-DE" dirty="0" err="1"/>
              <a:t>systems</a:t>
            </a:r>
            <a:r>
              <a:rPr lang="de-DE" dirty="0"/>
              <a:t> </a:t>
            </a:r>
            <a:r>
              <a:rPr lang="de-DE" dirty="0" err="1"/>
              <a:t>and</a:t>
            </a:r>
            <a:r>
              <a:rPr lang="de-DE" dirty="0"/>
              <a:t> OSSEs</a:t>
            </a:r>
            <a:endParaRPr lang="en-GB" dirty="0"/>
          </a:p>
        </p:txBody>
      </p:sp>
      <p:sp>
        <p:nvSpPr>
          <p:cNvPr id="4" name="Textplatzhalter 3"/>
          <p:cNvSpPr>
            <a:spLocks noGrp="1"/>
          </p:cNvSpPr>
          <p:nvPr>
            <p:ph type="body" sz="quarter" idx="11"/>
          </p:nvPr>
        </p:nvSpPr>
        <p:spPr>
          <a:xfrm>
            <a:off x="1784195" y="4442326"/>
            <a:ext cx="7132081" cy="1065116"/>
          </a:xfrm>
        </p:spPr>
        <p:txBody>
          <a:bodyPr>
            <a:normAutofit fontScale="92500" lnSpcReduction="20000"/>
          </a:bodyPr>
          <a:lstStyle/>
          <a:p>
            <a:r>
              <a:rPr lang="en-GB" dirty="0"/>
              <a:t>WG </a:t>
            </a:r>
            <a:r>
              <a:rPr lang="en-GB" dirty="0" smtClean="0"/>
              <a:t>lead:</a:t>
            </a:r>
            <a:br>
              <a:rPr lang="en-GB" dirty="0" smtClean="0"/>
            </a:br>
            <a:r>
              <a:rPr lang="en-GB" dirty="0" smtClean="0"/>
              <a:t>J</a:t>
            </a:r>
            <a:r>
              <a:rPr lang="en-GB" dirty="0"/>
              <a:t>. Karstensen (Germany)/J. Hernandez-</a:t>
            </a:r>
            <a:r>
              <a:rPr lang="en-GB" dirty="0" err="1"/>
              <a:t>Brito</a:t>
            </a:r>
            <a:r>
              <a:rPr lang="en-GB" dirty="0"/>
              <a:t> (Spain)</a:t>
            </a:r>
          </a:p>
          <a:p>
            <a:endParaRPr lang="en-GB" dirty="0"/>
          </a:p>
        </p:txBody>
      </p:sp>
    </p:spTree>
    <p:extLst>
      <p:ext uri="{BB962C8B-B14F-4D97-AF65-F5344CB8AC3E}">
        <p14:creationId xmlns:p14="http://schemas.microsoft.com/office/powerpoint/2010/main" val="33655046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r>
              <a:rPr lang="en-GB" dirty="0" smtClean="0"/>
              <a:t>WG4: OSSE activities</a:t>
            </a:r>
            <a:endParaRPr lang="en-GB" dirty="0"/>
          </a:p>
        </p:txBody>
      </p:sp>
      <p:sp>
        <p:nvSpPr>
          <p:cNvPr id="3" name="Textplatzhalter 2"/>
          <p:cNvSpPr>
            <a:spLocks noGrp="1"/>
          </p:cNvSpPr>
          <p:nvPr>
            <p:ph type="body" sz="quarter" idx="14"/>
          </p:nvPr>
        </p:nvSpPr>
        <p:spPr/>
        <p:txBody>
          <a:bodyPr/>
          <a:lstStyle/>
          <a:p>
            <a:r>
              <a:rPr lang="en-GB" dirty="0" smtClean="0"/>
              <a:t>Public report</a:t>
            </a:r>
          </a:p>
        </p:txBody>
      </p:sp>
      <p:pic>
        <p:nvPicPr>
          <p:cNvPr id="4" name="Bild 3"/>
          <p:cNvPicPr>
            <a:picLocks noChangeAspect="1"/>
          </p:cNvPicPr>
          <p:nvPr/>
        </p:nvPicPr>
        <p:blipFill rotWithShape="1">
          <a:blip r:embed="rId2"/>
          <a:srcRect t="55362" b="17774"/>
          <a:stretch/>
        </p:blipFill>
        <p:spPr>
          <a:xfrm>
            <a:off x="738967" y="2237495"/>
            <a:ext cx="7623236" cy="1829305"/>
          </a:xfrm>
          <a:prstGeom prst="rect">
            <a:avLst/>
          </a:prstGeom>
        </p:spPr>
      </p:pic>
    </p:spTree>
    <p:extLst>
      <p:ext uri="{BB962C8B-B14F-4D97-AF65-F5344CB8AC3E}">
        <p14:creationId xmlns:p14="http://schemas.microsoft.com/office/powerpoint/2010/main" val="23444627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fontScale="92500"/>
          </a:bodyPr>
          <a:lstStyle/>
          <a:p>
            <a:r>
              <a:rPr lang="en-GB" dirty="0" smtClean="0"/>
              <a:t>WG4: Assimilation &amp; OSSE activities</a:t>
            </a:r>
            <a:endParaRPr lang="en-GB" dirty="0"/>
          </a:p>
        </p:txBody>
      </p:sp>
      <p:sp>
        <p:nvSpPr>
          <p:cNvPr id="3" name="Textplatzhalter 2"/>
          <p:cNvSpPr>
            <a:spLocks noGrp="1"/>
          </p:cNvSpPr>
          <p:nvPr>
            <p:ph type="body" sz="quarter" idx="14"/>
          </p:nvPr>
        </p:nvSpPr>
        <p:spPr>
          <a:xfrm>
            <a:off x="695537" y="1676751"/>
            <a:ext cx="7527896" cy="4438429"/>
          </a:xfrm>
        </p:spPr>
        <p:txBody>
          <a:bodyPr>
            <a:normAutofit fontScale="85000" lnSpcReduction="10000"/>
          </a:bodyPr>
          <a:lstStyle/>
          <a:p>
            <a:pPr marL="0" indent="0">
              <a:buNone/>
            </a:pPr>
            <a:r>
              <a:rPr lang="en-GB" dirty="0" smtClean="0"/>
              <a:t>The report summarizes three aspects of the synergy between numerical modelling and observational data (glider):</a:t>
            </a:r>
          </a:p>
          <a:p>
            <a:pPr marL="514191" indent="-514191">
              <a:buFont typeface="+mj-lt"/>
              <a:buAutoNum type="arabicPeriod"/>
            </a:pPr>
            <a:r>
              <a:rPr lang="en-GB" dirty="0" smtClean="0"/>
              <a:t>How can model solutions being evaluated by using glider observations (temperature, depth integrated flow)?</a:t>
            </a:r>
          </a:p>
          <a:p>
            <a:pPr marL="514191" indent="-514191">
              <a:buFont typeface="+mj-lt"/>
              <a:buAutoNum type="arabicPeriod"/>
            </a:pPr>
            <a:r>
              <a:rPr lang="en-GB" dirty="0" smtClean="0"/>
              <a:t>How can OSSEs being used to guide optimal glider </a:t>
            </a:r>
            <a:r>
              <a:rPr lang="en-GB" dirty="0"/>
              <a:t>platforms </a:t>
            </a:r>
            <a:r>
              <a:rPr lang="en-GB" dirty="0" smtClean="0"/>
              <a:t>deployment?</a:t>
            </a:r>
          </a:p>
          <a:p>
            <a:pPr marL="514191" indent="-514191">
              <a:buFont typeface="+mj-lt"/>
              <a:buAutoNum type="arabicPeriod"/>
            </a:pPr>
            <a:r>
              <a:rPr lang="en-GB" dirty="0" smtClean="0"/>
              <a:t>“Real world” case studies of data assimilation (Mediterranean Sea &amp; Nordic Seas)</a:t>
            </a:r>
          </a:p>
          <a:p>
            <a:pPr marL="514191" indent="-514191">
              <a:buFont typeface="+mj-lt"/>
              <a:buAutoNum type="arabicPeriod"/>
            </a:pPr>
            <a:endParaRPr lang="en-GB" dirty="0" smtClean="0"/>
          </a:p>
          <a:p>
            <a:pPr lvl="1"/>
            <a:endParaRPr lang="en-GB" dirty="0" smtClean="0"/>
          </a:p>
        </p:txBody>
      </p:sp>
    </p:spTree>
    <p:extLst>
      <p:ext uri="{BB962C8B-B14F-4D97-AF65-F5344CB8AC3E}">
        <p14:creationId xmlns:p14="http://schemas.microsoft.com/office/powerpoint/2010/main" val="1701923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11292" y="945934"/>
            <a:ext cx="7735115" cy="730817"/>
          </a:xfrm>
        </p:spPr>
        <p:txBody>
          <a:bodyPr/>
          <a:lstStyle/>
          <a:p>
            <a:r>
              <a:rPr lang="en-GB" dirty="0" smtClean="0"/>
              <a:t>WG4: Glider as part of the GOOS</a:t>
            </a:r>
            <a:endParaRPr lang="en-GB" dirty="0"/>
          </a:p>
        </p:txBody>
      </p:sp>
      <p:sp>
        <p:nvSpPr>
          <p:cNvPr id="3" name="Textplatzhalter 2"/>
          <p:cNvSpPr>
            <a:spLocks noGrp="1"/>
          </p:cNvSpPr>
          <p:nvPr>
            <p:ph type="body" sz="quarter" idx="14"/>
          </p:nvPr>
        </p:nvSpPr>
        <p:spPr/>
        <p:txBody>
          <a:bodyPr/>
          <a:lstStyle/>
          <a:p>
            <a:r>
              <a:rPr lang="en-GB" dirty="0" smtClean="0"/>
              <a:t>Public Report</a:t>
            </a:r>
            <a:endParaRPr lang="en-GB" dirty="0"/>
          </a:p>
        </p:txBody>
      </p:sp>
      <p:pic>
        <p:nvPicPr>
          <p:cNvPr id="4" name="Bild 3"/>
          <p:cNvPicPr>
            <a:picLocks noChangeAspect="1"/>
          </p:cNvPicPr>
          <p:nvPr/>
        </p:nvPicPr>
        <p:blipFill rotWithShape="1">
          <a:blip r:embed="rId2"/>
          <a:srcRect t="52919" b="20938"/>
          <a:stretch/>
        </p:blipFill>
        <p:spPr>
          <a:xfrm>
            <a:off x="554998" y="2177026"/>
            <a:ext cx="8270043" cy="1980486"/>
          </a:xfrm>
          <a:prstGeom prst="rect">
            <a:avLst/>
          </a:prstGeom>
        </p:spPr>
      </p:pic>
    </p:spTree>
    <p:extLst>
      <p:ext uri="{BB962C8B-B14F-4D97-AF65-F5344CB8AC3E}">
        <p14:creationId xmlns:p14="http://schemas.microsoft.com/office/powerpoint/2010/main" val="40538110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1383488" y="73464"/>
            <a:ext cx="7063357" cy="849586"/>
          </a:xfrm>
        </p:spPr>
        <p:txBody>
          <a:bodyPr>
            <a:normAutofit/>
          </a:bodyPr>
          <a:lstStyle/>
          <a:p>
            <a:r>
              <a:rPr lang="en-GB" dirty="0" smtClean="0"/>
              <a:t>WG4: </a:t>
            </a:r>
            <a:r>
              <a:rPr lang="en-GB" dirty="0"/>
              <a:t>Glider as part of the GOOS</a:t>
            </a:r>
          </a:p>
          <a:p>
            <a:endParaRPr lang="en-GB" dirty="0"/>
          </a:p>
        </p:txBody>
      </p:sp>
      <p:sp>
        <p:nvSpPr>
          <p:cNvPr id="3" name="Textplatzhalter 2"/>
          <p:cNvSpPr>
            <a:spLocks noGrp="1"/>
          </p:cNvSpPr>
          <p:nvPr>
            <p:ph type="body" sz="quarter" idx="14"/>
          </p:nvPr>
        </p:nvSpPr>
        <p:spPr>
          <a:xfrm>
            <a:off x="302408" y="923051"/>
            <a:ext cx="8512728" cy="5621818"/>
          </a:xfrm>
        </p:spPr>
        <p:txBody>
          <a:bodyPr>
            <a:normAutofit fontScale="77500" lnSpcReduction="20000"/>
          </a:bodyPr>
          <a:lstStyle/>
          <a:p>
            <a:r>
              <a:rPr lang="en-GB" dirty="0" smtClean="0"/>
              <a:t>The report describes sampling (space, time) and sensor (observed variables) capabilities of </a:t>
            </a:r>
            <a:r>
              <a:rPr lang="en-GB" dirty="0"/>
              <a:t>the existing GOOS observatories </a:t>
            </a:r>
            <a:r>
              <a:rPr lang="en-GB" dirty="0" smtClean="0"/>
              <a:t>(Argo, Ship, XBT, drifter, moorings). </a:t>
            </a:r>
          </a:p>
          <a:p>
            <a:r>
              <a:rPr lang="en-GB" dirty="0" smtClean="0"/>
              <a:t>Based on the evaluation of sampling versus observing requirements the potential contribution of gliders is assessed.</a:t>
            </a:r>
          </a:p>
          <a:p>
            <a:r>
              <a:rPr lang="en-GB" dirty="0" smtClean="0"/>
              <a:t>A literature review is presented.</a:t>
            </a:r>
          </a:p>
          <a:p>
            <a:r>
              <a:rPr lang="en-GB" dirty="0" smtClean="0"/>
              <a:t>An outcome of the assessment is that gliders are critical observing tools for applications in boundary currents, the transition zone between coastal ocean /open ocean, for targeted sampling of  (sub)mesoscale features (fronts, eddies), as well as for cross-disciplinary surveys.</a:t>
            </a:r>
          </a:p>
          <a:p>
            <a:r>
              <a:rPr lang="en-GB" dirty="0" smtClean="0"/>
              <a:t>Special cases are Hazards (e.g. oil-spill) and use of gliders for “data-messenger” surveys.</a:t>
            </a:r>
          </a:p>
        </p:txBody>
      </p:sp>
    </p:spTree>
    <p:extLst>
      <p:ext uri="{BB962C8B-B14F-4D97-AF65-F5344CB8AC3E}">
        <p14:creationId xmlns:p14="http://schemas.microsoft.com/office/powerpoint/2010/main" val="1252215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70394" y="945932"/>
            <a:ext cx="7983926" cy="849586"/>
          </a:xfrm>
        </p:spPr>
        <p:txBody>
          <a:bodyPr>
            <a:normAutofit fontScale="92500"/>
          </a:bodyPr>
          <a:lstStyle/>
          <a:p>
            <a:r>
              <a:rPr lang="en-GB" dirty="0" smtClean="0"/>
              <a:t>WG4: Legal aspects of Glider Operations</a:t>
            </a:r>
            <a:endParaRPr lang="en-GB" dirty="0"/>
          </a:p>
        </p:txBody>
      </p:sp>
      <p:sp>
        <p:nvSpPr>
          <p:cNvPr id="3" name="Textplatzhalter 2"/>
          <p:cNvSpPr>
            <a:spLocks noGrp="1"/>
          </p:cNvSpPr>
          <p:nvPr>
            <p:ph type="body" sz="quarter" idx="14"/>
          </p:nvPr>
        </p:nvSpPr>
        <p:spPr/>
        <p:txBody>
          <a:bodyPr/>
          <a:lstStyle/>
          <a:p>
            <a:r>
              <a:rPr lang="en-GB" dirty="0" smtClean="0"/>
              <a:t>Public reports</a:t>
            </a:r>
            <a:endParaRPr lang="en-GB" dirty="0"/>
          </a:p>
        </p:txBody>
      </p:sp>
      <p:pic>
        <p:nvPicPr>
          <p:cNvPr id="4" name="Bild 3"/>
          <p:cNvPicPr>
            <a:picLocks noChangeAspect="1"/>
          </p:cNvPicPr>
          <p:nvPr/>
        </p:nvPicPr>
        <p:blipFill rotWithShape="1">
          <a:blip r:embed="rId2"/>
          <a:srcRect t="56639" b="15634"/>
          <a:stretch/>
        </p:blipFill>
        <p:spPr>
          <a:xfrm>
            <a:off x="920240" y="2177031"/>
            <a:ext cx="7303190" cy="1859539"/>
          </a:xfrm>
          <a:prstGeom prst="rect">
            <a:avLst/>
          </a:prstGeom>
        </p:spPr>
      </p:pic>
      <p:pic>
        <p:nvPicPr>
          <p:cNvPr id="5" name="Bild 4"/>
          <p:cNvPicPr>
            <a:picLocks noChangeAspect="1"/>
          </p:cNvPicPr>
          <p:nvPr/>
        </p:nvPicPr>
        <p:blipFill rotWithShape="1">
          <a:blip r:embed="rId3"/>
          <a:srcRect t="61902" b="15113"/>
          <a:stretch/>
        </p:blipFill>
        <p:spPr>
          <a:xfrm>
            <a:off x="915910" y="3900506"/>
            <a:ext cx="7307523" cy="1526941"/>
          </a:xfrm>
          <a:prstGeom prst="rect">
            <a:avLst/>
          </a:prstGeom>
        </p:spPr>
      </p:pic>
    </p:spTree>
    <p:extLst>
      <p:ext uri="{BB962C8B-B14F-4D97-AF65-F5344CB8AC3E}">
        <p14:creationId xmlns:p14="http://schemas.microsoft.com/office/powerpoint/2010/main" val="2635267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95535" y="945932"/>
            <a:ext cx="7091418" cy="849586"/>
          </a:xfrm>
        </p:spPr>
        <p:txBody>
          <a:bodyPr>
            <a:normAutofit fontScale="85000" lnSpcReduction="10000"/>
          </a:bodyPr>
          <a:lstStyle/>
          <a:p>
            <a:r>
              <a:rPr lang="en-GB" dirty="0" smtClean="0"/>
              <a:t>WG4: Legal </a:t>
            </a:r>
            <a:r>
              <a:rPr lang="en-GB" dirty="0"/>
              <a:t>aspects of Glider Operations</a:t>
            </a:r>
          </a:p>
        </p:txBody>
      </p:sp>
      <p:sp>
        <p:nvSpPr>
          <p:cNvPr id="3" name="Textplatzhalter 2"/>
          <p:cNvSpPr>
            <a:spLocks noGrp="1"/>
          </p:cNvSpPr>
          <p:nvPr>
            <p:ph type="body" sz="quarter" idx="14"/>
          </p:nvPr>
        </p:nvSpPr>
        <p:spPr>
          <a:xfrm>
            <a:off x="695537" y="1676749"/>
            <a:ext cx="7756711" cy="3675100"/>
          </a:xfrm>
        </p:spPr>
        <p:txBody>
          <a:bodyPr>
            <a:normAutofit fontScale="85000" lnSpcReduction="20000"/>
          </a:bodyPr>
          <a:lstStyle/>
          <a:p>
            <a:r>
              <a:rPr lang="en-GB" dirty="0" smtClean="0"/>
              <a:t>The classification issue for gliders (boat, debris, equipment, …?) was better resolved. As long as the deployment is in the framework of “marine scientific research” (MSR) gliders can be considered as research equipment – as such UNCLOS can be applied.</a:t>
            </a:r>
          </a:p>
          <a:p>
            <a:r>
              <a:rPr lang="en-GB" dirty="0" smtClean="0"/>
              <a:t>The adoption </a:t>
            </a:r>
            <a:r>
              <a:rPr lang="en-GB" dirty="0"/>
              <a:t>of a specific code of conduct </a:t>
            </a:r>
            <a:r>
              <a:rPr lang="en-GB" dirty="0" smtClean="0"/>
              <a:t>should </a:t>
            </a:r>
            <a:r>
              <a:rPr lang="en-GB" dirty="0"/>
              <a:t>be drafted and, ultimately, submitted to the competent organizations such as the </a:t>
            </a:r>
            <a:r>
              <a:rPr lang="en-GB" dirty="0" smtClean="0"/>
              <a:t>IOC.</a:t>
            </a:r>
          </a:p>
          <a:p>
            <a:endParaRPr lang="en-GB" dirty="0"/>
          </a:p>
          <a:p>
            <a:endParaRPr lang="en-GB" dirty="0" smtClean="0"/>
          </a:p>
        </p:txBody>
      </p:sp>
    </p:spTree>
    <p:extLst>
      <p:ext uri="{BB962C8B-B14F-4D97-AF65-F5344CB8AC3E}">
        <p14:creationId xmlns:p14="http://schemas.microsoft.com/office/powerpoint/2010/main" val="479950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1418764" y="195501"/>
            <a:ext cx="7295268" cy="1074661"/>
          </a:xfrm>
        </p:spPr>
        <p:txBody>
          <a:bodyPr>
            <a:normAutofit fontScale="92500" lnSpcReduction="10000"/>
          </a:bodyPr>
          <a:lstStyle/>
          <a:p>
            <a:r>
              <a:rPr lang="en-GB" dirty="0" smtClean="0"/>
              <a:t>WG4: Legal </a:t>
            </a:r>
            <a:r>
              <a:rPr lang="en-GB" dirty="0"/>
              <a:t>aspects of j</a:t>
            </a:r>
            <a:r>
              <a:rPr lang="en-GB" dirty="0" smtClean="0"/>
              <a:t>oint glider management in Europe</a:t>
            </a:r>
            <a:endParaRPr lang="en-GB" dirty="0"/>
          </a:p>
        </p:txBody>
      </p:sp>
      <p:sp>
        <p:nvSpPr>
          <p:cNvPr id="3" name="Textplatzhalter 2"/>
          <p:cNvSpPr>
            <a:spLocks noGrp="1"/>
          </p:cNvSpPr>
          <p:nvPr>
            <p:ph type="body" sz="quarter" idx="14"/>
          </p:nvPr>
        </p:nvSpPr>
        <p:spPr>
          <a:xfrm>
            <a:off x="430941" y="1323924"/>
            <a:ext cx="8283091" cy="4674069"/>
          </a:xfrm>
        </p:spPr>
        <p:txBody>
          <a:bodyPr>
            <a:normAutofit fontScale="77500" lnSpcReduction="20000"/>
          </a:bodyPr>
          <a:lstStyle/>
          <a:p>
            <a:r>
              <a:rPr lang="en-GB" dirty="0" smtClean="0"/>
              <a:t>On a national level the member states developed national strategies for joint and/or individual glider infrastructure operations. Here, the national legal regulations apply.</a:t>
            </a:r>
          </a:p>
          <a:p>
            <a:r>
              <a:rPr lang="en-GB" dirty="0" smtClean="0"/>
              <a:t>On a European level the “European </a:t>
            </a:r>
            <a:r>
              <a:rPr lang="en-GB" dirty="0"/>
              <a:t>Research Infrastructure </a:t>
            </a:r>
            <a:r>
              <a:rPr lang="en-GB" dirty="0" smtClean="0"/>
              <a:t>Consortium” (ERIC) is identified as the only </a:t>
            </a:r>
            <a:r>
              <a:rPr lang="en-GB" dirty="0"/>
              <a:t>relevant framework </a:t>
            </a:r>
            <a:r>
              <a:rPr lang="en-GB" dirty="0" smtClean="0"/>
              <a:t>for </a:t>
            </a:r>
            <a:r>
              <a:rPr lang="en-GB" dirty="0"/>
              <a:t>joint funding and management </a:t>
            </a:r>
            <a:r>
              <a:rPr lang="en-GB" dirty="0" smtClean="0"/>
              <a:t>of a European </a:t>
            </a:r>
            <a:r>
              <a:rPr lang="en-GB" dirty="0"/>
              <a:t>glider infrastructure. </a:t>
            </a:r>
            <a:endParaRPr lang="en-GB" dirty="0" smtClean="0"/>
          </a:p>
          <a:p>
            <a:r>
              <a:rPr lang="en-GB" dirty="0" smtClean="0"/>
              <a:t>Nevertheless, currently a joint European glider infrastructure is not explicitly included in the ERIC Roadmap process. Alternatively, concepts that may integrate a glider infrastructure with existing ERICs (e.g. </a:t>
            </a:r>
            <a:r>
              <a:rPr lang="en-GB" dirty="0" err="1" smtClean="0"/>
              <a:t>EuroArgo</a:t>
            </a:r>
            <a:r>
              <a:rPr lang="en-GB" dirty="0" smtClean="0"/>
              <a:t> ERIC) could be evaluated. </a:t>
            </a:r>
          </a:p>
          <a:p>
            <a:endParaRPr lang="en-GB" dirty="0" smtClean="0"/>
          </a:p>
        </p:txBody>
      </p:sp>
    </p:spTree>
    <p:extLst>
      <p:ext uri="{BB962C8B-B14F-4D97-AF65-F5344CB8AC3E}">
        <p14:creationId xmlns:p14="http://schemas.microsoft.com/office/powerpoint/2010/main" val="2850118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17529" y="827162"/>
            <a:ext cx="7063357" cy="849586"/>
          </a:xfrm>
        </p:spPr>
        <p:txBody>
          <a:bodyPr/>
          <a:lstStyle/>
          <a:p>
            <a:r>
              <a:rPr lang="en-GB" dirty="0" smtClean="0"/>
              <a:t>Overall summary of work in WG 4</a:t>
            </a:r>
            <a:endParaRPr lang="en-GB" dirty="0"/>
          </a:p>
        </p:txBody>
      </p:sp>
      <p:sp>
        <p:nvSpPr>
          <p:cNvPr id="3" name="Textplatzhalter 2"/>
          <p:cNvSpPr>
            <a:spLocks noGrp="1"/>
          </p:cNvSpPr>
          <p:nvPr>
            <p:ph type="body" sz="quarter" idx="14"/>
          </p:nvPr>
        </p:nvSpPr>
        <p:spPr>
          <a:xfrm>
            <a:off x="317529" y="1676751"/>
            <a:ext cx="8527847" cy="4854321"/>
          </a:xfrm>
        </p:spPr>
        <p:txBody>
          <a:bodyPr>
            <a:normAutofit fontScale="62500" lnSpcReduction="20000"/>
          </a:bodyPr>
          <a:lstStyle/>
          <a:p>
            <a:r>
              <a:rPr lang="en-GB" dirty="0" smtClean="0"/>
              <a:t>WG 4, in close collaboration with GROOM WP2, has made important investigations on the glider specifics in ocean sampling.</a:t>
            </a:r>
          </a:p>
          <a:p>
            <a:r>
              <a:rPr lang="en-GB" dirty="0" smtClean="0"/>
              <a:t>Considering the sampling, the navigational capabilities and data accessibility glider provide crucial data for the Global Ocean Observing system, and its regional sub-systems.</a:t>
            </a:r>
          </a:p>
          <a:p>
            <a:r>
              <a:rPr lang="en-GB" dirty="0" smtClean="0"/>
              <a:t>From a legal perspective glider deployments can not be conducted on a “common base”, such as it has been formulated in the IOC Resolution XX-6 for the Argo floats and surface drifters. </a:t>
            </a:r>
            <a:br>
              <a:rPr lang="en-GB" dirty="0" smtClean="0"/>
            </a:br>
            <a:r>
              <a:rPr lang="en-GB" dirty="0" smtClean="0"/>
              <a:t>Nevertheless, the awareness of the deployment of AUVs significantly increased over the last couple of years and currently new concepts are developed.</a:t>
            </a:r>
          </a:p>
          <a:p>
            <a:r>
              <a:rPr lang="en-GB" dirty="0" smtClean="0"/>
              <a:t>One critical achievement of the COST ES0904 was the invitation to the </a:t>
            </a:r>
            <a:r>
              <a:rPr lang="en-GB" dirty="0"/>
              <a:t>WMO-IOC JCOMM-</a:t>
            </a:r>
            <a:r>
              <a:rPr lang="en-GB" dirty="0" smtClean="0"/>
              <a:t>OCG meeting in Sept. 2013.</a:t>
            </a:r>
          </a:p>
          <a:p>
            <a:r>
              <a:rPr lang="en-GB" dirty="0" smtClean="0"/>
              <a:t>Over the next couple of years it is required to implement the glider part of GOOS. The implementation will first of all require a coordinating body  - a coordinator (linked to JCOMM) and an advisory committee</a:t>
            </a:r>
            <a:endParaRPr lang="en-GB" dirty="0"/>
          </a:p>
        </p:txBody>
      </p:sp>
    </p:spTree>
    <p:extLst>
      <p:ext uri="{BB962C8B-B14F-4D97-AF65-F5344CB8AC3E}">
        <p14:creationId xmlns:p14="http://schemas.microsoft.com/office/powerpoint/2010/main" val="1212474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Thank you for </a:t>
            </a:r>
            <a:r>
              <a:rPr lang="en-GB" smtClean="0"/>
              <a:t>your attention!</a:t>
            </a:r>
            <a:endParaRPr lang="en-GB"/>
          </a:p>
        </p:txBody>
      </p:sp>
      <p:sp>
        <p:nvSpPr>
          <p:cNvPr id="5" name="Untertitel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4414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1360797" y="263339"/>
            <a:ext cx="7063357" cy="849586"/>
          </a:xfrm>
        </p:spPr>
        <p:txBody>
          <a:bodyPr>
            <a:normAutofit fontScale="85000" lnSpcReduction="10000"/>
          </a:bodyPr>
          <a:lstStyle/>
          <a:p>
            <a:r>
              <a:rPr lang="en-GB" dirty="0" smtClean="0"/>
              <a:t>WG 4 relevant ES0904 science objectives</a:t>
            </a:r>
            <a:endParaRPr lang="en-GB" dirty="0"/>
          </a:p>
        </p:txBody>
      </p:sp>
      <p:sp>
        <p:nvSpPr>
          <p:cNvPr id="4" name="Textplatzhalter 3"/>
          <p:cNvSpPr>
            <a:spLocks noGrp="1"/>
          </p:cNvSpPr>
          <p:nvPr>
            <p:ph type="body" sz="quarter" idx="14"/>
          </p:nvPr>
        </p:nvSpPr>
        <p:spPr>
          <a:xfrm>
            <a:off x="136085" y="952623"/>
            <a:ext cx="8845374" cy="5336554"/>
          </a:xfrm>
        </p:spPr>
        <p:txBody>
          <a:bodyPr>
            <a:normAutofit fontScale="70000" lnSpcReduction="20000"/>
          </a:bodyPr>
          <a:lstStyle/>
          <a:p>
            <a:pPr marL="0" indent="0">
              <a:buNone/>
            </a:pPr>
            <a:r>
              <a:rPr lang="en-GB" sz="3600" u="sng" dirty="0"/>
              <a:t>Overarching Objective of ES0904: </a:t>
            </a:r>
          </a:p>
          <a:p>
            <a:r>
              <a:rPr lang="en-GB" sz="3600" dirty="0"/>
              <a:t>European coordination of on-going research using gliders,</a:t>
            </a:r>
            <a:br>
              <a:rPr lang="en-GB" sz="3600" dirty="0"/>
            </a:br>
            <a:r>
              <a:rPr lang="en-GB" sz="3600" dirty="0"/>
              <a:t>and the conception of future research </a:t>
            </a:r>
          </a:p>
          <a:p>
            <a:pPr marL="0" indent="0">
              <a:buNone/>
            </a:pPr>
            <a:endParaRPr lang="en-GB" u="sng" dirty="0" smtClean="0"/>
          </a:p>
          <a:p>
            <a:pPr marL="0" indent="0">
              <a:buNone/>
            </a:pPr>
            <a:r>
              <a:rPr lang="en-GB" u="sng" dirty="0" smtClean="0"/>
              <a:t>ES0904 </a:t>
            </a:r>
            <a:r>
              <a:rPr lang="en-GB" u="sng" dirty="0"/>
              <a:t>relevant subtopics:</a:t>
            </a:r>
          </a:p>
          <a:p>
            <a:r>
              <a:rPr lang="en-GB" dirty="0"/>
              <a:t>Homogenization of national rules/regulations </a:t>
            </a:r>
            <a:r>
              <a:rPr lang="en-GB" dirty="0" smtClean="0"/>
              <a:t>for glider </a:t>
            </a:r>
            <a:r>
              <a:rPr lang="en-GB" dirty="0"/>
              <a:t>operations </a:t>
            </a:r>
            <a:r>
              <a:rPr lang="en-GB" dirty="0" smtClean="0"/>
              <a:t>from a </a:t>
            </a:r>
            <a:r>
              <a:rPr lang="en-GB" dirty="0"/>
              <a:t>legal and marine safety </a:t>
            </a:r>
            <a:r>
              <a:rPr lang="en-GB" dirty="0" smtClean="0"/>
              <a:t>perspective</a:t>
            </a:r>
          </a:p>
          <a:p>
            <a:r>
              <a:rPr lang="en-GB" dirty="0" smtClean="0"/>
              <a:t>Link </a:t>
            </a:r>
            <a:r>
              <a:rPr lang="en-GB" dirty="0"/>
              <a:t>with international groups of experts </a:t>
            </a:r>
            <a:r>
              <a:rPr lang="en-GB" dirty="0" smtClean="0"/>
              <a:t>such as IOC</a:t>
            </a:r>
            <a:r>
              <a:rPr lang="en-GB" dirty="0"/>
              <a:t>/</a:t>
            </a:r>
            <a:r>
              <a:rPr lang="en-GB" dirty="0" smtClean="0"/>
              <a:t>UNESCO, JCOMM, International </a:t>
            </a:r>
            <a:r>
              <a:rPr lang="en-GB" dirty="0"/>
              <a:t>Maritime Organization (IMO</a:t>
            </a:r>
            <a:r>
              <a:rPr lang="en-GB" dirty="0" smtClean="0"/>
              <a:t>)…</a:t>
            </a:r>
            <a:endParaRPr lang="de-DE" dirty="0"/>
          </a:p>
          <a:p>
            <a:r>
              <a:rPr lang="en-GB" dirty="0"/>
              <a:t>Improvement of glider data assimilation methods for </a:t>
            </a:r>
            <a:r>
              <a:rPr lang="en-GB" dirty="0" smtClean="0"/>
              <a:t>models </a:t>
            </a:r>
            <a:br>
              <a:rPr lang="en-GB" dirty="0" smtClean="0"/>
            </a:br>
            <a:r>
              <a:rPr lang="en-GB" dirty="0" smtClean="0"/>
              <a:t>(global/coastal)</a:t>
            </a:r>
          </a:p>
          <a:p>
            <a:r>
              <a:rPr lang="en-GB" dirty="0" smtClean="0"/>
              <a:t>Promote the use of glider-type sampling in Observing </a:t>
            </a:r>
            <a:r>
              <a:rPr lang="en-GB" dirty="0"/>
              <a:t>Systems </a:t>
            </a:r>
            <a:r>
              <a:rPr lang="en-GB" dirty="0" smtClean="0"/>
              <a:t>design studies in order to optimize to mission planning and observing system network synergetic (e.g. application of Observing System Simulation </a:t>
            </a:r>
            <a:r>
              <a:rPr lang="en-GB" dirty="0"/>
              <a:t>Experiment (OSSE) </a:t>
            </a:r>
            <a:r>
              <a:rPr lang="en-GB" dirty="0" smtClean="0"/>
              <a:t>methods)</a:t>
            </a:r>
            <a:r>
              <a:rPr lang="de-DE" dirty="0" smtClean="0"/>
              <a:t> </a:t>
            </a:r>
            <a:endParaRPr lang="de-DE" dirty="0"/>
          </a:p>
        </p:txBody>
      </p:sp>
    </p:spTree>
    <p:extLst>
      <p:ext uri="{BB962C8B-B14F-4D97-AF65-F5344CB8AC3E}">
        <p14:creationId xmlns:p14="http://schemas.microsoft.com/office/powerpoint/2010/main" val="739950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1343531" y="263339"/>
            <a:ext cx="7063357" cy="849586"/>
          </a:xfrm>
        </p:spPr>
        <p:txBody>
          <a:bodyPr>
            <a:normAutofit/>
          </a:bodyPr>
          <a:lstStyle/>
          <a:p>
            <a:r>
              <a:rPr lang="en-GB" dirty="0" smtClean="0"/>
              <a:t>WG 4 science questions</a:t>
            </a:r>
            <a:endParaRPr lang="en-GB" dirty="0"/>
          </a:p>
        </p:txBody>
      </p:sp>
      <p:sp>
        <p:nvSpPr>
          <p:cNvPr id="4" name="Textplatzhalter 3"/>
          <p:cNvSpPr>
            <a:spLocks noGrp="1"/>
          </p:cNvSpPr>
          <p:nvPr>
            <p:ph type="body" sz="quarter" idx="14"/>
          </p:nvPr>
        </p:nvSpPr>
        <p:spPr>
          <a:xfrm>
            <a:off x="408251" y="1112925"/>
            <a:ext cx="8252861" cy="5202609"/>
          </a:xfrm>
        </p:spPr>
        <p:txBody>
          <a:bodyPr>
            <a:noAutofit/>
          </a:bodyPr>
          <a:lstStyle/>
          <a:p>
            <a:pPr marL="0" indent="0">
              <a:buNone/>
            </a:pPr>
            <a:r>
              <a:rPr lang="en-GB" sz="2400" dirty="0"/>
              <a:t>“How can gliders be combined with other observatories (floats, moorings, ships, etc.) in an optimal way ?”</a:t>
            </a:r>
          </a:p>
          <a:p>
            <a:pPr marL="0" indent="0">
              <a:buNone/>
            </a:pPr>
            <a:endParaRPr lang="en-GB" sz="2400" dirty="0"/>
          </a:p>
          <a:p>
            <a:pPr marL="0" indent="0">
              <a:buNone/>
            </a:pPr>
            <a:r>
              <a:rPr lang="en-GB" sz="2400" dirty="0"/>
              <a:t>“What are the requirements for a sustained glider component in an observing system? – legal, logistics, financial” </a:t>
            </a:r>
          </a:p>
          <a:p>
            <a:pPr marL="0" indent="0">
              <a:buNone/>
            </a:pPr>
            <a:endParaRPr lang="en-GB" sz="2200" dirty="0"/>
          </a:p>
          <a:p>
            <a:pPr marL="0" indent="0">
              <a:buNone/>
            </a:pPr>
            <a:r>
              <a:rPr lang="en-GB" sz="2200" b="1" dirty="0"/>
              <a:t>-&gt; WG 4 has a tight link with</a:t>
            </a:r>
            <a:br>
              <a:rPr lang="en-GB" sz="2200" b="1" dirty="0"/>
            </a:br>
            <a:r>
              <a:rPr lang="en-GB" sz="2200" b="1" dirty="0"/>
              <a:t>GROOM WP2 “A glider component in the GOOS”</a:t>
            </a:r>
          </a:p>
          <a:p>
            <a:pPr marL="107966" indent="0">
              <a:spcBef>
                <a:spcPts val="0"/>
              </a:spcBef>
            </a:pPr>
            <a:r>
              <a:rPr lang="en-GB" sz="2200" dirty="0"/>
              <a:t> Global Ocean Observing system (GOOS) characterization</a:t>
            </a:r>
          </a:p>
          <a:p>
            <a:pPr marL="107966" lvl="1" indent="0">
              <a:spcBef>
                <a:spcPts val="0"/>
              </a:spcBef>
            </a:pPr>
            <a:r>
              <a:rPr lang="en-GB" sz="2200" dirty="0"/>
              <a:t> Legal aspects </a:t>
            </a:r>
          </a:p>
          <a:p>
            <a:pPr marL="107966" lvl="1" indent="0">
              <a:spcBef>
                <a:spcPts val="0"/>
              </a:spcBef>
            </a:pPr>
            <a:r>
              <a:rPr lang="en-GB" sz="2200" dirty="0"/>
              <a:t> (Cost aspects) – not explicitly mentioned in the ES0904 work program</a:t>
            </a:r>
          </a:p>
          <a:p>
            <a:pPr marL="0" indent="0">
              <a:buNone/>
            </a:pPr>
            <a:endParaRPr lang="en-GB" sz="2200" b="1" dirty="0"/>
          </a:p>
        </p:txBody>
      </p:sp>
    </p:spTree>
    <p:extLst>
      <p:ext uri="{BB962C8B-B14F-4D97-AF65-F5344CB8AC3E}">
        <p14:creationId xmlns:p14="http://schemas.microsoft.com/office/powerpoint/2010/main" val="263314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456481" y="273632"/>
            <a:ext cx="8226720" cy="655269"/>
          </a:xfrm>
        </p:spPr>
        <p:txBody>
          <a:bodyPr/>
          <a:lstStyle/>
          <a:p>
            <a:pPr>
              <a:tabLst>
                <a:tab pos="0" algn="l"/>
                <a:tab pos="413158" algn="l"/>
                <a:tab pos="827755" algn="l"/>
                <a:tab pos="1242352" algn="l"/>
                <a:tab pos="1656949" algn="l"/>
                <a:tab pos="2071546" algn="l"/>
                <a:tab pos="2486144" algn="l"/>
                <a:tab pos="2900740" algn="l"/>
                <a:tab pos="3315338" algn="l"/>
                <a:tab pos="3729936" algn="l"/>
                <a:tab pos="4144534" algn="l"/>
                <a:tab pos="4559130" algn="l"/>
                <a:tab pos="4973727" algn="l"/>
                <a:tab pos="5388324" algn="l"/>
                <a:tab pos="5802920" algn="l"/>
                <a:tab pos="6217517" algn="l"/>
                <a:tab pos="6632115" algn="l"/>
                <a:tab pos="7046711" algn="l"/>
                <a:tab pos="7461309" algn="l"/>
                <a:tab pos="7875907" algn="l"/>
                <a:tab pos="8290503" algn="l"/>
              </a:tabLst>
            </a:pPr>
            <a:r>
              <a:rPr lang="en-GB" sz="2500">
                <a:latin typeface="Calibri" charset="0"/>
              </a:rPr>
              <a:t>Ocean Observation: A multidisciplinary challenge</a:t>
            </a: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60" y="881372"/>
            <a:ext cx="7676640" cy="47697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Rectangle 2"/>
          <p:cNvSpPr>
            <a:spLocks noChangeArrowheads="1"/>
          </p:cNvSpPr>
          <p:nvPr/>
        </p:nvSpPr>
        <p:spPr bwMode="auto">
          <a:xfrm>
            <a:off x="763203" y="5417852"/>
            <a:ext cx="2933903" cy="231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4097" tIns="38518" rIns="74097" bIns="38518">
            <a:spAutoFit/>
          </a:bodyPr>
          <a:lstStyle/>
          <a:p>
            <a:pPr defTabSz="414554">
              <a:tabLst>
                <a:tab pos="0" algn="l"/>
                <a:tab pos="414554" algn="l"/>
                <a:tab pos="829108" algn="l"/>
                <a:tab pos="1243662" algn="l"/>
                <a:tab pos="1658216" algn="l"/>
                <a:tab pos="2072771" algn="l"/>
                <a:tab pos="2487325" algn="l"/>
                <a:tab pos="2901879" algn="l"/>
                <a:tab pos="3316433" algn="l"/>
                <a:tab pos="3730988" algn="l"/>
                <a:tab pos="4145541" algn="l"/>
                <a:tab pos="4560095" algn="l"/>
                <a:tab pos="4974649" algn="l"/>
                <a:tab pos="5389204" algn="l"/>
                <a:tab pos="5803759" algn="l"/>
                <a:tab pos="6218312" algn="l"/>
                <a:tab pos="6632867" algn="l"/>
                <a:tab pos="7047421" algn="l"/>
                <a:tab pos="7461974" algn="l"/>
                <a:tab pos="7876529" algn="l"/>
                <a:tab pos="8291084" algn="l"/>
              </a:tabLst>
              <a:defRPr/>
            </a:pPr>
            <a:r>
              <a:rPr lang="fr-FR" sz="1000" i="1">
                <a:solidFill>
                  <a:srgbClr val="FFFFFF"/>
                </a:solidFill>
                <a:cs typeface="Arial" charset="0"/>
              </a:rPr>
              <a:t>Courtesy Neptune, John Delaney, and Mark Stoermer</a:t>
            </a:r>
          </a:p>
        </p:txBody>
      </p:sp>
      <p:sp>
        <p:nvSpPr>
          <p:cNvPr id="5123" name="Text Box 3"/>
          <p:cNvSpPr txBox="1">
            <a:spLocks noChangeArrowheads="1"/>
          </p:cNvSpPr>
          <p:nvPr/>
        </p:nvSpPr>
        <p:spPr bwMode="auto">
          <a:xfrm>
            <a:off x="718561" y="5584906"/>
            <a:ext cx="7489440" cy="107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4097" tIns="36886" rIns="74097" bIns="3688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5pPr>
            <a:lvl6pPr marL="2514600" indent="-228600" fontAlgn="base" hangingPunct="0">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6pPr>
            <a:lvl7pPr marL="2971800" indent="-228600" fontAlgn="base" hangingPunct="0">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7pPr>
            <a:lvl8pPr marL="3429000" indent="-228600" fontAlgn="base" hangingPunct="0">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8pPr>
            <a:lvl9pPr marL="3886200" indent="-228600" fontAlgn="base" hangingPunct="0">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Arial" charset="0"/>
              </a:defRPr>
            </a:lvl9pPr>
          </a:lstStyle>
          <a:p>
            <a:pPr algn="ctr" defTabSz="414554">
              <a:lnSpc>
                <a:spcPct val="104000"/>
              </a:lnSpc>
              <a:defRPr/>
            </a:pPr>
            <a:endParaRPr lang="fr-LU" b="1" i="1" dirty="0">
              <a:solidFill>
                <a:srgbClr val="000000"/>
              </a:solidFill>
            </a:endParaRPr>
          </a:p>
          <a:p>
            <a:pPr algn="ctr" defTabSz="414554">
              <a:lnSpc>
                <a:spcPct val="104000"/>
              </a:lnSpc>
              <a:defRPr/>
            </a:pPr>
            <a:r>
              <a:rPr lang="fr-LU" b="1" dirty="0">
                <a:solidFill>
                  <a:srgbClr val="000000"/>
                </a:solidFill>
              </a:rPr>
              <a:t>sampling issues (scales and parameters)</a:t>
            </a:r>
            <a:r>
              <a:rPr lang="fr-LU" b="1" i="1" dirty="0">
                <a:solidFill>
                  <a:srgbClr val="000000"/>
                </a:solidFill>
              </a:rPr>
              <a:t> </a:t>
            </a:r>
          </a:p>
          <a:p>
            <a:pPr algn="ctr" defTabSz="414554">
              <a:lnSpc>
                <a:spcPct val="104000"/>
              </a:lnSpc>
              <a:defRPr/>
            </a:pPr>
            <a:r>
              <a:rPr lang="fr-LU" b="1" dirty="0">
                <a:solidFill>
                  <a:srgbClr val="000000"/>
                </a:solidFill>
              </a:rPr>
              <a:t>observations AND modeling, legal aspects, costs !</a:t>
            </a:r>
            <a:r>
              <a:rPr lang="fr-LU" i="1" dirty="0">
                <a:solidFill>
                  <a:srgbClr val="000000"/>
                </a:solidFill>
              </a:rPr>
              <a:t> </a:t>
            </a:r>
          </a:p>
        </p:txBody>
      </p:sp>
      <p:sp>
        <p:nvSpPr>
          <p:cNvPr id="5124" name="Line 4"/>
          <p:cNvSpPr>
            <a:spLocks noChangeShapeType="1"/>
          </p:cNvSpPr>
          <p:nvPr/>
        </p:nvSpPr>
        <p:spPr bwMode="auto">
          <a:xfrm>
            <a:off x="519840" y="6103361"/>
            <a:ext cx="557280" cy="1441"/>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10" tIns="41455" rIns="82910" bIns="41455"/>
          <a:lstStyle/>
          <a:p>
            <a:pPr defTabSz="414554">
              <a:defRPr/>
            </a:pPr>
            <a:endParaRPr lang="en-GB">
              <a:cs typeface="Arial" charset="0"/>
            </a:endParaRPr>
          </a:p>
        </p:txBody>
      </p:sp>
    </p:spTree>
    <p:extLst>
      <p:ext uri="{BB962C8B-B14F-4D97-AF65-F5344CB8AC3E}">
        <p14:creationId xmlns:p14="http://schemas.microsoft.com/office/powerpoint/2010/main" val="42280690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1371761" y="354273"/>
            <a:ext cx="7063357" cy="502048"/>
          </a:xfrm>
        </p:spPr>
        <p:txBody>
          <a:bodyPr>
            <a:normAutofit fontScale="85000" lnSpcReduction="20000"/>
          </a:bodyPr>
          <a:lstStyle/>
          <a:p>
            <a:r>
              <a:rPr lang="en-GB" sz="3600" dirty="0"/>
              <a:t>A different way in looking at the problem</a:t>
            </a:r>
            <a:endParaRPr lang="en-GB" dirty="0"/>
          </a:p>
        </p:txBody>
      </p:sp>
      <p:sp>
        <p:nvSpPr>
          <p:cNvPr id="5" name="Textplatzhalter 4"/>
          <p:cNvSpPr>
            <a:spLocks noGrp="1"/>
          </p:cNvSpPr>
          <p:nvPr>
            <p:ph type="body" sz="quarter" idx="14"/>
          </p:nvPr>
        </p:nvSpPr>
        <p:spPr/>
        <p:txBody>
          <a:bodyPr/>
          <a:lstStyle/>
          <a:p>
            <a:endParaRPr lang="en-GB"/>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51" y="1370725"/>
            <a:ext cx="6746569" cy="53227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041325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r>
              <a:rPr lang="en-GB" dirty="0">
                <a:latin typeface="Calibri" charset="0"/>
              </a:rPr>
              <a:t>Observing System Components</a:t>
            </a:r>
            <a:endParaRPr lang="en-GB" dirty="0"/>
          </a:p>
        </p:txBody>
      </p:sp>
      <p:sp>
        <p:nvSpPr>
          <p:cNvPr id="30723" name="Textfeld 3"/>
          <p:cNvSpPr txBox="1">
            <a:spLocks noChangeArrowheads="1"/>
          </p:cNvSpPr>
          <p:nvPr/>
        </p:nvSpPr>
        <p:spPr bwMode="auto">
          <a:xfrm>
            <a:off x="849601" y="5389047"/>
            <a:ext cx="1197545" cy="33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1600">
                <a:solidFill>
                  <a:srgbClr val="000000"/>
                </a:solidFill>
              </a:rPr>
              <a:t>+ Satellites</a:t>
            </a:r>
            <a:endParaRPr lang="en-GB" sz="1600"/>
          </a:p>
        </p:txBody>
      </p:sp>
      <p:pic>
        <p:nvPicPr>
          <p:cNvPr id="9" name="Bild 2"/>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t="1251" b="-22274"/>
          <a:stretch/>
        </p:blipFill>
        <p:spPr bwMode="auto">
          <a:xfrm>
            <a:off x="130704" y="2893150"/>
            <a:ext cx="6578142" cy="396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p:cNvPicPr>
            <a:picLocks noChangeAspect="1"/>
          </p:cNvPicPr>
          <p:nvPr/>
        </p:nvPicPr>
        <p:blipFill>
          <a:blip r:embed="rId3"/>
          <a:stretch>
            <a:fillRect/>
          </a:stretch>
        </p:blipFill>
        <p:spPr>
          <a:xfrm>
            <a:off x="2726463" y="1253135"/>
            <a:ext cx="6257392" cy="4135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7268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Bild 2" descr="processes_AR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680" y="2572110"/>
            <a:ext cx="4561920" cy="405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Bild 4" descr="processes_moor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54459"/>
            <a:ext cx="3795840" cy="33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Bild 5" descr="processes_r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1601" y="358599"/>
            <a:ext cx="3134880" cy="278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Bild 6" descr="processes_underw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0800" y="3466443"/>
            <a:ext cx="3816000" cy="33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a:spLocks noGrp="1"/>
          </p:cNvSpPr>
          <p:nvPr>
            <p:ph type="title"/>
          </p:nvPr>
        </p:nvSpPr>
        <p:spPr>
          <a:xfrm>
            <a:off x="1" y="37248"/>
            <a:ext cx="9013906" cy="536855"/>
          </a:xfrm>
        </p:spPr>
        <p:txBody>
          <a:bodyPr rtlCol="0">
            <a:noAutofit/>
          </a:bodyPr>
          <a:lstStyle/>
          <a:p>
            <a:pPr defTabSz="457153">
              <a:defRPr/>
            </a:pPr>
            <a:r>
              <a:rPr lang="en-GB" sz="2800" b="1" dirty="0" smtClean="0">
                <a:solidFill>
                  <a:srgbClr val="FF0000"/>
                </a:solidFill>
                <a:latin typeface="Arial"/>
                <a:ea typeface="+mj-ea"/>
                <a:cs typeface="Arial"/>
              </a:rPr>
              <a:t>Capabilities of the Observing System components</a:t>
            </a:r>
          </a:p>
        </p:txBody>
      </p:sp>
      <p:sp>
        <p:nvSpPr>
          <p:cNvPr id="31751" name="Textfeld 8"/>
          <p:cNvSpPr txBox="1">
            <a:spLocks noChangeArrowheads="1"/>
          </p:cNvSpPr>
          <p:nvPr/>
        </p:nvSpPr>
        <p:spPr bwMode="auto">
          <a:xfrm>
            <a:off x="5421601" y="4143526"/>
            <a:ext cx="3182089" cy="5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2800" b="1" dirty="0">
                <a:solidFill>
                  <a:srgbClr val="000000"/>
                </a:solidFill>
              </a:rPr>
              <a:t>Research vessels</a:t>
            </a:r>
          </a:p>
        </p:txBody>
      </p:sp>
      <p:sp>
        <p:nvSpPr>
          <p:cNvPr id="31752" name="Textfeld 9"/>
          <p:cNvSpPr txBox="1">
            <a:spLocks noChangeArrowheads="1"/>
          </p:cNvSpPr>
          <p:nvPr/>
        </p:nvSpPr>
        <p:spPr bwMode="auto">
          <a:xfrm>
            <a:off x="1501921" y="1417638"/>
            <a:ext cx="1583444" cy="5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2800" b="1" dirty="0">
                <a:solidFill>
                  <a:srgbClr val="000000"/>
                </a:solidFill>
              </a:rPr>
              <a:t>Mooring</a:t>
            </a:r>
          </a:p>
        </p:txBody>
      </p:sp>
      <p:sp>
        <p:nvSpPr>
          <p:cNvPr id="31754" name="Textfeld 11"/>
          <p:cNvSpPr txBox="1">
            <a:spLocks noChangeArrowheads="1"/>
          </p:cNvSpPr>
          <p:nvPr/>
        </p:nvSpPr>
        <p:spPr bwMode="auto">
          <a:xfrm>
            <a:off x="1501921" y="4638146"/>
            <a:ext cx="1198598" cy="5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2800" b="1" dirty="0">
                <a:solidFill>
                  <a:srgbClr val="000000"/>
                </a:solidFill>
              </a:rPr>
              <a:t>SOOP</a:t>
            </a:r>
          </a:p>
        </p:txBody>
      </p:sp>
      <p:sp>
        <p:nvSpPr>
          <p:cNvPr id="31755" name="Textfeld 12"/>
          <p:cNvSpPr txBox="1">
            <a:spLocks noChangeArrowheads="1"/>
          </p:cNvSpPr>
          <p:nvPr/>
        </p:nvSpPr>
        <p:spPr bwMode="auto">
          <a:xfrm>
            <a:off x="5893168" y="1618980"/>
            <a:ext cx="1005211" cy="5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2800" b="1" dirty="0">
                <a:solidFill>
                  <a:srgbClr val="000000"/>
                </a:solidFill>
              </a:rPr>
              <a:t>Argo</a:t>
            </a:r>
          </a:p>
        </p:txBody>
      </p:sp>
    </p:spTree>
    <p:extLst>
      <p:ext uri="{BB962C8B-B14F-4D97-AF65-F5344CB8AC3E}">
        <p14:creationId xmlns:p14="http://schemas.microsoft.com/office/powerpoint/2010/main" val="38963750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Bild 2" descr="processes_AR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680" y="2572110"/>
            <a:ext cx="4561920" cy="405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Bild 3" descr="processes_glid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0480" y="2775172"/>
            <a:ext cx="4331520" cy="384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Bild 4" descr="processes_mooring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54459"/>
            <a:ext cx="3795840" cy="33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Bild 5" descr="processes_rv.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1601" y="358599"/>
            <a:ext cx="3134880" cy="278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Bild 6" descr="processes_underw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0080" y="1468954"/>
            <a:ext cx="3816000" cy="33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feld 8"/>
          <p:cNvSpPr txBox="1">
            <a:spLocks noChangeArrowheads="1"/>
          </p:cNvSpPr>
          <p:nvPr/>
        </p:nvSpPr>
        <p:spPr bwMode="auto">
          <a:xfrm>
            <a:off x="3722400" y="1860676"/>
            <a:ext cx="1786825" cy="3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1600">
                <a:solidFill>
                  <a:srgbClr val="000000"/>
                </a:solidFill>
              </a:rPr>
              <a:t>Research vessels</a:t>
            </a:r>
          </a:p>
        </p:txBody>
      </p:sp>
      <p:sp>
        <p:nvSpPr>
          <p:cNvPr id="31752" name="Textfeld 9"/>
          <p:cNvSpPr txBox="1">
            <a:spLocks noChangeArrowheads="1"/>
          </p:cNvSpPr>
          <p:nvPr/>
        </p:nvSpPr>
        <p:spPr bwMode="auto">
          <a:xfrm>
            <a:off x="1501921" y="1991730"/>
            <a:ext cx="908780" cy="3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1600">
                <a:solidFill>
                  <a:srgbClr val="000000"/>
                </a:solidFill>
              </a:rPr>
              <a:t>Mooring</a:t>
            </a:r>
          </a:p>
        </p:txBody>
      </p:sp>
      <p:sp>
        <p:nvSpPr>
          <p:cNvPr id="31753" name="Textfeld 10"/>
          <p:cNvSpPr txBox="1">
            <a:spLocks noChangeArrowheads="1"/>
          </p:cNvSpPr>
          <p:nvPr/>
        </p:nvSpPr>
        <p:spPr bwMode="auto">
          <a:xfrm>
            <a:off x="6792480" y="5062133"/>
            <a:ext cx="714817" cy="3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1600">
                <a:solidFill>
                  <a:srgbClr val="000000"/>
                </a:solidFill>
              </a:rPr>
              <a:t>Glider</a:t>
            </a:r>
          </a:p>
        </p:txBody>
      </p:sp>
      <p:sp>
        <p:nvSpPr>
          <p:cNvPr id="31754" name="Textfeld 11"/>
          <p:cNvSpPr txBox="1">
            <a:spLocks noChangeArrowheads="1"/>
          </p:cNvSpPr>
          <p:nvPr/>
        </p:nvSpPr>
        <p:spPr bwMode="auto">
          <a:xfrm>
            <a:off x="1697761" y="5257993"/>
            <a:ext cx="757397" cy="3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1600">
                <a:solidFill>
                  <a:srgbClr val="000000"/>
                </a:solidFill>
              </a:rPr>
              <a:t>SOOP</a:t>
            </a:r>
          </a:p>
        </p:txBody>
      </p:sp>
      <p:sp>
        <p:nvSpPr>
          <p:cNvPr id="31755" name="Textfeld 12"/>
          <p:cNvSpPr txBox="1">
            <a:spLocks noChangeArrowheads="1"/>
          </p:cNvSpPr>
          <p:nvPr/>
        </p:nvSpPr>
        <p:spPr bwMode="auto">
          <a:xfrm>
            <a:off x="7511040" y="1926922"/>
            <a:ext cx="600904" cy="3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55613" eaLnBrk="0" fontAlgn="base" hangingPunct="0">
              <a:lnSpc>
                <a:spcPct val="87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eaLnBrk="1"/>
            <a:r>
              <a:rPr lang="en-GB" sz="1600">
                <a:solidFill>
                  <a:srgbClr val="000000"/>
                </a:solidFill>
              </a:rPr>
              <a:t>Argo</a:t>
            </a:r>
          </a:p>
        </p:txBody>
      </p:sp>
      <p:pic>
        <p:nvPicPr>
          <p:cNvPr id="13" name="Picture 4" descr="C:\Users\tliblik\Documents\Bluetooth-Exchange-Ordner\processes_together_with_glider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7761" y="1468954"/>
            <a:ext cx="6208589" cy="5180598"/>
          </a:xfrm>
          <a:prstGeom prst="rect">
            <a:avLst/>
          </a:prstGeom>
          <a:noFill/>
          <a:ln>
            <a:noFill/>
          </a:ln>
        </p:spPr>
      </p:pic>
      <p:sp>
        <p:nvSpPr>
          <p:cNvPr id="15" name="Titel 7"/>
          <p:cNvSpPr>
            <a:spLocks noGrp="1"/>
          </p:cNvSpPr>
          <p:nvPr>
            <p:ph type="title"/>
          </p:nvPr>
        </p:nvSpPr>
        <p:spPr>
          <a:xfrm>
            <a:off x="1" y="37248"/>
            <a:ext cx="9013906" cy="536855"/>
          </a:xfrm>
        </p:spPr>
        <p:txBody>
          <a:bodyPr rtlCol="0">
            <a:noAutofit/>
          </a:bodyPr>
          <a:lstStyle/>
          <a:p>
            <a:pPr defTabSz="457153">
              <a:defRPr/>
            </a:pPr>
            <a:r>
              <a:rPr lang="en-GB" sz="2800" b="1" dirty="0" smtClean="0">
                <a:solidFill>
                  <a:srgbClr val="FF0000"/>
                </a:solidFill>
                <a:latin typeface="Arial"/>
                <a:ea typeface="+mj-ea"/>
                <a:cs typeface="Arial"/>
              </a:rPr>
              <a:t>Capabilities of the Observing System components</a:t>
            </a:r>
          </a:p>
        </p:txBody>
      </p:sp>
    </p:spTree>
    <p:extLst>
      <p:ext uri="{BB962C8B-B14F-4D97-AF65-F5344CB8AC3E}">
        <p14:creationId xmlns:p14="http://schemas.microsoft.com/office/powerpoint/2010/main" val="4965803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1375900" y="93020"/>
            <a:ext cx="7545076" cy="1320680"/>
          </a:xfrm>
        </p:spPr>
        <p:txBody>
          <a:bodyPr>
            <a:normAutofit fontScale="92500" lnSpcReduction="20000"/>
          </a:bodyPr>
          <a:lstStyle/>
          <a:p>
            <a:r>
              <a:rPr lang="en-GB" sz="3200" dirty="0" smtClean="0"/>
              <a:t>WG4 Strategic </a:t>
            </a:r>
            <a:r>
              <a:rPr lang="en-GB" sz="3200" dirty="0"/>
              <a:t>goal:</a:t>
            </a:r>
            <a:br>
              <a:rPr lang="en-GB" sz="3200" dirty="0"/>
            </a:br>
            <a:r>
              <a:rPr lang="en-GB" sz="3200" dirty="0"/>
              <a:t>Rising awareness of Gliders as an observing tool</a:t>
            </a:r>
          </a:p>
        </p:txBody>
      </p:sp>
      <p:sp>
        <p:nvSpPr>
          <p:cNvPr id="3" name="Textplatzhalter 2"/>
          <p:cNvSpPr>
            <a:spLocks noGrp="1"/>
          </p:cNvSpPr>
          <p:nvPr>
            <p:ph type="body" sz="quarter" idx="14"/>
          </p:nvPr>
        </p:nvSpPr>
        <p:spPr>
          <a:xfrm>
            <a:off x="388941" y="1358370"/>
            <a:ext cx="8378010" cy="4921882"/>
          </a:xfrm>
        </p:spPr>
        <p:txBody>
          <a:bodyPr>
            <a:normAutofit fontScale="85000" lnSpcReduction="20000"/>
          </a:bodyPr>
          <a:lstStyle/>
          <a:p>
            <a:r>
              <a:rPr lang="en-GB" dirty="0" smtClean="0"/>
              <a:t>Presentations of project at international conferences (e.g. regional observing system/operational oceanography meetings: FOO meeting Hamburg, BOOS meeting, GODAE meeting, …)  </a:t>
            </a:r>
          </a:p>
          <a:p>
            <a:r>
              <a:rPr lang="en-GB" dirty="0" smtClean="0"/>
              <a:t>Public outreach (e.g. CNN report on glider survey, Oceanology, Public events, Movie/Flyer material)</a:t>
            </a:r>
          </a:p>
          <a:p>
            <a:r>
              <a:rPr lang="en-GB" b="1" u="sng" dirty="0" smtClean="0"/>
              <a:t>Milestone</a:t>
            </a:r>
            <a:r>
              <a:rPr lang="en-GB" b="1" dirty="0" smtClean="0"/>
              <a:t> </a:t>
            </a:r>
            <a:br>
              <a:rPr lang="en-GB" b="1" dirty="0" smtClean="0"/>
            </a:br>
            <a:r>
              <a:rPr lang="en-GB" b="1" dirty="0" smtClean="0"/>
              <a:t>5</a:t>
            </a:r>
            <a:r>
              <a:rPr lang="en-GB" b="1" baseline="30000" dirty="0" smtClean="0"/>
              <a:t>th</a:t>
            </a:r>
            <a:r>
              <a:rPr lang="en-GB" b="1" dirty="0" smtClean="0"/>
              <a:t> session </a:t>
            </a:r>
            <a:r>
              <a:rPr lang="en-GB" b="1" dirty="0"/>
              <a:t>of the WMO-IOC JCOMM-</a:t>
            </a:r>
            <a:r>
              <a:rPr lang="en-GB" b="1" dirty="0" smtClean="0"/>
              <a:t>OCG</a:t>
            </a:r>
            <a:br>
              <a:rPr lang="en-GB" b="1" dirty="0" smtClean="0"/>
            </a:br>
            <a:r>
              <a:rPr lang="en-GB" dirty="0" smtClean="0"/>
              <a:t>presentation of EGO activities to Chairs </a:t>
            </a:r>
            <a:r>
              <a:rPr lang="en-GB" dirty="0"/>
              <a:t>and National representative of JCOMM and coordinators of GOOS observing programmes</a:t>
            </a:r>
            <a:br>
              <a:rPr lang="en-GB" dirty="0"/>
            </a:br>
            <a:r>
              <a:rPr lang="en-GB" dirty="0" smtClean="0"/>
              <a:t>(Silver </a:t>
            </a:r>
            <a:r>
              <a:rPr lang="en-GB" dirty="0"/>
              <a:t>Spring, Maryland, USA </a:t>
            </a:r>
            <a:r>
              <a:rPr lang="en-GB" dirty="0" smtClean="0"/>
              <a:t>September 2013)</a:t>
            </a:r>
            <a:endParaRPr lang="en-GB" dirty="0"/>
          </a:p>
        </p:txBody>
      </p:sp>
    </p:spTree>
    <p:extLst>
      <p:ext uri="{BB962C8B-B14F-4D97-AF65-F5344CB8AC3E}">
        <p14:creationId xmlns:p14="http://schemas.microsoft.com/office/powerpoint/2010/main" val="4052469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748</Words>
  <Application>Microsoft Macintosh PowerPoint</Application>
  <PresentationFormat>Bildschirmpräsentation (4:3)</PresentationFormat>
  <Paragraphs>76</Paragraphs>
  <Slides>18</Slides>
  <Notes>1</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Office-Design</vt:lpstr>
      <vt:lpstr>PowerPoint-Präsentation</vt:lpstr>
      <vt:lpstr>PowerPoint-Präsentation</vt:lpstr>
      <vt:lpstr>PowerPoint-Präsentation</vt:lpstr>
      <vt:lpstr>Ocean Observation: A multidisciplinary challenge</vt:lpstr>
      <vt:lpstr>PowerPoint-Präsentation</vt:lpstr>
      <vt:lpstr>PowerPoint-Präsentation</vt:lpstr>
      <vt:lpstr>Capabilities of the Observing System components</vt:lpstr>
      <vt:lpstr>Capabilities of the Observing System components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WG4: Networks, links with the other observing systems and OSSEs</dc:title>
  <dc:subject/>
  <dc:creator>Johannes</dc:creator>
  <cp:keywords/>
  <dc:description/>
  <cp:lastModifiedBy>Johannes</cp:lastModifiedBy>
  <cp:revision>44</cp:revision>
  <dcterms:created xsi:type="dcterms:W3CDTF">2014-06-13T15:33:13Z</dcterms:created>
  <dcterms:modified xsi:type="dcterms:W3CDTF">2014-06-19T06:53:38Z</dcterms:modified>
  <cp:category/>
</cp:coreProperties>
</file>