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19" r:id="rId5"/>
    <p:sldId id="320" r:id="rId6"/>
    <p:sldId id="321" r:id="rId7"/>
    <p:sldId id="322" r:id="rId8"/>
    <p:sldId id="316" r:id="rId9"/>
    <p:sldId id="256" r:id="rId10"/>
    <p:sldId id="302" r:id="rId11"/>
    <p:sldId id="324" r:id="rId12"/>
    <p:sldId id="323" r:id="rId13"/>
    <p:sldId id="317" r:id="rId14"/>
    <p:sldId id="313" r:id="rId15"/>
    <p:sldId id="318" r:id="rId16"/>
  </p:sldIdLst>
  <p:sldSz cx="9144000" cy="6858000" type="screen4x3"/>
  <p:notesSz cx="6946900" cy="9220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474" autoAdjust="0"/>
  </p:normalViewPr>
  <p:slideViewPr>
    <p:cSldViewPr snapToGrid="0" snapToObjects="1">
      <p:cViewPr>
        <p:scale>
          <a:sx n="80" d="100"/>
          <a:sy n="80" d="100"/>
        </p:scale>
        <p:origin x="-2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4"/>
    </p:cViewPr>
  </p:sorterViewPr>
  <p:notesViewPr>
    <p:cSldViewPr snapToGrid="0" snapToObjects="1">
      <p:cViewPr varScale="1">
        <p:scale>
          <a:sx n="69" d="100"/>
          <a:sy n="69" d="100"/>
        </p:scale>
        <p:origin x="-2838" y="-108"/>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pPr>
              <a:defRPr/>
            </a:pPr>
            <a:fld id="{754AD8A7-571B-40C7-9FA9-3E5B2FFADE2C}" type="datetimeFigureOut">
              <a:rPr lang="en-US"/>
              <a:pPr>
                <a:defRPr/>
              </a:pPr>
              <a:t>6/16/2014</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pPr>
              <a:defRPr/>
            </a:pPr>
            <a:fld id="{C733CB1A-4CA8-4BF4-8870-0B862A43A4D4}" type="slidenum">
              <a:rPr lang="en-US"/>
              <a:pPr>
                <a:defRPr/>
              </a:pPr>
              <a:t>‹#›</a:t>
            </a:fld>
            <a:endParaRPr lang="en-US" dirty="0"/>
          </a:p>
        </p:txBody>
      </p:sp>
    </p:spTree>
    <p:extLst>
      <p:ext uri="{BB962C8B-B14F-4D97-AF65-F5344CB8AC3E}">
        <p14:creationId xmlns="" xmlns:p14="http://schemas.microsoft.com/office/powerpoint/2010/main" val="1044875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wrap="square" lIns="92382" tIns="46191" rIns="92382" bIns="46191"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4969" y="0"/>
            <a:ext cx="3010323" cy="461010"/>
          </a:xfrm>
          <a:prstGeom prst="rect">
            <a:avLst/>
          </a:prstGeom>
        </p:spPr>
        <p:txBody>
          <a:bodyPr vert="horz" wrap="square" lIns="92382" tIns="46191" rIns="92382" bIns="46191" numCol="1" anchor="t" anchorCtr="0" compatLnSpc="1">
            <a:prstTxWarp prst="textNoShape">
              <a:avLst/>
            </a:prstTxWarp>
          </a:bodyPr>
          <a:lstStyle>
            <a:lvl1pPr algn="r">
              <a:defRPr sz="1200">
                <a:latin typeface="Arial" pitchFamily="34" charset="0"/>
              </a:defRPr>
            </a:lvl1pPr>
          </a:lstStyle>
          <a:p>
            <a:pPr>
              <a:defRPr/>
            </a:pPr>
            <a:fld id="{00C5355B-7C97-4EC3-AE6E-2DF61C546576}" type="datetimeFigureOut">
              <a:rPr lang="en-US"/>
              <a:pPr>
                <a:defRPr/>
              </a:pPr>
              <a:t>6/16/2014</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dirty="0" smtClean="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wrap="square" lIns="92382" tIns="46191" rIns="92382" bIns="46191"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wrap="square" lIns="92382" tIns="46191" rIns="92382" bIns="46191" numCol="1" anchor="b" anchorCtr="0" compatLnSpc="1">
            <a:prstTxWarp prst="textNoShape">
              <a:avLst/>
            </a:prstTxWarp>
          </a:bodyPr>
          <a:lstStyle>
            <a:lvl1pPr algn="r">
              <a:defRPr sz="1200">
                <a:latin typeface="Arial" pitchFamily="34" charset="0"/>
              </a:defRPr>
            </a:lvl1pPr>
          </a:lstStyle>
          <a:p>
            <a:pPr>
              <a:defRPr/>
            </a:pPr>
            <a:fld id="{131326FA-A492-4590-A438-E147E09B2F30}" type="slidenum">
              <a:rPr lang="en-US"/>
              <a:pPr>
                <a:defRPr/>
              </a:pPr>
              <a:t>‹#›</a:t>
            </a:fld>
            <a:endParaRPr lang="en-US" dirty="0"/>
          </a:p>
        </p:txBody>
      </p:sp>
    </p:spTree>
    <p:extLst>
      <p:ext uri="{BB962C8B-B14F-4D97-AF65-F5344CB8AC3E}">
        <p14:creationId xmlns="" xmlns:p14="http://schemas.microsoft.com/office/powerpoint/2010/main" val="1099598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‘Winner’ has lowest value of cost function,</a:t>
            </a:r>
            <a:r>
              <a:rPr lang="en-US" baseline="0" dirty="0" smtClean="0"/>
              <a:t> given ten minutes each to compute an optimum sampling strategy. REP10 gliders remained 30 minutes at surface to allow process (and send new mission in real time). In practice, pattern search provided best performance in short time periods (10 minutes).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glider</a:t>
            </a:r>
            <a:r>
              <a:rPr lang="en-US" baseline="0" dirty="0" smtClean="0"/>
              <a:t> (L) following optimal sampling trajectory, and one glider (R) following arbitrary trajectory.</a:t>
            </a:r>
          </a:p>
          <a:p>
            <a:r>
              <a:rPr lang="en-US" baseline="0" dirty="0" smtClean="0"/>
              <a:t>Repeated for three assimilation cycles</a:t>
            </a:r>
          </a:p>
          <a:p>
            <a:r>
              <a:rPr lang="en-US" baseline="0" dirty="0" err="1" smtClean="0"/>
              <a:t>Colour</a:t>
            </a:r>
            <a:r>
              <a:rPr lang="en-US" baseline="0" dirty="0" smtClean="0"/>
              <a:t> is model SST</a:t>
            </a:r>
          </a:p>
          <a:p>
            <a:r>
              <a:rPr lang="en-US" baseline="0" dirty="0" smtClean="0"/>
              <a:t>GRETA is optimal sampling, Laura is arbitrary (GRETA outperforming Laura)</a:t>
            </a:r>
          </a:p>
          <a:p>
            <a:r>
              <a:rPr lang="en-US" baseline="0" dirty="0" smtClean="0"/>
              <a:t>Note optimization included current field</a:t>
            </a:r>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5</a:t>
            </a:fld>
            <a:endParaRPr lang="en-US" dirty="0"/>
          </a:p>
        </p:txBody>
      </p:sp>
    </p:spTree>
    <p:extLst>
      <p:ext uri="{BB962C8B-B14F-4D97-AF65-F5344CB8AC3E}">
        <p14:creationId xmlns="" xmlns:p14="http://schemas.microsoft.com/office/powerpoint/2010/main" val="238279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Scope: Glider - ARGOS buoy</a:t>
            </a:r>
            <a:r>
              <a:rPr lang="en-US" baseline="0" dirty="0" smtClean="0"/>
              <a:t> network</a:t>
            </a:r>
          </a:p>
          <a:p>
            <a:r>
              <a:rPr lang="en-US" baseline="0" dirty="0" smtClean="0"/>
              <a:t>Timescale: 2 day collection / assimilation cycle (</a:t>
            </a:r>
            <a:r>
              <a:rPr lang="en-US" baseline="0" dirty="0" err="1" smtClean="0"/>
              <a:t>psuedo</a:t>
            </a:r>
            <a:r>
              <a:rPr lang="en-US" baseline="0" dirty="0" smtClean="0"/>
              <a:t>-operational)</a:t>
            </a:r>
          </a:p>
          <a:p>
            <a:r>
              <a:rPr lang="en-US" baseline="0" dirty="0" smtClean="0"/>
              <a:t>Top right: CTD validation lines</a:t>
            </a:r>
          </a:p>
          <a:p>
            <a:r>
              <a:rPr lang="en-US" baseline="0" dirty="0" smtClean="0"/>
              <a:t>Bottom right: solid lines are actual paths, dashed are commanded, dots – actual buoy, + predicted buoy</a:t>
            </a:r>
          </a:p>
          <a:p>
            <a:r>
              <a:rPr lang="en-US" baseline="0" dirty="0" smtClean="0"/>
              <a:t>NB: Glider avoids sampling area in which buoy can provide data</a:t>
            </a:r>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7</a:t>
            </a:fld>
            <a:endParaRPr lang="en-US" dirty="0"/>
          </a:p>
        </p:txBody>
      </p:sp>
    </p:spTree>
    <p:extLst>
      <p:ext uri="{BB962C8B-B14F-4D97-AF65-F5344CB8AC3E}">
        <p14:creationId xmlns="" xmlns:p14="http://schemas.microsoft.com/office/powerpoint/2010/main" val="324490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optimum sampling missions computed (3 gliders network), waypoints send to CNRS, mission scripts send to CMRE, downloaded to gliders.</a:t>
            </a:r>
          </a:p>
          <a:p>
            <a:r>
              <a:rPr lang="en-US" baseline="0" dirty="0" smtClean="0"/>
              <a:t>Automatic supervision from CNRS.</a:t>
            </a:r>
          </a:p>
          <a:p>
            <a:r>
              <a:rPr lang="en-US" baseline="0" dirty="0" smtClean="0"/>
              <a:t>Repeated for 4 days</a:t>
            </a:r>
          </a:p>
          <a:p>
            <a:r>
              <a:rPr lang="en-US" baseline="0" dirty="0" smtClean="0"/>
              <a:t>Solid – actual paths, dotted – commanded</a:t>
            </a:r>
          </a:p>
          <a:p>
            <a:r>
              <a:rPr lang="en-US" baseline="0" dirty="0" smtClean="0"/>
              <a:t>Strong currents encountered in this experiment (not included in optimization because experiment was expected to be done with deep gliders but shallow were actually used)</a:t>
            </a:r>
          </a:p>
          <a:p>
            <a:r>
              <a:rPr lang="en-US" baseline="0" dirty="0" smtClean="0"/>
              <a:t>Note: if you do not have a good current field, better not to use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optimum sampling missions computed (3 gliders network), waypoints send to CNRS, mission scripts send to CMRE, downloaded to gliders.</a:t>
            </a:r>
          </a:p>
          <a:p>
            <a:r>
              <a:rPr lang="en-US" baseline="0" dirty="0" smtClean="0"/>
              <a:t>Automatic supervision from CNRS.</a:t>
            </a:r>
          </a:p>
          <a:p>
            <a:r>
              <a:rPr lang="en-US" baseline="0" dirty="0" smtClean="0"/>
              <a:t>Repeated for 4 days</a:t>
            </a:r>
          </a:p>
          <a:p>
            <a:r>
              <a:rPr lang="en-US" baseline="0" dirty="0" smtClean="0"/>
              <a:t>Solid – actual paths, dotted – commanded</a:t>
            </a:r>
          </a:p>
          <a:p>
            <a:r>
              <a:rPr lang="en-US" baseline="0" dirty="0" smtClean="0"/>
              <a:t>Strong currents encountered in this experiment (not included in optimization because experiment was expected to be done with deep gliders but shallow were actually used)</a:t>
            </a:r>
          </a:p>
          <a:p>
            <a:r>
              <a:rPr lang="en-US" baseline="0" dirty="0" smtClean="0"/>
              <a:t>Note: if you do not have a good current field, better not to use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Glider surfaced at all four</a:t>
            </a:r>
            <a:r>
              <a:rPr lang="en-US" baseline="0" dirty="0" smtClean="0"/>
              <a:t> ranges tested with correct identification of signal (command surfacing), interface to flight controller and telemetry system</a:t>
            </a:r>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10</a:t>
            </a:fld>
            <a:endParaRPr lang="en-US" dirty="0"/>
          </a:p>
        </p:txBody>
      </p:sp>
    </p:spTree>
    <p:extLst>
      <p:ext uri="{BB962C8B-B14F-4D97-AF65-F5344CB8AC3E}">
        <p14:creationId xmlns="" xmlns:p14="http://schemas.microsoft.com/office/powerpoint/2010/main" val="149645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p>
            <a:r>
              <a:rPr lang="en-US" noProof="0" smtClean="0"/>
              <a:t>Click to edit Master title style</a:t>
            </a:r>
            <a:endParaRPr lang="en-GB" noProof="0" dirty="0"/>
          </a:p>
        </p:txBody>
      </p:sp>
      <p:sp>
        <p:nvSpPr>
          <p:cNvPr id="3"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9454"/>
            <a:ext cx="8229600" cy="4656428"/>
          </a:xfrm>
          <a:prstGeom prst="rect">
            <a:avLst/>
          </a:prstGeom>
        </p:spPr>
        <p:txBody>
          <a:bodyPr wrap="square">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itle 1"/>
          <p:cNvSpPr>
            <a:spLocks noGrp="1"/>
          </p:cNvSpPr>
          <p:nvPr>
            <p:ph type="title"/>
          </p:nvPr>
        </p:nvSpPr>
        <p:spPr>
          <a:xfrm>
            <a:off x="457200" y="876013"/>
            <a:ext cx="8229600" cy="942396"/>
          </a:xfrm>
          <a:prstGeom prst="rect">
            <a:avLst/>
          </a:prstGeom>
        </p:spPr>
        <p:txBody>
          <a:bodyPr anchor="t" anchorCtr="1">
            <a:normAutofit/>
          </a:bodyPr>
          <a:lstStyle/>
          <a:p>
            <a:r>
              <a:rPr lang="en-US" noProof="0" smtClean="0"/>
              <a:t>Click to edit Master title style</a:t>
            </a:r>
            <a:endParaRPr lang="en-GB" noProof="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4000" b="1" cap="all"/>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722313" y="2906713"/>
            <a:ext cx="7772400" cy="1500187"/>
          </a:xfrm>
          <a:prstGeom prst="rect">
            <a:avLst/>
          </a:prstGeo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4667"/>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984667"/>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itle 1"/>
          <p:cNvSpPr>
            <a:spLocks noGrp="1"/>
          </p:cNvSpPr>
          <p:nvPr>
            <p:ph type="title"/>
          </p:nvPr>
        </p:nvSpPr>
        <p:spPr>
          <a:xfrm>
            <a:off x="457200" y="876013"/>
            <a:ext cx="8229600" cy="942396"/>
          </a:xfrm>
          <a:prstGeom prst="rect">
            <a:avLst/>
          </a:prstGeom>
        </p:spPr>
        <p:txBody>
          <a:bodyPr anchor="t" anchorCtr="1">
            <a:normAutofit/>
          </a:bodyPr>
          <a:lstStyle/>
          <a:p>
            <a:r>
              <a:rPr lang="en-US" noProof="0" smtClean="0"/>
              <a:t>Click to edit Master title style</a:t>
            </a:r>
            <a:endParaRPr lang="en-GB" noProof="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8840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528169"/>
            <a:ext cx="4040188" cy="395128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88840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528169"/>
            <a:ext cx="4041775" cy="395128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itle 1"/>
          <p:cNvSpPr>
            <a:spLocks noGrp="1"/>
          </p:cNvSpPr>
          <p:nvPr>
            <p:ph type="title"/>
          </p:nvPr>
        </p:nvSpPr>
        <p:spPr>
          <a:xfrm>
            <a:off x="457200" y="876013"/>
            <a:ext cx="8229600" cy="942396"/>
          </a:xfrm>
          <a:prstGeom prst="rect">
            <a:avLst/>
          </a:prstGeom>
        </p:spPr>
        <p:txBody>
          <a:bodyPr anchor="t" anchorCtr="1">
            <a:normAutofit/>
          </a:bodyPr>
          <a:lstStyle/>
          <a:p>
            <a:r>
              <a:rPr lang="en-US" noProof="0" smtClean="0"/>
              <a:t>Click to edit Master title style</a:t>
            </a:r>
            <a:endParaRPr 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876013"/>
            <a:ext cx="8229600" cy="942396"/>
          </a:xfrm>
          <a:prstGeom prst="rect">
            <a:avLst/>
          </a:prstGeom>
        </p:spPr>
        <p:txBody>
          <a:bodyPr anchor="t" anchorCtr="1">
            <a:normAutofit/>
          </a:bodyPr>
          <a:lstStyle/>
          <a:p>
            <a:r>
              <a:rPr lang="en-US" noProof="0" smtClean="0"/>
              <a:t>Click to edit Master title style</a:t>
            </a:r>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9"/>
          <a:srcRect/>
          <a:stretch>
            <a:fillRect/>
          </a:stretch>
        </p:blipFill>
        <p:spPr bwMode="auto">
          <a:xfrm>
            <a:off x="0" y="6575425"/>
            <a:ext cx="9144000" cy="288925"/>
          </a:xfrm>
          <a:prstGeom prst="rect">
            <a:avLst/>
          </a:prstGeom>
          <a:noFill/>
          <a:ln w="9525">
            <a:noFill/>
            <a:miter lim="800000"/>
            <a:headEnd/>
            <a:tailEnd/>
          </a:ln>
        </p:spPr>
      </p:pic>
      <p:sp>
        <p:nvSpPr>
          <p:cNvPr id="7" name="TextBox 6"/>
          <p:cNvSpPr txBox="1"/>
          <p:nvPr/>
        </p:nvSpPr>
        <p:spPr>
          <a:xfrm>
            <a:off x="8062913" y="6546850"/>
            <a:ext cx="1081087" cy="338138"/>
          </a:xfrm>
          <a:prstGeom prst="rect">
            <a:avLst/>
          </a:prstGeom>
          <a:noFill/>
        </p:spPr>
        <p:txBody>
          <a:bodyPr>
            <a:spAutoFit/>
          </a:bodyPr>
          <a:lstStyle/>
          <a:p>
            <a:pPr algn="r">
              <a:defRPr/>
            </a:pPr>
            <a:r>
              <a:rPr lang="en-US" sz="1600" dirty="0">
                <a:solidFill>
                  <a:schemeClr val="bg1"/>
                </a:solidFill>
                <a:latin typeface="Calibri" pitchFamily="34" charset="0"/>
              </a:rPr>
              <a:t>Slide </a:t>
            </a:r>
            <a:fld id="{7A91EE24-3AD0-4ACD-9AF3-095ADF92E053}" type="slidenum">
              <a:rPr lang="en-US" sz="1600">
                <a:solidFill>
                  <a:schemeClr val="bg1"/>
                </a:solidFill>
                <a:latin typeface="Calibri" pitchFamily="34" charset="0"/>
              </a:rPr>
              <a:pPr algn="r">
                <a:defRPr/>
              </a:pPr>
              <a:t>‹#›</a:t>
            </a:fld>
            <a:endParaRPr lang="en-US" dirty="0">
              <a:solidFill>
                <a:schemeClr val="bg1"/>
              </a:solidFill>
              <a:latin typeface="Calibri" pitchFamily="34" charset="0"/>
            </a:endParaRPr>
          </a:p>
        </p:txBody>
      </p:sp>
      <p:sp>
        <p:nvSpPr>
          <p:cNvPr id="9" name="Text Box 13"/>
          <p:cNvSpPr txBox="1">
            <a:spLocks noChangeArrowheads="1"/>
          </p:cNvSpPr>
          <p:nvPr/>
        </p:nvSpPr>
        <p:spPr bwMode="auto">
          <a:xfrm>
            <a:off x="0" y="6588125"/>
            <a:ext cx="3125788" cy="261938"/>
          </a:xfrm>
          <a:prstGeom prst="rect">
            <a:avLst/>
          </a:prstGeom>
          <a:noFill/>
          <a:ln w="9525">
            <a:noFill/>
            <a:miter lim="800000"/>
            <a:headEnd/>
            <a:tailEnd/>
          </a:ln>
          <a:effectLst/>
        </p:spPr>
        <p:txBody>
          <a:bodyPr>
            <a:spAutoFit/>
          </a:bodyPr>
          <a:lstStyle/>
          <a:p>
            <a:pPr>
              <a:spcBef>
                <a:spcPct val="50000"/>
              </a:spcBef>
              <a:defRPr/>
            </a:pPr>
            <a:r>
              <a:rPr lang="en-GB" sz="1100" dirty="0" smtClean="0">
                <a:solidFill>
                  <a:srgbClr val="FFFFFF"/>
                </a:solidFill>
                <a:latin typeface="Arial" pitchFamily="34" charset="0"/>
              </a:rPr>
              <a:t>EGO-COST</a:t>
            </a:r>
            <a:r>
              <a:rPr lang="en-GB" sz="1100" baseline="0" dirty="0" smtClean="0">
                <a:solidFill>
                  <a:srgbClr val="FFFFFF"/>
                </a:solidFill>
                <a:latin typeface="Arial" pitchFamily="34" charset="0"/>
              </a:rPr>
              <a:t> Meeting</a:t>
            </a:r>
            <a:r>
              <a:rPr lang="en-GB" sz="1100" dirty="0" smtClean="0">
                <a:solidFill>
                  <a:srgbClr val="FFFFFF"/>
                </a:solidFill>
                <a:latin typeface="Arial" pitchFamily="34" charset="0"/>
              </a:rPr>
              <a:t> </a:t>
            </a:r>
            <a:r>
              <a:rPr lang="en-GB" sz="1100" dirty="0">
                <a:solidFill>
                  <a:srgbClr val="FFFFFF"/>
                </a:solidFill>
                <a:latin typeface="Arial" pitchFamily="34" charset="0"/>
              </a:rPr>
              <a:t>– </a:t>
            </a:r>
            <a:r>
              <a:rPr lang="en-GB" sz="1100" dirty="0" smtClean="0">
                <a:solidFill>
                  <a:srgbClr val="FFFFFF"/>
                </a:solidFill>
                <a:latin typeface="Arial" pitchFamily="34" charset="0"/>
              </a:rPr>
              <a:t>Kiel – 16-17 June 2014</a:t>
            </a:r>
            <a:endParaRPr lang="en-GB" sz="1100" dirty="0">
              <a:solidFill>
                <a:srgbClr val="FFFFFF"/>
              </a:solidFill>
              <a:latin typeface="Arial" pitchFamily="34" charset="0"/>
            </a:endParaRPr>
          </a:p>
        </p:txBody>
      </p:sp>
      <p:pic>
        <p:nvPicPr>
          <p:cNvPr id="10" name="Image 9" descr="header_en_CMRE.png"/>
          <p:cNvPicPr>
            <a:picLocks noChangeAspect="1"/>
          </p:cNvPicPr>
          <p:nvPr/>
        </p:nvPicPr>
        <p:blipFill>
          <a:blip r:embed="rId10"/>
          <a:stretch>
            <a:fillRect/>
          </a:stretch>
        </p:blipFill>
        <p:spPr>
          <a:xfrm>
            <a:off x="0" y="0"/>
            <a:ext cx="9144000" cy="876947"/>
          </a:xfrm>
          <a:prstGeom prst="rect">
            <a:avLst/>
          </a:prstGeom>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59" r:id="rId3"/>
    <p:sldLayoutId id="2147483860" r:id="rId4"/>
    <p:sldLayoutId id="2147483861" r:id="rId5"/>
    <p:sldLayoutId id="2147483862" r:id="rId6"/>
    <p:sldLayoutId id="21474838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hyperlink" Target="http://flagspot.net/images/n/nat-act.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tiff"/><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8475"/>
            <a:ext cx="9144000" cy="1470025"/>
          </a:xfrm>
        </p:spPr>
        <p:txBody>
          <a:bodyPr>
            <a:normAutofit/>
          </a:bodyPr>
          <a:lstStyle/>
          <a:p>
            <a:pPr hangingPunct="0"/>
            <a:r>
              <a:rPr lang="en-US" dirty="0" smtClean="0"/>
              <a:t>Artificial intelligence: Autonomy, networking and </a:t>
            </a:r>
            <a:r>
              <a:rPr lang="en-US" dirty="0" err="1" smtClean="0"/>
              <a:t>autopiloting</a:t>
            </a:r>
            <a:r>
              <a:rPr lang="en-US" dirty="0" smtClean="0"/>
              <a:t> of gliders</a:t>
            </a:r>
          </a:p>
        </p:txBody>
      </p:sp>
      <p:sp>
        <p:nvSpPr>
          <p:cNvPr id="3" name="Subtitle 2"/>
          <p:cNvSpPr>
            <a:spLocks noGrp="1"/>
          </p:cNvSpPr>
          <p:nvPr>
            <p:ph type="subTitle" idx="1"/>
          </p:nvPr>
        </p:nvSpPr>
        <p:spPr>
          <a:xfrm>
            <a:off x="1371600" y="3623731"/>
            <a:ext cx="6400800" cy="1413933"/>
          </a:xfrm>
        </p:spPr>
        <p:txBody>
          <a:bodyPr>
            <a:normAutofit/>
          </a:bodyPr>
          <a:lstStyle/>
          <a:p>
            <a:r>
              <a:rPr lang="en-US" dirty="0" smtClean="0">
                <a:solidFill>
                  <a:schemeClr val="tx1"/>
                </a:solidFill>
              </a:rPr>
              <a:t>Dr. Alberto Alvarez</a:t>
            </a:r>
          </a:p>
          <a:p>
            <a:r>
              <a:rPr lang="en-US" dirty="0" smtClean="0">
                <a:solidFill>
                  <a:schemeClr val="tx1"/>
                </a:solidFill>
              </a:rPr>
              <a:t>(Presented by Dr. John Osler)</a:t>
            </a:r>
          </a:p>
        </p:txBody>
      </p:sp>
      <p:pic>
        <p:nvPicPr>
          <p:cNvPr id="4" name="Picture 3" descr="logo 2 blue 300dpi.jpg"/>
          <p:cNvPicPr>
            <a:picLocks noChangeAspect="1"/>
          </p:cNvPicPr>
          <p:nvPr/>
        </p:nvPicPr>
        <p:blipFill>
          <a:blip r:embed="rId3"/>
          <a:stretch>
            <a:fillRect/>
          </a:stretch>
        </p:blipFill>
        <p:spPr>
          <a:xfrm>
            <a:off x="219462" y="5265557"/>
            <a:ext cx="3116275" cy="882701"/>
          </a:xfrm>
          <a:prstGeom prst="rect">
            <a:avLst/>
          </a:prstGeom>
        </p:spPr>
      </p:pic>
      <p:pic>
        <p:nvPicPr>
          <p:cNvPr id="5" name="Picture 2" descr="[NATO Allied Command Transformation]">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l="25057" t="13672" r="25287" b="14297"/>
          <a:stretch>
            <a:fillRect/>
          </a:stretch>
        </p:blipFill>
        <p:spPr bwMode="auto">
          <a:xfrm>
            <a:off x="7307646" y="4965928"/>
            <a:ext cx="1702676" cy="148195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1" descr="LogoGroom"/>
          <p:cNvPicPr>
            <a:picLocks noChangeAspect="1" noChangeArrowheads="1"/>
          </p:cNvPicPr>
          <p:nvPr/>
        </p:nvPicPr>
        <p:blipFill>
          <a:blip r:embed="rId6"/>
          <a:srcRect/>
          <a:stretch>
            <a:fillRect/>
          </a:stretch>
        </p:blipFill>
        <p:spPr bwMode="auto">
          <a:xfrm>
            <a:off x="4131067" y="5297332"/>
            <a:ext cx="23812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516" y="2267444"/>
            <a:ext cx="7875215" cy="3293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extLst>
              <a:ext uri="{28A0092B-C50C-407E-A947-70E740481C1C}">
                <a14:useLocalDpi xmlns="" xmlns:a14="http://schemas.microsoft.com/office/drawing/2010/main" val="0"/>
              </a:ext>
            </a:extLst>
          </a:blip>
          <a:srcRect t="2676"/>
          <a:stretch/>
        </p:blipFill>
        <p:spPr>
          <a:xfrm>
            <a:off x="7364052" y="3833685"/>
            <a:ext cx="1463319" cy="1068111"/>
          </a:xfrm>
          <a:prstGeom prst="rect">
            <a:avLst/>
          </a:prstGeom>
        </p:spPr>
      </p:pic>
      <p:sp>
        <p:nvSpPr>
          <p:cNvPr id="9" name="Rectangle 8"/>
          <p:cNvSpPr/>
          <p:nvPr/>
        </p:nvSpPr>
        <p:spPr>
          <a:xfrm>
            <a:off x="217956" y="2714991"/>
            <a:ext cx="1683052" cy="830997"/>
          </a:xfrm>
          <a:prstGeom prst="rect">
            <a:avLst/>
          </a:prstGeom>
        </p:spPr>
        <p:txBody>
          <a:bodyPr wrap="square">
            <a:spAutoFit/>
          </a:bodyPr>
          <a:lstStyle/>
          <a:p>
            <a:endParaRPr lang="en-US" sz="1200" b="1" dirty="0" smtClean="0">
              <a:solidFill>
                <a:prstClr val="black"/>
              </a:solidFill>
            </a:endParaRPr>
          </a:p>
          <a:p>
            <a:r>
              <a:rPr lang="en-US" sz="1200" b="1" dirty="0" smtClean="0">
                <a:solidFill>
                  <a:prstClr val="black"/>
                </a:solidFill>
              </a:rPr>
              <a:t>Acoustic source: </a:t>
            </a:r>
          </a:p>
          <a:p>
            <a:r>
              <a:rPr lang="en-US" sz="1200" dirty="0" smtClean="0">
                <a:solidFill>
                  <a:prstClr val="black"/>
                </a:solidFill>
              </a:rPr>
              <a:t>Power 195 dB, </a:t>
            </a:r>
          </a:p>
          <a:p>
            <a:r>
              <a:rPr lang="en-US" sz="1200" dirty="0" smtClean="0">
                <a:solidFill>
                  <a:prstClr val="black"/>
                </a:solidFill>
              </a:rPr>
              <a:t>depth 60 m                 </a:t>
            </a:r>
          </a:p>
        </p:txBody>
      </p:sp>
      <p:sp>
        <p:nvSpPr>
          <p:cNvPr id="10" name="TextBox 9"/>
          <p:cNvSpPr txBox="1"/>
          <p:nvPr/>
        </p:nvSpPr>
        <p:spPr>
          <a:xfrm>
            <a:off x="5375296" y="4495032"/>
            <a:ext cx="1686680" cy="246221"/>
          </a:xfrm>
          <a:prstGeom prst="rect">
            <a:avLst/>
          </a:prstGeom>
          <a:noFill/>
        </p:spPr>
        <p:txBody>
          <a:bodyPr wrap="none" rtlCol="0">
            <a:spAutoFit/>
          </a:bodyPr>
          <a:lstStyle/>
          <a:p>
            <a:r>
              <a:rPr lang="en-US" sz="1000" dirty="0" smtClean="0">
                <a:solidFill>
                  <a:prstClr val="black"/>
                </a:solidFill>
              </a:rPr>
              <a:t>LFM 900-1300 Hz, 4s long</a:t>
            </a:r>
          </a:p>
        </p:txBody>
      </p:sp>
      <p:sp>
        <p:nvSpPr>
          <p:cNvPr id="12" name="Rectangle 11"/>
          <p:cNvSpPr/>
          <p:nvPr/>
        </p:nvSpPr>
        <p:spPr>
          <a:xfrm>
            <a:off x="7141030" y="2821994"/>
            <a:ext cx="2862944" cy="646331"/>
          </a:xfrm>
          <a:prstGeom prst="rect">
            <a:avLst/>
          </a:prstGeom>
        </p:spPr>
        <p:txBody>
          <a:bodyPr wrap="square">
            <a:spAutoFit/>
          </a:bodyPr>
          <a:lstStyle/>
          <a:p>
            <a:r>
              <a:rPr lang="en-US" sz="1200" b="1" dirty="0" smtClean="0">
                <a:solidFill>
                  <a:prstClr val="black"/>
                </a:solidFill>
              </a:rPr>
              <a:t>Glider:  </a:t>
            </a:r>
          </a:p>
          <a:p>
            <a:r>
              <a:rPr lang="en-US" sz="1200" dirty="0" smtClean="0">
                <a:solidFill>
                  <a:prstClr val="black"/>
                </a:solidFill>
              </a:rPr>
              <a:t>Missions of 20 minutes </a:t>
            </a:r>
            <a:endParaRPr lang="en-US" sz="1200" dirty="0">
              <a:solidFill>
                <a:prstClr val="black"/>
              </a:solidFill>
            </a:endParaRPr>
          </a:p>
          <a:p>
            <a:r>
              <a:rPr lang="en-US" sz="1200" dirty="0" smtClean="0">
                <a:solidFill>
                  <a:prstClr val="black"/>
                </a:solidFill>
              </a:rPr>
              <a:t>dives up to 30 m depth</a:t>
            </a:r>
            <a:endParaRPr lang="en-US" sz="1200" b="1" dirty="0">
              <a:solidFill>
                <a:prstClr val="black"/>
              </a:solidFill>
            </a:endParaRPr>
          </a:p>
        </p:txBody>
      </p:sp>
      <p:sp>
        <p:nvSpPr>
          <p:cNvPr id="13" name="Rectangle 12"/>
          <p:cNvSpPr/>
          <p:nvPr/>
        </p:nvSpPr>
        <p:spPr>
          <a:xfrm>
            <a:off x="3145973" y="1731976"/>
            <a:ext cx="3276592" cy="646331"/>
          </a:xfrm>
          <a:prstGeom prst="rect">
            <a:avLst/>
          </a:prstGeom>
        </p:spPr>
        <p:txBody>
          <a:bodyPr wrap="square">
            <a:spAutoFit/>
          </a:bodyPr>
          <a:lstStyle/>
          <a:p>
            <a:r>
              <a:rPr lang="en-US" sz="900" dirty="0">
                <a:solidFill>
                  <a:prstClr val="black"/>
                </a:solidFill>
              </a:rPr>
              <a:t>#</a:t>
            </a:r>
            <a:r>
              <a:rPr lang="en-US" sz="900" dirty="0" err="1">
                <a:solidFill>
                  <a:prstClr val="black"/>
                </a:solidFill>
              </a:rPr>
              <a:t>D,secTime,dbSnr,dbMfPeakLevel,dbRxLevel,numPoints</a:t>
            </a:r>
            <a:endParaRPr lang="en-US" sz="900" dirty="0">
              <a:solidFill>
                <a:prstClr val="black"/>
              </a:solidFill>
            </a:endParaRPr>
          </a:p>
          <a:p>
            <a:r>
              <a:rPr lang="en-US" sz="900" dirty="0">
                <a:solidFill>
                  <a:prstClr val="black"/>
                </a:solidFill>
              </a:rPr>
              <a:t>0,1.989,36.0986,152.162,-10.7331,75</a:t>
            </a:r>
          </a:p>
          <a:p>
            <a:r>
              <a:rPr lang="en-US" sz="900" dirty="0">
                <a:solidFill>
                  <a:prstClr val="black"/>
                </a:solidFill>
              </a:rPr>
              <a:t>1,21.986,37.0557,153.341,-10.2306,68</a:t>
            </a:r>
          </a:p>
          <a:p>
            <a:r>
              <a:rPr lang="en-US" sz="900" dirty="0">
                <a:solidFill>
                  <a:prstClr val="black"/>
                </a:solidFill>
              </a:rPr>
              <a:t>2,41.982,36.9155,152.369,-10.6938,58</a:t>
            </a:r>
          </a:p>
        </p:txBody>
      </p:sp>
      <p:sp>
        <p:nvSpPr>
          <p:cNvPr id="3" name="TextBox 2"/>
          <p:cNvSpPr txBox="1"/>
          <p:nvPr/>
        </p:nvSpPr>
        <p:spPr>
          <a:xfrm>
            <a:off x="3710053" y="3152296"/>
            <a:ext cx="1697901" cy="461665"/>
          </a:xfrm>
          <a:prstGeom prst="rect">
            <a:avLst/>
          </a:prstGeom>
          <a:noFill/>
        </p:spPr>
        <p:txBody>
          <a:bodyPr wrap="none" rtlCol="0">
            <a:spAutoFit/>
          </a:bodyPr>
          <a:lstStyle/>
          <a:p>
            <a:r>
              <a:rPr lang="en-US" sz="1200" b="1" dirty="0" smtClean="0">
                <a:solidFill>
                  <a:prstClr val="black"/>
                </a:solidFill>
              </a:rPr>
              <a:t>Range:</a:t>
            </a:r>
          </a:p>
          <a:p>
            <a:r>
              <a:rPr lang="en-US" sz="1200" dirty="0" smtClean="0">
                <a:solidFill>
                  <a:prstClr val="black"/>
                </a:solidFill>
              </a:rPr>
              <a:t>1.5, 2.5, 3.5 and 5 Km</a:t>
            </a:r>
            <a:endParaRPr lang="en-US" sz="1200" dirty="0">
              <a:solidFill>
                <a:prstClr val="black"/>
              </a:solidFill>
            </a:endParaRPr>
          </a:p>
        </p:txBody>
      </p:sp>
      <p:sp>
        <p:nvSpPr>
          <p:cNvPr id="11" name="Title 10"/>
          <p:cNvSpPr>
            <a:spLocks noGrp="1"/>
          </p:cNvSpPr>
          <p:nvPr>
            <p:ph type="title"/>
          </p:nvPr>
        </p:nvSpPr>
        <p:spPr/>
        <p:txBody>
          <a:bodyPr>
            <a:normAutofit/>
          </a:bodyPr>
          <a:lstStyle/>
          <a:p>
            <a:r>
              <a:rPr lang="en-US" sz="2700" dirty="0" smtClean="0">
                <a:solidFill>
                  <a:prstClr val="black"/>
                </a:solidFill>
              </a:rPr>
              <a:t>Increasing autonomy in </a:t>
            </a:r>
            <a:r>
              <a:rPr lang="en-US" sz="2700" dirty="0" smtClean="0">
                <a:solidFill>
                  <a:prstClr val="black"/>
                </a:solidFill>
              </a:rPr>
              <a:t>gliders</a:t>
            </a:r>
            <a:r>
              <a:rPr lang="en-US" dirty="0" smtClean="0">
                <a:solidFill>
                  <a:prstClr val="black"/>
                </a:solidFill>
              </a:rPr>
              <a:t/>
            </a:r>
            <a:br>
              <a:rPr lang="en-US" dirty="0" smtClean="0">
                <a:solidFill>
                  <a:prstClr val="black"/>
                </a:solidFill>
              </a:rPr>
            </a:br>
            <a:r>
              <a:rPr lang="en-US" sz="2000" dirty="0" smtClean="0">
                <a:solidFill>
                  <a:prstClr val="black"/>
                </a:solidFill>
              </a:rPr>
              <a:t>(Jiang </a:t>
            </a:r>
            <a:r>
              <a:rPr lang="en-US" sz="2000" dirty="0" smtClean="0">
                <a:solidFill>
                  <a:prstClr val="black"/>
                </a:solidFill>
              </a:rPr>
              <a:t>and Osler, CMRE-PR-2014-012 </a:t>
            </a:r>
            <a:r>
              <a:rPr lang="en-US" sz="2000" dirty="0" smtClean="0">
                <a:solidFill>
                  <a:prstClr val="black"/>
                </a:solidFill>
              </a:rPr>
              <a:t>)</a:t>
            </a:r>
            <a:endParaRPr lang="en-US" sz="2000" dirty="0"/>
          </a:p>
        </p:txBody>
      </p:sp>
    </p:spTree>
    <p:extLst>
      <p:ext uri="{BB962C8B-B14F-4D97-AF65-F5344CB8AC3E}">
        <p14:creationId xmlns="" xmlns:p14="http://schemas.microsoft.com/office/powerpoint/2010/main" val="1079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013003327"/>
              </p:ext>
            </p:extLst>
          </p:nvPr>
        </p:nvGraphicFramePr>
        <p:xfrm>
          <a:off x="1240221" y="1820193"/>
          <a:ext cx="6096000" cy="35763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Visitor</a:t>
                      </a:r>
                      <a:endParaRPr lang="en-US" dirty="0"/>
                    </a:p>
                  </a:txBody>
                  <a:tcPr/>
                </a:tc>
                <a:tc>
                  <a:txBody>
                    <a:bodyPr/>
                    <a:lstStyle/>
                    <a:p>
                      <a:r>
                        <a:rPr lang="en-US" dirty="0" smtClean="0"/>
                        <a:t>Supervisor</a:t>
                      </a:r>
                      <a:endParaRPr lang="en-US" dirty="0"/>
                    </a:p>
                  </a:txBody>
                  <a:tcPr/>
                </a:tc>
                <a:tc>
                  <a:txBody>
                    <a:bodyPr/>
                    <a:lstStyle/>
                    <a:p>
                      <a:r>
                        <a:rPr lang="en-US" dirty="0" smtClean="0"/>
                        <a:t>Dates</a:t>
                      </a:r>
                      <a:endParaRPr lang="en-US" dirty="0"/>
                    </a:p>
                  </a:txBody>
                  <a:tcPr/>
                </a:tc>
                <a:tc>
                  <a:txBody>
                    <a:bodyPr/>
                    <a:lstStyle/>
                    <a:p>
                      <a:r>
                        <a:rPr lang="en-US" dirty="0" smtClean="0"/>
                        <a:t>Subject</a:t>
                      </a:r>
                      <a:endParaRPr lang="en-US" dirty="0"/>
                    </a:p>
                  </a:txBody>
                  <a:tcPr/>
                </a:tc>
              </a:tr>
              <a:tr h="370840">
                <a:tc>
                  <a:txBody>
                    <a:bodyPr/>
                    <a:lstStyle/>
                    <a:p>
                      <a:r>
                        <a:rPr lang="en-US" dirty="0" smtClean="0"/>
                        <a:t>Chris Hughes</a:t>
                      </a:r>
                      <a:endParaRPr lang="en-US" dirty="0"/>
                    </a:p>
                  </a:txBody>
                  <a:tcPr/>
                </a:tc>
                <a:tc>
                  <a:txBody>
                    <a:bodyPr/>
                    <a:lstStyle/>
                    <a:p>
                      <a:r>
                        <a:rPr lang="en-US" dirty="0" smtClean="0"/>
                        <a:t>A. Alvarez</a:t>
                      </a:r>
                      <a:endParaRPr lang="en-US" dirty="0"/>
                    </a:p>
                  </a:txBody>
                  <a:tcPr/>
                </a:tc>
                <a:tc>
                  <a:txBody>
                    <a:bodyPr/>
                    <a:lstStyle/>
                    <a:p>
                      <a:r>
                        <a:rPr lang="en-US" dirty="0" smtClean="0"/>
                        <a:t>25 Mar-7 Apr 2012</a:t>
                      </a:r>
                      <a:endParaRPr lang="en-US" dirty="0"/>
                    </a:p>
                  </a:txBody>
                  <a:tcPr/>
                </a:tc>
                <a:tc>
                  <a:txBody>
                    <a:bodyPr/>
                    <a:lstStyle/>
                    <a:p>
                      <a:r>
                        <a:rPr lang="en-US" dirty="0" smtClean="0"/>
                        <a:t>Optimum sampling</a:t>
                      </a:r>
                      <a:endParaRPr lang="en-US" dirty="0"/>
                    </a:p>
                  </a:txBody>
                  <a:tcPr/>
                </a:tc>
              </a:tr>
              <a:tr h="370840">
                <a:tc>
                  <a:txBody>
                    <a:bodyPr/>
                    <a:lstStyle/>
                    <a:p>
                      <a:r>
                        <a:rPr lang="en-US" dirty="0" smtClean="0"/>
                        <a:t>Marc Torner</a:t>
                      </a:r>
                      <a:endParaRPr lang="en-US" dirty="0"/>
                    </a:p>
                  </a:txBody>
                  <a:tcPr/>
                </a:tc>
                <a:tc>
                  <a:txBody>
                    <a:bodyPr/>
                    <a:lstStyle/>
                    <a:p>
                      <a:r>
                        <a:rPr lang="en-US" dirty="0" smtClean="0"/>
                        <a:t>A. Alvarez</a:t>
                      </a:r>
                      <a:endParaRPr lang="en-US" dirty="0"/>
                    </a:p>
                  </a:txBody>
                  <a:tcPr/>
                </a:tc>
                <a:tc>
                  <a:txBody>
                    <a:bodyPr/>
                    <a:lstStyle/>
                    <a:p>
                      <a:r>
                        <a:rPr lang="en-US" dirty="0" smtClean="0"/>
                        <a:t>5 Aug-20 Aug 2013</a:t>
                      </a:r>
                      <a:endParaRPr lang="en-US" dirty="0"/>
                    </a:p>
                  </a:txBody>
                  <a:tcPr/>
                </a:tc>
                <a:tc>
                  <a:txBody>
                    <a:bodyPr/>
                    <a:lstStyle/>
                    <a:p>
                      <a:r>
                        <a:rPr lang="en-US" dirty="0" smtClean="0"/>
                        <a:t>GROOM-REP13</a:t>
                      </a:r>
                      <a:endParaRPr lang="en-US" dirty="0"/>
                    </a:p>
                  </a:txBody>
                  <a:tcPr/>
                </a:tc>
              </a:tr>
              <a:tr h="370840">
                <a:tc>
                  <a:txBody>
                    <a:bodyPr/>
                    <a:lstStyle/>
                    <a:p>
                      <a:r>
                        <a:rPr lang="en-US" dirty="0" smtClean="0"/>
                        <a:t>Tania Morales</a:t>
                      </a:r>
                      <a:endParaRPr lang="en-US" dirty="0"/>
                    </a:p>
                  </a:txBody>
                  <a:tcPr/>
                </a:tc>
                <a:tc>
                  <a:txBody>
                    <a:bodyPr/>
                    <a:lstStyle/>
                    <a:p>
                      <a:pPr marL="0" indent="0">
                        <a:buNone/>
                      </a:pPr>
                      <a:r>
                        <a:rPr lang="en-US" baseline="0" dirty="0" smtClean="0"/>
                        <a:t>D. Cecchi</a:t>
                      </a:r>
                    </a:p>
                    <a:p>
                      <a:pPr marL="0" indent="0">
                        <a:buNone/>
                      </a:pPr>
                      <a:r>
                        <a:rPr lang="en-US" baseline="0" dirty="0" smtClean="0"/>
                        <a:t>B. Garau</a:t>
                      </a:r>
                    </a:p>
                    <a:p>
                      <a:pPr marL="0" indent="0">
                        <a:buNone/>
                      </a:pPr>
                      <a:r>
                        <a:rPr lang="en-US" baseline="0" dirty="0" smtClean="0"/>
                        <a:t>A. Alvarez</a:t>
                      </a:r>
                      <a:endParaRPr lang="en-US" dirty="0"/>
                    </a:p>
                  </a:txBody>
                  <a:tcPr/>
                </a:tc>
                <a:tc>
                  <a:txBody>
                    <a:bodyPr/>
                    <a:lstStyle/>
                    <a:p>
                      <a:r>
                        <a:rPr lang="en-US" dirty="0" smtClean="0"/>
                        <a:t>30 Sep-11 Oct 2013</a:t>
                      </a:r>
                      <a:endParaRPr lang="en-US" dirty="0"/>
                    </a:p>
                  </a:txBody>
                  <a:tcPr/>
                </a:tc>
                <a:tc>
                  <a:txBody>
                    <a:bodyPr/>
                    <a:lstStyle/>
                    <a:p>
                      <a:r>
                        <a:rPr lang="en-US" dirty="0" smtClean="0"/>
                        <a:t>Data</a:t>
                      </a:r>
                      <a:r>
                        <a:rPr lang="en-US" baseline="0" dirty="0" smtClean="0"/>
                        <a:t> processing</a:t>
                      </a:r>
                      <a:endParaRPr lang="en-US" dirty="0"/>
                    </a:p>
                  </a:txBody>
                  <a:tcPr/>
                </a:tc>
              </a:tr>
              <a:tr h="370840">
                <a:tc>
                  <a:txBody>
                    <a:bodyPr/>
                    <a:lstStyle/>
                    <a:p>
                      <a:r>
                        <a:rPr lang="en-US" dirty="0" smtClean="0"/>
                        <a:t>Pierre</a:t>
                      </a:r>
                      <a:r>
                        <a:rPr lang="en-US" baseline="0" dirty="0" smtClean="0"/>
                        <a:t> Cauchy</a:t>
                      </a:r>
                      <a:endParaRPr lang="en-US" dirty="0"/>
                    </a:p>
                  </a:txBody>
                  <a:tcPr/>
                </a:tc>
                <a:tc>
                  <a:txBody>
                    <a:bodyPr/>
                    <a:lstStyle/>
                    <a:p>
                      <a:pPr marL="0" indent="0">
                        <a:buNone/>
                      </a:pPr>
                      <a:r>
                        <a:rPr lang="en-US" dirty="0" smtClean="0"/>
                        <a:t>J. Yong-Min</a:t>
                      </a:r>
                    </a:p>
                    <a:p>
                      <a:pPr marL="0" indent="0">
                        <a:buNone/>
                      </a:pPr>
                      <a:r>
                        <a:rPr lang="en-US" dirty="0" smtClean="0"/>
                        <a:t>A. Alvarez</a:t>
                      </a:r>
                      <a:endParaRPr lang="en-US" dirty="0"/>
                    </a:p>
                  </a:txBody>
                  <a:tcPr/>
                </a:tc>
                <a:tc>
                  <a:txBody>
                    <a:bodyPr/>
                    <a:lstStyle/>
                    <a:p>
                      <a:r>
                        <a:rPr lang="en-US" dirty="0" smtClean="0"/>
                        <a:t>24 Nov- 30 Nov 2013</a:t>
                      </a:r>
                      <a:endParaRPr lang="en-US" dirty="0"/>
                    </a:p>
                  </a:txBody>
                  <a:tcPr/>
                </a:tc>
                <a:tc>
                  <a:txBody>
                    <a:bodyPr/>
                    <a:lstStyle/>
                    <a:p>
                      <a:r>
                        <a:rPr lang="en-US" dirty="0" smtClean="0"/>
                        <a:t>GROOM-REP13</a:t>
                      </a:r>
                      <a:endParaRPr lang="en-US" dirty="0"/>
                    </a:p>
                  </a:txBody>
                  <a:tcPr/>
                </a:tc>
              </a:tr>
              <a:tr h="370840">
                <a:tc>
                  <a:txBody>
                    <a:bodyPr/>
                    <a:lstStyle/>
                    <a:p>
                      <a:r>
                        <a:rPr lang="en-US" dirty="0" smtClean="0"/>
                        <a:t>Gareth Lee</a:t>
                      </a:r>
                      <a:endParaRPr lang="en-US" dirty="0"/>
                    </a:p>
                  </a:txBody>
                  <a:tcPr/>
                </a:tc>
                <a:tc>
                  <a:txBody>
                    <a:bodyPr/>
                    <a:lstStyle/>
                    <a:p>
                      <a:pPr marL="0" indent="0">
                        <a:buNone/>
                      </a:pPr>
                      <a:r>
                        <a:rPr lang="en-US" dirty="0" smtClean="0"/>
                        <a:t>R. Onken</a:t>
                      </a:r>
                      <a:endParaRPr lang="en-US" dirty="0"/>
                    </a:p>
                  </a:txBody>
                  <a:tcPr/>
                </a:tc>
                <a:tc>
                  <a:txBody>
                    <a:bodyPr/>
                    <a:lstStyle/>
                    <a:p>
                      <a:r>
                        <a:rPr lang="en-US" dirty="0" smtClean="0"/>
                        <a:t>6-26</a:t>
                      </a:r>
                      <a:r>
                        <a:rPr lang="en-US" baseline="0" dirty="0" smtClean="0"/>
                        <a:t> Jun 2014</a:t>
                      </a:r>
                      <a:endParaRPr lang="en-US" dirty="0"/>
                    </a:p>
                  </a:txBody>
                  <a:tcPr/>
                </a:tc>
                <a:tc>
                  <a:txBody>
                    <a:bodyPr/>
                    <a:lstStyle/>
                    <a:p>
                      <a:r>
                        <a:rPr lang="en-US" dirty="0" smtClean="0"/>
                        <a:t>REP14-MED</a:t>
                      </a:r>
                      <a:endParaRPr lang="en-US" dirty="0"/>
                    </a:p>
                  </a:txBody>
                  <a:tcPr/>
                </a:tc>
              </a:tr>
            </a:tbl>
          </a:graphicData>
        </a:graphic>
      </p:graphicFrame>
      <p:sp>
        <p:nvSpPr>
          <p:cNvPr id="7" name="Title 6"/>
          <p:cNvSpPr>
            <a:spLocks noGrp="1"/>
          </p:cNvSpPr>
          <p:nvPr>
            <p:ph type="title"/>
          </p:nvPr>
        </p:nvSpPr>
        <p:spPr/>
        <p:txBody>
          <a:bodyPr>
            <a:normAutofit fontScale="90000"/>
          </a:bodyPr>
          <a:lstStyle/>
          <a:p>
            <a:r>
              <a:rPr lang="en-US" dirty="0" smtClean="0"/>
              <a:t>COST STSM Inbound</a:t>
            </a:r>
            <a:br>
              <a:rPr lang="en-US" dirty="0" smtClean="0"/>
            </a:br>
            <a:endParaRPr lang="en-US" dirty="0"/>
          </a:p>
        </p:txBody>
      </p:sp>
    </p:spTree>
    <p:extLst>
      <p:ext uri="{BB962C8B-B14F-4D97-AF65-F5344CB8AC3E}">
        <p14:creationId xmlns="" xmlns:p14="http://schemas.microsoft.com/office/powerpoint/2010/main" val="370656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819532993"/>
              </p:ext>
            </p:extLst>
          </p:nvPr>
        </p:nvGraphicFramePr>
        <p:xfrm>
          <a:off x="1240221" y="1820193"/>
          <a:ext cx="6096000" cy="19253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Visitor</a:t>
                      </a:r>
                      <a:endParaRPr lang="en-US" dirty="0"/>
                    </a:p>
                  </a:txBody>
                  <a:tcPr/>
                </a:tc>
                <a:tc>
                  <a:txBody>
                    <a:bodyPr/>
                    <a:lstStyle/>
                    <a:p>
                      <a:r>
                        <a:rPr lang="en-US" dirty="0" smtClean="0"/>
                        <a:t>Supervisor</a:t>
                      </a:r>
                      <a:endParaRPr lang="en-US" dirty="0"/>
                    </a:p>
                  </a:txBody>
                  <a:tcPr/>
                </a:tc>
                <a:tc>
                  <a:txBody>
                    <a:bodyPr/>
                    <a:lstStyle/>
                    <a:p>
                      <a:r>
                        <a:rPr lang="en-US" dirty="0" smtClean="0"/>
                        <a:t>Dates</a:t>
                      </a:r>
                      <a:endParaRPr lang="en-US" dirty="0"/>
                    </a:p>
                  </a:txBody>
                  <a:tcPr/>
                </a:tc>
                <a:tc>
                  <a:txBody>
                    <a:bodyPr/>
                    <a:lstStyle/>
                    <a:p>
                      <a:r>
                        <a:rPr lang="en-US" dirty="0" smtClean="0"/>
                        <a:t>Subject</a:t>
                      </a:r>
                      <a:endParaRPr lang="en-US" dirty="0"/>
                    </a:p>
                  </a:txBody>
                  <a:tcPr/>
                </a:tc>
              </a:tr>
              <a:tr h="370840">
                <a:tc>
                  <a:txBody>
                    <a:bodyPr/>
                    <a:lstStyle/>
                    <a:p>
                      <a:r>
                        <a:rPr lang="en-US" dirty="0" smtClean="0"/>
                        <a:t>Daniele Cecchi</a:t>
                      </a:r>
                    </a:p>
                  </a:txBody>
                  <a:tcPr/>
                </a:tc>
                <a:tc>
                  <a:txBody>
                    <a:bodyPr/>
                    <a:lstStyle/>
                    <a:p>
                      <a:r>
                        <a:rPr lang="en-US" dirty="0" err="1" smtClean="0"/>
                        <a:t>Thiery</a:t>
                      </a:r>
                      <a:r>
                        <a:rPr lang="en-US" dirty="0" smtClean="0"/>
                        <a:t> </a:t>
                      </a:r>
                      <a:r>
                        <a:rPr lang="en-US" dirty="0" err="1" smtClean="0"/>
                        <a:t>Caval</a:t>
                      </a:r>
                      <a:endParaRPr lang="en-US" dirty="0" smtClean="0"/>
                    </a:p>
                    <a:p>
                      <a:r>
                        <a:rPr lang="en-US" dirty="0" smtClean="0"/>
                        <a:t>(IFREMER)</a:t>
                      </a:r>
                      <a:endParaRPr lang="en-US" dirty="0"/>
                    </a:p>
                  </a:txBody>
                  <a:tcPr/>
                </a:tc>
                <a:tc>
                  <a:txBody>
                    <a:bodyPr/>
                    <a:lstStyle/>
                    <a:p>
                      <a:r>
                        <a:rPr lang="en-US" dirty="0" smtClean="0">
                          <a:solidFill>
                            <a:schemeClr val="tx1"/>
                          </a:solidFill>
                        </a:rPr>
                        <a:t>Dec 2012</a:t>
                      </a:r>
                      <a:endParaRPr lang="en-US" dirty="0">
                        <a:solidFill>
                          <a:schemeClr val="tx1"/>
                        </a:solidFill>
                      </a:endParaRPr>
                    </a:p>
                  </a:txBody>
                  <a:tcPr/>
                </a:tc>
                <a:tc>
                  <a:txBody>
                    <a:bodyPr/>
                    <a:lstStyle/>
                    <a:p>
                      <a:r>
                        <a:rPr lang="en-US" dirty="0" smtClean="0"/>
                        <a:t>File</a:t>
                      </a:r>
                      <a:r>
                        <a:rPr lang="en-US" baseline="0" dirty="0" smtClean="0"/>
                        <a:t> format conventions</a:t>
                      </a:r>
                      <a:endParaRPr lang="en-US" dirty="0"/>
                    </a:p>
                  </a:txBody>
                  <a:tcPr/>
                </a:tc>
              </a:tr>
              <a:tr h="370840">
                <a:tc>
                  <a:txBody>
                    <a:bodyPr/>
                    <a:lstStyle/>
                    <a:p>
                      <a:r>
                        <a:rPr lang="en-US" dirty="0" smtClean="0"/>
                        <a:t>Bartolome</a:t>
                      </a:r>
                    </a:p>
                    <a:p>
                      <a:r>
                        <a:rPr lang="en-US" dirty="0" smtClean="0"/>
                        <a:t>Garau</a:t>
                      </a:r>
                      <a:endParaRPr lang="en-US" dirty="0"/>
                    </a:p>
                  </a:txBody>
                  <a:tcPr/>
                </a:tc>
                <a:tc>
                  <a:txBody>
                    <a:bodyPr/>
                    <a:lstStyle/>
                    <a:p>
                      <a:r>
                        <a:rPr lang="en-US" dirty="0" smtClean="0"/>
                        <a:t>Lucas </a:t>
                      </a:r>
                      <a:r>
                        <a:rPr lang="en-US" dirty="0" err="1" smtClean="0"/>
                        <a:t>Merckelbach</a:t>
                      </a:r>
                      <a:endParaRPr lang="en-US" dirty="0" smtClean="0"/>
                    </a:p>
                    <a:p>
                      <a:r>
                        <a:rPr lang="en-US" dirty="0" smtClean="0"/>
                        <a:t>(HZG)</a:t>
                      </a:r>
                      <a:endParaRPr lang="en-US" dirty="0"/>
                    </a:p>
                  </a:txBody>
                  <a:tcPr/>
                </a:tc>
                <a:tc>
                  <a:txBody>
                    <a:bodyPr/>
                    <a:lstStyle/>
                    <a:p>
                      <a:r>
                        <a:rPr lang="en-US" baseline="0" dirty="0" smtClean="0">
                          <a:solidFill>
                            <a:schemeClr val="tx1"/>
                          </a:solidFill>
                        </a:rPr>
                        <a:t>Jan 2013</a:t>
                      </a:r>
                      <a:endParaRPr lang="en-US" dirty="0">
                        <a:solidFill>
                          <a:schemeClr val="tx1"/>
                        </a:solidFill>
                      </a:endParaRPr>
                    </a:p>
                  </a:txBody>
                  <a:tcPr/>
                </a:tc>
                <a:tc>
                  <a:txBody>
                    <a:bodyPr/>
                    <a:lstStyle/>
                    <a:p>
                      <a:r>
                        <a:rPr lang="en-US" dirty="0" smtClean="0"/>
                        <a:t>CTD</a:t>
                      </a:r>
                      <a:r>
                        <a:rPr lang="en-US" baseline="0" dirty="0" smtClean="0"/>
                        <a:t> processing (thermal lag)</a:t>
                      </a:r>
                      <a:endParaRPr lang="en-US" dirty="0"/>
                    </a:p>
                  </a:txBody>
                  <a:tcPr/>
                </a:tc>
              </a:tr>
            </a:tbl>
          </a:graphicData>
        </a:graphic>
      </p:graphicFrame>
      <p:sp>
        <p:nvSpPr>
          <p:cNvPr id="5" name="Title 4"/>
          <p:cNvSpPr>
            <a:spLocks noGrp="1"/>
          </p:cNvSpPr>
          <p:nvPr>
            <p:ph type="title"/>
          </p:nvPr>
        </p:nvSpPr>
        <p:spPr/>
        <p:txBody>
          <a:bodyPr>
            <a:normAutofit fontScale="90000"/>
          </a:bodyPr>
          <a:lstStyle/>
          <a:p>
            <a:r>
              <a:rPr lang="en-US" dirty="0" smtClean="0"/>
              <a:t>COST STSM Outbound</a:t>
            </a:r>
            <a:br>
              <a:rPr lang="en-US" dirty="0" smtClean="0"/>
            </a:br>
            <a:endParaRPr lang="en-US" dirty="0"/>
          </a:p>
        </p:txBody>
      </p:sp>
    </p:spTree>
    <p:extLst>
      <p:ext uri="{BB962C8B-B14F-4D97-AF65-F5344CB8AC3E}">
        <p14:creationId xmlns="" xmlns:p14="http://schemas.microsoft.com/office/powerpoint/2010/main" val="335784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Introduction</a:t>
            </a:r>
          </a:p>
          <a:p>
            <a:r>
              <a:rPr lang="en-US" dirty="0" smtClean="0"/>
              <a:t>Networking and optimum mission planning </a:t>
            </a:r>
          </a:p>
          <a:p>
            <a:pPr lvl="1"/>
            <a:r>
              <a:rPr lang="en-US" dirty="0" smtClean="0"/>
              <a:t>Adaptive and optimum sampling of gliders</a:t>
            </a:r>
          </a:p>
          <a:p>
            <a:pPr lvl="1"/>
            <a:r>
              <a:rPr lang="en-US" dirty="0" smtClean="0"/>
              <a:t>Adaptive and optimum sampling of gliders as part of heterogeneous networks </a:t>
            </a:r>
          </a:p>
          <a:p>
            <a:r>
              <a:rPr lang="en-US" dirty="0" smtClean="0"/>
              <a:t>Automatic piloting</a:t>
            </a:r>
            <a:endParaRPr lang="en-US" dirty="0" smtClean="0"/>
          </a:p>
          <a:p>
            <a:pPr lvl="0"/>
            <a:r>
              <a:rPr lang="en-US" dirty="0" smtClean="0"/>
              <a:t>Increasing autonomy in gliders</a:t>
            </a:r>
          </a:p>
          <a:p>
            <a:r>
              <a:rPr lang="en-US" dirty="0" smtClean="0"/>
              <a:t>COST short term scientific missions</a:t>
            </a:r>
            <a:endParaRPr lang="en-US" dirty="0"/>
          </a:p>
        </p:txBody>
      </p:sp>
      <p:sp>
        <p:nvSpPr>
          <p:cNvPr id="2" name="Title 1"/>
          <p:cNvSpPr>
            <a:spLocks noGrp="1"/>
          </p:cNvSpPr>
          <p:nvPr>
            <p:ph type="title"/>
          </p:nvPr>
        </p:nvSpPr>
        <p:spPr/>
        <p:txBody>
          <a:bodyPr/>
          <a:lstStyle/>
          <a:p>
            <a:r>
              <a:rPr lang="en-US" smtClean="0"/>
              <a:t>Outline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1984667"/>
            <a:ext cx="5774267" cy="4525963"/>
          </a:xfrm>
        </p:spPr>
        <p:txBody>
          <a:bodyPr>
            <a:normAutofit fontScale="85000" lnSpcReduction="20000"/>
          </a:bodyPr>
          <a:lstStyle/>
          <a:p>
            <a:r>
              <a:rPr lang="en-US" dirty="0" smtClean="0"/>
              <a:t>Gliders can monitor vast areas of the ocean</a:t>
            </a:r>
          </a:p>
          <a:p>
            <a:r>
              <a:rPr lang="en-US" dirty="0" smtClean="0"/>
              <a:t>Due to their limited purchase and operating costs, gliders are well suited to implement a networked  concept of ocean observations.</a:t>
            </a:r>
          </a:p>
          <a:p>
            <a:r>
              <a:rPr lang="en-US" dirty="0" smtClean="0"/>
              <a:t>Implementing networks of gliders requires support systems to automatically handle piloting issues</a:t>
            </a:r>
          </a:p>
          <a:p>
            <a:r>
              <a:rPr lang="en-US" dirty="0" smtClean="0"/>
              <a:t>Presently, gliders cannot provide real time alerts about field anomalies. A reactive component needs to be included in the platform for exploration / surveillance tasks </a:t>
            </a:r>
            <a:endParaRPr lang="en-US" dirty="0"/>
          </a:p>
        </p:txBody>
      </p:sp>
      <p:pic>
        <p:nvPicPr>
          <p:cNvPr id="7"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6341828" y="1980130"/>
            <a:ext cx="2685155" cy="4110268"/>
          </a:xfrm>
        </p:spPr>
      </p:pic>
      <p:sp>
        <p:nvSpPr>
          <p:cNvPr id="4" name="Title 3"/>
          <p:cNvSpPr>
            <a:spLocks noGrp="1"/>
          </p:cNvSpPr>
          <p:nvPr>
            <p:ph type="title"/>
          </p:nvPr>
        </p:nvSpPr>
        <p:spPr/>
        <p:txBody>
          <a:bodyPr/>
          <a:lstStyle/>
          <a:p>
            <a:r>
              <a:rPr lang="en-US" smtClean="0"/>
              <a:t>Introduction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Networking and Optimum Mission Planning Methodology</a:t>
            </a:r>
            <a:br>
              <a:rPr lang="en-US" sz="2700" dirty="0" smtClean="0"/>
            </a:br>
            <a:r>
              <a:rPr lang="en-US" sz="2000" dirty="0" smtClean="0"/>
              <a:t>(Alvarez &amp; </a:t>
            </a:r>
            <a:r>
              <a:rPr lang="en-US" sz="2000" dirty="0" err="1" smtClean="0"/>
              <a:t>Mourre</a:t>
            </a:r>
            <a:r>
              <a:rPr lang="en-US" sz="2000" dirty="0" smtClean="0"/>
              <a:t>, J. Atmos. Ocean. Tech., 2012)</a:t>
            </a:r>
            <a:r>
              <a:rPr lang="en-US" sz="2000" dirty="0" smtClean="0">
                <a:latin typeface="Times New Roman" pitchFamily="18" charset="0"/>
              </a:rPr>
              <a:t/>
            </a:r>
            <a:br>
              <a:rPr lang="en-US" sz="2000" dirty="0" smtClean="0">
                <a:latin typeface="Times New Roman" pitchFamily="18" charset="0"/>
              </a:rPr>
            </a:br>
            <a:endParaRPr lang="en-US" sz="2000" dirty="0"/>
          </a:p>
        </p:txBody>
      </p:sp>
      <p:sp>
        <p:nvSpPr>
          <p:cNvPr id="3" name="Content Placeholder 2"/>
          <p:cNvSpPr>
            <a:spLocks noGrp="1"/>
          </p:cNvSpPr>
          <p:nvPr>
            <p:ph sz="half" idx="1"/>
          </p:nvPr>
        </p:nvSpPr>
        <p:spPr>
          <a:xfrm>
            <a:off x="1" y="1775117"/>
            <a:ext cx="4130565" cy="4658829"/>
          </a:xfrm>
        </p:spPr>
        <p:txBody>
          <a:bodyPr>
            <a:normAutofit fontScale="62500" lnSpcReduction="20000"/>
          </a:bodyPr>
          <a:lstStyle/>
          <a:p>
            <a:pPr defTabSz="914400">
              <a:buFont typeface="Wingdings" pitchFamily="2" charset="2"/>
              <a:buChar char="Ø"/>
            </a:pPr>
            <a:r>
              <a:rPr lang="en-GB" dirty="0" smtClean="0">
                <a:solidFill>
                  <a:srgbClr val="000000"/>
                </a:solidFill>
                <a:latin typeface="Arial" pitchFamily="34" charset="0"/>
                <a:ea typeface="Times New Roman" pitchFamily="18" charset="0"/>
              </a:rPr>
              <a:t>The advent of ocean observatories creates a demand for allocating and complementing observational resources, to maximize the information content of the collected data.</a:t>
            </a:r>
          </a:p>
          <a:p>
            <a:pPr defTabSz="914400">
              <a:buFont typeface="Wingdings" pitchFamily="2" charset="2"/>
              <a:buChar char="Ø"/>
            </a:pPr>
            <a:r>
              <a:rPr lang="en-GB" dirty="0" smtClean="0">
                <a:solidFill>
                  <a:srgbClr val="000000"/>
                </a:solidFill>
                <a:latin typeface="Arial" pitchFamily="34" charset="0"/>
                <a:ea typeface="Times New Roman" pitchFamily="18" charset="0"/>
              </a:rPr>
              <a:t>Compatibility between the observing capabilities of the different nodes must be found by designing optimum sampling strategies.</a:t>
            </a:r>
          </a:p>
          <a:p>
            <a:pPr defTabSz="914400">
              <a:buFont typeface="Wingdings" pitchFamily="2" charset="2"/>
              <a:buChar char="Ø"/>
            </a:pPr>
            <a:r>
              <a:rPr lang="en-GB" dirty="0" smtClean="0">
                <a:solidFill>
                  <a:srgbClr val="000000"/>
                </a:solidFill>
                <a:latin typeface="Arial" pitchFamily="34" charset="0"/>
                <a:ea typeface="Times New Roman" pitchFamily="18" charset="0"/>
              </a:rPr>
              <a:t>These sampling strategies could adapt to the evolution of the environment, considering the motion capabilities of some of the sensor nodes of the network. </a:t>
            </a:r>
          </a:p>
          <a:p>
            <a:pPr defTabSz="914400">
              <a:buFont typeface="Wingdings" pitchFamily="2" charset="2"/>
              <a:buChar char="Ø"/>
            </a:pPr>
            <a:r>
              <a:rPr lang="en-GB" dirty="0" smtClean="0">
                <a:solidFill>
                  <a:srgbClr val="000000"/>
                </a:solidFill>
                <a:latin typeface="Arial" pitchFamily="34" charset="0"/>
                <a:ea typeface="Times New Roman" pitchFamily="18" charset="0"/>
              </a:rPr>
              <a:t>Adaptation of the network topology requires a continuous feedback of information between the nodes and a data processing unit. </a:t>
            </a:r>
            <a:endParaRPr lang="en-GB" dirty="0" smtClean="0">
              <a:solidFill>
                <a:srgbClr val="000000"/>
              </a:solidFill>
              <a:latin typeface="Arial" pitchFamily="34" charset="0"/>
            </a:endParaRPr>
          </a:p>
          <a:p>
            <a:endParaRPr lang="en-US" dirty="0"/>
          </a:p>
        </p:txBody>
      </p:sp>
      <p:sp>
        <p:nvSpPr>
          <p:cNvPr id="5" name="Rectangle 4"/>
          <p:cNvSpPr/>
          <p:nvPr/>
        </p:nvSpPr>
        <p:spPr bwMode="auto">
          <a:xfrm>
            <a:off x="5670847" y="1775117"/>
            <a:ext cx="1971675" cy="4190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NUMERICAL MODEL</a:t>
            </a:r>
          </a:p>
        </p:txBody>
      </p:sp>
      <p:sp>
        <p:nvSpPr>
          <p:cNvPr id="6" name="Rectangle 5"/>
          <p:cNvSpPr/>
          <p:nvPr/>
        </p:nvSpPr>
        <p:spPr bwMode="auto">
          <a:xfrm>
            <a:off x="4702962" y="2605532"/>
            <a:ext cx="3907445" cy="73709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PROCESSING UNIT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00000"/>
                </a:solidFill>
                <a:latin typeface="+mn-lt"/>
              </a:rPr>
              <a:t>C</a:t>
            </a:r>
            <a:r>
              <a:rPr kumimoji="0" lang="en-US" sz="1400" b="0" i="0" u="none" strike="noStrike" kern="0" cap="none" spc="0" normalizeH="0" baseline="0" noProof="0" dirty="0" err="1" smtClean="0">
                <a:ln>
                  <a:noFill/>
                </a:ln>
                <a:solidFill>
                  <a:srgbClr val="000000"/>
                </a:solidFill>
                <a:effectLst/>
                <a:uLnTx/>
                <a:uFillTx/>
                <a:latin typeface="+mn-lt"/>
              </a:rPr>
              <a:t>ovariance</a:t>
            </a:r>
            <a:r>
              <a:rPr kumimoji="0" lang="en-US" sz="1400" b="0" i="0" u="none" strike="noStrike" kern="0" cap="none" spc="0" normalizeH="0" baseline="0" noProof="0" dirty="0" smtClean="0">
                <a:ln>
                  <a:noFill/>
                </a:ln>
                <a:solidFill>
                  <a:srgbClr val="000000"/>
                </a:solidFill>
                <a:effectLst/>
                <a:uLnTx/>
                <a:uFillTx/>
                <a:latin typeface="+mn-lt"/>
              </a:rPr>
              <a:t> from models  </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smtClean="0">
                <a:solidFill>
                  <a:srgbClr val="000000"/>
                </a:solidFill>
                <a:latin typeface="+mn-lt"/>
              </a:rPr>
              <a:t>Velocity</a:t>
            </a:r>
            <a:r>
              <a:rPr kumimoji="0" lang="en-US" sz="1400" b="0" i="0" u="none" strike="noStrike" kern="0" cap="none" spc="0" normalizeH="0" baseline="0" noProof="0" dirty="0" smtClean="0">
                <a:ln>
                  <a:noFill/>
                </a:ln>
                <a:solidFill>
                  <a:srgbClr val="000000"/>
                </a:solidFill>
                <a:effectLst/>
                <a:uLnTx/>
                <a:uFillTx/>
                <a:latin typeface="+mn-lt"/>
              </a:rPr>
              <a:t> field from models</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sp>
        <p:nvSpPr>
          <p:cNvPr id="7" name="Rectangle 6"/>
          <p:cNvSpPr/>
          <p:nvPr/>
        </p:nvSpPr>
        <p:spPr bwMode="auto">
          <a:xfrm>
            <a:off x="4713137" y="3753939"/>
            <a:ext cx="3887094" cy="9525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MISSION PLANNER UNIT</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mn-lt"/>
              </a:rPr>
              <a:t>1. Reproduce glider navigation with surface</a:t>
            </a:r>
            <a:r>
              <a:rPr kumimoji="0" lang="en-US" sz="1400" b="0" i="0" u="none" strike="noStrike" kern="0" cap="none" spc="0" normalizeH="0" noProof="0" dirty="0" smtClean="0">
                <a:ln>
                  <a:noFill/>
                </a:ln>
                <a:solidFill>
                  <a:srgbClr val="000000"/>
                </a:solidFill>
                <a:effectLst/>
                <a:uLnTx/>
                <a:uFillTx/>
                <a:latin typeface="+mn-lt"/>
              </a:rPr>
              <a:t> </a:t>
            </a:r>
            <a:r>
              <a:rPr kumimoji="0" lang="en-US" sz="1400" b="0" i="0" u="none" strike="noStrike" kern="0" cap="none" spc="0" normalizeH="0" baseline="0" noProof="0" dirty="0" smtClean="0">
                <a:ln>
                  <a:noFill/>
                </a:ln>
                <a:solidFill>
                  <a:srgbClr val="000000"/>
                </a:solidFill>
                <a:effectLst/>
                <a:uLnTx/>
                <a:uFillTx/>
                <a:latin typeface="+mn-lt"/>
              </a:rPr>
              <a:t>points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mn-lt"/>
              </a:rPr>
              <a:t>2. Evaluate cost function +</a:t>
            </a:r>
            <a:r>
              <a:rPr kumimoji="0" lang="en-US" sz="1400" b="0" i="0" u="none" strike="noStrike" kern="0" cap="none" spc="0" normalizeH="0" noProof="0" dirty="0" smtClean="0">
                <a:ln>
                  <a:noFill/>
                </a:ln>
                <a:solidFill>
                  <a:srgbClr val="000000"/>
                </a:solidFill>
                <a:effectLst/>
                <a:uLnTx/>
                <a:uFillTx/>
                <a:latin typeface="+mn-lt"/>
              </a:rPr>
              <a:t> path planning</a:t>
            </a:r>
            <a:endParaRPr kumimoji="0" lang="en-US" sz="1400" b="0" i="0" u="none" strike="noStrike" kern="0" cap="none" spc="0" normalizeH="0" baseline="0" noProof="0" dirty="0" smtClean="0">
              <a:ln>
                <a:noFill/>
              </a:ln>
              <a:solidFill>
                <a:srgbClr val="000000"/>
              </a:solidFill>
              <a:effectLst/>
              <a:uLnTx/>
              <a:uFillTx/>
              <a:latin typeface="+mn-lt"/>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mn-lt"/>
              </a:rPr>
              <a:t>3</a:t>
            </a:r>
            <a:r>
              <a:rPr kumimoji="0" lang="en-US" sz="1400" b="0" i="0" u="none" strike="noStrike" kern="0" cap="none" spc="0" normalizeH="0" baseline="0" noProof="0" dirty="0" smtClean="0">
                <a:ln>
                  <a:noFill/>
                </a:ln>
                <a:solidFill>
                  <a:srgbClr val="000000"/>
                </a:solidFill>
                <a:effectLst/>
                <a:uLnTx/>
                <a:uFillTx/>
                <a:latin typeface="+mn-lt"/>
              </a:rPr>
              <a:t>. Optimization</a:t>
            </a:r>
            <a:endParaRPr kumimoji="0" lang="en-US" sz="1400" b="0" i="0" u="none" strike="noStrike" kern="0" cap="none" spc="0" normalizeH="0" baseline="0" noProof="0" dirty="0" smtClean="0">
              <a:ln>
                <a:noFill/>
              </a:ln>
              <a:solidFill>
                <a:srgbClr val="000000"/>
              </a:solidFill>
              <a:effectLst/>
              <a:uLnTx/>
              <a:uFillTx/>
              <a:latin typeface="+mn-lt"/>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sp>
        <p:nvSpPr>
          <p:cNvPr id="8" name="Rectangle 7"/>
          <p:cNvSpPr/>
          <p:nvPr/>
        </p:nvSpPr>
        <p:spPr bwMode="auto">
          <a:xfrm>
            <a:off x="4022640" y="5313018"/>
            <a:ext cx="1758771" cy="39052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PATTERN SEARCH</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sp>
        <p:nvSpPr>
          <p:cNvPr id="9" name="Rectangle 8"/>
          <p:cNvSpPr/>
          <p:nvPr/>
        </p:nvSpPr>
        <p:spPr bwMode="auto">
          <a:xfrm>
            <a:off x="5887094" y="5313018"/>
            <a:ext cx="1539181" cy="39052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GENETIC ALG.</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sp>
        <p:nvSpPr>
          <p:cNvPr id="10" name="Rectangle 9"/>
          <p:cNvSpPr/>
          <p:nvPr/>
        </p:nvSpPr>
        <p:spPr bwMode="auto">
          <a:xfrm>
            <a:off x="7537662" y="5313018"/>
            <a:ext cx="1539181" cy="39052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SIMULATED AN.</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sp>
        <p:nvSpPr>
          <p:cNvPr id="11" name="Rectangle 10"/>
          <p:cNvSpPr/>
          <p:nvPr/>
        </p:nvSpPr>
        <p:spPr bwMode="auto">
          <a:xfrm>
            <a:off x="5770860" y="5919596"/>
            <a:ext cx="1771649" cy="51435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MISSION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rPr>
              <a:t>Winner</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mn-lt"/>
            </a:endParaRPr>
          </a:p>
        </p:txBody>
      </p:sp>
      <p:cxnSp>
        <p:nvCxnSpPr>
          <p:cNvPr id="15" name="Straight Arrow Connector 14"/>
          <p:cNvCxnSpPr>
            <a:stCxn id="6" idx="2"/>
            <a:endCxn id="7" idx="0"/>
          </p:cNvCxnSpPr>
          <p:nvPr/>
        </p:nvCxnSpPr>
        <p:spPr>
          <a:xfrm flipH="1">
            <a:off x="6656684" y="3342623"/>
            <a:ext cx="1" cy="411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2"/>
            <a:endCxn id="6" idx="0"/>
          </p:cNvCxnSpPr>
          <p:nvPr/>
        </p:nvCxnSpPr>
        <p:spPr>
          <a:xfrm>
            <a:off x="6656685" y="2194216"/>
            <a:ext cx="0" cy="411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8" idx="0"/>
          </p:cNvCxnSpPr>
          <p:nvPr/>
        </p:nvCxnSpPr>
        <p:spPr>
          <a:xfrm flipH="1">
            <a:off x="4902026" y="4706439"/>
            <a:ext cx="1754658" cy="606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2"/>
            <a:endCxn id="9" idx="0"/>
          </p:cNvCxnSpPr>
          <p:nvPr/>
        </p:nvCxnSpPr>
        <p:spPr>
          <a:xfrm>
            <a:off x="6656684" y="4706439"/>
            <a:ext cx="1" cy="606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2"/>
            <a:endCxn id="10" idx="0"/>
          </p:cNvCxnSpPr>
          <p:nvPr/>
        </p:nvCxnSpPr>
        <p:spPr>
          <a:xfrm>
            <a:off x="6656684" y="4706439"/>
            <a:ext cx="1650569" cy="606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hape 24"/>
          <p:cNvCxnSpPr>
            <a:stCxn id="8" idx="2"/>
            <a:endCxn id="11" idx="1"/>
          </p:cNvCxnSpPr>
          <p:nvPr/>
        </p:nvCxnSpPr>
        <p:spPr>
          <a:xfrm rot="16200000" flipH="1">
            <a:off x="5099829" y="5505739"/>
            <a:ext cx="473229" cy="86883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hape 26"/>
          <p:cNvCxnSpPr>
            <a:stCxn id="10" idx="2"/>
            <a:endCxn id="11" idx="3"/>
          </p:cNvCxnSpPr>
          <p:nvPr/>
        </p:nvCxnSpPr>
        <p:spPr>
          <a:xfrm rot="5400000">
            <a:off x="7688267" y="5557784"/>
            <a:ext cx="473229" cy="7647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9" idx="2"/>
            <a:endCxn id="11" idx="0"/>
          </p:cNvCxnSpPr>
          <p:nvPr/>
        </p:nvCxnSpPr>
        <p:spPr>
          <a:xfrm>
            <a:off x="6656685" y="5703542"/>
            <a:ext cx="0" cy="216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641772" y="1789280"/>
            <a:ext cx="0" cy="4466582"/>
          </a:xfrm>
          <a:prstGeom prst="line">
            <a:avLst/>
          </a:prstGeom>
          <a:noFill/>
          <a:ln w="6350" cap="flat" cmpd="sng" algn="ctr">
            <a:solidFill>
              <a:sysClr val="windowText" lastClr="000000"/>
            </a:solidFill>
            <a:prstDash val="sysDot"/>
          </a:ln>
          <a:effectLst/>
        </p:spPr>
      </p:cxnSp>
      <p:cxnSp>
        <p:nvCxnSpPr>
          <p:cNvPr id="22" name="Straight Connector 21"/>
          <p:cNvCxnSpPr/>
          <p:nvPr/>
        </p:nvCxnSpPr>
        <p:spPr>
          <a:xfrm>
            <a:off x="5355772" y="1720181"/>
            <a:ext cx="0" cy="4535681"/>
          </a:xfrm>
          <a:prstGeom prst="line">
            <a:avLst/>
          </a:prstGeom>
          <a:noFill/>
          <a:ln w="6350" cap="flat" cmpd="sng" algn="ctr">
            <a:solidFill>
              <a:sysClr val="windowText" lastClr="000000"/>
            </a:solidFill>
            <a:prstDash val="sysDot"/>
          </a:ln>
          <a:effectLst/>
        </p:spPr>
      </p:cxnSp>
      <p:cxnSp>
        <p:nvCxnSpPr>
          <p:cNvPr id="24" name="Straight Connector 23"/>
          <p:cNvCxnSpPr/>
          <p:nvPr/>
        </p:nvCxnSpPr>
        <p:spPr>
          <a:xfrm>
            <a:off x="3069773" y="1779473"/>
            <a:ext cx="0" cy="4476389"/>
          </a:xfrm>
          <a:prstGeom prst="line">
            <a:avLst/>
          </a:prstGeom>
          <a:noFill/>
          <a:ln w="6350" cap="flat" cmpd="sng" algn="ctr">
            <a:solidFill>
              <a:sysClr val="windowText" lastClr="000000"/>
            </a:solidFill>
            <a:prstDash val="sysDot"/>
          </a:ln>
          <a:effectLst/>
        </p:spPr>
      </p:cxnSp>
      <p:cxnSp>
        <p:nvCxnSpPr>
          <p:cNvPr id="25" name="Straight Connector 24"/>
          <p:cNvCxnSpPr/>
          <p:nvPr/>
        </p:nvCxnSpPr>
        <p:spPr>
          <a:xfrm>
            <a:off x="783772" y="1720181"/>
            <a:ext cx="0" cy="4724400"/>
          </a:xfrm>
          <a:prstGeom prst="line">
            <a:avLst/>
          </a:prstGeom>
          <a:noFill/>
          <a:ln w="6350" cap="flat" cmpd="sng" algn="ctr">
            <a:solidFill>
              <a:sysClr val="windowText" lastClr="000000"/>
            </a:solidFill>
            <a:prstDash val="sysDot"/>
          </a:ln>
          <a:effectLst/>
        </p:spPr>
      </p:cxnSp>
      <p:cxnSp>
        <p:nvCxnSpPr>
          <p:cNvPr id="26" name="Straight Arrow Connector 25"/>
          <p:cNvCxnSpPr/>
          <p:nvPr/>
        </p:nvCxnSpPr>
        <p:spPr>
          <a:xfrm>
            <a:off x="326572" y="1779473"/>
            <a:ext cx="8234363" cy="9525"/>
          </a:xfrm>
          <a:prstGeom prst="straightConnector1">
            <a:avLst/>
          </a:prstGeom>
          <a:noFill/>
          <a:ln w="31750" cap="flat" cmpd="sng" algn="ctr">
            <a:solidFill>
              <a:srgbClr val="4F81BD">
                <a:shade val="95000"/>
                <a:satMod val="105000"/>
              </a:srgbClr>
            </a:solidFill>
            <a:prstDash val="solid"/>
            <a:tailEnd type="arrow"/>
          </a:ln>
          <a:effectLst/>
        </p:spPr>
      </p:cxnSp>
      <p:sp>
        <p:nvSpPr>
          <p:cNvPr id="27" name="TextBox 26"/>
          <p:cNvSpPr txBox="1"/>
          <p:nvPr/>
        </p:nvSpPr>
        <p:spPr>
          <a:xfrm>
            <a:off x="402772" y="1604614"/>
            <a:ext cx="914400" cy="369332"/>
          </a:xfrm>
          <a:prstGeom prst="rect">
            <a:avLst/>
          </a:prstGeom>
          <a:solidFill>
            <a:sysClr val="window" lastClr="FFFFFF"/>
          </a:solidFill>
        </p:spPr>
        <p:txBody>
          <a:bodyPr wrap="square" rtlCol="0">
            <a:spAutoFit/>
          </a:bodyPr>
          <a:lstStyle/>
          <a:p>
            <a:pPr defTabSz="914400" fontAlgn="auto">
              <a:spcBef>
                <a:spcPts val="0"/>
              </a:spcBef>
              <a:spcAft>
                <a:spcPts val="0"/>
              </a:spcAft>
              <a:defRPr/>
            </a:pPr>
            <a:r>
              <a:rPr lang="en-US" kern="0" dirty="0" smtClean="0">
                <a:solidFill>
                  <a:srgbClr val="4F81BD"/>
                </a:solidFill>
                <a:latin typeface="Calibri"/>
              </a:rPr>
              <a:t>20 Aug</a:t>
            </a:r>
          </a:p>
        </p:txBody>
      </p:sp>
      <p:sp>
        <p:nvSpPr>
          <p:cNvPr id="28" name="TextBox 27"/>
          <p:cNvSpPr txBox="1"/>
          <p:nvPr/>
        </p:nvSpPr>
        <p:spPr>
          <a:xfrm>
            <a:off x="2764972" y="1604614"/>
            <a:ext cx="990600" cy="369332"/>
          </a:xfrm>
          <a:prstGeom prst="rect">
            <a:avLst/>
          </a:prstGeom>
          <a:solidFill>
            <a:sysClr val="window" lastClr="FFFFFF"/>
          </a:solidFill>
        </p:spPr>
        <p:txBody>
          <a:bodyPr wrap="square" rtlCol="0">
            <a:spAutoFit/>
          </a:bodyPr>
          <a:lstStyle/>
          <a:p>
            <a:pPr defTabSz="914400" fontAlgn="auto">
              <a:spcBef>
                <a:spcPts val="0"/>
              </a:spcBef>
              <a:spcAft>
                <a:spcPts val="0"/>
              </a:spcAft>
              <a:defRPr/>
            </a:pPr>
            <a:r>
              <a:rPr lang="en-US" kern="0" dirty="0" smtClean="0">
                <a:solidFill>
                  <a:srgbClr val="4F81BD"/>
                </a:solidFill>
                <a:latin typeface="Calibri"/>
              </a:rPr>
              <a:t>22 Aug</a:t>
            </a:r>
          </a:p>
        </p:txBody>
      </p:sp>
      <p:sp>
        <p:nvSpPr>
          <p:cNvPr id="29" name="TextBox 28"/>
          <p:cNvSpPr txBox="1"/>
          <p:nvPr/>
        </p:nvSpPr>
        <p:spPr>
          <a:xfrm>
            <a:off x="4822372" y="1604614"/>
            <a:ext cx="990600" cy="369332"/>
          </a:xfrm>
          <a:prstGeom prst="rect">
            <a:avLst/>
          </a:prstGeom>
          <a:solidFill>
            <a:sysClr val="window" lastClr="FFFFFF"/>
          </a:solidFill>
        </p:spPr>
        <p:txBody>
          <a:bodyPr wrap="square" rtlCol="0">
            <a:spAutoFit/>
          </a:bodyPr>
          <a:lstStyle/>
          <a:p>
            <a:pPr defTabSz="914400" fontAlgn="auto">
              <a:spcBef>
                <a:spcPts val="0"/>
              </a:spcBef>
              <a:spcAft>
                <a:spcPts val="0"/>
              </a:spcAft>
              <a:defRPr/>
            </a:pPr>
            <a:r>
              <a:rPr lang="en-US" kern="0" dirty="0" smtClean="0">
                <a:solidFill>
                  <a:srgbClr val="4F81BD"/>
                </a:solidFill>
                <a:latin typeface="Calibri"/>
              </a:rPr>
              <a:t>24 Aug</a:t>
            </a:r>
          </a:p>
        </p:txBody>
      </p:sp>
      <p:sp>
        <p:nvSpPr>
          <p:cNvPr id="32" name="TextBox 31"/>
          <p:cNvSpPr txBox="1"/>
          <p:nvPr/>
        </p:nvSpPr>
        <p:spPr>
          <a:xfrm>
            <a:off x="7260772" y="1604614"/>
            <a:ext cx="990600" cy="369332"/>
          </a:xfrm>
          <a:prstGeom prst="rect">
            <a:avLst/>
          </a:prstGeom>
          <a:solidFill>
            <a:sysClr val="window" lastClr="FFFFFF"/>
          </a:solidFill>
        </p:spPr>
        <p:txBody>
          <a:bodyPr wrap="square" rtlCol="0">
            <a:spAutoFit/>
          </a:bodyPr>
          <a:lstStyle/>
          <a:p>
            <a:pPr defTabSz="914400" fontAlgn="auto">
              <a:spcBef>
                <a:spcPts val="0"/>
              </a:spcBef>
              <a:spcAft>
                <a:spcPts val="0"/>
              </a:spcAft>
              <a:defRPr/>
            </a:pPr>
            <a:r>
              <a:rPr lang="en-US" kern="0" dirty="0" smtClean="0">
                <a:solidFill>
                  <a:srgbClr val="4F81BD"/>
                </a:solidFill>
                <a:latin typeface="Calibri"/>
              </a:rPr>
              <a:t>26 Aug</a:t>
            </a:r>
          </a:p>
        </p:txBody>
      </p:sp>
      <p:sp>
        <p:nvSpPr>
          <p:cNvPr id="33" name="Left Bracket 32"/>
          <p:cNvSpPr/>
          <p:nvPr/>
        </p:nvSpPr>
        <p:spPr>
          <a:xfrm rot="16200000" flipV="1">
            <a:off x="4022272" y="1261714"/>
            <a:ext cx="381000" cy="2286000"/>
          </a:xfrm>
          <a:prstGeom prst="leftBracket">
            <a:avLst/>
          </a:prstGeom>
          <a:noFill/>
          <a:ln w="9525" cap="flat" cmpd="sng" algn="ctr">
            <a:solidFill>
              <a:srgbClr val="9BBB59"/>
            </a:solidFill>
            <a:prstDash val="solid"/>
          </a:ln>
          <a:effectLst/>
        </p:spPr>
        <p:txBody>
          <a:bodyPr rtlCol="0" anchor="ctr"/>
          <a:lstStyle/>
          <a:p>
            <a:pPr algn="ctr" defTabSz="914400" fontAlgn="auto">
              <a:spcBef>
                <a:spcPts val="0"/>
              </a:spcBef>
              <a:spcAft>
                <a:spcPts val="0"/>
              </a:spcAft>
              <a:defRPr/>
            </a:pPr>
            <a:endParaRPr lang="en-US" kern="0" dirty="0" smtClean="0">
              <a:solidFill>
                <a:srgbClr val="FF0000"/>
              </a:solidFill>
              <a:latin typeface="Calibri"/>
            </a:endParaRPr>
          </a:p>
        </p:txBody>
      </p:sp>
      <p:sp>
        <p:nvSpPr>
          <p:cNvPr id="34" name="TextBox 33"/>
          <p:cNvSpPr txBox="1"/>
          <p:nvPr/>
        </p:nvSpPr>
        <p:spPr>
          <a:xfrm>
            <a:off x="3450772" y="2519014"/>
            <a:ext cx="1752600" cy="369332"/>
          </a:xfrm>
          <a:prstGeom prst="rect">
            <a:avLst/>
          </a:prstGeom>
          <a:noFill/>
        </p:spPr>
        <p:txBody>
          <a:bodyPr wrap="square" rtlCol="0">
            <a:spAutoFit/>
          </a:bodyPr>
          <a:lstStyle/>
          <a:p>
            <a:pPr defTabSz="914400" fontAlgn="auto">
              <a:spcBef>
                <a:spcPts val="0"/>
              </a:spcBef>
              <a:spcAft>
                <a:spcPts val="0"/>
              </a:spcAft>
              <a:defRPr/>
            </a:pPr>
            <a:r>
              <a:rPr lang="en-US" kern="0" dirty="0" smtClean="0">
                <a:solidFill>
                  <a:srgbClr val="9BBB59"/>
                </a:solidFill>
                <a:latin typeface="Calibri"/>
                <a:sym typeface="Wingdings" pitchFamily="2" charset="2"/>
              </a:rPr>
              <a:t>3DSE forecast </a:t>
            </a:r>
          </a:p>
        </p:txBody>
      </p:sp>
      <p:sp>
        <p:nvSpPr>
          <p:cNvPr id="35" name="Left Bracket 34"/>
          <p:cNvSpPr/>
          <p:nvPr/>
        </p:nvSpPr>
        <p:spPr>
          <a:xfrm rot="16200000" flipV="1">
            <a:off x="6308272" y="3297348"/>
            <a:ext cx="381000" cy="2286000"/>
          </a:xfrm>
          <a:prstGeom prst="leftBracket">
            <a:avLst/>
          </a:prstGeom>
          <a:noFill/>
          <a:ln w="9525" cap="flat" cmpd="sng" algn="ctr">
            <a:solidFill>
              <a:srgbClr val="9BBB59"/>
            </a:solidFill>
            <a:prstDash val="solid"/>
          </a:ln>
          <a:effectLst/>
        </p:spPr>
        <p:txBody>
          <a:bodyPr rtlCol="0" anchor="ctr"/>
          <a:lstStyle/>
          <a:p>
            <a:pPr algn="ctr" defTabSz="914400" fontAlgn="auto">
              <a:spcBef>
                <a:spcPts val="0"/>
              </a:spcBef>
              <a:spcAft>
                <a:spcPts val="0"/>
              </a:spcAft>
              <a:defRPr/>
            </a:pPr>
            <a:endParaRPr lang="en-US" kern="0" dirty="0" smtClean="0">
              <a:solidFill>
                <a:srgbClr val="FF0000"/>
              </a:solidFill>
              <a:latin typeface="Calibri"/>
            </a:endParaRPr>
          </a:p>
        </p:txBody>
      </p:sp>
      <p:sp>
        <p:nvSpPr>
          <p:cNvPr id="36" name="TextBox 35"/>
          <p:cNvSpPr txBox="1"/>
          <p:nvPr/>
        </p:nvSpPr>
        <p:spPr>
          <a:xfrm>
            <a:off x="5660572" y="4543762"/>
            <a:ext cx="1752600" cy="369332"/>
          </a:xfrm>
          <a:prstGeom prst="rect">
            <a:avLst/>
          </a:prstGeom>
          <a:noFill/>
        </p:spPr>
        <p:txBody>
          <a:bodyPr wrap="square" rtlCol="0">
            <a:spAutoFit/>
          </a:bodyPr>
          <a:lstStyle/>
          <a:p>
            <a:pPr defTabSz="914400" fontAlgn="auto">
              <a:spcBef>
                <a:spcPts val="0"/>
              </a:spcBef>
              <a:spcAft>
                <a:spcPts val="0"/>
              </a:spcAft>
              <a:defRPr/>
            </a:pPr>
            <a:r>
              <a:rPr lang="en-US" kern="0" dirty="0" smtClean="0">
                <a:solidFill>
                  <a:srgbClr val="9BBB59"/>
                </a:solidFill>
                <a:latin typeface="Calibri"/>
                <a:sym typeface="Wingdings" pitchFamily="2" charset="2"/>
              </a:rPr>
              <a:t>3DSE forecast </a:t>
            </a:r>
          </a:p>
        </p:txBody>
      </p:sp>
      <p:pic>
        <p:nvPicPr>
          <p:cNvPr id="37" name="Picture 36" descr="GRETA_track_SST_22Aug.png"/>
          <p:cNvPicPr>
            <a:picLocks noChangeAspect="1"/>
          </p:cNvPicPr>
          <p:nvPr/>
        </p:nvPicPr>
        <p:blipFill>
          <a:blip r:embed="rId3" cstate="print"/>
          <a:stretch>
            <a:fillRect/>
          </a:stretch>
        </p:blipFill>
        <p:spPr>
          <a:xfrm>
            <a:off x="-32657" y="1915100"/>
            <a:ext cx="1523697" cy="1142773"/>
          </a:xfrm>
          <a:prstGeom prst="rect">
            <a:avLst/>
          </a:prstGeom>
        </p:spPr>
      </p:pic>
      <p:pic>
        <p:nvPicPr>
          <p:cNvPr id="38" name="Picture 37" descr="GRETA_track_SST_24Aug.png"/>
          <p:cNvPicPr>
            <a:picLocks noChangeAspect="1"/>
          </p:cNvPicPr>
          <p:nvPr/>
        </p:nvPicPr>
        <p:blipFill>
          <a:blip r:embed="rId4" cstate="print"/>
          <a:stretch>
            <a:fillRect/>
          </a:stretch>
        </p:blipFill>
        <p:spPr>
          <a:xfrm>
            <a:off x="2514297" y="3094531"/>
            <a:ext cx="1812775" cy="1359581"/>
          </a:xfrm>
          <a:prstGeom prst="rect">
            <a:avLst/>
          </a:prstGeom>
        </p:spPr>
      </p:pic>
      <p:pic>
        <p:nvPicPr>
          <p:cNvPr id="39" name="Picture 38" descr="GRETA_track_SST_26Aug.png"/>
          <p:cNvPicPr>
            <a:picLocks noChangeAspect="1"/>
          </p:cNvPicPr>
          <p:nvPr/>
        </p:nvPicPr>
        <p:blipFill>
          <a:blip r:embed="rId5" cstate="print"/>
          <a:stretch>
            <a:fillRect/>
          </a:stretch>
        </p:blipFill>
        <p:spPr>
          <a:xfrm>
            <a:off x="5083630" y="4962208"/>
            <a:ext cx="2078098" cy="1558574"/>
          </a:xfrm>
          <a:prstGeom prst="rect">
            <a:avLst/>
          </a:prstGeom>
        </p:spPr>
      </p:pic>
      <p:pic>
        <p:nvPicPr>
          <p:cNvPr id="40" name="Picture 39" descr="RMSD_adaptive_sampling_persource_20100826.png"/>
          <p:cNvPicPr>
            <a:picLocks noChangeAspect="1"/>
          </p:cNvPicPr>
          <p:nvPr/>
        </p:nvPicPr>
        <p:blipFill rotWithShape="1">
          <a:blip r:embed="rId6" cstate="print"/>
          <a:srcRect r="8693"/>
          <a:stretch/>
        </p:blipFill>
        <p:spPr>
          <a:xfrm>
            <a:off x="6470203" y="2138344"/>
            <a:ext cx="2586711" cy="2124745"/>
          </a:xfrm>
          <a:prstGeom prst="rect">
            <a:avLst/>
          </a:prstGeom>
        </p:spPr>
      </p:pic>
      <p:pic>
        <p:nvPicPr>
          <p:cNvPr id="41" name="Picture 40" descr="LAURA_track_SST_22Aug.png"/>
          <p:cNvPicPr>
            <a:picLocks noChangeAspect="1"/>
          </p:cNvPicPr>
          <p:nvPr/>
        </p:nvPicPr>
        <p:blipFill>
          <a:blip r:embed="rId7" cstate="print"/>
          <a:stretch>
            <a:fillRect/>
          </a:stretch>
        </p:blipFill>
        <p:spPr>
          <a:xfrm>
            <a:off x="1491039" y="1903081"/>
            <a:ext cx="1555745" cy="1166809"/>
          </a:xfrm>
          <a:prstGeom prst="rect">
            <a:avLst/>
          </a:prstGeom>
        </p:spPr>
      </p:pic>
      <p:pic>
        <p:nvPicPr>
          <p:cNvPr id="42" name="Picture 41" descr="LAURA_track_SST_24Aug.png"/>
          <p:cNvPicPr>
            <a:picLocks noChangeAspect="1"/>
          </p:cNvPicPr>
          <p:nvPr/>
        </p:nvPicPr>
        <p:blipFill>
          <a:blip r:embed="rId8" cstate="print"/>
          <a:stretch>
            <a:fillRect/>
          </a:stretch>
        </p:blipFill>
        <p:spPr>
          <a:xfrm>
            <a:off x="4244289" y="3136060"/>
            <a:ext cx="1748299" cy="1311225"/>
          </a:xfrm>
          <a:prstGeom prst="rect">
            <a:avLst/>
          </a:prstGeom>
        </p:spPr>
      </p:pic>
      <p:pic>
        <p:nvPicPr>
          <p:cNvPr id="43" name="Picture 42" descr="LAURA_track_SST_26Aug.png"/>
          <p:cNvPicPr>
            <a:picLocks noChangeAspect="1"/>
          </p:cNvPicPr>
          <p:nvPr/>
        </p:nvPicPr>
        <p:blipFill>
          <a:blip r:embed="rId9" cstate="print"/>
          <a:stretch>
            <a:fillRect/>
          </a:stretch>
        </p:blipFill>
        <p:spPr>
          <a:xfrm>
            <a:off x="6990588" y="4983980"/>
            <a:ext cx="2043759" cy="1532819"/>
          </a:xfrm>
          <a:prstGeom prst="rect">
            <a:avLst/>
          </a:prstGeom>
        </p:spPr>
      </p:pic>
      <p:sp>
        <p:nvSpPr>
          <p:cNvPr id="30" name="Title 29"/>
          <p:cNvSpPr>
            <a:spLocks noGrp="1"/>
          </p:cNvSpPr>
          <p:nvPr>
            <p:ph type="title"/>
          </p:nvPr>
        </p:nvSpPr>
        <p:spPr>
          <a:xfrm>
            <a:off x="0" y="876013"/>
            <a:ext cx="9144000" cy="942396"/>
          </a:xfrm>
        </p:spPr>
        <p:txBody>
          <a:bodyPr>
            <a:normAutofit/>
          </a:bodyPr>
          <a:lstStyle/>
          <a:p>
            <a:r>
              <a:rPr lang="en-US" sz="2700" dirty="0" smtClean="0">
                <a:solidFill>
                  <a:prstClr val="black"/>
                </a:solidFill>
              </a:rPr>
              <a:t>Networking and optimum mission planning: Gliders</a:t>
            </a:r>
            <a:br>
              <a:rPr lang="en-US" sz="2700" dirty="0" smtClean="0">
                <a:solidFill>
                  <a:prstClr val="black"/>
                </a:solidFill>
              </a:rPr>
            </a:br>
            <a:r>
              <a:rPr lang="en-US" sz="2000" dirty="0" err="1" smtClean="0">
                <a:solidFill>
                  <a:prstClr val="black"/>
                </a:solidFill>
              </a:rPr>
              <a:t>Mourre</a:t>
            </a:r>
            <a:r>
              <a:rPr lang="en-US" sz="2000" dirty="0" smtClean="0">
                <a:solidFill>
                  <a:prstClr val="black"/>
                </a:solidFill>
              </a:rPr>
              <a:t> &amp; Alvarez, Deep Sea Res., 2012 </a:t>
            </a:r>
            <a:endParaRPr lang="en-US" dirty="0"/>
          </a:p>
        </p:txBody>
      </p:sp>
    </p:spTree>
    <p:extLst>
      <p:ext uri="{BB962C8B-B14F-4D97-AF65-F5344CB8AC3E}">
        <p14:creationId xmlns="" xmlns:p14="http://schemas.microsoft.com/office/powerpoint/2010/main" val="123357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23455" y="4853547"/>
            <a:ext cx="894475" cy="948143"/>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337643" y="4848171"/>
            <a:ext cx="1424805" cy="948143"/>
          </a:xfrm>
          <a:prstGeom prst="rect">
            <a:avLst/>
          </a:prstGeom>
        </p:spPr>
      </p:pic>
      <p:pic>
        <p:nvPicPr>
          <p:cNvPr id="10" name="Picture 9"/>
          <p:cNvPicPr>
            <a:picLocks noChangeAspect="1"/>
          </p:cNvPicPr>
          <p:nvPr/>
        </p:nvPicPr>
        <p:blipFill rotWithShape="1">
          <a:blip r:embed="rId5">
            <a:extLst>
              <a:ext uri="{28A0092B-C50C-407E-A947-70E740481C1C}">
                <a14:useLocalDpi xmlns="" xmlns:a14="http://schemas.microsoft.com/office/drawing/2010/main" val="0"/>
              </a:ext>
            </a:extLst>
          </a:blip>
          <a:srcRect l="5344" t="3595" r="11487" b="15955"/>
          <a:stretch/>
        </p:blipFill>
        <p:spPr>
          <a:xfrm>
            <a:off x="4021995" y="2306003"/>
            <a:ext cx="5103661" cy="3892992"/>
          </a:xfrm>
          <a:prstGeom prst="rect">
            <a:avLst/>
          </a:prstGeom>
        </p:spPr>
      </p:pic>
      <p:pic>
        <p:nvPicPr>
          <p:cNvPr id="12" name="Picture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277509" y="3784604"/>
            <a:ext cx="495668" cy="321563"/>
          </a:xfrm>
          <a:prstGeom prst="rect">
            <a:avLst/>
          </a:prstGeom>
        </p:spPr>
      </p:pic>
      <p:pic>
        <p:nvPicPr>
          <p:cNvPr id="15" name="Picture 1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263404" y="4687390"/>
            <a:ext cx="495668" cy="321563"/>
          </a:xfrm>
          <a:prstGeom prst="rect">
            <a:avLst/>
          </a:prstGeom>
        </p:spPr>
      </p:pic>
      <p:pic>
        <p:nvPicPr>
          <p:cNvPr id="14" name="Picture 13"/>
          <p:cNvPicPr>
            <a:picLocks noChangeAspect="1"/>
          </p:cNvPicPr>
          <p:nvPr/>
        </p:nvPicPr>
        <p:blipFill rotWithShape="1">
          <a:blip r:embed="rId7">
            <a:extLst>
              <a:ext uri="{28A0092B-C50C-407E-A947-70E740481C1C}">
                <a14:useLocalDpi xmlns="" xmlns:a14="http://schemas.microsoft.com/office/drawing/2010/main" val="0"/>
              </a:ext>
            </a:extLst>
          </a:blip>
          <a:srcRect b="11492"/>
          <a:stretch/>
        </p:blipFill>
        <p:spPr>
          <a:xfrm>
            <a:off x="1855853" y="2752991"/>
            <a:ext cx="1524153" cy="1010448"/>
          </a:xfrm>
          <a:prstGeom prst="rect">
            <a:avLst/>
          </a:prstGeom>
        </p:spPr>
      </p:pic>
      <p:cxnSp>
        <p:nvCxnSpPr>
          <p:cNvPr id="22" name="Straight Arrow Connector 21"/>
          <p:cNvCxnSpPr>
            <a:stCxn id="12" idx="1"/>
          </p:cNvCxnSpPr>
          <p:nvPr/>
        </p:nvCxnSpPr>
        <p:spPr>
          <a:xfrm flipH="1" flipV="1">
            <a:off x="3417719" y="3333424"/>
            <a:ext cx="2859790" cy="611962"/>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H="1">
            <a:off x="2595258" y="3743263"/>
            <a:ext cx="1" cy="1018471"/>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24" name="Picture 23" descr="alliance.bmp"/>
          <p:cNvPicPr>
            <a:picLocks noChangeAspect="1"/>
          </p:cNvPicPr>
          <p:nvPr/>
        </p:nvPicPr>
        <p:blipFill>
          <a:blip r:embed="rId8"/>
          <a:srcRect l="13768" t="13062" r="23072" b="12859"/>
          <a:stretch>
            <a:fillRect/>
          </a:stretch>
        </p:blipFill>
        <p:spPr>
          <a:xfrm rot="17768242">
            <a:off x="5878460" y="2857663"/>
            <a:ext cx="438034" cy="341891"/>
          </a:xfrm>
          <a:prstGeom prst="rect">
            <a:avLst/>
          </a:prstGeom>
        </p:spPr>
      </p:pic>
      <p:cxnSp>
        <p:nvCxnSpPr>
          <p:cNvPr id="31" name="Straight Arrow Connector 30"/>
          <p:cNvCxnSpPr/>
          <p:nvPr/>
        </p:nvCxnSpPr>
        <p:spPr>
          <a:xfrm flipH="1" flipV="1">
            <a:off x="2917866" y="3019882"/>
            <a:ext cx="2929663" cy="8726"/>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5122" name="Picture 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3169" y="4990988"/>
            <a:ext cx="1165225"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a:off x="979316" y="5197767"/>
            <a:ext cx="615216" cy="0"/>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H="1" flipV="1">
            <a:off x="3380006" y="3463236"/>
            <a:ext cx="2786526" cy="122415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34" name="Picture 3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767736" y="3333424"/>
            <a:ext cx="495668" cy="321563"/>
          </a:xfrm>
          <a:prstGeom prst="rect">
            <a:avLst/>
          </a:prstGeom>
        </p:spPr>
      </p:pic>
      <p:cxnSp>
        <p:nvCxnSpPr>
          <p:cNvPr id="35" name="Straight Arrow Connector 34"/>
          <p:cNvCxnSpPr/>
          <p:nvPr/>
        </p:nvCxnSpPr>
        <p:spPr>
          <a:xfrm flipH="1" flipV="1">
            <a:off x="3417719" y="3258215"/>
            <a:ext cx="2280278" cy="205021"/>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20" name="Title 19"/>
          <p:cNvSpPr>
            <a:spLocks noGrp="1"/>
          </p:cNvSpPr>
          <p:nvPr>
            <p:ph type="title"/>
          </p:nvPr>
        </p:nvSpPr>
        <p:spPr>
          <a:xfrm>
            <a:off x="73169" y="1107121"/>
            <a:ext cx="9125656" cy="1198882"/>
          </a:xfrm>
        </p:spPr>
        <p:txBody>
          <a:bodyPr>
            <a:noAutofit/>
          </a:bodyPr>
          <a:lstStyle/>
          <a:p>
            <a:pPr algn="l"/>
            <a:r>
              <a:rPr lang="en-GB" sz="2400" dirty="0" smtClean="0"/>
              <a:t>The performance of a heterogeneous network constituted by a glider and a drifting profiling float to characterize a “denied area” was investigated in the framework of </a:t>
            </a:r>
            <a:r>
              <a:rPr lang="en-GB" sz="2400" dirty="0" smtClean="0"/>
              <a:t>the MED-</a:t>
            </a:r>
            <a:r>
              <a:rPr lang="en-GB" sz="2400" dirty="0" smtClean="0"/>
              <a:t>REP13 sea-trial</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9" y="3291285"/>
            <a:ext cx="5474379" cy="32947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61190" y="3479193"/>
            <a:ext cx="3717494" cy="3086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74570" y="5981208"/>
            <a:ext cx="1393910" cy="316358"/>
          </a:xfrm>
          <a:prstGeom prst="rect">
            <a:avLst/>
          </a:prstGeom>
          <a:noFill/>
        </p:spPr>
        <p:txBody>
          <a:bodyPr wrap="square" rtlCol="0">
            <a:spAutoFit/>
          </a:bodyPr>
          <a:lstStyle/>
          <a:p>
            <a:r>
              <a:rPr lang="en-US" sz="1400" dirty="0" smtClean="0"/>
              <a:t>JADE+APEX</a:t>
            </a:r>
            <a:endParaRPr lang="en-US" sz="1400" dirty="0"/>
          </a:p>
        </p:txBody>
      </p:sp>
      <p:pic>
        <p:nvPicPr>
          <p:cNvPr id="10" name="Picture 9"/>
          <p:cNvPicPr>
            <a:picLocks noChangeAspect="1"/>
          </p:cNvPicPr>
          <p:nvPr/>
        </p:nvPicPr>
        <p:blipFill rotWithShape="1">
          <a:blip r:embed="rId5">
            <a:extLst>
              <a:ext uri="{28A0092B-C50C-407E-A947-70E740481C1C}">
                <a14:useLocalDpi xmlns="" xmlns:a14="http://schemas.microsoft.com/office/drawing/2010/main" val="0"/>
              </a:ext>
            </a:extLst>
          </a:blip>
          <a:srcRect l="12317" t="5393" r="11528" b="12659"/>
          <a:stretch/>
        </p:blipFill>
        <p:spPr>
          <a:xfrm>
            <a:off x="5944926" y="1459880"/>
            <a:ext cx="1984178" cy="1871285"/>
          </a:xfrm>
          <a:prstGeom prst="rect">
            <a:avLst/>
          </a:prstGeom>
        </p:spPr>
      </p:pic>
      <p:cxnSp>
        <p:nvCxnSpPr>
          <p:cNvPr id="12" name="Elbow Connector 11"/>
          <p:cNvCxnSpPr/>
          <p:nvPr/>
        </p:nvCxnSpPr>
        <p:spPr>
          <a:xfrm rot="10800000">
            <a:off x="7755926" y="2161301"/>
            <a:ext cx="29064" cy="7458"/>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sp>
        <p:nvSpPr>
          <p:cNvPr id="13" name="Freeform 12"/>
          <p:cNvSpPr/>
          <p:nvPr/>
        </p:nvSpPr>
        <p:spPr>
          <a:xfrm>
            <a:off x="6937015" y="2147855"/>
            <a:ext cx="517781" cy="521305"/>
          </a:xfrm>
          <a:custGeom>
            <a:avLst/>
            <a:gdLst>
              <a:gd name="connsiteX0" fmla="*/ 513708 w 528254"/>
              <a:gd name="connsiteY0" fmla="*/ 585627 h 585627"/>
              <a:gd name="connsiteX1" fmla="*/ 513708 w 528254"/>
              <a:gd name="connsiteY1" fmla="*/ 369869 h 585627"/>
              <a:gd name="connsiteX2" fmla="*/ 482886 w 528254"/>
              <a:gd name="connsiteY2" fmla="*/ 359595 h 585627"/>
              <a:gd name="connsiteX3" fmla="*/ 462337 w 528254"/>
              <a:gd name="connsiteY3" fmla="*/ 339047 h 585627"/>
              <a:gd name="connsiteX4" fmla="*/ 410966 w 528254"/>
              <a:gd name="connsiteY4" fmla="*/ 380144 h 585627"/>
              <a:gd name="connsiteX5" fmla="*/ 421241 w 528254"/>
              <a:gd name="connsiteY5" fmla="*/ 431514 h 585627"/>
              <a:gd name="connsiteX6" fmla="*/ 452063 w 528254"/>
              <a:gd name="connsiteY6" fmla="*/ 369869 h 585627"/>
              <a:gd name="connsiteX7" fmla="*/ 431515 w 528254"/>
              <a:gd name="connsiteY7" fmla="*/ 256854 h 585627"/>
              <a:gd name="connsiteX8" fmla="*/ 400692 w 528254"/>
              <a:gd name="connsiteY8" fmla="*/ 236305 h 585627"/>
              <a:gd name="connsiteX9" fmla="*/ 339047 w 528254"/>
              <a:gd name="connsiteY9" fmla="*/ 215757 h 585627"/>
              <a:gd name="connsiteX10" fmla="*/ 287677 w 528254"/>
              <a:gd name="connsiteY10" fmla="*/ 133564 h 585627"/>
              <a:gd name="connsiteX11" fmla="*/ 287677 w 528254"/>
              <a:gd name="connsiteY11" fmla="*/ 133564 h 585627"/>
              <a:gd name="connsiteX12" fmla="*/ 246580 w 528254"/>
              <a:gd name="connsiteY12" fmla="*/ 92467 h 585627"/>
              <a:gd name="connsiteX13" fmla="*/ 226032 w 528254"/>
              <a:gd name="connsiteY13" fmla="*/ 61645 h 585627"/>
              <a:gd name="connsiteX14" fmla="*/ 195209 w 528254"/>
              <a:gd name="connsiteY14" fmla="*/ 51371 h 585627"/>
              <a:gd name="connsiteX15" fmla="*/ 102742 w 528254"/>
              <a:gd name="connsiteY15" fmla="*/ 41096 h 585627"/>
              <a:gd name="connsiteX16" fmla="*/ 41097 w 528254"/>
              <a:gd name="connsiteY16" fmla="*/ 20548 h 585627"/>
              <a:gd name="connsiteX17" fmla="*/ 0 w 528254"/>
              <a:gd name="connsiteY17" fmla="*/ 0 h 5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8254" h="585627">
                <a:moveTo>
                  <a:pt x="513708" y="585627"/>
                </a:moveTo>
                <a:cubicBezTo>
                  <a:pt x="527256" y="504335"/>
                  <a:pt x="538193" y="467812"/>
                  <a:pt x="513708" y="369869"/>
                </a:cubicBezTo>
                <a:cubicBezTo>
                  <a:pt x="511081" y="359363"/>
                  <a:pt x="493160" y="363020"/>
                  <a:pt x="482886" y="359595"/>
                </a:cubicBezTo>
                <a:cubicBezTo>
                  <a:pt x="476036" y="352746"/>
                  <a:pt x="471892" y="340639"/>
                  <a:pt x="462337" y="339047"/>
                </a:cubicBezTo>
                <a:cubicBezTo>
                  <a:pt x="417524" y="331578"/>
                  <a:pt x="420498" y="351549"/>
                  <a:pt x="410966" y="380144"/>
                </a:cubicBezTo>
                <a:cubicBezTo>
                  <a:pt x="414391" y="397267"/>
                  <a:pt x="406711" y="421828"/>
                  <a:pt x="421241" y="431514"/>
                </a:cubicBezTo>
                <a:cubicBezTo>
                  <a:pt x="432105" y="438756"/>
                  <a:pt x="451647" y="371117"/>
                  <a:pt x="452063" y="369869"/>
                </a:cubicBezTo>
                <a:cubicBezTo>
                  <a:pt x="452017" y="369595"/>
                  <a:pt x="434893" y="262766"/>
                  <a:pt x="431515" y="256854"/>
                </a:cubicBezTo>
                <a:cubicBezTo>
                  <a:pt x="425389" y="246133"/>
                  <a:pt x="411976" y="241320"/>
                  <a:pt x="400692" y="236305"/>
                </a:cubicBezTo>
                <a:cubicBezTo>
                  <a:pt x="380899" y="227508"/>
                  <a:pt x="339047" y="215757"/>
                  <a:pt x="339047" y="215757"/>
                </a:cubicBezTo>
                <a:cubicBezTo>
                  <a:pt x="290203" y="183194"/>
                  <a:pt x="312130" y="206923"/>
                  <a:pt x="287677" y="133564"/>
                </a:cubicBezTo>
                <a:lnTo>
                  <a:pt x="287677" y="133564"/>
                </a:lnTo>
                <a:cubicBezTo>
                  <a:pt x="273978" y="119865"/>
                  <a:pt x="257326" y="108587"/>
                  <a:pt x="246580" y="92467"/>
                </a:cubicBezTo>
                <a:cubicBezTo>
                  <a:pt x="239731" y="82193"/>
                  <a:pt x="235674" y="69359"/>
                  <a:pt x="226032" y="61645"/>
                </a:cubicBezTo>
                <a:cubicBezTo>
                  <a:pt x="217575" y="54880"/>
                  <a:pt x="205892" y="53152"/>
                  <a:pt x="195209" y="51371"/>
                </a:cubicBezTo>
                <a:cubicBezTo>
                  <a:pt x="164619" y="46272"/>
                  <a:pt x="133564" y="44521"/>
                  <a:pt x="102742" y="41096"/>
                </a:cubicBezTo>
                <a:lnTo>
                  <a:pt x="41097" y="20548"/>
                </a:lnTo>
                <a:cubicBezTo>
                  <a:pt x="5679" y="8742"/>
                  <a:pt x="17932" y="17932"/>
                  <a:pt x="0"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20" name="Elbow Connector 19"/>
          <p:cNvCxnSpPr/>
          <p:nvPr/>
        </p:nvCxnSpPr>
        <p:spPr>
          <a:xfrm rot="10800000" flipV="1">
            <a:off x="6474642" y="2173027"/>
            <a:ext cx="493805" cy="23548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sp>
        <p:nvSpPr>
          <p:cNvPr id="23" name="Rectangle 22"/>
          <p:cNvSpPr/>
          <p:nvPr/>
        </p:nvSpPr>
        <p:spPr>
          <a:xfrm>
            <a:off x="7919164" y="1447781"/>
            <a:ext cx="1252884" cy="1569660"/>
          </a:xfrm>
          <a:prstGeom prst="rect">
            <a:avLst/>
          </a:prstGeom>
        </p:spPr>
        <p:txBody>
          <a:bodyPr wrap="square">
            <a:spAutoFit/>
          </a:bodyPr>
          <a:lstStyle/>
          <a:p>
            <a:pPr hangingPunct="0"/>
            <a:r>
              <a:rPr lang="en-US" sz="800" dirty="0" smtClean="0"/>
              <a:t>White Line- Boundary of the denied area</a:t>
            </a:r>
          </a:p>
          <a:p>
            <a:pPr hangingPunct="0"/>
            <a:endParaRPr lang="en-US" sz="800" dirty="0" smtClean="0"/>
          </a:p>
          <a:p>
            <a:pPr hangingPunct="0"/>
            <a:r>
              <a:rPr lang="en-US" sz="800" dirty="0" smtClean="0"/>
              <a:t>Orange </a:t>
            </a:r>
            <a:r>
              <a:rPr lang="en-US" sz="800" dirty="0" smtClean="0"/>
              <a:t>Line- Adaptive glider trajectory </a:t>
            </a:r>
          </a:p>
          <a:p>
            <a:pPr hangingPunct="0"/>
            <a:r>
              <a:rPr lang="en-US" sz="800" dirty="0" smtClean="0"/>
              <a:t>Red Line- Drifting trajectory of APEX buoy</a:t>
            </a:r>
          </a:p>
          <a:p>
            <a:pPr hangingPunct="0"/>
            <a:endParaRPr lang="en-US" sz="800" dirty="0" smtClean="0"/>
          </a:p>
          <a:p>
            <a:pPr hangingPunct="0"/>
            <a:r>
              <a:rPr lang="en-US" sz="800" dirty="0" smtClean="0"/>
              <a:t>Yellow </a:t>
            </a:r>
            <a:r>
              <a:rPr lang="en-US" sz="800" dirty="0" smtClean="0"/>
              <a:t>icons- Location of the ODAS buoy, moorings and CTDs</a:t>
            </a:r>
            <a:endParaRPr lang="en-US" sz="800" dirty="0"/>
          </a:p>
        </p:txBody>
      </p:sp>
      <p:sp>
        <p:nvSpPr>
          <p:cNvPr id="16" name="Content Placeholder 15"/>
          <p:cNvSpPr>
            <a:spLocks noGrp="1"/>
          </p:cNvSpPr>
          <p:nvPr>
            <p:ph sz="half" idx="1"/>
          </p:nvPr>
        </p:nvSpPr>
        <p:spPr>
          <a:xfrm>
            <a:off x="1128" y="1263510"/>
            <a:ext cx="5773442" cy="2184151"/>
          </a:xfrm>
        </p:spPr>
        <p:txBody>
          <a:bodyPr>
            <a:normAutofit/>
          </a:bodyPr>
          <a:lstStyle/>
          <a:p>
            <a:pPr lvl="0">
              <a:buFont typeface="Wingdings" pitchFamily="2" charset="2"/>
              <a:buChar char="Ø"/>
            </a:pPr>
            <a:r>
              <a:rPr lang="en-GB" sz="1800" dirty="0" smtClean="0"/>
              <a:t>From 14 to 18 August 2013, the data gathered by a glider and a profiling float was assimilated into the Regional Ocean Modelling </a:t>
            </a:r>
            <a:r>
              <a:rPr lang="en-GB" sz="1800" dirty="0" smtClean="0"/>
              <a:t>System (ROMS).</a:t>
            </a:r>
            <a:endParaRPr lang="en-GB" sz="1800" dirty="0" smtClean="0"/>
          </a:p>
          <a:p>
            <a:pPr lvl="0">
              <a:buFont typeface="Wingdings" pitchFamily="2" charset="2"/>
              <a:buChar char="Ø"/>
            </a:pPr>
            <a:r>
              <a:rPr lang="en-GB" sz="1800" dirty="0" smtClean="0"/>
              <a:t> A 2-day assimilation cycle was considered</a:t>
            </a:r>
          </a:p>
          <a:p>
            <a:pPr lvl="0">
              <a:buFont typeface="Wingdings" pitchFamily="2" charset="2"/>
              <a:buChar char="Ø"/>
            </a:pPr>
            <a:r>
              <a:rPr lang="en-GB" sz="1800" dirty="0" smtClean="0"/>
              <a:t> Optimum glider trajectories were adaptively generated based on expected float positions within each assimilation cycle. </a:t>
            </a:r>
            <a:endParaRPr lang="en-US" sz="1800" b="1" dirty="0" smtClean="0"/>
          </a:p>
          <a:p>
            <a:endParaRPr lang="en-US" dirty="0"/>
          </a:p>
        </p:txBody>
      </p:sp>
      <p:sp>
        <p:nvSpPr>
          <p:cNvPr id="15" name="Title 14"/>
          <p:cNvSpPr>
            <a:spLocks noGrp="1"/>
          </p:cNvSpPr>
          <p:nvPr>
            <p:ph type="title"/>
          </p:nvPr>
        </p:nvSpPr>
        <p:spPr>
          <a:xfrm>
            <a:off x="1129" y="876013"/>
            <a:ext cx="9170919" cy="942396"/>
          </a:xfrm>
        </p:spPr>
        <p:txBody>
          <a:bodyPr>
            <a:normAutofit/>
          </a:bodyPr>
          <a:lstStyle/>
          <a:p>
            <a:r>
              <a:rPr lang="en-US" sz="2200" dirty="0" smtClean="0"/>
              <a:t>Networking and optimum mission planning: Gliders in heterogeneous </a:t>
            </a:r>
            <a:r>
              <a:rPr lang="en-US" sz="2200" dirty="0" smtClean="0"/>
              <a:t>networks</a:t>
            </a:r>
            <a:endParaRPr lang="en-US" sz="2200" dirty="0"/>
          </a:p>
        </p:txBody>
      </p:sp>
    </p:spTree>
    <p:extLst>
      <p:ext uri="{BB962C8B-B14F-4D97-AF65-F5344CB8AC3E}">
        <p14:creationId xmlns="" xmlns:p14="http://schemas.microsoft.com/office/powerpoint/2010/main" val="406185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7"/>
          <p:cNvSpPr>
            <a:spLocks noGrp="1"/>
          </p:cNvSpPr>
          <p:nvPr>
            <p:ph idx="1"/>
          </p:nvPr>
        </p:nvSpPr>
        <p:spPr/>
        <p:txBody>
          <a:bodyPr>
            <a:normAutofit fontScale="85000" lnSpcReduction="20000"/>
          </a:bodyPr>
          <a:lstStyle/>
          <a:p>
            <a:pPr lvl="0"/>
            <a:r>
              <a:rPr lang="en-US" dirty="0" smtClean="0"/>
              <a:t>An automated control, navigation and supervision system for glider fleets was tested and validated during GROOM-REP-13.</a:t>
            </a:r>
          </a:p>
          <a:p>
            <a:pPr lvl="0"/>
            <a:r>
              <a:rPr lang="en-US" dirty="0" smtClean="0"/>
              <a:t>The system is constituted by two modules:</a:t>
            </a:r>
          </a:p>
          <a:p>
            <a:pPr marL="971550" lvl="1" indent="-514350">
              <a:buFont typeface="+mj-lt"/>
              <a:buAutoNum type="arabicPeriod"/>
            </a:pPr>
            <a:r>
              <a:rPr lang="en-US" dirty="0" smtClean="0"/>
              <a:t>Determines the optimum sampling strategy of the glider network, generates the navigation files encoding the commanded waypoints for all platforms in the flee, transmits waypoints to gliders (via next module).</a:t>
            </a:r>
          </a:p>
          <a:p>
            <a:pPr marL="971550" lvl="1" indent="-514350">
              <a:buFont typeface="+mj-lt"/>
              <a:buAutoNum type="arabicPeriod"/>
            </a:pPr>
            <a:r>
              <a:rPr lang="en-US" dirty="0" smtClean="0"/>
              <a:t>Performs the real time navigation of glider platforms by providing, in an automatic way, the commands needed when the platform surfaces. It also automatically detects anomalies in the mission execution producing the corresponding alerts. </a:t>
            </a:r>
            <a:endParaRPr lang="en-US" dirty="0" smtClean="0"/>
          </a:p>
        </p:txBody>
      </p:sp>
      <p:sp>
        <p:nvSpPr>
          <p:cNvPr id="2" name="Title 1"/>
          <p:cNvSpPr>
            <a:spLocks noGrp="1"/>
          </p:cNvSpPr>
          <p:nvPr>
            <p:ph type="title"/>
          </p:nvPr>
        </p:nvSpPr>
        <p:spPr/>
        <p:txBody>
          <a:bodyPr/>
          <a:lstStyle/>
          <a:p>
            <a:r>
              <a:rPr lang="en-US" smtClean="0"/>
              <a:t>Automatic Piloting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Automatic Piloting</a:t>
            </a:r>
            <a:endParaRPr lang="en-US" sz="2400" dirty="0"/>
          </a:p>
        </p:txBody>
      </p:sp>
      <p:pic>
        <p:nvPicPr>
          <p:cNvPr id="3" name="Picture 2" descr="fig_groom.tif"/>
          <p:cNvPicPr>
            <a:picLocks noChangeAspect="1"/>
          </p:cNvPicPr>
          <p:nvPr/>
        </p:nvPicPr>
        <p:blipFill>
          <a:blip r:embed="rId3"/>
          <a:srcRect l="5556" r="6187" b="3409"/>
          <a:stretch>
            <a:fillRect/>
          </a:stretch>
        </p:blipFill>
        <p:spPr>
          <a:xfrm>
            <a:off x="5479812" y="2652508"/>
            <a:ext cx="3323162" cy="2727704"/>
          </a:xfrm>
          <a:prstGeom prst="rect">
            <a:avLst/>
          </a:prstGeom>
        </p:spPr>
      </p:pic>
      <p:cxnSp>
        <p:nvCxnSpPr>
          <p:cNvPr id="4" name="Straight Arrow Connector 3"/>
          <p:cNvCxnSpPr/>
          <p:nvPr/>
        </p:nvCxnSpPr>
        <p:spPr>
          <a:xfrm>
            <a:off x="6677891" y="4624565"/>
            <a:ext cx="463502" cy="1081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7305889" y="2413439"/>
            <a:ext cx="0" cy="111500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69301" y="1868691"/>
            <a:ext cx="1264193" cy="600164"/>
          </a:xfrm>
          <a:prstGeom prst="rect">
            <a:avLst/>
          </a:prstGeom>
          <a:noFill/>
        </p:spPr>
        <p:txBody>
          <a:bodyPr wrap="square" rtlCol="0">
            <a:spAutoFit/>
          </a:bodyPr>
          <a:lstStyle/>
          <a:p>
            <a:r>
              <a:rPr lang="en-US" sz="1100" dirty="0" smtClean="0"/>
              <a:t>Commanded</a:t>
            </a:r>
          </a:p>
          <a:p>
            <a:r>
              <a:rPr lang="en-US" sz="1100" dirty="0" smtClean="0"/>
              <a:t>to go to recovery point</a:t>
            </a:r>
            <a:endParaRPr lang="en-US" sz="1100" dirty="0"/>
          </a:p>
        </p:txBody>
      </p:sp>
      <p:sp>
        <p:nvSpPr>
          <p:cNvPr id="7" name="TextBox 6"/>
          <p:cNvSpPr txBox="1"/>
          <p:nvPr/>
        </p:nvSpPr>
        <p:spPr>
          <a:xfrm>
            <a:off x="5746572" y="4527684"/>
            <a:ext cx="1264193" cy="600164"/>
          </a:xfrm>
          <a:prstGeom prst="rect">
            <a:avLst/>
          </a:prstGeom>
          <a:noFill/>
        </p:spPr>
        <p:txBody>
          <a:bodyPr wrap="square" rtlCol="0">
            <a:spAutoFit/>
          </a:bodyPr>
          <a:lstStyle/>
          <a:p>
            <a:r>
              <a:rPr lang="en-US" sz="1100" dirty="0" smtClean="0"/>
              <a:t>Commanded</a:t>
            </a:r>
          </a:p>
          <a:p>
            <a:r>
              <a:rPr lang="en-US" sz="1100" dirty="0" smtClean="0"/>
              <a:t>to go to recovery point</a:t>
            </a:r>
            <a:endParaRPr lang="en-US" sz="1100" dirty="0"/>
          </a:p>
        </p:txBody>
      </p:sp>
      <p:pic>
        <p:nvPicPr>
          <p:cNvPr id="8" name="Picture 7" descr="C:\Users\Alvarez\medrep13\rep13\TestPlan\postcruise\glider1.png"/>
          <p:cNvPicPr>
            <a:picLocks noChangeAspect="1" noChangeArrowheads="1"/>
          </p:cNvPicPr>
          <p:nvPr/>
        </p:nvPicPr>
        <p:blipFill>
          <a:blip r:embed="rId4"/>
          <a:srcRect/>
          <a:stretch>
            <a:fillRect/>
          </a:stretch>
        </p:blipFill>
        <p:spPr bwMode="auto">
          <a:xfrm rot="5400000">
            <a:off x="4819119" y="4054128"/>
            <a:ext cx="302490" cy="838385"/>
          </a:xfrm>
          <a:prstGeom prst="rect">
            <a:avLst/>
          </a:prstGeom>
          <a:noFill/>
        </p:spPr>
      </p:pic>
      <p:pic>
        <p:nvPicPr>
          <p:cNvPr id="9" name="Picture 6" descr="C:\Users\Alvarez\medrep13\rep13\TestPlan\postcruise\ship_smallr.png"/>
          <p:cNvPicPr>
            <a:picLocks noChangeAspect="1" noChangeArrowheads="1"/>
          </p:cNvPicPr>
          <p:nvPr/>
        </p:nvPicPr>
        <p:blipFill>
          <a:blip r:embed="rId5"/>
          <a:srcRect/>
          <a:stretch>
            <a:fillRect/>
          </a:stretch>
        </p:blipFill>
        <p:spPr bwMode="auto">
          <a:xfrm rot="5400000">
            <a:off x="2859702" y="4195724"/>
            <a:ext cx="628928" cy="670708"/>
          </a:xfrm>
          <a:prstGeom prst="rect">
            <a:avLst/>
          </a:prstGeom>
          <a:noFill/>
        </p:spPr>
      </p:pic>
      <p:cxnSp>
        <p:nvCxnSpPr>
          <p:cNvPr id="10" name="Straight Arrow Connector 9"/>
          <p:cNvCxnSpPr/>
          <p:nvPr/>
        </p:nvCxnSpPr>
        <p:spPr>
          <a:xfrm>
            <a:off x="1531064" y="4502651"/>
            <a:ext cx="101580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503967" y="4373405"/>
            <a:ext cx="1015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69687" y="4106620"/>
            <a:ext cx="39822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51934" y="4106620"/>
            <a:ext cx="0" cy="2400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969687" y="4106620"/>
            <a:ext cx="0" cy="8732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51992" y="4538475"/>
            <a:ext cx="800219" cy="230832"/>
          </a:xfrm>
          <a:prstGeom prst="rect">
            <a:avLst/>
          </a:prstGeom>
          <a:noFill/>
        </p:spPr>
        <p:txBody>
          <a:bodyPr wrap="none" rtlCol="0">
            <a:spAutoFit/>
          </a:bodyPr>
          <a:lstStyle/>
          <a:p>
            <a:r>
              <a:rPr lang="en-US" sz="900" dirty="0" smtClean="0"/>
              <a:t>Uncertainty </a:t>
            </a:r>
            <a:endParaRPr lang="en-US" sz="900" dirty="0"/>
          </a:p>
        </p:txBody>
      </p:sp>
      <p:sp>
        <p:nvSpPr>
          <p:cNvPr id="16" name="TextBox 15"/>
          <p:cNvSpPr txBox="1"/>
          <p:nvPr/>
        </p:nvSpPr>
        <p:spPr>
          <a:xfrm>
            <a:off x="1540911" y="4162036"/>
            <a:ext cx="1197764" cy="230832"/>
          </a:xfrm>
          <a:prstGeom prst="rect">
            <a:avLst/>
          </a:prstGeom>
          <a:noFill/>
        </p:spPr>
        <p:txBody>
          <a:bodyPr wrap="none" rtlCol="0">
            <a:spAutoFit/>
          </a:bodyPr>
          <a:lstStyle/>
          <a:p>
            <a:r>
              <a:rPr lang="en-US" sz="900" dirty="0" smtClean="0"/>
              <a:t>Optimum Sampling </a:t>
            </a:r>
            <a:endParaRPr lang="en-US" sz="900" dirty="0"/>
          </a:p>
        </p:txBody>
      </p:sp>
      <p:sp>
        <p:nvSpPr>
          <p:cNvPr id="17" name="TextBox 16"/>
          <p:cNvSpPr txBox="1"/>
          <p:nvPr/>
        </p:nvSpPr>
        <p:spPr>
          <a:xfrm>
            <a:off x="2398947" y="3860922"/>
            <a:ext cx="1061440" cy="280900"/>
          </a:xfrm>
          <a:prstGeom prst="rect">
            <a:avLst/>
          </a:prstGeom>
          <a:noFill/>
        </p:spPr>
        <p:txBody>
          <a:bodyPr wrap="none" rtlCol="0">
            <a:spAutoFit/>
          </a:bodyPr>
          <a:lstStyle/>
          <a:p>
            <a:r>
              <a:rPr lang="en-US" sz="900" dirty="0" smtClean="0"/>
              <a:t>Glider Mission </a:t>
            </a:r>
            <a:endParaRPr lang="en-US" sz="900" dirty="0"/>
          </a:p>
        </p:txBody>
      </p:sp>
      <p:pic>
        <p:nvPicPr>
          <p:cNvPr id="18" name="Picture 17" descr="C:\Users\Alvarez\medrep13\rep13\TestPlan\postcruise\glider1.png"/>
          <p:cNvPicPr>
            <a:picLocks noChangeAspect="1" noChangeArrowheads="1"/>
          </p:cNvPicPr>
          <p:nvPr/>
        </p:nvPicPr>
        <p:blipFill>
          <a:blip r:embed="rId4"/>
          <a:srcRect/>
          <a:stretch>
            <a:fillRect/>
          </a:stretch>
        </p:blipFill>
        <p:spPr bwMode="auto">
          <a:xfrm rot="5400000">
            <a:off x="4800689" y="4356618"/>
            <a:ext cx="302490" cy="838385"/>
          </a:xfrm>
          <a:prstGeom prst="rect">
            <a:avLst/>
          </a:prstGeom>
          <a:noFill/>
        </p:spPr>
      </p:pic>
      <p:pic>
        <p:nvPicPr>
          <p:cNvPr id="19" name="Picture 18" descr="C:\Users\Alvarez\medrep13\rep13\TestPlan\postcruise\glider1.png"/>
          <p:cNvPicPr>
            <a:picLocks noChangeAspect="1" noChangeArrowheads="1"/>
          </p:cNvPicPr>
          <p:nvPr/>
        </p:nvPicPr>
        <p:blipFill>
          <a:blip r:embed="rId4"/>
          <a:srcRect/>
          <a:stretch>
            <a:fillRect/>
          </a:stretch>
        </p:blipFill>
        <p:spPr bwMode="auto">
          <a:xfrm rot="5400000">
            <a:off x="4778472" y="4659108"/>
            <a:ext cx="302490" cy="838385"/>
          </a:xfrm>
          <a:prstGeom prst="rect">
            <a:avLst/>
          </a:prstGeom>
          <a:noFill/>
        </p:spPr>
      </p:pic>
      <p:pic>
        <p:nvPicPr>
          <p:cNvPr id="20" name="Picture 19" descr="INSU-Q_Sign.jpg"/>
          <p:cNvPicPr>
            <a:picLocks noChangeAspect="1"/>
          </p:cNvPicPr>
          <p:nvPr/>
        </p:nvPicPr>
        <p:blipFill>
          <a:blip r:embed="rId6"/>
          <a:stretch>
            <a:fillRect/>
          </a:stretch>
        </p:blipFill>
        <p:spPr>
          <a:xfrm>
            <a:off x="398794" y="2752947"/>
            <a:ext cx="1161871" cy="554317"/>
          </a:xfrm>
          <a:prstGeom prst="rect">
            <a:avLst/>
          </a:prstGeom>
        </p:spPr>
      </p:pic>
      <p:cxnSp>
        <p:nvCxnSpPr>
          <p:cNvPr id="21" name="Straight Arrow Connector 20"/>
          <p:cNvCxnSpPr/>
          <p:nvPr/>
        </p:nvCxnSpPr>
        <p:spPr>
          <a:xfrm flipV="1">
            <a:off x="606378" y="3375350"/>
            <a:ext cx="0" cy="767934"/>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92308" y="3520736"/>
            <a:ext cx="1153254" cy="258537"/>
          </a:xfrm>
          <a:prstGeom prst="rect">
            <a:avLst/>
          </a:prstGeom>
          <a:noFill/>
        </p:spPr>
        <p:txBody>
          <a:bodyPr wrap="none" rtlCol="0">
            <a:spAutoFit/>
          </a:bodyPr>
          <a:lstStyle/>
          <a:p>
            <a:r>
              <a:rPr lang="en-US" sz="900" dirty="0" smtClean="0"/>
              <a:t>Glider Mission </a:t>
            </a:r>
            <a:endParaRPr lang="en-US" sz="900" dirty="0"/>
          </a:p>
        </p:txBody>
      </p:sp>
      <p:cxnSp>
        <p:nvCxnSpPr>
          <p:cNvPr id="23" name="Straight Arrow Connector 22"/>
          <p:cNvCxnSpPr/>
          <p:nvPr/>
        </p:nvCxnSpPr>
        <p:spPr>
          <a:xfrm flipV="1">
            <a:off x="735425" y="3307264"/>
            <a:ext cx="0" cy="795578"/>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5400000">
            <a:off x="630915" y="3544538"/>
            <a:ext cx="697627" cy="369332"/>
          </a:xfrm>
          <a:prstGeom prst="rect">
            <a:avLst/>
          </a:prstGeom>
          <a:noFill/>
        </p:spPr>
        <p:txBody>
          <a:bodyPr wrap="none" rtlCol="0">
            <a:spAutoFit/>
          </a:bodyPr>
          <a:lstStyle/>
          <a:p>
            <a:r>
              <a:rPr lang="en-US" sz="900" dirty="0" smtClean="0"/>
              <a:t>Optimum </a:t>
            </a:r>
          </a:p>
          <a:p>
            <a:r>
              <a:rPr lang="en-US" sz="900" dirty="0" smtClean="0"/>
              <a:t>Sampling </a:t>
            </a:r>
            <a:endParaRPr lang="en-US" sz="900" dirty="0"/>
          </a:p>
        </p:txBody>
      </p:sp>
      <p:pic>
        <p:nvPicPr>
          <p:cNvPr id="25"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00954" y="4194747"/>
            <a:ext cx="536799" cy="61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88588" y="4196342"/>
            <a:ext cx="850029" cy="61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60665" y="2106223"/>
            <a:ext cx="2715487" cy="369332"/>
          </a:xfrm>
          <a:prstGeom prst="rect">
            <a:avLst/>
          </a:prstGeom>
          <a:noFill/>
        </p:spPr>
        <p:txBody>
          <a:bodyPr wrap="none" rtlCol="0">
            <a:spAutoFit/>
          </a:bodyPr>
          <a:lstStyle/>
          <a:p>
            <a:r>
              <a:rPr lang="en-US" dirty="0" smtClean="0"/>
              <a:t>NETWORK TOPOLOGY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_REP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URC Document" ma:contentTypeID="0x010100FE4C16ED13CDFF4FADBF65F992B86E2200E66F4E869C267A47A762AD92FD4966DD" ma:contentTypeVersion="11" ma:contentTypeDescription="NURC official documents with security classification field." ma:contentTypeScope="" ma:versionID="736d2fc12ea6ad0b34ea3144342e6138">
  <xsd:schema xmlns:xsd="http://www.w3.org/2001/XMLSchema" xmlns:p="http://schemas.microsoft.com/office/2006/metadata/properties" xmlns:ns2="21b39a82-e76f-4efe-8e2b-71cf5928b073" xmlns:ns3="6662533b-3059-4f06-9e65-da911929fed3" targetNamespace="http://schemas.microsoft.com/office/2006/metadata/properties" ma:root="true" ma:fieldsID="49551e52f0aba9f33d12d403b5ffa01b" ns2:_="" ns3:_="">
    <xsd:import namespace="21b39a82-e76f-4efe-8e2b-71cf5928b073"/>
    <xsd:import namespace="6662533b-3059-4f06-9e65-da911929fed3"/>
    <xsd:element name="properties">
      <xsd:complexType>
        <xsd:sequence>
          <xsd:element name="documentManagement">
            <xsd:complexType>
              <xsd:all>
                <xsd:element ref="ns2:Security_x0020_Classification" minOccurs="0"/>
                <xsd:element ref="ns3:Distribution" minOccurs="0"/>
              </xsd:all>
            </xsd:complexType>
          </xsd:element>
        </xsd:sequence>
      </xsd:complexType>
    </xsd:element>
  </xsd:schema>
  <xsd:schema xmlns:xsd="http://www.w3.org/2001/XMLSchema" xmlns:dms="http://schemas.microsoft.com/office/2006/documentManagement/types" targetNamespace="21b39a82-e76f-4efe-8e2b-71cf5928b073" elementFormDefault="qualified">
    <xsd:import namespace="http://schemas.microsoft.com/office/2006/documentManagement/types"/>
    <xsd:element name="Security_x0020_Classification" ma:index="8" nillable="true" ma:displayName="Security Classification" ma:default="NATO Unclassified" ma:description="Security classification (Public Release, NU, NR)" ma:format="Dropdown" ma:internalName="Security_x0020_Classification">
      <xsd:simpleType>
        <xsd:restriction base="dms:Choice">
          <xsd:enumeration value="Public Release"/>
          <xsd:enumeration value="NATO Unclassified"/>
          <xsd:enumeration value="NATO Restricted"/>
        </xsd:restriction>
      </xsd:simpleType>
    </xsd:element>
  </xsd:schema>
  <xsd:schema xmlns:xsd="http://www.w3.org/2001/XMLSchema" xmlns:dms="http://schemas.microsoft.com/office/2006/documentManagement/types" targetNamespace="6662533b-3059-4f06-9e65-da911929fed3" elementFormDefault="qualified">
    <xsd:import namespace="http://schemas.microsoft.com/office/2006/documentManagement/types"/>
    <xsd:element name="Distribution" ma:index="9" nillable="true" ma:displayName="Distribution" ma:default="" ma:description="Distribution statement" ma:internalName="Distribu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curity_x0020_Classification xmlns="21b39a82-e76f-4efe-8e2b-71cf5928b073">NATO Unclassified</Security_x0020_Classification>
    <Distribution xmlns="6662533b-3059-4f06-9e65-da911929fed3" xsi:nil="true"/>
  </documentManagement>
</p:properties>
</file>

<file path=customXml/itemProps1.xml><?xml version="1.0" encoding="utf-8"?>
<ds:datastoreItem xmlns:ds="http://schemas.openxmlformats.org/officeDocument/2006/customXml" ds:itemID="{019DEC6E-D80D-46E7-A8B5-CAE6A66CD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39a82-e76f-4efe-8e2b-71cf5928b073"/>
    <ds:schemaRef ds:uri="6662533b-3059-4f06-9e65-da911929fed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ADABD0-2029-482A-94C5-58B3DC28F6A4}">
  <ds:schemaRefs>
    <ds:schemaRef ds:uri="http://schemas.microsoft.com/sharepoint/v3/contenttype/forms"/>
  </ds:schemaRefs>
</ds:datastoreItem>
</file>

<file path=customXml/itemProps3.xml><?xml version="1.0" encoding="utf-8"?>
<ds:datastoreItem xmlns:ds="http://schemas.openxmlformats.org/officeDocument/2006/customXml" ds:itemID="{53898127-525D-47AC-A5DB-3E27438B3851}">
  <ds:schemaRefs>
    <ds:schemaRef ds:uri="6662533b-3059-4f06-9e65-da911929fed3"/>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21b39a82-e76f-4efe-8e2b-71cf5928b07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Presentation_REP13</Template>
  <TotalTime>29081</TotalTime>
  <Words>1049</Words>
  <Application>Microsoft Office PowerPoint</Application>
  <PresentationFormat>On-screen Show (4:3)</PresentationFormat>
  <Paragraphs>161</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Presentation_REP13</vt:lpstr>
      <vt:lpstr>Artificial intelligence: Autonomy, networking and autopiloting of gliders</vt:lpstr>
      <vt:lpstr>Outline</vt:lpstr>
      <vt:lpstr>Introduction</vt:lpstr>
      <vt:lpstr>Networking and Optimum Mission Planning Methodology (Alvarez &amp; Mourre, J. Atmos. Ocean. Tech., 2012) </vt:lpstr>
      <vt:lpstr>Networking and optimum mission planning: Gliders Mourre &amp; Alvarez, Deep Sea Res., 2012 </vt:lpstr>
      <vt:lpstr>The performance of a heterogeneous network constituted by a glider and a drifting profiling float to characterize a “denied area” was investigated in the framework of the MED-REP13 sea-trial</vt:lpstr>
      <vt:lpstr>Networking and optimum mission planning: Gliders in heterogeneous networks</vt:lpstr>
      <vt:lpstr>Automatic Piloting</vt:lpstr>
      <vt:lpstr>Automatic Piloting</vt:lpstr>
      <vt:lpstr>Increasing autonomy in gliders (Jiang and Osler, CMRE-PR-2014-012 )</vt:lpstr>
      <vt:lpstr>COST STSM Inbound </vt:lpstr>
      <vt:lpstr>COST STSM Outbound </vt:lpstr>
    </vt:vector>
  </TitlesOfParts>
  <Company>NURC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Alvarez, Alberto (NURC)</dc:creator>
  <cp:lastModifiedBy>Osler</cp:lastModifiedBy>
  <cp:revision>926</cp:revision>
  <cp:lastPrinted>2014-04-23T13:37:16Z</cp:lastPrinted>
  <dcterms:created xsi:type="dcterms:W3CDTF">2013-01-09T15:37:18Z</dcterms:created>
  <dcterms:modified xsi:type="dcterms:W3CDTF">2014-06-16T05:16:29Z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0x010100FE4C16ED13CDFF4FADBF65F992B86E2200E66F4E869C267A47A762AD92FD4966DD</vt:lpwstr>
  </property>
</Properties>
</file>