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57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7099300" cy="102346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C58"/>
    <a:srgbClr val="663300"/>
    <a:srgbClr val="D65C90"/>
    <a:srgbClr val="D55D6B"/>
    <a:srgbClr val="D5685D"/>
    <a:srgbClr val="99FF33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376" autoAdjust="0"/>
  </p:normalViewPr>
  <p:slideViewPr>
    <p:cSldViewPr snapToGrid="0">
      <p:cViewPr varScale="1">
        <p:scale>
          <a:sx n="84" d="100"/>
          <a:sy n="84" d="100"/>
        </p:scale>
        <p:origin x="-64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336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3FD05-2BA0-46A9-A872-81995CF27324}" type="datetimeFigureOut">
              <a:rPr lang="fr-FR" smtClean="0"/>
              <a:t>16/06/2014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FB12E-671F-4ECE-B6C7-E579A1011A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132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FFE850D3-AA36-464E-BE6F-06FF9C5959A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69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130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83350" y="231775"/>
            <a:ext cx="1974850" cy="5994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55625" y="231775"/>
            <a:ext cx="5775325" cy="5994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19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25" y="231775"/>
            <a:ext cx="7902575" cy="7778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265238"/>
            <a:ext cx="3810000" cy="49609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265238"/>
            <a:ext cx="3810000" cy="24034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821113"/>
            <a:ext cx="3810000" cy="24050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359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324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265238"/>
            <a:ext cx="3810000" cy="4960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65238"/>
            <a:ext cx="3810000" cy="4960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06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78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46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40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6289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721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1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5625" y="231775"/>
            <a:ext cx="79025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5238"/>
            <a:ext cx="8458200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</p:txBody>
      </p:sp>
      <p:pic>
        <p:nvPicPr>
          <p:cNvPr id="1028" name="Picture 5" descr="lin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049338"/>
            <a:ext cx="7751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36613" y="1006475"/>
            <a:ext cx="31854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GB" sz="1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EGO</a:t>
            </a:r>
            <a:r>
              <a:rPr lang="en-GB" sz="1000" b="1" baseline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– COST - G</a:t>
            </a:r>
            <a:r>
              <a:rPr lang="en-GB" sz="1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room-gliders</a:t>
            </a:r>
            <a:r>
              <a:rPr lang="en-GB" sz="1000" b="1" baseline="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Kiel </a:t>
            </a:r>
            <a:r>
              <a:rPr lang="en-GB" sz="1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meeting</a:t>
            </a:r>
          </a:p>
        </p:txBody>
      </p:sp>
      <p:sp>
        <p:nvSpPr>
          <p:cNvPr id="1030" name="Text Box 8"/>
          <p:cNvSpPr txBox="1">
            <a:spLocks noChangeArrowheads="1"/>
          </p:cNvSpPr>
          <p:nvPr userDrawn="1"/>
        </p:nvSpPr>
        <p:spPr bwMode="auto">
          <a:xfrm>
            <a:off x="7317709" y="6518275"/>
            <a:ext cx="14189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fr-FR" sz="1400" dirty="0" smtClean="0">
                <a:latin typeface="Arial Unicode MS" pitchFamily="34" charset="-128"/>
              </a:rPr>
              <a:t>Kiel, </a:t>
            </a:r>
            <a:r>
              <a:rPr lang="fr-FR" sz="1400" dirty="0" err="1" smtClean="0">
                <a:latin typeface="Arial Unicode MS" pitchFamily="34" charset="-128"/>
              </a:rPr>
              <a:t>June</a:t>
            </a:r>
            <a:r>
              <a:rPr lang="fr-FR" sz="1400" dirty="0" smtClean="0">
                <a:latin typeface="Arial Unicode MS" pitchFamily="34" charset="-128"/>
              </a:rPr>
              <a:t> 2014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iolis.eu.org/All-news/News/SG558-glider-deployed-in-Norwegian-sea-a-first-implementation-of-EGO-data-processing" TargetMode="External"/><Relationship Id="rId2" Type="http://schemas.openxmlformats.org/officeDocument/2006/relationships/hyperlink" Target="http://www.coriolis.eu.org/Observing-the-ocean/Observing-system-networks/EGO-gliders/EGO-Glider-data-management/A-NetCDF-implementation-for-glider-observation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riolis.eu.org/Observing-the-ocean/Observing-system-networks/EGO-gliders/EGO-Glider-data-management/A-NetCDF-implementation-for-glider-observations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tp://ftp.ifremer.fr/ifremer/glider/v2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ge.ifremer.fr/mantis" TargetMode="External"/><Relationship Id="rId2" Type="http://schemas.openxmlformats.org/officeDocument/2006/relationships/hyperlink" Target="https://forge.ifremer.fr/svn/oo-ego-gliders/trunk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Data-management activity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Within Groom and with COST support, the glider data-management group is building a system </a:t>
            </a:r>
            <a:r>
              <a:rPr lang="en-US" noProof="0"/>
              <a:t>for gliders </a:t>
            </a:r>
            <a:r>
              <a:rPr lang="en-US" noProof="0" smtClean="0"/>
              <a:t>to </a:t>
            </a:r>
            <a:r>
              <a:rPr lang="en-US" noProof="0"/>
              <a:t>:</a:t>
            </a:r>
          </a:p>
          <a:p>
            <a:pPr lvl="1"/>
            <a:r>
              <a:rPr lang="en-US" noProof="0" smtClean="0"/>
              <a:t>provide </a:t>
            </a:r>
            <a:r>
              <a:rPr lang="en-US" noProof="0"/>
              <a:t>a </a:t>
            </a:r>
            <a:r>
              <a:rPr lang="en-US" noProof="0" smtClean="0"/>
              <a:t>single </a:t>
            </a:r>
            <a:r>
              <a:rPr lang="en-US" noProof="0"/>
              <a:t>access point to </a:t>
            </a:r>
            <a:r>
              <a:rPr lang="en-US" noProof="0" smtClean="0"/>
              <a:t>European gliders data &amp; metadata </a:t>
            </a:r>
            <a:endParaRPr lang="en-US" noProof="0"/>
          </a:p>
          <a:p>
            <a:pPr lvl="1"/>
            <a:r>
              <a:rPr lang="en-US" noProof="0" smtClean="0"/>
              <a:t>improve data </a:t>
            </a:r>
            <a:r>
              <a:rPr lang="en-US" noProof="0"/>
              <a:t>coherency </a:t>
            </a:r>
            <a:r>
              <a:rPr lang="en-US" noProof="0" smtClean="0"/>
              <a:t>and documentation in </a:t>
            </a:r>
            <a:r>
              <a:rPr lang="en-US" noProof="0"/>
              <a:t>term of format, quality, processing </a:t>
            </a:r>
            <a:r>
              <a:rPr lang="en-US" noProof="0" smtClean="0"/>
              <a:t>chain</a:t>
            </a:r>
            <a:endParaRPr lang="en-US" noProof="0"/>
          </a:p>
          <a:p>
            <a:pPr lvl="1"/>
            <a:r>
              <a:rPr lang="en-US" noProof="0" smtClean="0"/>
              <a:t>build </a:t>
            </a:r>
            <a:r>
              <a:rPr lang="en-US" noProof="0"/>
              <a:t>a capability </a:t>
            </a:r>
            <a:r>
              <a:rPr lang="en-US" noProof="0" smtClean="0"/>
              <a:t>to </a:t>
            </a:r>
            <a:r>
              <a:rPr lang="en-US" noProof="0"/>
              <a:t>serve both operational (within a few hours) and research (best quality after calibration and validation) users</a:t>
            </a:r>
          </a:p>
          <a:p>
            <a:endParaRPr lang="en-US" noProof="0" smtClean="0"/>
          </a:p>
          <a:p>
            <a:r>
              <a:rPr lang="en-US" noProof="0" smtClean="0"/>
              <a:t>This system is developed in coherency </a:t>
            </a:r>
          </a:p>
          <a:p>
            <a:pPr lvl="1"/>
            <a:r>
              <a:rPr lang="en-US" noProof="0" smtClean="0"/>
              <a:t>with other glider systems developments (IMOS </a:t>
            </a:r>
            <a:r>
              <a:rPr lang="en-US" noProof="0"/>
              <a:t>in Australia, IOOS in </a:t>
            </a:r>
            <a:r>
              <a:rPr lang="en-US" noProof="0" smtClean="0"/>
              <a:t>USA) </a:t>
            </a:r>
            <a:endParaRPr lang="en-US" noProof="0"/>
          </a:p>
          <a:p>
            <a:pPr lvl="1"/>
            <a:r>
              <a:rPr lang="en-US" noProof="0" smtClean="0"/>
              <a:t>with </a:t>
            </a:r>
            <a:r>
              <a:rPr lang="en-US" noProof="0"/>
              <a:t>other JCOMM networks </a:t>
            </a:r>
            <a:r>
              <a:rPr lang="en-US" noProof="0" smtClean="0"/>
              <a:t>(Argo</a:t>
            </a:r>
            <a:r>
              <a:rPr lang="en-US" noProof="0"/>
              <a:t>, OceanSITES, </a:t>
            </a:r>
            <a:r>
              <a:rPr lang="en-US" noProof="0" smtClean="0"/>
              <a:t>…)</a:t>
            </a:r>
          </a:p>
          <a:p>
            <a:pPr lvl="1"/>
            <a:r>
              <a:rPr lang="en-US" noProof="0"/>
              <a:t>w</a:t>
            </a:r>
            <a:r>
              <a:rPr lang="en-US" noProof="0" smtClean="0"/>
              <a:t>ith IODE </a:t>
            </a:r>
            <a:r>
              <a:rPr lang="en-US" noProof="0"/>
              <a:t>standards </a:t>
            </a:r>
            <a:r>
              <a:rPr lang="en-US" noProof="0" smtClean="0"/>
              <a:t>(SeaDataNet/EU, </a:t>
            </a:r>
            <a:r>
              <a:rPr lang="en-US" noProof="0"/>
              <a:t>QUARTOD/USA, GOSUD, GTSPP…). </a:t>
            </a:r>
          </a:p>
        </p:txBody>
      </p:sp>
    </p:spTree>
    <p:extLst>
      <p:ext uri="{BB962C8B-B14F-4D97-AF65-F5344CB8AC3E}">
        <p14:creationId xmlns:p14="http://schemas.microsoft.com/office/powerpoint/2010/main" val="24948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Quality control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Recommendation </a:t>
            </a:r>
            <a:r>
              <a:rPr lang="en-US" noProof="0" dirty="0"/>
              <a:t>for automatic real time </a:t>
            </a:r>
            <a:r>
              <a:rPr lang="en-US" noProof="0" dirty="0" smtClean="0"/>
              <a:t>QC </a:t>
            </a:r>
            <a:r>
              <a:rPr lang="en-US" noProof="0" dirty="0"/>
              <a:t>for </a:t>
            </a:r>
            <a:r>
              <a:rPr lang="en-US" noProof="0" dirty="0" smtClean="0"/>
              <a:t>Temperature/Salinity/Oxygen/Chlorophyll </a:t>
            </a:r>
            <a:r>
              <a:rPr lang="en-US" noProof="0" dirty="0"/>
              <a:t>have been discussed and the documentation will be available before summer </a:t>
            </a:r>
            <a:r>
              <a:rPr lang="en-US" noProof="0" dirty="0" smtClean="0"/>
              <a:t>2014.</a:t>
            </a:r>
            <a:br>
              <a:rPr lang="en-US" noProof="0" dirty="0" smtClean="0"/>
            </a:br>
            <a:r>
              <a:rPr lang="en-US" noProof="0" dirty="0" smtClean="0"/>
              <a:t>This work is shared with EU Argo E-AIMS project.</a:t>
            </a:r>
          </a:p>
          <a:p>
            <a:endParaRPr lang="en-US" noProof="0" dirty="0"/>
          </a:p>
          <a:p>
            <a:r>
              <a:rPr lang="en-US" noProof="0" dirty="0" smtClean="0"/>
              <a:t>For </a:t>
            </a:r>
            <a:r>
              <a:rPr lang="en-US" noProof="0" dirty="0"/>
              <a:t>Delayed </a:t>
            </a:r>
            <a:r>
              <a:rPr lang="en-US" noProof="0" dirty="0" smtClean="0"/>
              <a:t>mode, </a:t>
            </a:r>
            <a:r>
              <a:rPr lang="en-US" noProof="0" dirty="0"/>
              <a:t>QC working group have been set up per </a:t>
            </a:r>
            <a:r>
              <a:rPr lang="en-US" noProof="0" dirty="0" smtClean="0"/>
              <a:t>parameters. The activity </a:t>
            </a:r>
            <a:r>
              <a:rPr lang="en-US" noProof="0" dirty="0"/>
              <a:t>started </a:t>
            </a:r>
            <a:r>
              <a:rPr lang="en-US" dirty="0" smtClean="0"/>
              <a:t>and</a:t>
            </a:r>
            <a:r>
              <a:rPr lang="en-US" noProof="0" dirty="0" smtClean="0"/>
              <a:t> will </a:t>
            </a:r>
            <a:r>
              <a:rPr lang="en-US" noProof="0" dirty="0"/>
              <a:t>have to continue after the end of the GROOM project as the issues are complex. </a:t>
            </a:r>
          </a:p>
        </p:txBody>
      </p:sp>
    </p:spTree>
    <p:extLst>
      <p:ext uri="{BB962C8B-B14F-4D97-AF65-F5344CB8AC3E}">
        <p14:creationId xmlns:p14="http://schemas.microsoft.com/office/powerpoint/2010/main" val="42435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761" y="231775"/>
            <a:ext cx="8930640" cy="777875"/>
          </a:xfrm>
        </p:spPr>
        <p:txBody>
          <a:bodyPr/>
          <a:lstStyle/>
          <a:p>
            <a:r>
              <a:rPr lang="en-US" dirty="0" smtClean="0"/>
              <a:t>Current derived from Glider navigation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calculation of current derived from glider navigation is described in the document :</a:t>
            </a:r>
            <a:br>
              <a:rPr lang="en-US" dirty="0" smtClean="0"/>
            </a:br>
            <a:r>
              <a:rPr lang="en-US" dirty="0" smtClean="0"/>
              <a:t>« Recommendations for processing depth-averaged currents estimated from underwater gliders”, Lucas </a:t>
            </a:r>
            <a:r>
              <a:rPr lang="en-US" dirty="0" err="1" smtClean="0"/>
              <a:t>Merckelbach</a:t>
            </a:r>
            <a:r>
              <a:rPr lang="en-US" dirty="0" smtClean="0"/>
              <a:t> and </a:t>
            </a:r>
            <a:r>
              <a:rPr lang="en-US" dirty="0" err="1" smtClean="0"/>
              <a:t>Bartolome</a:t>
            </a:r>
            <a:r>
              <a:rPr lang="en-US" dirty="0" smtClean="0"/>
              <a:t> </a:t>
            </a:r>
            <a:r>
              <a:rPr lang="en-US" dirty="0" err="1" smtClean="0"/>
              <a:t>Garau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is not yet implemented in the GROOM </a:t>
            </a:r>
            <a:r>
              <a:rPr lang="en-US" dirty="0" err="1" smtClean="0"/>
              <a:t>matlab</a:t>
            </a:r>
            <a:r>
              <a:rPr lang="en-US" dirty="0" smtClean="0"/>
              <a:t>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glider data and metadata user’s manual is available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www.coriolis.eu.org/Observing-the-ocean/Observing-system-networks/EGO-gliders/EGO-Glider-data-management/A-NetCDF-implementation-for-glider-observations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matlab</a:t>
            </a:r>
            <a:r>
              <a:rPr lang="en-US" dirty="0" smtClean="0"/>
              <a:t> data processing is ready for use</a:t>
            </a:r>
          </a:p>
          <a:p>
            <a:pPr lvl="1"/>
            <a:r>
              <a:rPr lang="en-US" dirty="0" smtClean="0"/>
              <a:t>Example 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www.coriolis.eu.org/All-news/News/SG558-glider-deployed-in-Norwegian-sea-a-first-implementation-of-EGO-data-processing</a:t>
            </a:r>
            <a:endParaRPr lang="en-US" dirty="0" smtClean="0"/>
          </a:p>
          <a:p>
            <a:r>
              <a:rPr lang="en-US" dirty="0" smtClean="0"/>
              <a:t>The real-time QC code is developed but </a:t>
            </a:r>
            <a:r>
              <a:rPr lang="en-US" dirty="0" smtClean="0"/>
              <a:t>still tested</a:t>
            </a:r>
            <a:endParaRPr lang="en-US" dirty="0" smtClean="0"/>
          </a:p>
          <a:p>
            <a:r>
              <a:rPr lang="en-US" dirty="0" smtClean="0"/>
              <a:t>The delayed mode QC for oxygen and chlorophyll should be very close to Argo floats delayed mode</a:t>
            </a:r>
          </a:p>
          <a:p>
            <a:pPr lvl="1"/>
            <a:r>
              <a:rPr lang="en-US" dirty="0" smtClean="0"/>
              <a:t>Argo delayed mode QC for oxygen is available and applicable to gliders</a:t>
            </a:r>
          </a:p>
          <a:p>
            <a:pPr lvl="1"/>
            <a:r>
              <a:rPr lang="en-US" dirty="0" smtClean="0"/>
              <a:t>Delayed mode QC for chlorophyll : the first step of chlorophyll A concentration processing is now documented for Argo floats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management activity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622800"/>
            <a:ext cx="3668776" cy="2235200"/>
          </a:xfrm>
        </p:spPr>
        <p:txBody>
          <a:bodyPr/>
          <a:lstStyle/>
          <a:p>
            <a:r>
              <a:rPr lang="en-US" dirty="0" smtClean="0"/>
              <a:t>In 2013, </a:t>
            </a:r>
            <a:r>
              <a:rPr lang="en-US" dirty="0" smtClean="0"/>
              <a:t>more tha</a:t>
            </a:r>
            <a:r>
              <a:rPr lang="en-US" dirty="0"/>
              <a:t>n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55 800 vertical profiles from 41 gliders </a:t>
            </a:r>
            <a:r>
              <a:rPr lang="en-US" dirty="0" smtClean="0"/>
              <a:t>were </a:t>
            </a:r>
            <a:r>
              <a:rPr lang="en-US" dirty="0" smtClean="0"/>
              <a:t>distributed to operational models</a:t>
            </a:r>
            <a:endParaRPr lang="en-US" dirty="0"/>
          </a:p>
        </p:txBody>
      </p:sp>
      <p:pic>
        <p:nvPicPr>
          <p:cNvPr id="1026" name="Picture 2" descr="rapport_annuel_nosq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6"/>
          <a:stretch/>
        </p:blipFill>
        <p:spPr bwMode="auto">
          <a:xfrm>
            <a:off x="0" y="1192904"/>
            <a:ext cx="6638924" cy="336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rapport_annuel_nosq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0" y="3702424"/>
            <a:ext cx="5364480" cy="31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72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Data flow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The real-time and delayed mode data flow system was agreed </a:t>
            </a:r>
            <a:r>
              <a:rPr lang="en-US" noProof="0" dirty="0"/>
              <a:t>in October 2012 </a:t>
            </a:r>
            <a:r>
              <a:rPr lang="en-US" noProof="0" dirty="0" smtClean="0"/>
              <a:t>in Paris 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27" y="2102485"/>
            <a:ext cx="3203893" cy="47555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18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Data flow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The list of DAC/Glider Operators/PIs is summarized in the following table</a:t>
            </a:r>
            <a:endParaRPr lang="en-US" noProof="0"/>
          </a:p>
        </p:txBody>
      </p:sp>
      <p:graphicFrame>
        <p:nvGraphicFramePr>
          <p:cNvPr id="4" name="Espace réservé du contenu 3"/>
          <p:cNvGraphicFramePr>
            <a:graphicFrameLocks/>
          </p:cNvGraphicFramePr>
          <p:nvPr/>
        </p:nvGraphicFramePr>
        <p:xfrm>
          <a:off x="1595120" y="2628297"/>
          <a:ext cx="6639560" cy="3024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9215"/>
                <a:gridCol w="1917910"/>
                <a:gridCol w="1917910"/>
                <a:gridCol w="1844525"/>
              </a:tblGrid>
              <a:tr h="107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Country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DAC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Glider Operator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Delayed Mode PI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107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UK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BODC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UEA , SAMS, NOC  CEFAS, BAS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UEA , SAMS, NOC, CEFAS, BAS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107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France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CORIOLIS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LOCEAN, LOV, MIO, LEGOS, LPO, DT-INSU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LOCEAN, LOV,MIO, LEGOS, LPO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10795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Italy</a:t>
                      </a:r>
                      <a:endParaRPr lang="fr-FR" sz="1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CMRE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CMRE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CMRE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1079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OGS/CORIOLIS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OGS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OGS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10795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Germany</a:t>
                      </a:r>
                      <a:endParaRPr lang="fr-FR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HZG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HZG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HZG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1079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CORIOLIS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GEOMAR,AWI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GEOMAR, AWI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10795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SPAIN</a:t>
                      </a:r>
                      <a:endParaRPr lang="fr-FR" sz="10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CORIOLIS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PLOCAN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PLOCAN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1079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SOCIB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SOCIB, CSIC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SOCIB, CSIC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107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Norway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UiB/IMR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UiB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UiB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107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Cyprus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OC-UCY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OC-UCY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OC-UCY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107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Greece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CORIOLIS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HCMR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To Be Defined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107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Finland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To Be Defined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To Be Defined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To Be Defined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107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Ireland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BODC?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MI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MI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107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Poland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CORIOLIS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>
                          <a:effectLst/>
                        </a:rPr>
                        <a:t>IOPAS</a:t>
                      </a:r>
                      <a:endParaRPr lang="fr-F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900" dirty="0">
                          <a:effectLst/>
                        </a:rPr>
                        <a:t>IOPAS</a:t>
                      </a:r>
                      <a:endParaRPr lang="fr-F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9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Data format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Glider </a:t>
            </a:r>
            <a:r>
              <a:rPr lang="en-US" noProof="0" dirty="0" smtClean="0"/>
              <a:t>data and metadata NetCDF format is now </a:t>
            </a:r>
            <a:r>
              <a:rPr lang="en-US" noProof="0" dirty="0"/>
              <a:t>defined and described in the </a:t>
            </a:r>
            <a:r>
              <a:rPr lang="en-US" noProof="0" dirty="0" smtClean="0"/>
              <a:t>user‘s </a:t>
            </a:r>
            <a:r>
              <a:rPr lang="en-US" noProof="0" dirty="0"/>
              <a:t>manual </a:t>
            </a:r>
            <a:r>
              <a:rPr lang="en-US" noProof="0" dirty="0" smtClean="0"/>
              <a:t>V1.1</a:t>
            </a:r>
            <a:br>
              <a:rPr lang="en-US" noProof="0" dirty="0" smtClean="0"/>
            </a:br>
            <a:r>
              <a:rPr lang="en-US" b="1" noProof="0" dirty="0" smtClean="0">
                <a:solidFill>
                  <a:schemeClr val="tx2"/>
                </a:solidFill>
              </a:rPr>
              <a:t>This is a common data exchange format</a:t>
            </a:r>
            <a:r>
              <a:rPr lang="en-US" noProof="0" dirty="0" smtClean="0"/>
              <a:t> </a:t>
            </a:r>
            <a:endParaRPr lang="en-US" noProof="0" dirty="0" smtClean="0"/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www.coriolis.eu.org/Observing-the-ocean/Observing-system-networks/EGO-gliders/EGO-Glider-data-management/A-NetCDF-implementation-for-glider-observations</a:t>
            </a:r>
            <a:r>
              <a:rPr lang="en-US" dirty="0" smtClean="0"/>
              <a:t>  </a:t>
            </a:r>
            <a:endParaRPr lang="en-US" noProof="0" dirty="0"/>
          </a:p>
          <a:p>
            <a:endParaRPr lang="en-US" noProof="0" dirty="0" smtClean="0"/>
          </a:p>
          <a:p>
            <a:r>
              <a:rPr lang="en-US" noProof="0" dirty="0" smtClean="0"/>
              <a:t>The </a:t>
            </a:r>
            <a:r>
              <a:rPr lang="en-US" noProof="0" dirty="0" err="1"/>
              <a:t>matlab</a:t>
            </a:r>
            <a:r>
              <a:rPr lang="en-US" noProof="0" dirty="0"/>
              <a:t> real-time processing chain </a:t>
            </a:r>
            <a:r>
              <a:rPr lang="en-US" noProof="0" dirty="0" smtClean="0"/>
              <a:t>to provide quality controlled metadata, time-series and vertical profiles is </a:t>
            </a:r>
            <a:r>
              <a:rPr lang="en-US" noProof="0" dirty="0" smtClean="0"/>
              <a:t>available for Slocum and </a:t>
            </a:r>
            <a:r>
              <a:rPr lang="en-US" noProof="0" dirty="0" err="1" smtClean="0"/>
              <a:t>Seaglider</a:t>
            </a:r>
            <a:r>
              <a:rPr lang="en-US" noProof="0" dirty="0" smtClean="0"/>
              <a:t> platforms</a:t>
            </a:r>
          </a:p>
        </p:txBody>
      </p:sp>
    </p:spTree>
    <p:extLst>
      <p:ext uri="{BB962C8B-B14F-4D97-AF65-F5344CB8AC3E}">
        <p14:creationId xmlns:p14="http://schemas.microsoft.com/office/powerpoint/2010/main" val="16511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20" y="231775"/>
            <a:ext cx="9072879" cy="777875"/>
          </a:xfrm>
        </p:spPr>
        <p:txBody>
          <a:bodyPr/>
          <a:lstStyle/>
          <a:p>
            <a:r>
              <a:rPr lang="en-US" noProof="0" dirty="0" smtClean="0"/>
              <a:t>Data processing for a glider deployment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352" y="1625600"/>
            <a:ext cx="7034848" cy="4811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6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20" y="231775"/>
            <a:ext cx="9072879" cy="777875"/>
          </a:xfrm>
        </p:spPr>
        <p:txBody>
          <a:bodyPr/>
          <a:lstStyle/>
          <a:p>
            <a:r>
              <a:rPr lang="en-US" noProof="0" dirty="0" smtClean="0"/>
              <a:t>Data processing for a glider deployment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deployment configuration and metadata are stored in a simple JSON file : an ASCII list of items, human and computer readable</a:t>
            </a:r>
          </a:p>
          <a:p>
            <a:endParaRPr lang="en-US" dirty="0" smtClean="0"/>
          </a:p>
          <a:p>
            <a:r>
              <a:rPr lang="en-US" dirty="0" smtClean="0"/>
              <a:t>Examples: </a:t>
            </a:r>
            <a:r>
              <a:rPr lang="en-US" dirty="0" smtClean="0">
                <a:hlinkClick r:id="rId2"/>
              </a:rPr>
              <a:t>ftp://ftp.ifremer.fr/ifremer/glider/v2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Data processing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</a:t>
            </a:r>
            <a:r>
              <a:rPr lang="en-US" noProof="0" dirty="0" smtClean="0"/>
              <a:t>collaborative development </a:t>
            </a:r>
            <a:r>
              <a:rPr lang="en-US" noProof="0" dirty="0"/>
              <a:t>of the </a:t>
            </a:r>
            <a:r>
              <a:rPr lang="en-US" noProof="0" dirty="0" err="1"/>
              <a:t>matlab</a:t>
            </a:r>
            <a:r>
              <a:rPr lang="en-US" noProof="0" dirty="0"/>
              <a:t> </a:t>
            </a:r>
            <a:r>
              <a:rPr lang="en-US" noProof="0" dirty="0" smtClean="0"/>
              <a:t>data processing is shared between </a:t>
            </a:r>
            <a:r>
              <a:rPr lang="en-US" dirty="0" smtClean="0"/>
              <a:t>BODC, </a:t>
            </a:r>
            <a:r>
              <a:rPr lang="en-US" noProof="0" dirty="0" smtClean="0"/>
              <a:t>CMRE and </a:t>
            </a:r>
            <a:r>
              <a:rPr lang="en-US" noProof="0" dirty="0" err="1" smtClean="0"/>
              <a:t>Ifremer</a:t>
            </a:r>
            <a:endParaRPr lang="en-US" noProof="0" dirty="0" smtClean="0"/>
          </a:p>
          <a:p>
            <a:pPr lvl="1"/>
            <a:r>
              <a:rPr lang="en-US" noProof="0" dirty="0" smtClean="0"/>
              <a:t>Version 1 delivered </a:t>
            </a:r>
            <a:r>
              <a:rPr lang="en-US" noProof="0" dirty="0"/>
              <a:t>to GROOM </a:t>
            </a:r>
            <a:r>
              <a:rPr lang="en-US" noProof="0" dirty="0" smtClean="0"/>
              <a:t>in </a:t>
            </a:r>
            <a:r>
              <a:rPr lang="en-US" noProof="0" dirty="0"/>
              <a:t>Spring </a:t>
            </a:r>
            <a:r>
              <a:rPr lang="en-US" noProof="0" dirty="0" smtClean="0"/>
              <a:t>2014 on the SVN repository</a:t>
            </a:r>
            <a:br>
              <a:rPr lang="en-US" noProof="0" dirty="0" smtClean="0"/>
            </a:br>
            <a:r>
              <a:rPr lang="en-US" noProof="0" dirty="0" smtClean="0">
                <a:hlinkClick r:id="rId2"/>
              </a:rPr>
              <a:t>https</a:t>
            </a:r>
            <a:r>
              <a:rPr lang="en-US" noProof="0" dirty="0">
                <a:hlinkClick r:id="rId2"/>
              </a:rPr>
              <a:t>://</a:t>
            </a:r>
            <a:r>
              <a:rPr lang="en-US" noProof="0" dirty="0" smtClean="0">
                <a:hlinkClick r:id="rId2"/>
              </a:rPr>
              <a:t>forge.ifremer.fr/svn/oo-ego-gliders/trunk</a:t>
            </a:r>
            <a:endParaRPr lang="en-US" noProof="0" dirty="0" smtClean="0"/>
          </a:p>
          <a:p>
            <a:pPr lvl="1"/>
            <a:r>
              <a:rPr lang="en-US" noProof="0" dirty="0" smtClean="0"/>
              <a:t>Issues </a:t>
            </a:r>
            <a:r>
              <a:rPr lang="en-US" noProof="0" dirty="0"/>
              <a:t>are tracked on </a:t>
            </a:r>
            <a:r>
              <a:rPr lang="en-US" noProof="0" dirty="0" smtClean="0"/>
              <a:t>Mantis</a:t>
            </a:r>
            <a:br>
              <a:rPr lang="en-US" noProof="0" dirty="0" smtClean="0"/>
            </a:br>
            <a:r>
              <a:rPr lang="en-US" noProof="0" dirty="0" smtClean="0">
                <a:hlinkClick r:id="rId3"/>
              </a:rPr>
              <a:t>https</a:t>
            </a:r>
            <a:r>
              <a:rPr lang="en-US" noProof="0" dirty="0">
                <a:hlinkClick r:id="rId3"/>
              </a:rPr>
              <a:t>://</a:t>
            </a:r>
            <a:r>
              <a:rPr lang="en-US" noProof="0" dirty="0" smtClean="0">
                <a:hlinkClick r:id="rId3"/>
              </a:rPr>
              <a:t>forge.ifremer.fr/mantis</a:t>
            </a:r>
            <a:r>
              <a:rPr lang="en-US" noProof="0" dirty="0" smtClean="0"/>
              <a:t>  </a:t>
            </a:r>
            <a:endParaRPr lang="en-US" noProof="0" dirty="0"/>
          </a:p>
          <a:p>
            <a:endParaRPr lang="en-US" noProof="0" dirty="0" smtClean="0"/>
          </a:p>
          <a:p>
            <a:r>
              <a:rPr lang="en-US" noProof="0" dirty="0" smtClean="0"/>
              <a:t>The </a:t>
            </a:r>
            <a:r>
              <a:rPr lang="en-US" noProof="0" dirty="0"/>
              <a:t>procedure to distribute Glider data on GTS in TESAC format </a:t>
            </a:r>
            <a:r>
              <a:rPr lang="en-US" noProof="0" dirty="0" smtClean="0"/>
              <a:t>is documented</a:t>
            </a:r>
          </a:p>
          <a:p>
            <a:pPr lvl="1"/>
            <a:r>
              <a:rPr lang="en-US" dirty="0" smtClean="0"/>
              <a:t>BODC and </a:t>
            </a:r>
            <a:r>
              <a:rPr lang="en-US" dirty="0" err="1" smtClean="0"/>
              <a:t>Coriolis</a:t>
            </a:r>
            <a:r>
              <a:rPr lang="en-US" dirty="0" smtClean="0"/>
              <a:t> distribute glider data on GTS</a:t>
            </a:r>
            <a:endParaRPr lang="en-US" noProof="0" dirty="0" smtClean="0"/>
          </a:p>
          <a:p>
            <a:pPr lvl="1"/>
            <a:r>
              <a:rPr lang="en-US" noProof="0" dirty="0" smtClean="0"/>
              <a:t>BODC </a:t>
            </a:r>
            <a:r>
              <a:rPr lang="en-US" noProof="0" dirty="0"/>
              <a:t>is working with WMO partners on a BUFR template for </a:t>
            </a:r>
            <a:r>
              <a:rPr lang="en-US" noProof="0" dirty="0" smtClean="0"/>
              <a:t>gliders and </a:t>
            </a:r>
            <a:r>
              <a:rPr lang="en-US" noProof="0" dirty="0"/>
              <a:t>Argo </a:t>
            </a:r>
            <a:r>
              <a:rPr lang="en-US" noProof="0" dirty="0" smtClean="0"/>
              <a:t>floats.</a:t>
            </a:r>
          </a:p>
          <a:p>
            <a:endParaRPr lang="en-US" dirty="0" smtClean="0"/>
          </a:p>
          <a:p>
            <a:r>
              <a:rPr lang="en-US" dirty="0" err="1" smtClean="0"/>
              <a:t>Coriolis</a:t>
            </a:r>
            <a:r>
              <a:rPr lang="en-US" dirty="0" smtClean="0"/>
              <a:t> </a:t>
            </a:r>
            <a:r>
              <a:rPr lang="en-US" dirty="0"/>
              <a:t>distributes glider data to MyOcean EU project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44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Deployment </a:t>
            </a:r>
            <a:r>
              <a:rPr lang="en-US" noProof="0" dirty="0" smtClean="0"/>
              <a:t>recommendations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For </a:t>
            </a:r>
            <a:r>
              <a:rPr lang="en-US" dirty="0" err="1"/>
              <a:t>S</a:t>
            </a:r>
            <a:r>
              <a:rPr lang="en-US" noProof="0" dirty="0" smtClean="0"/>
              <a:t>locum recommendation to keep the history of the mission changes was proposed by GEOMAR and agreed by partners.</a:t>
            </a:r>
          </a:p>
          <a:p>
            <a:pPr lvl="1"/>
            <a:r>
              <a:rPr lang="en-US" noProof="0" dirty="0" smtClean="0"/>
              <a:t>The list of variables(</a:t>
            </a:r>
            <a:r>
              <a:rPr lang="en-US" noProof="0" dirty="0" err="1" smtClean="0"/>
              <a:t>sbdlist</a:t>
            </a:r>
            <a:r>
              <a:rPr lang="en-US" noProof="0" dirty="0" smtClean="0"/>
              <a:t>) that needs to be transmitted and their sampling periods.</a:t>
            </a:r>
            <a:br>
              <a:rPr lang="en-US" noProof="0" dirty="0" smtClean="0"/>
            </a:br>
            <a:r>
              <a:rPr lang="en-US" noProof="0" dirty="0" smtClean="0"/>
              <a:t>The </a:t>
            </a:r>
            <a:r>
              <a:rPr lang="en-US" noProof="0" dirty="0" err="1" smtClean="0"/>
              <a:t>sbdlist</a:t>
            </a:r>
            <a:r>
              <a:rPr lang="en-US" noProof="0" dirty="0" smtClean="0"/>
              <a:t> also advises on some technical parameters to be sent back to shore (navigation, battery info…).</a:t>
            </a:r>
            <a:br>
              <a:rPr lang="en-US" noProof="0" dirty="0" smtClean="0"/>
            </a:br>
            <a:r>
              <a:rPr lang="en-US" noProof="0" dirty="0" smtClean="0"/>
              <a:t>For the science sensor (TBDLIST) the recommendation for CTD recommend at list one measurement every 60s  </a:t>
            </a:r>
          </a:p>
          <a:p>
            <a:r>
              <a:rPr lang="en-US" noProof="0" dirty="0" err="1" smtClean="0"/>
              <a:t>Geomar</a:t>
            </a:r>
            <a:r>
              <a:rPr lang="en-US" noProof="0" dirty="0" smtClean="0"/>
              <a:t> also prepared recommendations on pressure correction on Slocum when the two pressure sensors (one for navigation and one for the CTD ) disagree for identified reason detailed in the papers.</a:t>
            </a:r>
          </a:p>
          <a:p>
            <a:endParaRPr lang="en-US" noProof="0" dirty="0" smtClean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49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arre verticale">
  <a:themeElements>
    <a:clrScheme name="1_Barre verticale 5">
      <a:dk1>
        <a:srgbClr val="000000"/>
      </a:dk1>
      <a:lt1>
        <a:srgbClr val="FFFFFF"/>
      </a:lt1>
      <a:dk2>
        <a:srgbClr val="181848"/>
      </a:dk2>
      <a:lt2>
        <a:srgbClr val="656F97"/>
      </a:lt2>
      <a:accent1>
        <a:srgbClr val="6666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B8B8FF"/>
      </a:accent5>
      <a:accent6>
        <a:srgbClr val="2D2D8A"/>
      </a:accent6>
      <a:hlink>
        <a:srgbClr val="9A9ABC"/>
      </a:hlink>
      <a:folHlink>
        <a:srgbClr val="D2B6CE"/>
      </a:folHlink>
    </a:clrScheme>
    <a:fontScheme name="1_Barre vertica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Barre vertical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rre vertical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rre vertical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rre vertical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rre vertical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rre vertical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8091</TotalTime>
  <Words>508</Words>
  <Application>Microsoft Office PowerPoint</Application>
  <PresentationFormat>Affichage à l'écran (4:3)</PresentationFormat>
  <Paragraphs>117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1_Barre verticale</vt:lpstr>
      <vt:lpstr>Data-management activity</vt:lpstr>
      <vt:lpstr>Data management activity</vt:lpstr>
      <vt:lpstr>Data flow</vt:lpstr>
      <vt:lpstr>Data flow</vt:lpstr>
      <vt:lpstr>Data format</vt:lpstr>
      <vt:lpstr>Data processing for a glider deployment</vt:lpstr>
      <vt:lpstr>Data processing for a glider deployment</vt:lpstr>
      <vt:lpstr>Data processing</vt:lpstr>
      <vt:lpstr>Deployment recommendations</vt:lpstr>
      <vt:lpstr>Quality control</vt:lpstr>
      <vt:lpstr>Current derived from Glider navigation</vt:lpstr>
      <vt:lpstr>Conclusion</vt:lpstr>
    </vt:vector>
  </TitlesOfParts>
  <Company>MERCATOR OCEAN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“My-Ocean” project</dc:title>
  <dc:creator>Pierre BAHUREL</dc:creator>
  <cp:lastModifiedBy>tcarval</cp:lastModifiedBy>
  <cp:revision>790</cp:revision>
  <dcterms:created xsi:type="dcterms:W3CDTF">2007-03-25T09:57:26Z</dcterms:created>
  <dcterms:modified xsi:type="dcterms:W3CDTF">2014-06-16T10:45:27Z</dcterms:modified>
</cp:coreProperties>
</file>