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68" r:id="rId3"/>
    <p:sldId id="257" r:id="rId4"/>
    <p:sldId id="259" r:id="rId5"/>
    <p:sldId id="267" r:id="rId6"/>
    <p:sldId id="269" r:id="rId7"/>
    <p:sldId id="270" r:id="rId8"/>
    <p:sldId id="272" r:id="rId9"/>
    <p:sldId id="294" r:id="rId10"/>
    <p:sldId id="266" r:id="rId11"/>
    <p:sldId id="278" r:id="rId12"/>
    <p:sldId id="261" r:id="rId13"/>
    <p:sldId id="280" r:id="rId14"/>
    <p:sldId id="281" r:id="rId15"/>
    <p:sldId id="263" r:id="rId16"/>
    <p:sldId id="282" r:id="rId17"/>
    <p:sldId id="293" r:id="rId18"/>
    <p:sldId id="284" r:id="rId19"/>
    <p:sldId id="283" r:id="rId20"/>
    <p:sldId id="290" r:id="rId21"/>
    <p:sldId id="285" r:id="rId22"/>
    <p:sldId id="295" r:id="rId23"/>
    <p:sldId id="296" r:id="rId24"/>
    <p:sldId id="297" r:id="rId25"/>
    <p:sldId id="299" r:id="rId26"/>
    <p:sldId id="300" r:id="rId27"/>
    <p:sldId id="301" r:id="rId28"/>
    <p:sldId id="271" r:id="rId29"/>
    <p:sldId id="304" r:id="rId30"/>
    <p:sldId id="302" r:id="rId31"/>
    <p:sldId id="305" r:id="rId32"/>
    <p:sldId id="287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43733-DA43-4B03-8C43-29F93D0252CA}" type="datetimeFigureOut">
              <a:rPr lang="en-GB" smtClean="0"/>
              <a:t>16/06/2014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6E6CA-BCE6-456F-A08D-95C44A8A29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8405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Red boxes</a:t>
            </a:r>
            <a:r>
              <a:rPr lang="en-GB" baseline="0" dirty="0" smtClean="0"/>
              <a:t> are BODC internal systems or tailored to the needs of individual stakeholders.</a:t>
            </a:r>
          </a:p>
          <a:p>
            <a:r>
              <a:rPr lang="en-GB" baseline="0" dirty="0" smtClean="0"/>
              <a:t>Green box is common section of workflow.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9B27D-EE5E-4AD4-97BD-29B816651D63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Red boxes</a:t>
            </a:r>
            <a:r>
              <a:rPr lang="en-GB" baseline="0" dirty="0" smtClean="0"/>
              <a:t> are BODC internal systems or tailored to the needs of individual stakeholders.</a:t>
            </a:r>
          </a:p>
          <a:p>
            <a:r>
              <a:rPr lang="en-GB" baseline="0" dirty="0" smtClean="0"/>
              <a:t>Green box is common section of workflow.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9B27D-EE5E-4AD4-97BD-29B816651D63}" type="slidenum">
              <a:rPr lang="en-GB" smtClean="0"/>
              <a:pPr/>
              <a:t>23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4800" b="1" cap="none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24600"/>
            <a:ext cx="32766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Glider School 2013, </a:t>
            </a:r>
            <a:r>
              <a:rPr lang="en-US" dirty="0" err="1" smtClean="0"/>
              <a:t>Telde</a:t>
            </a:r>
            <a:r>
              <a:rPr lang="en-US" dirty="0" smtClean="0"/>
              <a:t>, 18</a:t>
            </a:r>
            <a:r>
              <a:rPr lang="en-US" baseline="30000" dirty="0" smtClean="0"/>
              <a:t>th</a:t>
            </a:r>
            <a:r>
              <a:rPr lang="en-US" dirty="0" smtClean="0"/>
              <a:t> July 2013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6324600"/>
            <a:ext cx="35814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Justin Buck; UK &amp; EU glider data management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juck@bodc.ac.uk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nsorsmag.com/networking-communications/wireless-applications/the-big-picture-sensor-webs-disaster-response-demo-1338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cf-pcmdi.llnl.gov/documents/cf-conventions/1.6" TargetMode="External"/><Relationship Id="rId2" Type="http://schemas.openxmlformats.org/officeDocument/2006/relationships/hyperlink" Target="https://www.unidata.ucar.edu/software/thredds/current/td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eo-ide.noaa.gov/wiki/index.php?title=NetCDF_Attribute_Convention_for_Dataset_Discovery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4785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Ocean glider data management:</a:t>
            </a:r>
            <a:br>
              <a:rPr lang="en-GB" dirty="0" smtClean="0">
                <a:solidFill>
                  <a:schemeClr val="tx2"/>
                </a:solidFill>
              </a:rPr>
            </a:br>
            <a:r>
              <a:rPr lang="en-GB" dirty="0" smtClean="0">
                <a:solidFill>
                  <a:schemeClr val="tx2"/>
                </a:solidFill>
              </a:rPr>
              <a:t>Argo concepts, GROOM, </a:t>
            </a:r>
            <a:br>
              <a:rPr lang="en-GB" dirty="0" smtClean="0">
                <a:solidFill>
                  <a:schemeClr val="tx2"/>
                </a:solidFill>
              </a:rPr>
            </a:br>
            <a:r>
              <a:rPr lang="en-GB" dirty="0" smtClean="0">
                <a:solidFill>
                  <a:schemeClr val="tx2"/>
                </a:solidFill>
              </a:rPr>
              <a:t>OGC sensor observation services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Justin Buck (</a:t>
            </a:r>
            <a:r>
              <a:rPr lang="en-GB" dirty="0" smtClean="0">
                <a:hlinkClick r:id="rId2"/>
              </a:rPr>
              <a:t>juck@bodc.ac.uk</a:t>
            </a:r>
            <a:r>
              <a:rPr lang="en-GB" dirty="0" smtClean="0"/>
              <a:t>)</a:t>
            </a:r>
          </a:p>
          <a:p>
            <a:r>
              <a:rPr lang="en-GB" dirty="0" smtClean="0"/>
              <a:t>+ many collaborators</a:t>
            </a:r>
          </a:p>
          <a:p>
            <a:r>
              <a:rPr lang="en-GB" dirty="0" smtClean="0"/>
              <a:t>British Oceanographic Data Centre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6176" y="5949280"/>
            <a:ext cx="2016224" cy="72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BODC_circle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5661248"/>
            <a:ext cx="990996" cy="990996"/>
          </a:xfrm>
          <a:prstGeom prst="rect">
            <a:avLst/>
          </a:prstGeom>
        </p:spPr>
      </p:pic>
      <p:pic>
        <p:nvPicPr>
          <p:cNvPr id="6" name="Picture 5" descr="NERC Logo BW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71600" y="5924876"/>
            <a:ext cx="1066800" cy="742973"/>
          </a:xfrm>
          <a:prstGeom prst="rect">
            <a:avLst/>
          </a:prstGeom>
        </p:spPr>
      </p:pic>
      <p:pic>
        <p:nvPicPr>
          <p:cNvPr id="7" name="Picture 6" descr="downloa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63138" y="5661248"/>
            <a:ext cx="1028462" cy="10801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62600" y="228600"/>
            <a:ext cx="3327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6</a:t>
            </a:r>
            <a:r>
              <a:rPr lang="en-GB" baseline="30000" dirty="0" smtClean="0"/>
              <a:t>th</a:t>
            </a:r>
            <a:r>
              <a:rPr lang="en-GB" dirty="0" smtClean="0"/>
              <a:t> EGO Meeting – 16</a:t>
            </a:r>
            <a:r>
              <a:rPr lang="en-GB" baseline="30000" dirty="0" smtClean="0"/>
              <a:t>th</a:t>
            </a:r>
            <a:r>
              <a:rPr lang="en-GB" dirty="0" smtClean="0"/>
              <a:t> June 2014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1371600"/>
            <a:ext cx="8229600" cy="2590800"/>
          </a:xfrm>
        </p:spPr>
        <p:txBody>
          <a:bodyPr>
            <a:normAutofit/>
          </a:bodyPr>
          <a:lstStyle/>
          <a:p>
            <a:r>
              <a:rPr lang="en-GB" dirty="0" smtClean="0"/>
              <a:t>GROOM Task 3.2</a:t>
            </a:r>
            <a:br>
              <a:rPr lang="en-GB" dirty="0" smtClean="0"/>
            </a:br>
            <a:r>
              <a:rPr lang="en-GB" dirty="0" smtClean="0"/>
              <a:t>Data system goals</a:t>
            </a:r>
            <a:endParaRPr lang="en-GB" dirty="0"/>
          </a:p>
        </p:txBody>
      </p:sp>
      <p:pic>
        <p:nvPicPr>
          <p:cNvPr id="6" name="Imag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52400"/>
            <a:ext cx="4724400" cy="655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common data exchange format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4343400" cy="525621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GB" sz="1600" b="1" dirty="0" smtClean="0"/>
              <a:t>	</a:t>
            </a:r>
          </a:p>
          <a:p>
            <a:pPr>
              <a:buNone/>
            </a:pPr>
            <a:r>
              <a:rPr lang="en-GB" dirty="0" smtClean="0"/>
              <a:t>EGO glider data format established by the GROOM community (October 2012):</a:t>
            </a:r>
          </a:p>
          <a:p>
            <a:pPr>
              <a:buNone/>
            </a:pPr>
            <a:r>
              <a:rPr lang="en-GB" dirty="0" smtClean="0"/>
              <a:t>Climate and Forecast (CF) and </a:t>
            </a:r>
            <a:r>
              <a:rPr lang="en-GB" dirty="0" err="1" smtClean="0"/>
              <a:t>SeaDataNet</a:t>
            </a:r>
            <a:r>
              <a:rPr lang="en-GB" dirty="0" smtClean="0"/>
              <a:t> compliant </a:t>
            </a:r>
            <a:r>
              <a:rPr lang="en-GB" dirty="0" err="1" smtClean="0"/>
              <a:t>NetCDF</a:t>
            </a:r>
            <a:r>
              <a:rPr lang="en-GB" dirty="0" smtClean="0"/>
              <a:t>.</a:t>
            </a:r>
          </a:p>
          <a:p>
            <a:pPr>
              <a:buNone/>
            </a:pPr>
            <a:r>
              <a:rPr lang="en-GB" dirty="0" smtClean="0"/>
              <a:t>Interoperable with data standards being developed internationally (e.g. IMOS in Australia and IOOS in the U.S).</a:t>
            </a:r>
          </a:p>
          <a:p>
            <a:pPr>
              <a:buNone/>
            </a:pPr>
            <a:r>
              <a:rPr lang="en-GB" dirty="0" smtClean="0"/>
              <a:t>Standard quality control protocols for both near real-time and ‘delayed-mode’ glider datasets (utilising Argo).</a:t>
            </a:r>
          </a:p>
          <a:p>
            <a:pPr>
              <a:buNone/>
            </a:pPr>
            <a:r>
              <a:rPr lang="en-GB" dirty="0" smtClean="0"/>
              <a:t>Ensures that glider data, metadata and technical information are stored and distributed in a consistent manner. </a:t>
            </a:r>
          </a:p>
          <a:p>
            <a:endParaRPr lang="en-GB" sz="1600" dirty="0" smtClean="0"/>
          </a:p>
          <a:p>
            <a:endParaRPr lang="en-GB" sz="1600" dirty="0" smtClean="0"/>
          </a:p>
        </p:txBody>
      </p:sp>
      <p:pic>
        <p:nvPicPr>
          <p:cNvPr id="5" name="Picture 4" descr="New Picture (1)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524000"/>
            <a:ext cx="3815433" cy="496589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Common data tools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2286000"/>
            <a:ext cx="2590800" cy="20574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BODC</a:t>
            </a:r>
            <a:br>
              <a:rPr lang="en-GB" dirty="0" smtClean="0">
                <a:solidFill>
                  <a:schemeClr val="tx2"/>
                </a:solidFill>
              </a:rPr>
            </a:br>
            <a:r>
              <a:rPr lang="en-GB" dirty="0" smtClean="0">
                <a:solidFill>
                  <a:schemeClr val="tx2"/>
                </a:solidFill>
              </a:rPr>
              <a:t>workflow</a:t>
            </a:r>
            <a:endParaRPr lang="en-GB" dirty="0">
              <a:solidFill>
                <a:schemeClr val="tx2"/>
              </a:solidFill>
            </a:endParaRPr>
          </a:p>
        </p:txBody>
      </p:sp>
      <p:grpSp>
        <p:nvGrpSpPr>
          <p:cNvPr id="5" name="Group 1"/>
          <p:cNvGrpSpPr>
            <a:grpSpLocks noChangeAspect="1"/>
          </p:cNvGrpSpPr>
          <p:nvPr/>
        </p:nvGrpSpPr>
        <p:grpSpPr bwMode="auto">
          <a:xfrm>
            <a:off x="2267744" y="41751"/>
            <a:ext cx="6696744" cy="6730135"/>
            <a:chOff x="1440" y="1440"/>
            <a:chExt cx="9026" cy="9069"/>
          </a:xfrm>
        </p:grpSpPr>
        <p:sp>
          <p:nvSpPr>
            <p:cNvPr id="6" name="AutoShape 67"/>
            <p:cNvSpPr>
              <a:spLocks noChangeAspect="1" noChangeArrowheads="1" noTextEdit="1"/>
            </p:cNvSpPr>
            <p:nvPr/>
          </p:nvSpPr>
          <p:spPr bwMode="auto">
            <a:xfrm>
              <a:off x="1440" y="1440"/>
              <a:ext cx="9026" cy="9069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AutoShape 66"/>
            <p:cNvSpPr>
              <a:spLocks noChangeShapeType="1"/>
            </p:cNvSpPr>
            <p:nvPr/>
          </p:nvSpPr>
          <p:spPr bwMode="auto">
            <a:xfrm>
              <a:off x="1734" y="3214"/>
              <a:ext cx="1086" cy="99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Text Box 65"/>
            <p:cNvSpPr txBox="1">
              <a:spLocks noChangeArrowheads="1"/>
            </p:cNvSpPr>
            <p:nvPr/>
          </p:nvSpPr>
          <p:spPr bwMode="auto">
            <a:xfrm>
              <a:off x="3408" y="1476"/>
              <a:ext cx="1749" cy="42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Data Provider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 Box 64"/>
            <p:cNvSpPr txBox="1">
              <a:spLocks noChangeArrowheads="1"/>
            </p:cNvSpPr>
            <p:nvPr/>
          </p:nvSpPr>
          <p:spPr bwMode="auto">
            <a:xfrm>
              <a:off x="5157" y="6484"/>
              <a:ext cx="1736" cy="42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Data Scientist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 Box 63"/>
            <p:cNvSpPr txBox="1">
              <a:spLocks noChangeArrowheads="1"/>
            </p:cNvSpPr>
            <p:nvPr/>
          </p:nvSpPr>
          <p:spPr bwMode="auto">
            <a:xfrm>
              <a:off x="8077" y="1476"/>
              <a:ext cx="1968" cy="42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Unauthorised user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 Box 62"/>
            <p:cNvSpPr txBox="1">
              <a:spLocks noChangeArrowheads="1"/>
            </p:cNvSpPr>
            <p:nvPr/>
          </p:nvSpPr>
          <p:spPr bwMode="auto">
            <a:xfrm>
              <a:off x="7504" y="1896"/>
              <a:ext cx="1736" cy="42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Authorised user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Oval 61"/>
            <p:cNvSpPr>
              <a:spLocks noChangeArrowheads="1"/>
            </p:cNvSpPr>
            <p:nvPr/>
          </p:nvSpPr>
          <p:spPr bwMode="auto">
            <a:xfrm>
              <a:off x="1440" y="2773"/>
              <a:ext cx="2005" cy="51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Source data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AutoShape 60"/>
            <p:cNvSpPr>
              <a:spLocks noChangeArrowheads="1"/>
            </p:cNvSpPr>
            <p:nvPr/>
          </p:nvSpPr>
          <p:spPr bwMode="auto">
            <a:xfrm>
              <a:off x="9240" y="1802"/>
              <a:ext cx="936" cy="730"/>
            </a:xfrm>
            <a:prstGeom prst="smileyFace">
              <a:avLst>
                <a:gd name="adj" fmla="val 465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AutoShape 59"/>
            <p:cNvSpPr>
              <a:spLocks noChangeArrowheads="1"/>
            </p:cNvSpPr>
            <p:nvPr/>
          </p:nvSpPr>
          <p:spPr bwMode="auto">
            <a:xfrm>
              <a:off x="7895" y="2248"/>
              <a:ext cx="938" cy="728"/>
            </a:xfrm>
            <a:prstGeom prst="smileyFace">
              <a:avLst>
                <a:gd name="adj" fmla="val 465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Oval 58"/>
            <p:cNvSpPr>
              <a:spLocks noChangeArrowheads="1"/>
            </p:cNvSpPr>
            <p:nvPr/>
          </p:nvSpPr>
          <p:spPr bwMode="auto">
            <a:xfrm>
              <a:off x="1584" y="3274"/>
              <a:ext cx="2006" cy="51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Source meta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Oval 57"/>
            <p:cNvSpPr>
              <a:spLocks noChangeArrowheads="1"/>
            </p:cNvSpPr>
            <p:nvPr/>
          </p:nvSpPr>
          <p:spPr bwMode="auto">
            <a:xfrm>
              <a:off x="3264" y="2812"/>
              <a:ext cx="2160" cy="9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Delayed mode meta/data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AutoShape 56"/>
            <p:cNvSpPr>
              <a:spLocks noChangeArrowheads="1"/>
            </p:cNvSpPr>
            <p:nvPr/>
          </p:nvSpPr>
          <p:spPr bwMode="auto">
            <a:xfrm>
              <a:off x="1547" y="9173"/>
              <a:ext cx="1824" cy="575"/>
            </a:xfrm>
            <a:prstGeom prst="can">
              <a:avLst>
                <a:gd name="adj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Database meta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AutoShape 55"/>
            <p:cNvSpPr>
              <a:spLocks noChangeArrowheads="1"/>
            </p:cNvSpPr>
            <p:nvPr/>
          </p:nvSpPr>
          <p:spPr bwMode="auto">
            <a:xfrm>
              <a:off x="2232" y="9899"/>
              <a:ext cx="1824" cy="505"/>
            </a:xfrm>
            <a:prstGeom prst="can">
              <a:avLst>
                <a:gd name="adj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Database data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AutoShape 54"/>
            <p:cNvSpPr>
              <a:spLocks noChangeArrowheads="1"/>
            </p:cNvSpPr>
            <p:nvPr/>
          </p:nvSpPr>
          <p:spPr bwMode="auto">
            <a:xfrm>
              <a:off x="4140" y="9061"/>
              <a:ext cx="1674" cy="1193"/>
            </a:xfrm>
            <a:prstGeom prst="flowChartMultidocumen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File System meta/data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ectangle 53"/>
            <p:cNvSpPr>
              <a:spLocks noChangeArrowheads="1"/>
            </p:cNvSpPr>
            <p:nvPr/>
          </p:nvSpPr>
          <p:spPr bwMode="auto">
            <a:xfrm>
              <a:off x="2339" y="5178"/>
              <a:ext cx="2305" cy="4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Register Arrival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ectangle 52"/>
            <p:cNvSpPr>
              <a:spLocks noChangeArrowheads="1"/>
            </p:cNvSpPr>
            <p:nvPr/>
          </p:nvSpPr>
          <p:spPr bwMode="auto">
            <a:xfrm>
              <a:off x="2339" y="5772"/>
              <a:ext cx="2305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Archive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51"/>
            <p:cNvSpPr>
              <a:spLocks noChangeArrowheads="1"/>
            </p:cNvSpPr>
            <p:nvPr/>
          </p:nvSpPr>
          <p:spPr bwMode="auto">
            <a:xfrm>
              <a:off x="2340" y="6395"/>
              <a:ext cx="2305" cy="7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Convert to standards [meta/data]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ectangle 50"/>
            <p:cNvSpPr>
              <a:spLocks noChangeArrowheads="1"/>
            </p:cNvSpPr>
            <p:nvPr/>
          </p:nvSpPr>
          <p:spPr bwMode="auto">
            <a:xfrm>
              <a:off x="2339" y="7200"/>
              <a:ext cx="2305" cy="43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QC/Calibration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ectangle 49"/>
            <p:cNvSpPr>
              <a:spLocks noChangeArrowheads="1"/>
            </p:cNvSpPr>
            <p:nvPr/>
          </p:nvSpPr>
          <p:spPr bwMode="auto">
            <a:xfrm>
              <a:off x="2340" y="7837"/>
              <a:ext cx="2305" cy="43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Merge as relevant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ectangle 48"/>
            <p:cNvSpPr>
              <a:spLocks noChangeArrowheads="1"/>
            </p:cNvSpPr>
            <p:nvPr/>
          </p:nvSpPr>
          <p:spPr bwMode="auto">
            <a:xfrm>
              <a:off x="7174" y="5337"/>
              <a:ext cx="1550" cy="43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Authorise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Rectangle 47"/>
            <p:cNvSpPr>
              <a:spLocks noChangeArrowheads="1"/>
            </p:cNvSpPr>
            <p:nvPr/>
          </p:nvSpPr>
          <p:spPr bwMode="auto">
            <a:xfrm>
              <a:off x="7174" y="5987"/>
              <a:ext cx="1550" cy="43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Authenticate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 46"/>
            <p:cNvSpPr>
              <a:spLocks noChangeArrowheads="1"/>
            </p:cNvSpPr>
            <p:nvPr/>
          </p:nvSpPr>
          <p:spPr bwMode="auto">
            <a:xfrm>
              <a:off x="6109" y="4458"/>
              <a:ext cx="1950" cy="43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Prepare request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Rectangle 45"/>
            <p:cNvSpPr>
              <a:spLocks noChangeArrowheads="1"/>
            </p:cNvSpPr>
            <p:nvPr/>
          </p:nvSpPr>
          <p:spPr bwMode="auto">
            <a:xfrm>
              <a:off x="2339" y="8546"/>
              <a:ext cx="2305" cy="43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Store as relevant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AutoShape 44"/>
            <p:cNvSpPr>
              <a:spLocks noChangeArrowheads="1"/>
            </p:cNvSpPr>
            <p:nvPr/>
          </p:nvSpPr>
          <p:spPr bwMode="auto">
            <a:xfrm>
              <a:off x="4944" y="2026"/>
              <a:ext cx="2316" cy="672"/>
            </a:xfrm>
            <a:prstGeom prst="can">
              <a:avLst>
                <a:gd name="adj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External Database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Rectangle 43"/>
            <p:cNvSpPr>
              <a:spLocks noChangeArrowheads="1"/>
            </p:cNvSpPr>
            <p:nvPr/>
          </p:nvSpPr>
          <p:spPr bwMode="auto">
            <a:xfrm>
              <a:off x="8855" y="3274"/>
              <a:ext cx="1309" cy="43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Discovery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Rectangle 42"/>
            <p:cNvSpPr>
              <a:spLocks noChangeArrowheads="1"/>
            </p:cNvSpPr>
            <p:nvPr/>
          </p:nvSpPr>
          <p:spPr bwMode="auto">
            <a:xfrm>
              <a:off x="4944" y="7835"/>
              <a:ext cx="2230" cy="43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Manual Processing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AutoShape 41"/>
            <p:cNvSpPr>
              <a:spLocks noChangeArrowheads="1"/>
            </p:cNvSpPr>
            <p:nvPr/>
          </p:nvSpPr>
          <p:spPr bwMode="auto">
            <a:xfrm>
              <a:off x="5487" y="6904"/>
              <a:ext cx="937" cy="730"/>
            </a:xfrm>
            <a:prstGeom prst="smileyFace">
              <a:avLst>
                <a:gd name="adj" fmla="val 465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AutoShape 40"/>
            <p:cNvSpPr>
              <a:spLocks noChangeArrowheads="1"/>
            </p:cNvSpPr>
            <p:nvPr/>
          </p:nvSpPr>
          <p:spPr bwMode="auto">
            <a:xfrm>
              <a:off x="3264" y="1802"/>
              <a:ext cx="936" cy="730"/>
            </a:xfrm>
            <a:prstGeom prst="smileyFace">
              <a:avLst>
                <a:gd name="adj" fmla="val 465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AutoShape 39"/>
            <p:cNvSpPr>
              <a:spLocks noChangeArrowheads="1"/>
            </p:cNvSpPr>
            <p:nvPr/>
          </p:nvSpPr>
          <p:spPr bwMode="auto">
            <a:xfrm>
              <a:off x="1440" y="1440"/>
              <a:ext cx="1527" cy="109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Automated (Provider) </a:t>
              </a:r>
              <a:endParaRPr kumimoji="0" lang="en-US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upload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AutoShape 38"/>
            <p:cNvSpPr>
              <a:spLocks noChangeArrowheads="1"/>
            </p:cNvSpPr>
            <p:nvPr/>
          </p:nvSpPr>
          <p:spPr bwMode="auto">
            <a:xfrm>
              <a:off x="7396" y="7200"/>
              <a:ext cx="2114" cy="86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Automated download/upload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AutoShape 37"/>
            <p:cNvSpPr>
              <a:spLocks noChangeArrowheads="1"/>
            </p:cNvSpPr>
            <p:nvPr/>
          </p:nvSpPr>
          <p:spPr bwMode="auto">
            <a:xfrm>
              <a:off x="1584" y="4208"/>
              <a:ext cx="2472" cy="79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Automated (BODC) download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8867" y="4023"/>
              <a:ext cx="1309" cy="43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Checkout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AutoShape 35"/>
            <p:cNvSpPr>
              <a:spLocks noChangeShapeType="1"/>
            </p:cNvSpPr>
            <p:nvPr/>
          </p:nvSpPr>
          <p:spPr bwMode="auto">
            <a:xfrm>
              <a:off x="2204" y="2532"/>
              <a:ext cx="239" cy="24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lgDashDotDot"/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AutoShape 34"/>
            <p:cNvSpPr>
              <a:spLocks noChangeShapeType="1"/>
            </p:cNvSpPr>
            <p:nvPr/>
          </p:nvSpPr>
          <p:spPr bwMode="auto">
            <a:xfrm flipH="1">
              <a:off x="2443" y="2532"/>
              <a:ext cx="1289" cy="24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AutoShape 33"/>
            <p:cNvSpPr>
              <a:spLocks noChangeShapeType="1"/>
            </p:cNvSpPr>
            <p:nvPr/>
          </p:nvSpPr>
          <p:spPr bwMode="auto">
            <a:xfrm>
              <a:off x="3732" y="2532"/>
              <a:ext cx="612" cy="28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AutoShape 32"/>
            <p:cNvSpPr>
              <a:spLocks noChangeShapeType="1"/>
            </p:cNvSpPr>
            <p:nvPr/>
          </p:nvSpPr>
          <p:spPr bwMode="auto">
            <a:xfrm>
              <a:off x="2204" y="2532"/>
              <a:ext cx="2140" cy="28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lgDashDotDot"/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AutoShape 31"/>
            <p:cNvSpPr>
              <a:spLocks noChangeShapeType="1"/>
            </p:cNvSpPr>
            <p:nvPr/>
          </p:nvSpPr>
          <p:spPr bwMode="auto">
            <a:xfrm flipH="1">
              <a:off x="2820" y="3792"/>
              <a:ext cx="1524" cy="41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AutoShape 30"/>
            <p:cNvSpPr>
              <a:spLocks noChangeShapeType="1"/>
            </p:cNvSpPr>
            <p:nvPr/>
          </p:nvSpPr>
          <p:spPr bwMode="auto">
            <a:xfrm>
              <a:off x="2820" y="5004"/>
              <a:ext cx="672" cy="17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AutoShape 29"/>
            <p:cNvSpPr>
              <a:spLocks noChangeShapeType="1"/>
            </p:cNvSpPr>
            <p:nvPr/>
          </p:nvSpPr>
          <p:spPr bwMode="auto">
            <a:xfrm>
              <a:off x="3492" y="5608"/>
              <a:ext cx="1" cy="16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AutoShape 28"/>
            <p:cNvSpPr>
              <a:spLocks noChangeShapeType="1"/>
            </p:cNvSpPr>
            <p:nvPr/>
          </p:nvSpPr>
          <p:spPr bwMode="auto">
            <a:xfrm>
              <a:off x="3492" y="6204"/>
              <a:ext cx="1" cy="19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AutoShape 27"/>
            <p:cNvSpPr>
              <a:spLocks noChangeShapeType="1"/>
            </p:cNvSpPr>
            <p:nvPr/>
          </p:nvSpPr>
          <p:spPr bwMode="auto">
            <a:xfrm>
              <a:off x="3492" y="7634"/>
              <a:ext cx="1" cy="20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AutoShape 26"/>
            <p:cNvSpPr>
              <a:spLocks noChangeShapeType="1"/>
            </p:cNvSpPr>
            <p:nvPr/>
          </p:nvSpPr>
          <p:spPr bwMode="auto">
            <a:xfrm flipH="1">
              <a:off x="3492" y="7107"/>
              <a:ext cx="1" cy="9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AutoShape 25"/>
            <p:cNvSpPr>
              <a:spLocks noChangeShapeType="1"/>
            </p:cNvSpPr>
            <p:nvPr/>
          </p:nvSpPr>
          <p:spPr bwMode="auto">
            <a:xfrm flipH="1">
              <a:off x="3492" y="8271"/>
              <a:ext cx="1" cy="27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AutoShape 24"/>
            <p:cNvSpPr>
              <a:spLocks noChangeShapeType="1"/>
            </p:cNvSpPr>
            <p:nvPr/>
          </p:nvSpPr>
          <p:spPr bwMode="auto">
            <a:xfrm flipH="1">
              <a:off x="2459" y="8980"/>
              <a:ext cx="1033" cy="19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AutoShape 23"/>
            <p:cNvSpPr>
              <a:spLocks noChangeShapeType="1"/>
            </p:cNvSpPr>
            <p:nvPr/>
          </p:nvSpPr>
          <p:spPr bwMode="auto">
            <a:xfrm flipH="1">
              <a:off x="3144" y="8980"/>
              <a:ext cx="348" cy="91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AutoShape 22"/>
            <p:cNvSpPr>
              <a:spLocks noChangeShapeType="1"/>
            </p:cNvSpPr>
            <p:nvPr/>
          </p:nvSpPr>
          <p:spPr bwMode="auto">
            <a:xfrm>
              <a:off x="3492" y="8980"/>
              <a:ext cx="648" cy="67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AutoShape 21"/>
            <p:cNvSpPr>
              <a:spLocks noChangeShapeType="1"/>
            </p:cNvSpPr>
            <p:nvPr/>
          </p:nvSpPr>
          <p:spPr bwMode="auto">
            <a:xfrm>
              <a:off x="5956" y="7634"/>
              <a:ext cx="103" cy="20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AutoShape 20"/>
            <p:cNvSpPr>
              <a:spLocks noChangeShapeType="1"/>
            </p:cNvSpPr>
            <p:nvPr/>
          </p:nvSpPr>
          <p:spPr bwMode="auto">
            <a:xfrm flipH="1">
              <a:off x="4645" y="8053"/>
              <a:ext cx="299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AutoShape 19"/>
            <p:cNvSpPr>
              <a:spLocks noChangeShapeType="1"/>
            </p:cNvSpPr>
            <p:nvPr/>
          </p:nvSpPr>
          <p:spPr bwMode="auto">
            <a:xfrm flipH="1">
              <a:off x="9510" y="2532"/>
              <a:ext cx="198" cy="74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AutoShape 18"/>
            <p:cNvSpPr>
              <a:spLocks noChangeShapeType="1"/>
            </p:cNvSpPr>
            <p:nvPr/>
          </p:nvSpPr>
          <p:spPr bwMode="auto">
            <a:xfrm>
              <a:off x="8364" y="2976"/>
              <a:ext cx="1146" cy="29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AutoShape 17"/>
            <p:cNvSpPr>
              <a:spLocks noChangeShapeType="1"/>
            </p:cNvSpPr>
            <p:nvPr/>
          </p:nvSpPr>
          <p:spPr bwMode="auto">
            <a:xfrm>
              <a:off x="9510" y="3709"/>
              <a:ext cx="12" cy="31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AutoShape 16"/>
            <p:cNvSpPr>
              <a:spLocks noChangeArrowheads="1"/>
            </p:cNvSpPr>
            <p:nvPr/>
          </p:nvSpPr>
          <p:spPr bwMode="auto">
            <a:xfrm>
              <a:off x="8951" y="6064"/>
              <a:ext cx="1139" cy="261"/>
            </a:xfrm>
            <a:prstGeom prst="flowChartTermina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AutoShape 15"/>
            <p:cNvSpPr>
              <a:spLocks noChangeShapeType="1"/>
            </p:cNvSpPr>
            <p:nvPr/>
          </p:nvSpPr>
          <p:spPr bwMode="auto">
            <a:xfrm flipH="1">
              <a:off x="9521" y="4458"/>
              <a:ext cx="1" cy="160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AutoShape 14"/>
            <p:cNvSpPr>
              <a:spLocks noChangeShapeType="1"/>
            </p:cNvSpPr>
            <p:nvPr/>
          </p:nvSpPr>
          <p:spPr bwMode="auto">
            <a:xfrm flipV="1">
              <a:off x="8453" y="6325"/>
              <a:ext cx="1068" cy="87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AutoShape 13"/>
            <p:cNvSpPr>
              <a:spLocks noChangeShapeType="1"/>
            </p:cNvSpPr>
            <p:nvPr/>
          </p:nvSpPr>
          <p:spPr bwMode="auto">
            <a:xfrm flipH="1">
              <a:off x="8724" y="6195"/>
              <a:ext cx="227" cy="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AutoShape 12"/>
            <p:cNvSpPr>
              <a:spLocks noChangeShapeType="1"/>
            </p:cNvSpPr>
            <p:nvPr/>
          </p:nvSpPr>
          <p:spPr bwMode="auto">
            <a:xfrm rot="10800000">
              <a:off x="7084" y="4892"/>
              <a:ext cx="312" cy="2742"/>
            </a:xfrm>
            <a:prstGeom prst="bentConnector2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AutoShape 11"/>
            <p:cNvSpPr>
              <a:spLocks noChangeShapeType="1"/>
            </p:cNvSpPr>
            <p:nvPr/>
          </p:nvSpPr>
          <p:spPr bwMode="auto">
            <a:xfrm flipV="1">
              <a:off x="7949" y="5772"/>
              <a:ext cx="1" cy="21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AutoShape 10"/>
            <p:cNvSpPr>
              <a:spLocks noChangeShapeType="1"/>
            </p:cNvSpPr>
            <p:nvPr/>
          </p:nvSpPr>
          <p:spPr bwMode="auto">
            <a:xfrm flipH="1" flipV="1">
              <a:off x="7084" y="4892"/>
              <a:ext cx="865" cy="44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AutoShape 9"/>
            <p:cNvSpPr>
              <a:spLocks noChangeShapeType="1"/>
            </p:cNvSpPr>
            <p:nvPr/>
          </p:nvSpPr>
          <p:spPr bwMode="auto">
            <a:xfrm flipH="1" flipV="1">
              <a:off x="6102" y="2698"/>
              <a:ext cx="982" cy="176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AutoShape 8"/>
            <p:cNvSpPr>
              <a:spLocks noChangeArrowheads="1"/>
            </p:cNvSpPr>
            <p:nvPr/>
          </p:nvSpPr>
          <p:spPr bwMode="auto">
            <a:xfrm rot="5400000">
              <a:off x="6139" y="9275"/>
              <a:ext cx="1435" cy="523"/>
            </a:xfrm>
            <a:prstGeom prst="flowChartExtra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AutoShape 7"/>
            <p:cNvSpPr>
              <a:spLocks noChangeShapeType="1"/>
            </p:cNvSpPr>
            <p:nvPr/>
          </p:nvSpPr>
          <p:spPr bwMode="auto">
            <a:xfrm>
              <a:off x="5956" y="9061"/>
              <a:ext cx="46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AutoShape 6"/>
            <p:cNvSpPr>
              <a:spLocks noChangeShapeType="1"/>
            </p:cNvSpPr>
            <p:nvPr/>
          </p:nvSpPr>
          <p:spPr bwMode="auto">
            <a:xfrm>
              <a:off x="5976" y="9537"/>
              <a:ext cx="468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AutoShape 5"/>
            <p:cNvSpPr>
              <a:spLocks noChangeShapeType="1"/>
            </p:cNvSpPr>
            <p:nvPr/>
          </p:nvSpPr>
          <p:spPr bwMode="auto">
            <a:xfrm>
              <a:off x="5988" y="10029"/>
              <a:ext cx="468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AutoShape 4"/>
            <p:cNvSpPr>
              <a:spLocks noChangeShapeType="1"/>
            </p:cNvSpPr>
            <p:nvPr/>
          </p:nvSpPr>
          <p:spPr bwMode="auto">
            <a:xfrm flipV="1">
              <a:off x="7120" y="6195"/>
              <a:ext cx="2970" cy="3342"/>
            </a:xfrm>
            <a:prstGeom prst="bentConnector3">
              <a:avLst>
                <a:gd name="adj1" fmla="val 112088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AutoShape 3"/>
            <p:cNvSpPr>
              <a:spLocks noChangeShapeType="1"/>
            </p:cNvSpPr>
            <p:nvPr/>
          </p:nvSpPr>
          <p:spPr bwMode="auto">
            <a:xfrm flipV="1">
              <a:off x="7084" y="2976"/>
              <a:ext cx="1280" cy="148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AutoShape 2"/>
            <p:cNvSpPr>
              <a:spLocks noChangeArrowheads="1"/>
            </p:cNvSpPr>
            <p:nvPr/>
          </p:nvSpPr>
          <p:spPr bwMode="auto">
            <a:xfrm>
              <a:off x="4444" y="5337"/>
              <a:ext cx="2640" cy="1147"/>
            </a:xfrm>
            <a:prstGeom prst="cloudCallout">
              <a:avLst>
                <a:gd name="adj1" fmla="val -27046"/>
                <a:gd name="adj2" fmla="val 49301"/>
              </a:avLst>
            </a:prstGeom>
            <a:solidFill>
              <a:srgbClr val="FFFFFF"/>
            </a:solidFill>
            <a:ln w="9525" cap="rnd">
              <a:solidFill>
                <a:srgbClr val="7F7F7F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Error Handling &amp; Reporting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0"/>
            <a:ext cx="2915817" cy="216023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BODC</a:t>
            </a:r>
            <a:br>
              <a:rPr lang="en-GB" dirty="0" smtClean="0"/>
            </a:br>
            <a:r>
              <a:rPr lang="en-GB" dirty="0" smtClean="0"/>
              <a:t>workflow</a:t>
            </a:r>
            <a:br>
              <a:rPr lang="en-GB" dirty="0" smtClean="0"/>
            </a:br>
            <a:r>
              <a:rPr lang="en-GB" dirty="0" smtClean="0"/>
              <a:t>&amp; common</a:t>
            </a:r>
            <a:br>
              <a:rPr lang="en-GB" dirty="0" smtClean="0"/>
            </a:br>
            <a:r>
              <a:rPr lang="en-GB" dirty="0" smtClean="0"/>
              <a:t>tools</a:t>
            </a:r>
            <a:endParaRPr lang="en-GB" dirty="0"/>
          </a:p>
        </p:txBody>
      </p:sp>
      <p:sp>
        <p:nvSpPr>
          <p:cNvPr id="8260" name="Rectangle 6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pSp>
        <p:nvGrpSpPr>
          <p:cNvPr id="3" name="Group 1"/>
          <p:cNvGrpSpPr>
            <a:grpSpLocks noChangeAspect="1"/>
          </p:cNvGrpSpPr>
          <p:nvPr/>
        </p:nvGrpSpPr>
        <p:grpSpPr bwMode="auto">
          <a:xfrm>
            <a:off x="2267744" y="41751"/>
            <a:ext cx="6696744" cy="6730135"/>
            <a:chOff x="1440" y="1440"/>
            <a:chExt cx="9026" cy="9069"/>
          </a:xfrm>
        </p:grpSpPr>
        <p:sp>
          <p:nvSpPr>
            <p:cNvPr id="8259" name="AutoShape 67"/>
            <p:cNvSpPr>
              <a:spLocks noChangeAspect="1" noChangeArrowheads="1" noTextEdit="1"/>
            </p:cNvSpPr>
            <p:nvPr/>
          </p:nvSpPr>
          <p:spPr bwMode="auto">
            <a:xfrm>
              <a:off x="1440" y="1440"/>
              <a:ext cx="9026" cy="9069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58" name="AutoShape 66"/>
            <p:cNvSpPr>
              <a:spLocks noChangeShapeType="1"/>
            </p:cNvSpPr>
            <p:nvPr/>
          </p:nvSpPr>
          <p:spPr bwMode="auto">
            <a:xfrm>
              <a:off x="1734" y="3214"/>
              <a:ext cx="1086" cy="99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57" name="Text Box 65"/>
            <p:cNvSpPr txBox="1">
              <a:spLocks noChangeArrowheads="1"/>
            </p:cNvSpPr>
            <p:nvPr/>
          </p:nvSpPr>
          <p:spPr bwMode="auto">
            <a:xfrm>
              <a:off x="3408" y="1476"/>
              <a:ext cx="1749" cy="42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Data Provider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56" name="Text Box 64"/>
            <p:cNvSpPr txBox="1">
              <a:spLocks noChangeArrowheads="1"/>
            </p:cNvSpPr>
            <p:nvPr/>
          </p:nvSpPr>
          <p:spPr bwMode="auto">
            <a:xfrm>
              <a:off x="5157" y="6484"/>
              <a:ext cx="1736" cy="42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Data Scientist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55" name="Text Box 63"/>
            <p:cNvSpPr txBox="1">
              <a:spLocks noChangeArrowheads="1"/>
            </p:cNvSpPr>
            <p:nvPr/>
          </p:nvSpPr>
          <p:spPr bwMode="auto">
            <a:xfrm>
              <a:off x="8077" y="1476"/>
              <a:ext cx="1968" cy="42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Unauthorised user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54" name="Text Box 62"/>
            <p:cNvSpPr txBox="1">
              <a:spLocks noChangeArrowheads="1"/>
            </p:cNvSpPr>
            <p:nvPr/>
          </p:nvSpPr>
          <p:spPr bwMode="auto">
            <a:xfrm>
              <a:off x="7504" y="1896"/>
              <a:ext cx="1736" cy="42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Authorised user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53" name="Oval 61"/>
            <p:cNvSpPr>
              <a:spLocks noChangeArrowheads="1"/>
            </p:cNvSpPr>
            <p:nvPr/>
          </p:nvSpPr>
          <p:spPr bwMode="auto">
            <a:xfrm>
              <a:off x="1440" y="2773"/>
              <a:ext cx="2005" cy="51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Source data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52" name="AutoShape 60"/>
            <p:cNvSpPr>
              <a:spLocks noChangeArrowheads="1"/>
            </p:cNvSpPr>
            <p:nvPr/>
          </p:nvSpPr>
          <p:spPr bwMode="auto">
            <a:xfrm>
              <a:off x="9240" y="1802"/>
              <a:ext cx="936" cy="730"/>
            </a:xfrm>
            <a:prstGeom prst="smileyFace">
              <a:avLst>
                <a:gd name="adj" fmla="val 465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51" name="AutoShape 59"/>
            <p:cNvSpPr>
              <a:spLocks noChangeArrowheads="1"/>
            </p:cNvSpPr>
            <p:nvPr/>
          </p:nvSpPr>
          <p:spPr bwMode="auto">
            <a:xfrm>
              <a:off x="7895" y="2248"/>
              <a:ext cx="938" cy="728"/>
            </a:xfrm>
            <a:prstGeom prst="smileyFace">
              <a:avLst>
                <a:gd name="adj" fmla="val 465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50" name="Oval 58"/>
            <p:cNvSpPr>
              <a:spLocks noChangeArrowheads="1"/>
            </p:cNvSpPr>
            <p:nvPr/>
          </p:nvSpPr>
          <p:spPr bwMode="auto">
            <a:xfrm>
              <a:off x="1584" y="3274"/>
              <a:ext cx="2006" cy="51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Source meta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49" name="Oval 57"/>
            <p:cNvSpPr>
              <a:spLocks noChangeArrowheads="1"/>
            </p:cNvSpPr>
            <p:nvPr/>
          </p:nvSpPr>
          <p:spPr bwMode="auto">
            <a:xfrm>
              <a:off x="3264" y="2812"/>
              <a:ext cx="2160" cy="9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Delayed mode meta/data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48" name="AutoShape 56"/>
            <p:cNvSpPr>
              <a:spLocks noChangeArrowheads="1"/>
            </p:cNvSpPr>
            <p:nvPr/>
          </p:nvSpPr>
          <p:spPr bwMode="auto">
            <a:xfrm>
              <a:off x="1547" y="9173"/>
              <a:ext cx="1824" cy="575"/>
            </a:xfrm>
            <a:prstGeom prst="can">
              <a:avLst>
                <a:gd name="adj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Database meta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47" name="AutoShape 55"/>
            <p:cNvSpPr>
              <a:spLocks noChangeArrowheads="1"/>
            </p:cNvSpPr>
            <p:nvPr/>
          </p:nvSpPr>
          <p:spPr bwMode="auto">
            <a:xfrm>
              <a:off x="2232" y="9899"/>
              <a:ext cx="1824" cy="505"/>
            </a:xfrm>
            <a:prstGeom prst="can">
              <a:avLst>
                <a:gd name="adj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Database data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46" name="AutoShape 54"/>
            <p:cNvSpPr>
              <a:spLocks noChangeArrowheads="1"/>
            </p:cNvSpPr>
            <p:nvPr/>
          </p:nvSpPr>
          <p:spPr bwMode="auto">
            <a:xfrm>
              <a:off x="4140" y="9061"/>
              <a:ext cx="1674" cy="1193"/>
            </a:xfrm>
            <a:prstGeom prst="flowChartMultidocumen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File System meta/data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45" name="Rectangle 53"/>
            <p:cNvSpPr>
              <a:spLocks noChangeArrowheads="1"/>
            </p:cNvSpPr>
            <p:nvPr/>
          </p:nvSpPr>
          <p:spPr bwMode="auto">
            <a:xfrm>
              <a:off x="2339" y="5178"/>
              <a:ext cx="2305" cy="4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Register Arrival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44" name="Rectangle 52"/>
            <p:cNvSpPr>
              <a:spLocks noChangeArrowheads="1"/>
            </p:cNvSpPr>
            <p:nvPr/>
          </p:nvSpPr>
          <p:spPr bwMode="auto">
            <a:xfrm>
              <a:off x="2339" y="5772"/>
              <a:ext cx="2305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Archive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43" name="Rectangle 51"/>
            <p:cNvSpPr>
              <a:spLocks noChangeArrowheads="1"/>
            </p:cNvSpPr>
            <p:nvPr/>
          </p:nvSpPr>
          <p:spPr bwMode="auto">
            <a:xfrm>
              <a:off x="2340" y="6395"/>
              <a:ext cx="2305" cy="7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Convert to standards [meta/data]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42" name="Rectangle 50"/>
            <p:cNvSpPr>
              <a:spLocks noChangeArrowheads="1"/>
            </p:cNvSpPr>
            <p:nvPr/>
          </p:nvSpPr>
          <p:spPr bwMode="auto">
            <a:xfrm>
              <a:off x="2339" y="7200"/>
              <a:ext cx="2305" cy="43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QC/Calibration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41" name="Rectangle 49"/>
            <p:cNvSpPr>
              <a:spLocks noChangeArrowheads="1"/>
            </p:cNvSpPr>
            <p:nvPr/>
          </p:nvSpPr>
          <p:spPr bwMode="auto">
            <a:xfrm>
              <a:off x="2340" y="7837"/>
              <a:ext cx="2305" cy="43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Merge as relevant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40" name="Rectangle 48"/>
            <p:cNvSpPr>
              <a:spLocks noChangeArrowheads="1"/>
            </p:cNvSpPr>
            <p:nvPr/>
          </p:nvSpPr>
          <p:spPr bwMode="auto">
            <a:xfrm>
              <a:off x="7174" y="5337"/>
              <a:ext cx="1550" cy="43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Authorise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39" name="Rectangle 47"/>
            <p:cNvSpPr>
              <a:spLocks noChangeArrowheads="1"/>
            </p:cNvSpPr>
            <p:nvPr/>
          </p:nvSpPr>
          <p:spPr bwMode="auto">
            <a:xfrm>
              <a:off x="7174" y="5987"/>
              <a:ext cx="1550" cy="43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Authenticate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38" name="Rectangle 46"/>
            <p:cNvSpPr>
              <a:spLocks noChangeArrowheads="1"/>
            </p:cNvSpPr>
            <p:nvPr/>
          </p:nvSpPr>
          <p:spPr bwMode="auto">
            <a:xfrm>
              <a:off x="6109" y="4458"/>
              <a:ext cx="1950" cy="43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Prepare request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37" name="Rectangle 45"/>
            <p:cNvSpPr>
              <a:spLocks noChangeArrowheads="1"/>
            </p:cNvSpPr>
            <p:nvPr/>
          </p:nvSpPr>
          <p:spPr bwMode="auto">
            <a:xfrm>
              <a:off x="2339" y="8546"/>
              <a:ext cx="2305" cy="43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Store as relevant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36" name="AutoShape 44"/>
            <p:cNvSpPr>
              <a:spLocks noChangeArrowheads="1"/>
            </p:cNvSpPr>
            <p:nvPr/>
          </p:nvSpPr>
          <p:spPr bwMode="auto">
            <a:xfrm>
              <a:off x="4944" y="2026"/>
              <a:ext cx="2316" cy="672"/>
            </a:xfrm>
            <a:prstGeom prst="can">
              <a:avLst>
                <a:gd name="adj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External Database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35" name="Rectangle 43"/>
            <p:cNvSpPr>
              <a:spLocks noChangeArrowheads="1"/>
            </p:cNvSpPr>
            <p:nvPr/>
          </p:nvSpPr>
          <p:spPr bwMode="auto">
            <a:xfrm>
              <a:off x="8855" y="3274"/>
              <a:ext cx="1309" cy="43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Discovery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34" name="Rectangle 42"/>
            <p:cNvSpPr>
              <a:spLocks noChangeArrowheads="1"/>
            </p:cNvSpPr>
            <p:nvPr/>
          </p:nvSpPr>
          <p:spPr bwMode="auto">
            <a:xfrm>
              <a:off x="4944" y="7835"/>
              <a:ext cx="2230" cy="43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Manual Processing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33" name="AutoShape 41"/>
            <p:cNvSpPr>
              <a:spLocks noChangeArrowheads="1"/>
            </p:cNvSpPr>
            <p:nvPr/>
          </p:nvSpPr>
          <p:spPr bwMode="auto">
            <a:xfrm>
              <a:off x="5487" y="6904"/>
              <a:ext cx="937" cy="730"/>
            </a:xfrm>
            <a:prstGeom prst="smileyFace">
              <a:avLst>
                <a:gd name="adj" fmla="val 465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32" name="AutoShape 40"/>
            <p:cNvSpPr>
              <a:spLocks noChangeArrowheads="1"/>
            </p:cNvSpPr>
            <p:nvPr/>
          </p:nvSpPr>
          <p:spPr bwMode="auto">
            <a:xfrm>
              <a:off x="3264" y="1802"/>
              <a:ext cx="936" cy="730"/>
            </a:xfrm>
            <a:prstGeom prst="smileyFace">
              <a:avLst>
                <a:gd name="adj" fmla="val 465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31" name="AutoShape 39"/>
            <p:cNvSpPr>
              <a:spLocks noChangeArrowheads="1"/>
            </p:cNvSpPr>
            <p:nvPr/>
          </p:nvSpPr>
          <p:spPr bwMode="auto">
            <a:xfrm>
              <a:off x="1440" y="1440"/>
              <a:ext cx="1527" cy="109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Automated (Provider) </a:t>
              </a:r>
              <a:endParaRPr kumimoji="0" lang="en-US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upload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30" name="AutoShape 38"/>
            <p:cNvSpPr>
              <a:spLocks noChangeArrowheads="1"/>
            </p:cNvSpPr>
            <p:nvPr/>
          </p:nvSpPr>
          <p:spPr bwMode="auto">
            <a:xfrm>
              <a:off x="7396" y="7200"/>
              <a:ext cx="2114" cy="86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Automated download/upload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29" name="AutoShape 37"/>
            <p:cNvSpPr>
              <a:spLocks noChangeArrowheads="1"/>
            </p:cNvSpPr>
            <p:nvPr/>
          </p:nvSpPr>
          <p:spPr bwMode="auto">
            <a:xfrm>
              <a:off x="1584" y="4208"/>
              <a:ext cx="2472" cy="79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Automated (BODC) download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28" name="Rectangle 36"/>
            <p:cNvSpPr>
              <a:spLocks noChangeArrowheads="1"/>
            </p:cNvSpPr>
            <p:nvPr/>
          </p:nvSpPr>
          <p:spPr bwMode="auto">
            <a:xfrm>
              <a:off x="8867" y="4023"/>
              <a:ext cx="1309" cy="43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Checkout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27" name="AutoShape 35"/>
            <p:cNvSpPr>
              <a:spLocks noChangeShapeType="1"/>
            </p:cNvSpPr>
            <p:nvPr/>
          </p:nvSpPr>
          <p:spPr bwMode="auto">
            <a:xfrm>
              <a:off x="2204" y="2532"/>
              <a:ext cx="239" cy="24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lgDashDotDot"/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26" name="AutoShape 34"/>
            <p:cNvSpPr>
              <a:spLocks noChangeShapeType="1"/>
            </p:cNvSpPr>
            <p:nvPr/>
          </p:nvSpPr>
          <p:spPr bwMode="auto">
            <a:xfrm flipH="1">
              <a:off x="2443" y="2532"/>
              <a:ext cx="1289" cy="24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25" name="AutoShape 33"/>
            <p:cNvSpPr>
              <a:spLocks noChangeShapeType="1"/>
            </p:cNvSpPr>
            <p:nvPr/>
          </p:nvSpPr>
          <p:spPr bwMode="auto">
            <a:xfrm>
              <a:off x="3732" y="2532"/>
              <a:ext cx="612" cy="28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24" name="AutoShape 32"/>
            <p:cNvSpPr>
              <a:spLocks noChangeShapeType="1"/>
            </p:cNvSpPr>
            <p:nvPr/>
          </p:nvSpPr>
          <p:spPr bwMode="auto">
            <a:xfrm>
              <a:off x="2204" y="2532"/>
              <a:ext cx="2140" cy="28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lgDashDotDot"/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23" name="AutoShape 31"/>
            <p:cNvSpPr>
              <a:spLocks noChangeShapeType="1"/>
            </p:cNvSpPr>
            <p:nvPr/>
          </p:nvSpPr>
          <p:spPr bwMode="auto">
            <a:xfrm flipH="1">
              <a:off x="2820" y="3792"/>
              <a:ext cx="1524" cy="41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22" name="AutoShape 30"/>
            <p:cNvSpPr>
              <a:spLocks noChangeShapeType="1"/>
            </p:cNvSpPr>
            <p:nvPr/>
          </p:nvSpPr>
          <p:spPr bwMode="auto">
            <a:xfrm>
              <a:off x="2820" y="5004"/>
              <a:ext cx="672" cy="17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21" name="AutoShape 29"/>
            <p:cNvSpPr>
              <a:spLocks noChangeShapeType="1"/>
            </p:cNvSpPr>
            <p:nvPr/>
          </p:nvSpPr>
          <p:spPr bwMode="auto">
            <a:xfrm>
              <a:off x="3492" y="5608"/>
              <a:ext cx="1" cy="16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20" name="AutoShape 28"/>
            <p:cNvSpPr>
              <a:spLocks noChangeShapeType="1"/>
            </p:cNvSpPr>
            <p:nvPr/>
          </p:nvSpPr>
          <p:spPr bwMode="auto">
            <a:xfrm>
              <a:off x="3492" y="6204"/>
              <a:ext cx="1" cy="19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19" name="AutoShape 27"/>
            <p:cNvSpPr>
              <a:spLocks noChangeShapeType="1"/>
            </p:cNvSpPr>
            <p:nvPr/>
          </p:nvSpPr>
          <p:spPr bwMode="auto">
            <a:xfrm>
              <a:off x="3492" y="7634"/>
              <a:ext cx="1" cy="20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18" name="AutoShape 26"/>
            <p:cNvSpPr>
              <a:spLocks noChangeShapeType="1"/>
            </p:cNvSpPr>
            <p:nvPr/>
          </p:nvSpPr>
          <p:spPr bwMode="auto">
            <a:xfrm flipH="1">
              <a:off x="3492" y="7107"/>
              <a:ext cx="1" cy="9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17" name="AutoShape 25"/>
            <p:cNvSpPr>
              <a:spLocks noChangeShapeType="1"/>
            </p:cNvSpPr>
            <p:nvPr/>
          </p:nvSpPr>
          <p:spPr bwMode="auto">
            <a:xfrm flipH="1">
              <a:off x="3492" y="8271"/>
              <a:ext cx="1" cy="27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16" name="AutoShape 24"/>
            <p:cNvSpPr>
              <a:spLocks noChangeShapeType="1"/>
            </p:cNvSpPr>
            <p:nvPr/>
          </p:nvSpPr>
          <p:spPr bwMode="auto">
            <a:xfrm flipH="1">
              <a:off x="2459" y="8980"/>
              <a:ext cx="1033" cy="19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15" name="AutoShape 23"/>
            <p:cNvSpPr>
              <a:spLocks noChangeShapeType="1"/>
            </p:cNvSpPr>
            <p:nvPr/>
          </p:nvSpPr>
          <p:spPr bwMode="auto">
            <a:xfrm flipH="1">
              <a:off x="3144" y="8980"/>
              <a:ext cx="348" cy="91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14" name="AutoShape 22"/>
            <p:cNvSpPr>
              <a:spLocks noChangeShapeType="1"/>
            </p:cNvSpPr>
            <p:nvPr/>
          </p:nvSpPr>
          <p:spPr bwMode="auto">
            <a:xfrm>
              <a:off x="3492" y="8980"/>
              <a:ext cx="648" cy="67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13" name="AutoShape 21"/>
            <p:cNvSpPr>
              <a:spLocks noChangeShapeType="1"/>
            </p:cNvSpPr>
            <p:nvPr/>
          </p:nvSpPr>
          <p:spPr bwMode="auto">
            <a:xfrm>
              <a:off x="5956" y="7634"/>
              <a:ext cx="103" cy="20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12" name="AutoShape 20"/>
            <p:cNvSpPr>
              <a:spLocks noChangeShapeType="1"/>
            </p:cNvSpPr>
            <p:nvPr/>
          </p:nvSpPr>
          <p:spPr bwMode="auto">
            <a:xfrm flipH="1">
              <a:off x="4645" y="8053"/>
              <a:ext cx="299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11" name="AutoShape 19"/>
            <p:cNvSpPr>
              <a:spLocks noChangeShapeType="1"/>
            </p:cNvSpPr>
            <p:nvPr/>
          </p:nvSpPr>
          <p:spPr bwMode="auto">
            <a:xfrm flipH="1">
              <a:off x="9510" y="2532"/>
              <a:ext cx="198" cy="74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10" name="AutoShape 18"/>
            <p:cNvSpPr>
              <a:spLocks noChangeShapeType="1"/>
            </p:cNvSpPr>
            <p:nvPr/>
          </p:nvSpPr>
          <p:spPr bwMode="auto">
            <a:xfrm>
              <a:off x="8364" y="2976"/>
              <a:ext cx="1146" cy="29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09" name="AutoShape 17"/>
            <p:cNvSpPr>
              <a:spLocks noChangeShapeType="1"/>
            </p:cNvSpPr>
            <p:nvPr/>
          </p:nvSpPr>
          <p:spPr bwMode="auto">
            <a:xfrm>
              <a:off x="9510" y="3709"/>
              <a:ext cx="12" cy="31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08" name="AutoShape 16"/>
            <p:cNvSpPr>
              <a:spLocks noChangeArrowheads="1"/>
            </p:cNvSpPr>
            <p:nvPr/>
          </p:nvSpPr>
          <p:spPr bwMode="auto">
            <a:xfrm>
              <a:off x="8951" y="6064"/>
              <a:ext cx="1139" cy="261"/>
            </a:xfrm>
            <a:prstGeom prst="flowChartTermina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07" name="AutoShape 15"/>
            <p:cNvSpPr>
              <a:spLocks noChangeShapeType="1"/>
            </p:cNvSpPr>
            <p:nvPr/>
          </p:nvSpPr>
          <p:spPr bwMode="auto">
            <a:xfrm flipH="1">
              <a:off x="9521" y="4458"/>
              <a:ext cx="1" cy="160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06" name="AutoShape 14"/>
            <p:cNvSpPr>
              <a:spLocks noChangeShapeType="1"/>
            </p:cNvSpPr>
            <p:nvPr/>
          </p:nvSpPr>
          <p:spPr bwMode="auto">
            <a:xfrm flipV="1">
              <a:off x="8453" y="6325"/>
              <a:ext cx="1068" cy="87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05" name="AutoShape 13"/>
            <p:cNvSpPr>
              <a:spLocks noChangeShapeType="1"/>
            </p:cNvSpPr>
            <p:nvPr/>
          </p:nvSpPr>
          <p:spPr bwMode="auto">
            <a:xfrm flipH="1">
              <a:off x="8724" y="6195"/>
              <a:ext cx="227" cy="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04" name="AutoShape 12"/>
            <p:cNvSpPr>
              <a:spLocks noChangeShapeType="1"/>
            </p:cNvSpPr>
            <p:nvPr/>
          </p:nvSpPr>
          <p:spPr bwMode="auto">
            <a:xfrm rot="10800000">
              <a:off x="7084" y="4892"/>
              <a:ext cx="312" cy="2742"/>
            </a:xfrm>
            <a:prstGeom prst="bentConnector2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03" name="AutoShape 11"/>
            <p:cNvSpPr>
              <a:spLocks noChangeShapeType="1"/>
            </p:cNvSpPr>
            <p:nvPr/>
          </p:nvSpPr>
          <p:spPr bwMode="auto">
            <a:xfrm flipV="1">
              <a:off x="7949" y="5772"/>
              <a:ext cx="1" cy="21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02" name="AutoShape 10"/>
            <p:cNvSpPr>
              <a:spLocks noChangeShapeType="1"/>
            </p:cNvSpPr>
            <p:nvPr/>
          </p:nvSpPr>
          <p:spPr bwMode="auto">
            <a:xfrm flipH="1" flipV="1">
              <a:off x="7084" y="4892"/>
              <a:ext cx="865" cy="44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01" name="AutoShape 9"/>
            <p:cNvSpPr>
              <a:spLocks noChangeShapeType="1"/>
            </p:cNvSpPr>
            <p:nvPr/>
          </p:nvSpPr>
          <p:spPr bwMode="auto">
            <a:xfrm flipH="1" flipV="1">
              <a:off x="6102" y="2698"/>
              <a:ext cx="982" cy="176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00" name="AutoShape 8"/>
            <p:cNvSpPr>
              <a:spLocks noChangeArrowheads="1"/>
            </p:cNvSpPr>
            <p:nvPr/>
          </p:nvSpPr>
          <p:spPr bwMode="auto">
            <a:xfrm rot="5400000">
              <a:off x="6139" y="9275"/>
              <a:ext cx="1435" cy="523"/>
            </a:xfrm>
            <a:prstGeom prst="flowChartExtra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99" name="AutoShape 7"/>
            <p:cNvSpPr>
              <a:spLocks noChangeShapeType="1"/>
            </p:cNvSpPr>
            <p:nvPr/>
          </p:nvSpPr>
          <p:spPr bwMode="auto">
            <a:xfrm>
              <a:off x="5956" y="9061"/>
              <a:ext cx="46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98" name="AutoShape 6"/>
            <p:cNvSpPr>
              <a:spLocks noChangeShapeType="1"/>
            </p:cNvSpPr>
            <p:nvPr/>
          </p:nvSpPr>
          <p:spPr bwMode="auto">
            <a:xfrm>
              <a:off x="5976" y="9537"/>
              <a:ext cx="468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97" name="AutoShape 5"/>
            <p:cNvSpPr>
              <a:spLocks noChangeShapeType="1"/>
            </p:cNvSpPr>
            <p:nvPr/>
          </p:nvSpPr>
          <p:spPr bwMode="auto">
            <a:xfrm>
              <a:off x="5988" y="10029"/>
              <a:ext cx="468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96" name="AutoShape 4"/>
            <p:cNvSpPr>
              <a:spLocks noChangeShapeType="1"/>
            </p:cNvSpPr>
            <p:nvPr/>
          </p:nvSpPr>
          <p:spPr bwMode="auto">
            <a:xfrm flipV="1">
              <a:off x="7120" y="6195"/>
              <a:ext cx="2970" cy="3342"/>
            </a:xfrm>
            <a:prstGeom prst="bentConnector3">
              <a:avLst>
                <a:gd name="adj1" fmla="val 112088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95" name="AutoShape 3"/>
            <p:cNvSpPr>
              <a:spLocks noChangeShapeType="1"/>
            </p:cNvSpPr>
            <p:nvPr/>
          </p:nvSpPr>
          <p:spPr bwMode="auto">
            <a:xfrm flipV="1">
              <a:off x="7084" y="2976"/>
              <a:ext cx="1280" cy="148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94" name="AutoShape 2"/>
            <p:cNvSpPr>
              <a:spLocks noChangeArrowheads="1"/>
            </p:cNvSpPr>
            <p:nvPr/>
          </p:nvSpPr>
          <p:spPr bwMode="auto">
            <a:xfrm>
              <a:off x="4444" y="5337"/>
              <a:ext cx="2640" cy="1147"/>
            </a:xfrm>
            <a:prstGeom prst="cloudCallout">
              <a:avLst>
                <a:gd name="adj1" fmla="val -27046"/>
                <a:gd name="adj2" fmla="val 49301"/>
              </a:avLst>
            </a:prstGeom>
            <a:solidFill>
              <a:srgbClr val="FFFFFF"/>
            </a:solidFill>
            <a:ln w="9525" cap="rnd">
              <a:solidFill>
                <a:srgbClr val="7F7F7F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Error Handling &amp; Reporting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4" name="Rectangle 73"/>
          <p:cNvSpPr/>
          <p:nvPr/>
        </p:nvSpPr>
        <p:spPr>
          <a:xfrm>
            <a:off x="2267744" y="0"/>
            <a:ext cx="2952328" cy="3356992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TextBox 72"/>
          <p:cNvSpPr txBox="1"/>
          <p:nvPr/>
        </p:nvSpPr>
        <p:spPr>
          <a:xfrm>
            <a:off x="2483768" y="692696"/>
            <a:ext cx="22322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</a:rPr>
              <a:t>Data</a:t>
            </a:r>
          </a:p>
          <a:p>
            <a:r>
              <a:rPr lang="en-GB" sz="3600" dirty="0" smtClean="0">
                <a:solidFill>
                  <a:schemeClr val="bg1"/>
                </a:solidFill>
              </a:rPr>
              <a:t>collection and secure</a:t>
            </a:r>
          </a:p>
          <a:p>
            <a:r>
              <a:rPr lang="en-GB" sz="3600" dirty="0" smtClean="0">
                <a:solidFill>
                  <a:schemeClr val="bg1"/>
                </a:solidFill>
              </a:rPr>
              <a:t>archive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5940152" y="0"/>
            <a:ext cx="3203848" cy="5157192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Rectangle 75"/>
          <p:cNvSpPr/>
          <p:nvPr/>
        </p:nvSpPr>
        <p:spPr>
          <a:xfrm>
            <a:off x="2195736" y="5229200"/>
            <a:ext cx="3672408" cy="16288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TextBox 76"/>
          <p:cNvSpPr txBox="1"/>
          <p:nvPr/>
        </p:nvSpPr>
        <p:spPr>
          <a:xfrm>
            <a:off x="2987824" y="5445224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</a:rPr>
              <a:t>Internal</a:t>
            </a:r>
          </a:p>
          <a:p>
            <a:r>
              <a:rPr lang="en-GB" sz="3600" dirty="0" smtClean="0">
                <a:solidFill>
                  <a:schemeClr val="bg1"/>
                </a:solidFill>
              </a:rPr>
              <a:t>storage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660232" y="1796623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</a:rPr>
              <a:t>Data</a:t>
            </a:r>
          </a:p>
          <a:p>
            <a:r>
              <a:rPr lang="en-GB" sz="3600" dirty="0" smtClean="0">
                <a:solidFill>
                  <a:schemeClr val="bg1"/>
                </a:solidFill>
              </a:rPr>
              <a:t>delivery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2555776" y="3429000"/>
            <a:ext cx="3312368" cy="1728192"/>
          </a:xfrm>
          <a:prstGeom prst="rect">
            <a:avLst/>
          </a:prstGeom>
          <a:solidFill>
            <a:srgbClr val="00B050">
              <a:alpha val="67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TextBox 79"/>
          <p:cNvSpPr txBox="1"/>
          <p:nvPr/>
        </p:nvSpPr>
        <p:spPr>
          <a:xfrm>
            <a:off x="2627784" y="3429000"/>
            <a:ext cx="31683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</a:rPr>
              <a:t>Reformatting &amp; processing</a:t>
            </a:r>
          </a:p>
          <a:p>
            <a:r>
              <a:rPr lang="en-GB" sz="3600" dirty="0" smtClean="0">
                <a:solidFill>
                  <a:schemeClr val="bg1"/>
                </a:solidFill>
              </a:rPr>
              <a:t>(EGO code)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STSM to develop common tools 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Brest, December 2012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Goal to develop first version of common tools</a:t>
            </a:r>
          </a:p>
          <a:p>
            <a:pPr lvl="1"/>
            <a:r>
              <a:rPr lang="en-GB" dirty="0" err="1" smtClean="0"/>
              <a:t>Tomeu</a:t>
            </a:r>
            <a:r>
              <a:rPr lang="en-GB" dirty="0" smtClean="0"/>
              <a:t> </a:t>
            </a:r>
            <a:r>
              <a:rPr lang="en-GB" dirty="0" err="1" smtClean="0"/>
              <a:t>Garau</a:t>
            </a:r>
            <a:r>
              <a:rPr lang="en-GB" dirty="0" smtClean="0"/>
              <a:t>, Daniele </a:t>
            </a:r>
            <a:r>
              <a:rPr lang="en-GB" dirty="0" err="1" smtClean="0"/>
              <a:t>Cecchi</a:t>
            </a:r>
            <a:r>
              <a:rPr lang="en-GB" dirty="0" smtClean="0"/>
              <a:t> (NURC)</a:t>
            </a:r>
          </a:p>
          <a:p>
            <a:pPr lvl="1"/>
            <a:r>
              <a:rPr lang="en-GB" dirty="0" smtClean="0"/>
              <a:t>Thierry Carval, Jean-Philippe Rannou (</a:t>
            </a:r>
            <a:r>
              <a:rPr lang="en-GB" dirty="0" err="1" smtClean="0"/>
              <a:t>Ifremer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Justin Buck, Mark Hebden, Lise Quesnel (BODC)</a:t>
            </a:r>
            <a:endParaRPr lang="en-GB" dirty="0"/>
          </a:p>
        </p:txBody>
      </p:sp>
      <p:pic>
        <p:nvPicPr>
          <p:cNvPr id="6" name="Picture 5" descr="P107050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9279" y="1277551"/>
            <a:ext cx="3691321" cy="2075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Common tools requirements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n-US" dirty="0" smtClean="0"/>
              <a:t>Modular [for easy modifications and maintenance]</a:t>
            </a:r>
            <a:endParaRPr lang="en-GB" dirty="0" smtClean="0"/>
          </a:p>
          <a:p>
            <a:pPr lvl="0"/>
            <a:r>
              <a:rPr lang="en-US" dirty="0" smtClean="0"/>
              <a:t>Consistent input/output interfaces between modules</a:t>
            </a:r>
            <a:endParaRPr lang="en-GB" dirty="0" smtClean="0"/>
          </a:p>
          <a:p>
            <a:pPr lvl="0"/>
            <a:r>
              <a:rPr lang="en-US" dirty="0" smtClean="0"/>
              <a:t>Simple!</a:t>
            </a:r>
            <a:endParaRPr lang="en-GB" dirty="0" smtClean="0"/>
          </a:p>
          <a:p>
            <a:pPr lvl="0"/>
            <a:r>
              <a:rPr lang="en-US" dirty="0" smtClean="0"/>
              <a:t>Flexible enough to handle varying use cases</a:t>
            </a:r>
            <a:endParaRPr lang="en-GB" dirty="0" smtClean="0"/>
          </a:p>
          <a:p>
            <a:pPr lvl="0"/>
            <a:r>
              <a:rPr lang="en-US" dirty="0" smtClean="0"/>
              <a:t>Robust and handles any error with known rollback points</a:t>
            </a:r>
            <a:endParaRPr lang="en-GB" dirty="0" smtClean="0"/>
          </a:p>
          <a:p>
            <a:pPr lvl="0"/>
            <a:r>
              <a:rPr lang="en-US" dirty="0" smtClean="0"/>
              <a:t>Reports every failure</a:t>
            </a:r>
            <a:endParaRPr lang="en-GB" dirty="0" smtClean="0"/>
          </a:p>
          <a:p>
            <a:r>
              <a:rPr lang="en-GB" dirty="0" smtClean="0"/>
              <a:t>Similar tasks such as reading from the database are done using similar approaches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</a:t>
            </a:r>
            <a:r>
              <a:rPr lang="en-GB" dirty="0" smtClean="0"/>
              <a:t>ommon tools workflow</a:t>
            </a:r>
            <a:endParaRPr lang="en-GB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79512" y="1700808"/>
            <a:ext cx="8784976" cy="0"/>
          </a:xfrm>
          <a:prstGeom prst="line">
            <a:avLst/>
          </a:prstGeom>
          <a:ln w="254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23528" y="119675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4"/>
                </a:solidFill>
              </a:rPr>
              <a:t>Source data</a:t>
            </a:r>
            <a:endParaRPr lang="en-GB" dirty="0">
              <a:solidFill>
                <a:schemeClr val="accent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39752" y="1196752"/>
            <a:ext cx="1152128" cy="369332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err="1" smtClean="0"/>
              <a:t>Seaglider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076056" y="1187460"/>
            <a:ext cx="936104" cy="369332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Slocum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7308304" y="1196752"/>
            <a:ext cx="1440160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Other gliders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323528" y="3502749"/>
            <a:ext cx="11780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4"/>
                </a:solidFill>
              </a:rPr>
              <a:t>Processing</a:t>
            </a:r>
          </a:p>
          <a:p>
            <a:r>
              <a:rPr lang="en-GB" dirty="0" smtClean="0">
                <a:solidFill>
                  <a:schemeClr val="accent4"/>
                </a:solidFill>
              </a:rPr>
              <a:t>modules</a:t>
            </a:r>
            <a:endParaRPr lang="en-GB" dirty="0">
              <a:solidFill>
                <a:schemeClr val="accent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5536" y="5879013"/>
            <a:ext cx="9305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4"/>
                </a:solidFill>
              </a:rPr>
              <a:t>Data</a:t>
            </a:r>
          </a:p>
          <a:p>
            <a:r>
              <a:rPr lang="en-GB" dirty="0" smtClean="0">
                <a:solidFill>
                  <a:schemeClr val="accent4"/>
                </a:solidFill>
              </a:rPr>
              <a:t>delivery</a:t>
            </a:r>
            <a:endParaRPr lang="en-GB" dirty="0">
              <a:solidFill>
                <a:schemeClr val="accent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39752" y="1857598"/>
            <a:ext cx="6408712" cy="646331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Collection of source data readers, multiple readers per platform type. Data from single transmission  converted to a .mat</a:t>
            </a:r>
            <a:endParaRPr lang="en-GB" dirty="0"/>
          </a:p>
        </p:txBody>
      </p:sp>
      <p:cxnSp>
        <p:nvCxnSpPr>
          <p:cNvPr id="14" name="Straight Arrow Connector 13"/>
          <p:cNvCxnSpPr>
            <a:stCxn id="8" idx="2"/>
            <a:endCxn id="13" idx="0"/>
          </p:cNvCxnSpPr>
          <p:nvPr/>
        </p:nvCxnSpPr>
        <p:spPr>
          <a:xfrm>
            <a:off x="2915816" y="1566084"/>
            <a:ext cx="2628292" cy="29151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9" idx="2"/>
            <a:endCxn id="13" idx="0"/>
          </p:cNvCxnSpPr>
          <p:nvPr/>
        </p:nvCxnSpPr>
        <p:spPr>
          <a:xfrm>
            <a:off x="5544108" y="1556792"/>
            <a:ext cx="0" cy="30080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0" idx="2"/>
            <a:endCxn id="13" idx="0"/>
          </p:cNvCxnSpPr>
          <p:nvPr/>
        </p:nvCxnSpPr>
        <p:spPr>
          <a:xfrm flipH="1">
            <a:off x="5544108" y="1566084"/>
            <a:ext cx="2484276" cy="29151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339752" y="2708920"/>
            <a:ext cx="6408712" cy="369332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Conversion of .mat output to EGO format </a:t>
            </a:r>
            <a:r>
              <a:rPr lang="en-GB" dirty="0" err="1" smtClean="0"/>
              <a:t>NetCDF</a:t>
            </a:r>
            <a:r>
              <a:rPr lang="en-GB" dirty="0" smtClean="0"/>
              <a:t> for transmission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2339752" y="3861048"/>
            <a:ext cx="6408712" cy="646331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Merge single transmission files to produce EGO </a:t>
            </a:r>
            <a:r>
              <a:rPr lang="en-GB" dirty="0" err="1" smtClean="0"/>
              <a:t>NetCDF</a:t>
            </a:r>
            <a:r>
              <a:rPr lang="en-GB" dirty="0" smtClean="0"/>
              <a:t> containing trajectory for deployment</a:t>
            </a:r>
            <a:endParaRPr lang="en-GB" dirty="0"/>
          </a:p>
        </p:txBody>
      </p:sp>
      <p:cxnSp>
        <p:nvCxnSpPr>
          <p:cNvPr id="19" name="Straight Arrow Connector 18"/>
          <p:cNvCxnSpPr>
            <a:stCxn id="13" idx="2"/>
            <a:endCxn id="17" idx="0"/>
          </p:cNvCxnSpPr>
          <p:nvPr/>
        </p:nvCxnSpPr>
        <p:spPr>
          <a:xfrm>
            <a:off x="5544108" y="2503929"/>
            <a:ext cx="0" cy="20499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7" idx="2"/>
            <a:endCxn id="22" idx="0"/>
          </p:cNvCxnSpPr>
          <p:nvPr/>
        </p:nvCxnSpPr>
        <p:spPr>
          <a:xfrm>
            <a:off x="5544108" y="3078252"/>
            <a:ext cx="0" cy="20673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707904" y="4725144"/>
            <a:ext cx="3672408" cy="369332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Time series quality control routines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3419872" y="3284984"/>
            <a:ext cx="4248472" cy="369332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Single transmission quality control routines</a:t>
            </a:r>
            <a:endParaRPr lang="en-GB" dirty="0"/>
          </a:p>
        </p:txBody>
      </p:sp>
      <p:cxnSp>
        <p:nvCxnSpPr>
          <p:cNvPr id="23" name="Straight Arrow Connector 22"/>
          <p:cNvCxnSpPr>
            <a:stCxn id="18" idx="2"/>
            <a:endCxn id="21" idx="0"/>
          </p:cNvCxnSpPr>
          <p:nvPr/>
        </p:nvCxnSpPr>
        <p:spPr>
          <a:xfrm>
            <a:off x="5544108" y="4507379"/>
            <a:ext cx="0" cy="21776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2" idx="2"/>
            <a:endCxn id="18" idx="0"/>
          </p:cNvCxnSpPr>
          <p:nvPr/>
        </p:nvCxnSpPr>
        <p:spPr>
          <a:xfrm>
            <a:off x="5544108" y="3654316"/>
            <a:ext cx="0" cy="20673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707904" y="5301208"/>
            <a:ext cx="3672408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Corrections/calibration routines</a:t>
            </a:r>
            <a:endParaRPr lang="en-GB" dirty="0"/>
          </a:p>
        </p:txBody>
      </p:sp>
      <p:cxnSp>
        <p:nvCxnSpPr>
          <p:cNvPr id="26" name="Straight Arrow Connector 25"/>
          <p:cNvCxnSpPr>
            <a:stCxn id="21" idx="2"/>
            <a:endCxn id="25" idx="0"/>
          </p:cNvCxnSpPr>
          <p:nvPr/>
        </p:nvCxnSpPr>
        <p:spPr>
          <a:xfrm>
            <a:off x="5544108" y="5094476"/>
            <a:ext cx="0" cy="20673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5" idx="2"/>
            <a:endCxn id="28" idx="0"/>
          </p:cNvCxnSpPr>
          <p:nvPr/>
        </p:nvCxnSpPr>
        <p:spPr>
          <a:xfrm flipH="1">
            <a:off x="3635896" y="5670540"/>
            <a:ext cx="1908212" cy="35074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059832" y="6021288"/>
            <a:ext cx="1152128" cy="369332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Originator</a:t>
            </a:r>
            <a:endParaRPr lang="en-GB" dirty="0"/>
          </a:p>
        </p:txBody>
      </p:sp>
      <p:sp>
        <p:nvSpPr>
          <p:cNvPr id="29" name="TextBox 28"/>
          <p:cNvSpPr txBox="1"/>
          <p:nvPr/>
        </p:nvSpPr>
        <p:spPr>
          <a:xfrm>
            <a:off x="5004048" y="6021288"/>
            <a:ext cx="1080120" cy="369332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GDAC</a:t>
            </a:r>
            <a:endParaRPr lang="en-GB" dirty="0"/>
          </a:p>
        </p:txBody>
      </p:sp>
      <p:sp>
        <p:nvSpPr>
          <p:cNvPr id="30" name="TextBox 29"/>
          <p:cNvSpPr txBox="1"/>
          <p:nvPr/>
        </p:nvSpPr>
        <p:spPr>
          <a:xfrm>
            <a:off x="6660232" y="6021288"/>
            <a:ext cx="720080" cy="369332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GTS</a:t>
            </a:r>
            <a:endParaRPr lang="en-GB" dirty="0"/>
          </a:p>
        </p:txBody>
      </p:sp>
      <p:cxnSp>
        <p:nvCxnSpPr>
          <p:cNvPr id="31" name="Straight Arrow Connector 30"/>
          <p:cNvCxnSpPr>
            <a:stCxn id="25" idx="2"/>
            <a:endCxn id="29" idx="0"/>
          </p:cNvCxnSpPr>
          <p:nvPr/>
        </p:nvCxnSpPr>
        <p:spPr>
          <a:xfrm>
            <a:off x="5544108" y="5670540"/>
            <a:ext cx="0" cy="35074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5" idx="2"/>
            <a:endCxn id="30" idx="0"/>
          </p:cNvCxnSpPr>
          <p:nvPr/>
        </p:nvCxnSpPr>
        <p:spPr>
          <a:xfrm>
            <a:off x="5544108" y="5670540"/>
            <a:ext cx="1476164" cy="35074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51520" y="5805264"/>
            <a:ext cx="8784976" cy="0"/>
          </a:xfrm>
          <a:prstGeom prst="line">
            <a:avLst/>
          </a:prstGeom>
          <a:ln w="254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747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JSON files drive a generic system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024808" y="3573016"/>
            <a:ext cx="3528392" cy="52322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>
                    <a:lumMod val="50000"/>
                  </a:schemeClr>
                </a:solidFill>
              </a:rPr>
              <a:t>EGO </a:t>
            </a:r>
            <a:r>
              <a:rPr lang="en-GB" sz="2800" dirty="0" err="1" smtClean="0">
                <a:solidFill>
                  <a:schemeClr val="bg1">
                    <a:lumMod val="50000"/>
                  </a:schemeClr>
                </a:solidFill>
              </a:rPr>
              <a:t>NetCDF</a:t>
            </a:r>
            <a:r>
              <a:rPr lang="en-GB" sz="2800" dirty="0" smtClean="0">
                <a:solidFill>
                  <a:schemeClr val="bg1">
                    <a:lumMod val="50000"/>
                  </a:schemeClr>
                </a:solidFill>
              </a:rPr>
              <a:t> writer</a:t>
            </a:r>
            <a:endParaRPr lang="en-GB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640" y="1412776"/>
            <a:ext cx="1871990" cy="954107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>
                    <a:lumMod val="50000"/>
                  </a:schemeClr>
                </a:solidFill>
              </a:rPr>
              <a:t>Raw data files</a:t>
            </a:r>
            <a:endParaRPr lang="en-GB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8" name="Straight Arrow Connector 7"/>
          <p:cNvCxnSpPr>
            <a:stCxn id="6" idx="2"/>
            <a:endCxn id="5" idx="0"/>
          </p:cNvCxnSpPr>
          <p:nvPr/>
        </p:nvCxnSpPr>
        <p:spPr>
          <a:xfrm>
            <a:off x="2267635" y="2366883"/>
            <a:ext cx="2521369" cy="12061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771800" y="4509120"/>
            <a:ext cx="4086200" cy="52322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>
                    <a:lumMod val="50000"/>
                  </a:schemeClr>
                </a:solidFill>
              </a:rPr>
              <a:t>Merged EGO </a:t>
            </a:r>
            <a:r>
              <a:rPr lang="en-GB" sz="2800" dirty="0" err="1" smtClean="0">
                <a:solidFill>
                  <a:schemeClr val="bg1">
                    <a:lumMod val="50000"/>
                  </a:schemeClr>
                </a:solidFill>
              </a:rPr>
              <a:t>NetCDF</a:t>
            </a:r>
            <a:r>
              <a:rPr lang="en-GB" sz="2800" dirty="0" smtClean="0">
                <a:solidFill>
                  <a:schemeClr val="bg1">
                    <a:lumMod val="50000"/>
                  </a:schemeClr>
                </a:solidFill>
              </a:rPr>
              <a:t> file</a:t>
            </a:r>
            <a:endParaRPr lang="en-GB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3" name="Straight Arrow Connector 12"/>
          <p:cNvCxnSpPr>
            <a:stCxn id="5" idx="2"/>
            <a:endCxn id="11" idx="0"/>
          </p:cNvCxnSpPr>
          <p:nvPr/>
        </p:nvCxnSpPr>
        <p:spPr>
          <a:xfrm>
            <a:off x="4789004" y="4096236"/>
            <a:ext cx="25896" cy="4128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99592" y="3356992"/>
            <a:ext cx="1512168" cy="1015663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JSON files</a:t>
            </a:r>
          </a:p>
          <a:p>
            <a:r>
              <a:rPr lang="en-GB" sz="2000" dirty="0" smtClean="0">
                <a:solidFill>
                  <a:srgbClr val="FF0000"/>
                </a:solidFill>
              </a:rPr>
              <a:t>describing </a:t>
            </a:r>
          </a:p>
          <a:p>
            <a:r>
              <a:rPr lang="en-GB" sz="2000" dirty="0" smtClean="0">
                <a:solidFill>
                  <a:srgbClr val="FF0000"/>
                </a:solidFill>
              </a:rPr>
              <a:t>EGO format</a:t>
            </a:r>
            <a:endParaRPr lang="en-GB" sz="2000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>
            <a:stCxn id="14" idx="3"/>
            <a:endCxn id="5" idx="1"/>
          </p:cNvCxnSpPr>
          <p:nvPr/>
        </p:nvCxnSpPr>
        <p:spPr>
          <a:xfrm flipV="1">
            <a:off x="2411760" y="3834626"/>
            <a:ext cx="613048" cy="301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995936" y="1601505"/>
            <a:ext cx="1512168" cy="1323439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JSON files</a:t>
            </a:r>
          </a:p>
          <a:p>
            <a:r>
              <a:rPr lang="en-GB" sz="2000" dirty="0" smtClean="0">
                <a:solidFill>
                  <a:srgbClr val="FF0000"/>
                </a:solidFill>
              </a:rPr>
              <a:t>describing </a:t>
            </a:r>
          </a:p>
          <a:p>
            <a:r>
              <a:rPr lang="en-GB" sz="2000" dirty="0" smtClean="0">
                <a:solidFill>
                  <a:srgbClr val="FF0000"/>
                </a:solidFill>
              </a:rPr>
              <a:t>variables to</a:t>
            </a:r>
          </a:p>
          <a:p>
            <a:r>
              <a:rPr lang="en-GB" sz="2000" dirty="0" smtClean="0">
                <a:solidFill>
                  <a:srgbClr val="FF0000"/>
                </a:solidFill>
              </a:rPr>
              <a:t>transfer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96136" y="1889537"/>
            <a:ext cx="2808312" cy="1015663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JSON files describing </a:t>
            </a:r>
          </a:p>
          <a:p>
            <a:r>
              <a:rPr lang="en-GB" sz="2000" dirty="0" smtClean="0">
                <a:solidFill>
                  <a:srgbClr val="FF0000"/>
                </a:solidFill>
              </a:rPr>
              <a:t>deployment, glider and sensor configurations</a:t>
            </a:r>
            <a:endParaRPr lang="en-GB" sz="2000" dirty="0">
              <a:solidFill>
                <a:srgbClr val="FF0000"/>
              </a:solidFill>
            </a:endParaRPr>
          </a:p>
        </p:txBody>
      </p:sp>
      <p:cxnSp>
        <p:nvCxnSpPr>
          <p:cNvPr id="21" name="Straight Arrow Connector 20"/>
          <p:cNvCxnSpPr>
            <a:stCxn id="20" idx="2"/>
            <a:endCxn id="5" idx="0"/>
          </p:cNvCxnSpPr>
          <p:nvPr/>
        </p:nvCxnSpPr>
        <p:spPr>
          <a:xfrm flipH="1">
            <a:off x="4789004" y="2905200"/>
            <a:ext cx="2411288" cy="6678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8" idx="2"/>
            <a:endCxn id="5" idx="0"/>
          </p:cNvCxnSpPr>
          <p:nvPr/>
        </p:nvCxnSpPr>
        <p:spPr>
          <a:xfrm>
            <a:off x="4752020" y="2924944"/>
            <a:ext cx="36984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20196" y="5733256"/>
            <a:ext cx="7539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*The flexibility means system is usable in other projects e.g. SMRU animal tags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197768"/>
            <a:ext cx="3106688" cy="1143000"/>
          </a:xfrm>
        </p:spPr>
        <p:txBody>
          <a:bodyPr/>
          <a:lstStyle/>
          <a:p>
            <a:r>
              <a:rPr lang="en-GB" dirty="0" smtClean="0"/>
              <a:t>JSON files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1556792"/>
            <a:ext cx="273630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EGO NETCDF writer controlled by JSON files.</a:t>
            </a:r>
          </a:p>
          <a:p>
            <a:endParaRPr lang="en-GB" sz="2800" dirty="0" smtClean="0"/>
          </a:p>
          <a:p>
            <a:r>
              <a:rPr lang="en-GB" sz="2800" dirty="0" smtClean="0"/>
              <a:t>Example on right describes CTD sensor metadata.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5678" y="0"/>
            <a:ext cx="611832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numerous collaborators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133600"/>
            <a:ext cx="3200400" cy="1371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400" dirty="0" smtClean="0"/>
              <a:t>Sylvie Pouliquen</a:t>
            </a:r>
          </a:p>
          <a:p>
            <a:pPr>
              <a:buNone/>
            </a:pPr>
            <a:r>
              <a:rPr lang="en-GB" sz="2400" dirty="0" smtClean="0"/>
              <a:t>Thierry Carval</a:t>
            </a:r>
          </a:p>
          <a:p>
            <a:pPr>
              <a:buNone/>
            </a:pPr>
            <a:r>
              <a:rPr lang="en-GB" sz="2400" dirty="0" smtClean="0"/>
              <a:t>Jean-Philippe Rannou</a:t>
            </a:r>
            <a:endParaRPr lang="en-GB" sz="2400" dirty="0"/>
          </a:p>
        </p:txBody>
      </p:sp>
      <p:pic>
        <p:nvPicPr>
          <p:cNvPr id="4" name="Picture 3" descr="BODC_circle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9404" y="3886200"/>
            <a:ext cx="990996" cy="990996"/>
          </a:xfrm>
          <a:prstGeom prst="rect">
            <a:avLst/>
          </a:prstGeom>
        </p:spPr>
      </p:pic>
      <p:pic>
        <p:nvPicPr>
          <p:cNvPr id="1026" name="Picture 2" descr="https://encrypted-tbn0.gstatic.com/images?q=tbn:ANd9GcQb6c9G85NDd8VGtmpzbEoTYJO4jW-v7acddpDiUhjPXbJTDdh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181764"/>
            <a:ext cx="1676400" cy="1028036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867400" y="4876800"/>
            <a:ext cx="2438400" cy="144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Mark </a:t>
            </a: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Hebden</a:t>
            </a:r>
            <a:endParaRPr lang="en-GB" sz="24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Lise</a:t>
            </a:r>
            <a:r>
              <a:rPr kumimoji="0" lang="en-GB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Quesnel</a:t>
            </a:r>
            <a:endParaRPr kumimoji="0" lang="en-GB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2400" dirty="0" smtClean="0"/>
              <a:t>Adam </a:t>
            </a:r>
            <a:r>
              <a:rPr lang="en-GB" sz="2400" dirty="0" err="1" smtClean="0"/>
              <a:t>Leadbetter</a:t>
            </a:r>
            <a:endParaRPr kumimoji="0" lang="en-GB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4001862"/>
            <a:ext cx="2016224" cy="72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533400" y="4724400"/>
            <a:ext cx="3962400" cy="144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Task 3.2 - Data</a:t>
            </a:r>
            <a:r>
              <a:rPr kumimoji="0" lang="en-GB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management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2400" dirty="0" smtClean="0"/>
              <a:t>Cost action ES0904</a:t>
            </a:r>
            <a:endParaRPr lang="en-GB" sz="24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2400" noProof="0" dirty="0" smtClean="0"/>
              <a:t>Data STSM partners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9" name="Picture 5" descr="C:\Users\JUCK\Desktop\untitle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1447800"/>
            <a:ext cx="3276600" cy="734291"/>
          </a:xfrm>
          <a:prstGeom prst="rect">
            <a:avLst/>
          </a:prstGeom>
          <a:noFill/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4800600" y="2133600"/>
            <a:ext cx="41910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Marin</a:t>
            </a:r>
            <a:r>
              <a:rPr lang="en-GB" sz="2400" dirty="0" smtClean="0"/>
              <a:t>e Autonomous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2400" dirty="0" smtClean="0"/>
              <a:t>Robotic Systems (MARS) facility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Real time quality control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Test are adaptations of established Argo QC</a:t>
            </a:r>
          </a:p>
          <a:p>
            <a:r>
              <a:rPr lang="en-GB" dirty="0" smtClean="0"/>
              <a:t>RTQC configured via JSON files</a:t>
            </a:r>
          </a:p>
          <a:p>
            <a:r>
              <a:rPr lang="en-GB" dirty="0" smtClean="0"/>
              <a:t>Presently implemented tests</a:t>
            </a:r>
          </a:p>
          <a:p>
            <a:pPr lvl="1"/>
            <a:r>
              <a:rPr lang="en-GB" dirty="0" smtClean="0"/>
              <a:t>Valid range (e.g. TEMP, PRES, speed etc)</a:t>
            </a:r>
          </a:p>
          <a:p>
            <a:pPr lvl="1"/>
            <a:r>
              <a:rPr lang="en-GB" dirty="0" smtClean="0"/>
              <a:t>Regional range</a:t>
            </a:r>
          </a:p>
          <a:p>
            <a:pPr lvl="1"/>
            <a:r>
              <a:rPr lang="en-GB" dirty="0" smtClean="0"/>
              <a:t>Gradient</a:t>
            </a:r>
          </a:p>
          <a:p>
            <a:pPr lvl="1"/>
            <a:r>
              <a:rPr lang="en-GB" dirty="0" smtClean="0"/>
              <a:t>Spike</a:t>
            </a:r>
          </a:p>
          <a:p>
            <a:pPr lvl="1"/>
            <a:r>
              <a:rPr lang="en-GB" dirty="0" smtClean="0"/>
              <a:t>Stationary</a:t>
            </a:r>
          </a:p>
          <a:p>
            <a:pPr lvl="1"/>
            <a:r>
              <a:rPr lang="en-GB" dirty="0" smtClean="0"/>
              <a:t>Position on land</a:t>
            </a:r>
          </a:p>
          <a:p>
            <a:pPr lvl="1"/>
            <a:r>
              <a:rPr lang="en-GB" dirty="0" smtClean="0"/>
              <a:t>Density inversion</a:t>
            </a:r>
            <a:endParaRPr lang="en-GB" dirty="0"/>
          </a:p>
        </p:txBody>
      </p:sp>
      <p:pic>
        <p:nvPicPr>
          <p:cNvPr id="4" name="Picture 2" descr="C:\Users\JUCK\Desktop\6901126_chl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3276600"/>
            <a:ext cx="5072377" cy="34772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Sharing of code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94920" cy="4525963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Code is available on the </a:t>
            </a:r>
            <a:r>
              <a:rPr lang="en-GB" dirty="0" err="1" smtClean="0"/>
              <a:t>Ifremer</a:t>
            </a:r>
            <a:r>
              <a:rPr lang="en-GB" dirty="0" smtClean="0"/>
              <a:t> SVN repository with Mantis used for bug tracking</a:t>
            </a:r>
          </a:p>
          <a:p>
            <a:r>
              <a:rPr lang="en-GB" dirty="0" smtClean="0"/>
              <a:t>Pooling of common code from multiple centres</a:t>
            </a:r>
          </a:p>
          <a:p>
            <a:r>
              <a:rPr lang="en-GB" dirty="0" smtClean="0"/>
              <a:t>Code has a reciprocal public license</a:t>
            </a:r>
          </a:p>
          <a:p>
            <a:r>
              <a:rPr lang="en-GB" dirty="0" smtClean="0"/>
              <a:t>A </a:t>
            </a:r>
            <a:r>
              <a:rPr lang="en-GB" dirty="0" err="1" smtClean="0"/>
              <a:t>SeaDataNet</a:t>
            </a:r>
            <a:r>
              <a:rPr lang="en-GB" dirty="0" smtClean="0"/>
              <a:t> login is required</a:t>
            </a:r>
          </a:p>
          <a:p>
            <a:r>
              <a:rPr lang="en-GB" dirty="0" smtClean="0"/>
              <a:t>Thierry Carval is administrator and can grant access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11268" name="Picture 4" descr="Mantis 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2817489"/>
            <a:ext cx="2305050" cy="971551"/>
          </a:xfrm>
          <a:prstGeom prst="rect">
            <a:avLst/>
          </a:prstGeom>
          <a:noFill/>
        </p:spPr>
      </p:pic>
      <p:pic>
        <p:nvPicPr>
          <p:cNvPr id="5" name="Picture 4" descr="untitl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1714857"/>
            <a:ext cx="1800200" cy="10976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Sensor Observation Services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585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0"/>
            <a:ext cx="2915817" cy="216023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BODC</a:t>
            </a:r>
            <a:br>
              <a:rPr lang="en-GB" dirty="0" smtClean="0"/>
            </a:br>
            <a:r>
              <a:rPr lang="en-GB" dirty="0" smtClean="0"/>
              <a:t>workflow</a:t>
            </a:r>
            <a:br>
              <a:rPr lang="en-GB" dirty="0" smtClean="0"/>
            </a:br>
            <a:r>
              <a:rPr lang="en-GB" dirty="0" smtClean="0"/>
              <a:t>&amp; common</a:t>
            </a:r>
            <a:br>
              <a:rPr lang="en-GB" dirty="0" smtClean="0"/>
            </a:br>
            <a:r>
              <a:rPr lang="en-GB" dirty="0" smtClean="0"/>
              <a:t>tools</a:t>
            </a:r>
            <a:endParaRPr lang="en-GB" dirty="0"/>
          </a:p>
        </p:txBody>
      </p:sp>
      <p:sp>
        <p:nvSpPr>
          <p:cNvPr id="8260" name="Rectangle 6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pSp>
        <p:nvGrpSpPr>
          <p:cNvPr id="3" name="Group 1"/>
          <p:cNvGrpSpPr>
            <a:grpSpLocks noChangeAspect="1"/>
          </p:cNvGrpSpPr>
          <p:nvPr/>
        </p:nvGrpSpPr>
        <p:grpSpPr bwMode="auto">
          <a:xfrm>
            <a:off x="2267744" y="41751"/>
            <a:ext cx="6696744" cy="6730135"/>
            <a:chOff x="1440" y="1440"/>
            <a:chExt cx="9026" cy="9069"/>
          </a:xfrm>
        </p:grpSpPr>
        <p:sp>
          <p:nvSpPr>
            <p:cNvPr id="8259" name="AutoShape 67"/>
            <p:cNvSpPr>
              <a:spLocks noChangeAspect="1" noChangeArrowheads="1" noTextEdit="1"/>
            </p:cNvSpPr>
            <p:nvPr/>
          </p:nvSpPr>
          <p:spPr bwMode="auto">
            <a:xfrm>
              <a:off x="1440" y="1440"/>
              <a:ext cx="9026" cy="9069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58" name="AutoShape 66"/>
            <p:cNvSpPr>
              <a:spLocks noChangeShapeType="1"/>
            </p:cNvSpPr>
            <p:nvPr/>
          </p:nvSpPr>
          <p:spPr bwMode="auto">
            <a:xfrm>
              <a:off x="1734" y="3214"/>
              <a:ext cx="1086" cy="99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57" name="Text Box 65"/>
            <p:cNvSpPr txBox="1">
              <a:spLocks noChangeArrowheads="1"/>
            </p:cNvSpPr>
            <p:nvPr/>
          </p:nvSpPr>
          <p:spPr bwMode="auto">
            <a:xfrm>
              <a:off x="3408" y="1476"/>
              <a:ext cx="1749" cy="42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Data Provider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56" name="Text Box 64"/>
            <p:cNvSpPr txBox="1">
              <a:spLocks noChangeArrowheads="1"/>
            </p:cNvSpPr>
            <p:nvPr/>
          </p:nvSpPr>
          <p:spPr bwMode="auto">
            <a:xfrm>
              <a:off x="5157" y="6484"/>
              <a:ext cx="1736" cy="42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Data Scientist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55" name="Text Box 63"/>
            <p:cNvSpPr txBox="1">
              <a:spLocks noChangeArrowheads="1"/>
            </p:cNvSpPr>
            <p:nvPr/>
          </p:nvSpPr>
          <p:spPr bwMode="auto">
            <a:xfrm>
              <a:off x="8077" y="1476"/>
              <a:ext cx="1968" cy="42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Unauthorised user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54" name="Text Box 62"/>
            <p:cNvSpPr txBox="1">
              <a:spLocks noChangeArrowheads="1"/>
            </p:cNvSpPr>
            <p:nvPr/>
          </p:nvSpPr>
          <p:spPr bwMode="auto">
            <a:xfrm>
              <a:off x="7504" y="1896"/>
              <a:ext cx="1736" cy="42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Authorised user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53" name="Oval 61"/>
            <p:cNvSpPr>
              <a:spLocks noChangeArrowheads="1"/>
            </p:cNvSpPr>
            <p:nvPr/>
          </p:nvSpPr>
          <p:spPr bwMode="auto">
            <a:xfrm>
              <a:off x="1440" y="2773"/>
              <a:ext cx="2005" cy="51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Source data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52" name="AutoShape 60"/>
            <p:cNvSpPr>
              <a:spLocks noChangeArrowheads="1"/>
            </p:cNvSpPr>
            <p:nvPr/>
          </p:nvSpPr>
          <p:spPr bwMode="auto">
            <a:xfrm>
              <a:off x="9240" y="1802"/>
              <a:ext cx="936" cy="730"/>
            </a:xfrm>
            <a:prstGeom prst="smileyFace">
              <a:avLst>
                <a:gd name="adj" fmla="val 465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51" name="AutoShape 59"/>
            <p:cNvSpPr>
              <a:spLocks noChangeArrowheads="1"/>
            </p:cNvSpPr>
            <p:nvPr/>
          </p:nvSpPr>
          <p:spPr bwMode="auto">
            <a:xfrm>
              <a:off x="7895" y="2248"/>
              <a:ext cx="938" cy="728"/>
            </a:xfrm>
            <a:prstGeom prst="smileyFace">
              <a:avLst>
                <a:gd name="adj" fmla="val 465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50" name="Oval 58"/>
            <p:cNvSpPr>
              <a:spLocks noChangeArrowheads="1"/>
            </p:cNvSpPr>
            <p:nvPr/>
          </p:nvSpPr>
          <p:spPr bwMode="auto">
            <a:xfrm>
              <a:off x="1584" y="3274"/>
              <a:ext cx="2006" cy="51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Source meta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49" name="Oval 57"/>
            <p:cNvSpPr>
              <a:spLocks noChangeArrowheads="1"/>
            </p:cNvSpPr>
            <p:nvPr/>
          </p:nvSpPr>
          <p:spPr bwMode="auto">
            <a:xfrm>
              <a:off x="3264" y="2812"/>
              <a:ext cx="2160" cy="9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Delayed mode meta/data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48" name="AutoShape 56"/>
            <p:cNvSpPr>
              <a:spLocks noChangeArrowheads="1"/>
            </p:cNvSpPr>
            <p:nvPr/>
          </p:nvSpPr>
          <p:spPr bwMode="auto">
            <a:xfrm>
              <a:off x="1547" y="9173"/>
              <a:ext cx="1824" cy="575"/>
            </a:xfrm>
            <a:prstGeom prst="can">
              <a:avLst>
                <a:gd name="adj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Database meta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47" name="AutoShape 55"/>
            <p:cNvSpPr>
              <a:spLocks noChangeArrowheads="1"/>
            </p:cNvSpPr>
            <p:nvPr/>
          </p:nvSpPr>
          <p:spPr bwMode="auto">
            <a:xfrm>
              <a:off x="2232" y="9899"/>
              <a:ext cx="1824" cy="505"/>
            </a:xfrm>
            <a:prstGeom prst="can">
              <a:avLst>
                <a:gd name="adj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Database data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46" name="AutoShape 54"/>
            <p:cNvSpPr>
              <a:spLocks noChangeArrowheads="1"/>
            </p:cNvSpPr>
            <p:nvPr/>
          </p:nvSpPr>
          <p:spPr bwMode="auto">
            <a:xfrm>
              <a:off x="4140" y="9061"/>
              <a:ext cx="1674" cy="1193"/>
            </a:xfrm>
            <a:prstGeom prst="flowChartMultidocumen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File System meta/data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45" name="Rectangle 53"/>
            <p:cNvSpPr>
              <a:spLocks noChangeArrowheads="1"/>
            </p:cNvSpPr>
            <p:nvPr/>
          </p:nvSpPr>
          <p:spPr bwMode="auto">
            <a:xfrm>
              <a:off x="2339" y="5178"/>
              <a:ext cx="2305" cy="4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Register Arrival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44" name="Rectangle 52"/>
            <p:cNvSpPr>
              <a:spLocks noChangeArrowheads="1"/>
            </p:cNvSpPr>
            <p:nvPr/>
          </p:nvSpPr>
          <p:spPr bwMode="auto">
            <a:xfrm>
              <a:off x="2339" y="5772"/>
              <a:ext cx="2305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Archive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43" name="Rectangle 51"/>
            <p:cNvSpPr>
              <a:spLocks noChangeArrowheads="1"/>
            </p:cNvSpPr>
            <p:nvPr/>
          </p:nvSpPr>
          <p:spPr bwMode="auto">
            <a:xfrm>
              <a:off x="2340" y="6395"/>
              <a:ext cx="2305" cy="7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Convert to standards [meta/data]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42" name="Rectangle 50"/>
            <p:cNvSpPr>
              <a:spLocks noChangeArrowheads="1"/>
            </p:cNvSpPr>
            <p:nvPr/>
          </p:nvSpPr>
          <p:spPr bwMode="auto">
            <a:xfrm>
              <a:off x="2339" y="7200"/>
              <a:ext cx="2305" cy="43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QC/Calibration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41" name="Rectangle 49"/>
            <p:cNvSpPr>
              <a:spLocks noChangeArrowheads="1"/>
            </p:cNvSpPr>
            <p:nvPr/>
          </p:nvSpPr>
          <p:spPr bwMode="auto">
            <a:xfrm>
              <a:off x="2340" y="7837"/>
              <a:ext cx="2305" cy="43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Merge as relevant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40" name="Rectangle 48"/>
            <p:cNvSpPr>
              <a:spLocks noChangeArrowheads="1"/>
            </p:cNvSpPr>
            <p:nvPr/>
          </p:nvSpPr>
          <p:spPr bwMode="auto">
            <a:xfrm>
              <a:off x="7174" y="5337"/>
              <a:ext cx="1550" cy="43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Authorise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39" name="Rectangle 47"/>
            <p:cNvSpPr>
              <a:spLocks noChangeArrowheads="1"/>
            </p:cNvSpPr>
            <p:nvPr/>
          </p:nvSpPr>
          <p:spPr bwMode="auto">
            <a:xfrm>
              <a:off x="7174" y="5987"/>
              <a:ext cx="1550" cy="43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Authenticate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38" name="Rectangle 46"/>
            <p:cNvSpPr>
              <a:spLocks noChangeArrowheads="1"/>
            </p:cNvSpPr>
            <p:nvPr/>
          </p:nvSpPr>
          <p:spPr bwMode="auto">
            <a:xfrm>
              <a:off x="6109" y="4458"/>
              <a:ext cx="1950" cy="43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Prepare request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37" name="Rectangle 45"/>
            <p:cNvSpPr>
              <a:spLocks noChangeArrowheads="1"/>
            </p:cNvSpPr>
            <p:nvPr/>
          </p:nvSpPr>
          <p:spPr bwMode="auto">
            <a:xfrm>
              <a:off x="2339" y="8546"/>
              <a:ext cx="2305" cy="43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Store as relevant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36" name="AutoShape 44"/>
            <p:cNvSpPr>
              <a:spLocks noChangeArrowheads="1"/>
            </p:cNvSpPr>
            <p:nvPr/>
          </p:nvSpPr>
          <p:spPr bwMode="auto">
            <a:xfrm>
              <a:off x="4944" y="2026"/>
              <a:ext cx="2316" cy="672"/>
            </a:xfrm>
            <a:prstGeom prst="can">
              <a:avLst>
                <a:gd name="adj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External Database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35" name="Rectangle 43"/>
            <p:cNvSpPr>
              <a:spLocks noChangeArrowheads="1"/>
            </p:cNvSpPr>
            <p:nvPr/>
          </p:nvSpPr>
          <p:spPr bwMode="auto">
            <a:xfrm>
              <a:off x="8855" y="3274"/>
              <a:ext cx="1309" cy="43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Discovery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34" name="Rectangle 42"/>
            <p:cNvSpPr>
              <a:spLocks noChangeArrowheads="1"/>
            </p:cNvSpPr>
            <p:nvPr/>
          </p:nvSpPr>
          <p:spPr bwMode="auto">
            <a:xfrm>
              <a:off x="4944" y="7835"/>
              <a:ext cx="2230" cy="43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Manual Processing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33" name="AutoShape 41"/>
            <p:cNvSpPr>
              <a:spLocks noChangeArrowheads="1"/>
            </p:cNvSpPr>
            <p:nvPr/>
          </p:nvSpPr>
          <p:spPr bwMode="auto">
            <a:xfrm>
              <a:off x="5487" y="6904"/>
              <a:ext cx="937" cy="730"/>
            </a:xfrm>
            <a:prstGeom prst="smileyFace">
              <a:avLst>
                <a:gd name="adj" fmla="val 465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32" name="AutoShape 40"/>
            <p:cNvSpPr>
              <a:spLocks noChangeArrowheads="1"/>
            </p:cNvSpPr>
            <p:nvPr/>
          </p:nvSpPr>
          <p:spPr bwMode="auto">
            <a:xfrm>
              <a:off x="3264" y="1802"/>
              <a:ext cx="936" cy="730"/>
            </a:xfrm>
            <a:prstGeom prst="smileyFace">
              <a:avLst>
                <a:gd name="adj" fmla="val 465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31" name="AutoShape 39"/>
            <p:cNvSpPr>
              <a:spLocks noChangeArrowheads="1"/>
            </p:cNvSpPr>
            <p:nvPr/>
          </p:nvSpPr>
          <p:spPr bwMode="auto">
            <a:xfrm>
              <a:off x="1440" y="1440"/>
              <a:ext cx="1527" cy="109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Automated (Provider) </a:t>
              </a:r>
              <a:endParaRPr kumimoji="0" lang="en-US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upload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30" name="AutoShape 38"/>
            <p:cNvSpPr>
              <a:spLocks noChangeArrowheads="1"/>
            </p:cNvSpPr>
            <p:nvPr/>
          </p:nvSpPr>
          <p:spPr bwMode="auto">
            <a:xfrm>
              <a:off x="7396" y="7200"/>
              <a:ext cx="2114" cy="86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Automated download/upload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29" name="AutoShape 37"/>
            <p:cNvSpPr>
              <a:spLocks noChangeArrowheads="1"/>
            </p:cNvSpPr>
            <p:nvPr/>
          </p:nvSpPr>
          <p:spPr bwMode="auto">
            <a:xfrm>
              <a:off x="1584" y="4208"/>
              <a:ext cx="2472" cy="79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Automated (BODC) download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28" name="Rectangle 36"/>
            <p:cNvSpPr>
              <a:spLocks noChangeArrowheads="1"/>
            </p:cNvSpPr>
            <p:nvPr/>
          </p:nvSpPr>
          <p:spPr bwMode="auto">
            <a:xfrm>
              <a:off x="8867" y="4023"/>
              <a:ext cx="1309" cy="43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Checkout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27" name="AutoShape 35"/>
            <p:cNvSpPr>
              <a:spLocks noChangeShapeType="1"/>
            </p:cNvSpPr>
            <p:nvPr/>
          </p:nvSpPr>
          <p:spPr bwMode="auto">
            <a:xfrm>
              <a:off x="2204" y="2532"/>
              <a:ext cx="239" cy="24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lgDashDotDot"/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26" name="AutoShape 34"/>
            <p:cNvSpPr>
              <a:spLocks noChangeShapeType="1"/>
            </p:cNvSpPr>
            <p:nvPr/>
          </p:nvSpPr>
          <p:spPr bwMode="auto">
            <a:xfrm flipH="1">
              <a:off x="2443" y="2532"/>
              <a:ext cx="1289" cy="24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25" name="AutoShape 33"/>
            <p:cNvSpPr>
              <a:spLocks noChangeShapeType="1"/>
            </p:cNvSpPr>
            <p:nvPr/>
          </p:nvSpPr>
          <p:spPr bwMode="auto">
            <a:xfrm>
              <a:off x="3732" y="2532"/>
              <a:ext cx="612" cy="28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24" name="AutoShape 32"/>
            <p:cNvSpPr>
              <a:spLocks noChangeShapeType="1"/>
            </p:cNvSpPr>
            <p:nvPr/>
          </p:nvSpPr>
          <p:spPr bwMode="auto">
            <a:xfrm>
              <a:off x="2204" y="2532"/>
              <a:ext cx="2140" cy="28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lgDashDotDot"/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23" name="AutoShape 31"/>
            <p:cNvSpPr>
              <a:spLocks noChangeShapeType="1"/>
            </p:cNvSpPr>
            <p:nvPr/>
          </p:nvSpPr>
          <p:spPr bwMode="auto">
            <a:xfrm flipH="1">
              <a:off x="2820" y="3792"/>
              <a:ext cx="1524" cy="41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22" name="AutoShape 30"/>
            <p:cNvSpPr>
              <a:spLocks noChangeShapeType="1"/>
            </p:cNvSpPr>
            <p:nvPr/>
          </p:nvSpPr>
          <p:spPr bwMode="auto">
            <a:xfrm>
              <a:off x="2820" y="5004"/>
              <a:ext cx="672" cy="17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21" name="AutoShape 29"/>
            <p:cNvSpPr>
              <a:spLocks noChangeShapeType="1"/>
            </p:cNvSpPr>
            <p:nvPr/>
          </p:nvSpPr>
          <p:spPr bwMode="auto">
            <a:xfrm>
              <a:off x="3492" y="5608"/>
              <a:ext cx="1" cy="16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20" name="AutoShape 28"/>
            <p:cNvSpPr>
              <a:spLocks noChangeShapeType="1"/>
            </p:cNvSpPr>
            <p:nvPr/>
          </p:nvSpPr>
          <p:spPr bwMode="auto">
            <a:xfrm>
              <a:off x="3492" y="6204"/>
              <a:ext cx="1" cy="19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19" name="AutoShape 27"/>
            <p:cNvSpPr>
              <a:spLocks noChangeShapeType="1"/>
            </p:cNvSpPr>
            <p:nvPr/>
          </p:nvSpPr>
          <p:spPr bwMode="auto">
            <a:xfrm>
              <a:off x="3492" y="7634"/>
              <a:ext cx="1" cy="20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18" name="AutoShape 26"/>
            <p:cNvSpPr>
              <a:spLocks noChangeShapeType="1"/>
            </p:cNvSpPr>
            <p:nvPr/>
          </p:nvSpPr>
          <p:spPr bwMode="auto">
            <a:xfrm flipH="1">
              <a:off x="3492" y="7107"/>
              <a:ext cx="1" cy="9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17" name="AutoShape 25"/>
            <p:cNvSpPr>
              <a:spLocks noChangeShapeType="1"/>
            </p:cNvSpPr>
            <p:nvPr/>
          </p:nvSpPr>
          <p:spPr bwMode="auto">
            <a:xfrm flipH="1">
              <a:off x="3492" y="8271"/>
              <a:ext cx="1" cy="27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16" name="AutoShape 24"/>
            <p:cNvSpPr>
              <a:spLocks noChangeShapeType="1"/>
            </p:cNvSpPr>
            <p:nvPr/>
          </p:nvSpPr>
          <p:spPr bwMode="auto">
            <a:xfrm flipH="1">
              <a:off x="2459" y="8980"/>
              <a:ext cx="1033" cy="19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15" name="AutoShape 23"/>
            <p:cNvSpPr>
              <a:spLocks noChangeShapeType="1"/>
            </p:cNvSpPr>
            <p:nvPr/>
          </p:nvSpPr>
          <p:spPr bwMode="auto">
            <a:xfrm flipH="1">
              <a:off x="3144" y="8980"/>
              <a:ext cx="348" cy="91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14" name="AutoShape 22"/>
            <p:cNvSpPr>
              <a:spLocks noChangeShapeType="1"/>
            </p:cNvSpPr>
            <p:nvPr/>
          </p:nvSpPr>
          <p:spPr bwMode="auto">
            <a:xfrm>
              <a:off x="3492" y="8980"/>
              <a:ext cx="648" cy="67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13" name="AutoShape 21"/>
            <p:cNvSpPr>
              <a:spLocks noChangeShapeType="1"/>
            </p:cNvSpPr>
            <p:nvPr/>
          </p:nvSpPr>
          <p:spPr bwMode="auto">
            <a:xfrm>
              <a:off x="5956" y="7634"/>
              <a:ext cx="103" cy="20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12" name="AutoShape 20"/>
            <p:cNvSpPr>
              <a:spLocks noChangeShapeType="1"/>
            </p:cNvSpPr>
            <p:nvPr/>
          </p:nvSpPr>
          <p:spPr bwMode="auto">
            <a:xfrm flipH="1">
              <a:off x="4645" y="8053"/>
              <a:ext cx="299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11" name="AutoShape 19"/>
            <p:cNvSpPr>
              <a:spLocks noChangeShapeType="1"/>
            </p:cNvSpPr>
            <p:nvPr/>
          </p:nvSpPr>
          <p:spPr bwMode="auto">
            <a:xfrm flipH="1">
              <a:off x="9510" y="2532"/>
              <a:ext cx="198" cy="74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10" name="AutoShape 18"/>
            <p:cNvSpPr>
              <a:spLocks noChangeShapeType="1"/>
            </p:cNvSpPr>
            <p:nvPr/>
          </p:nvSpPr>
          <p:spPr bwMode="auto">
            <a:xfrm>
              <a:off x="8364" y="2976"/>
              <a:ext cx="1146" cy="29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09" name="AutoShape 17"/>
            <p:cNvSpPr>
              <a:spLocks noChangeShapeType="1"/>
            </p:cNvSpPr>
            <p:nvPr/>
          </p:nvSpPr>
          <p:spPr bwMode="auto">
            <a:xfrm>
              <a:off x="9510" y="3709"/>
              <a:ext cx="12" cy="31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08" name="AutoShape 16"/>
            <p:cNvSpPr>
              <a:spLocks noChangeArrowheads="1"/>
            </p:cNvSpPr>
            <p:nvPr/>
          </p:nvSpPr>
          <p:spPr bwMode="auto">
            <a:xfrm>
              <a:off x="8951" y="6064"/>
              <a:ext cx="1139" cy="261"/>
            </a:xfrm>
            <a:prstGeom prst="flowChartTermina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07" name="AutoShape 15"/>
            <p:cNvSpPr>
              <a:spLocks noChangeShapeType="1"/>
            </p:cNvSpPr>
            <p:nvPr/>
          </p:nvSpPr>
          <p:spPr bwMode="auto">
            <a:xfrm flipH="1">
              <a:off x="9521" y="4458"/>
              <a:ext cx="1" cy="160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06" name="AutoShape 14"/>
            <p:cNvSpPr>
              <a:spLocks noChangeShapeType="1"/>
            </p:cNvSpPr>
            <p:nvPr/>
          </p:nvSpPr>
          <p:spPr bwMode="auto">
            <a:xfrm flipV="1">
              <a:off x="8453" y="6325"/>
              <a:ext cx="1068" cy="87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05" name="AutoShape 13"/>
            <p:cNvSpPr>
              <a:spLocks noChangeShapeType="1"/>
            </p:cNvSpPr>
            <p:nvPr/>
          </p:nvSpPr>
          <p:spPr bwMode="auto">
            <a:xfrm flipH="1">
              <a:off x="8724" y="6195"/>
              <a:ext cx="227" cy="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04" name="AutoShape 12"/>
            <p:cNvSpPr>
              <a:spLocks noChangeShapeType="1"/>
            </p:cNvSpPr>
            <p:nvPr/>
          </p:nvSpPr>
          <p:spPr bwMode="auto">
            <a:xfrm rot="10800000">
              <a:off x="7084" y="4892"/>
              <a:ext cx="312" cy="2742"/>
            </a:xfrm>
            <a:prstGeom prst="bentConnector2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03" name="AutoShape 11"/>
            <p:cNvSpPr>
              <a:spLocks noChangeShapeType="1"/>
            </p:cNvSpPr>
            <p:nvPr/>
          </p:nvSpPr>
          <p:spPr bwMode="auto">
            <a:xfrm flipV="1">
              <a:off x="7949" y="5772"/>
              <a:ext cx="1" cy="21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02" name="AutoShape 10"/>
            <p:cNvSpPr>
              <a:spLocks noChangeShapeType="1"/>
            </p:cNvSpPr>
            <p:nvPr/>
          </p:nvSpPr>
          <p:spPr bwMode="auto">
            <a:xfrm flipH="1" flipV="1">
              <a:off x="7084" y="4892"/>
              <a:ext cx="865" cy="44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01" name="AutoShape 9"/>
            <p:cNvSpPr>
              <a:spLocks noChangeShapeType="1"/>
            </p:cNvSpPr>
            <p:nvPr/>
          </p:nvSpPr>
          <p:spPr bwMode="auto">
            <a:xfrm flipH="1" flipV="1">
              <a:off x="6102" y="2698"/>
              <a:ext cx="982" cy="176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00" name="AutoShape 8"/>
            <p:cNvSpPr>
              <a:spLocks noChangeArrowheads="1"/>
            </p:cNvSpPr>
            <p:nvPr/>
          </p:nvSpPr>
          <p:spPr bwMode="auto">
            <a:xfrm rot="5400000">
              <a:off x="6139" y="9275"/>
              <a:ext cx="1435" cy="523"/>
            </a:xfrm>
            <a:prstGeom prst="flowChartExtra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99" name="AutoShape 7"/>
            <p:cNvSpPr>
              <a:spLocks noChangeShapeType="1"/>
            </p:cNvSpPr>
            <p:nvPr/>
          </p:nvSpPr>
          <p:spPr bwMode="auto">
            <a:xfrm>
              <a:off x="5956" y="9061"/>
              <a:ext cx="46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98" name="AutoShape 6"/>
            <p:cNvSpPr>
              <a:spLocks noChangeShapeType="1"/>
            </p:cNvSpPr>
            <p:nvPr/>
          </p:nvSpPr>
          <p:spPr bwMode="auto">
            <a:xfrm>
              <a:off x="5976" y="9537"/>
              <a:ext cx="468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97" name="AutoShape 5"/>
            <p:cNvSpPr>
              <a:spLocks noChangeShapeType="1"/>
            </p:cNvSpPr>
            <p:nvPr/>
          </p:nvSpPr>
          <p:spPr bwMode="auto">
            <a:xfrm>
              <a:off x="5988" y="10029"/>
              <a:ext cx="468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96" name="AutoShape 4"/>
            <p:cNvSpPr>
              <a:spLocks noChangeShapeType="1"/>
            </p:cNvSpPr>
            <p:nvPr/>
          </p:nvSpPr>
          <p:spPr bwMode="auto">
            <a:xfrm flipV="1">
              <a:off x="7120" y="6195"/>
              <a:ext cx="2970" cy="3342"/>
            </a:xfrm>
            <a:prstGeom prst="bentConnector3">
              <a:avLst>
                <a:gd name="adj1" fmla="val 112088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95" name="AutoShape 3"/>
            <p:cNvSpPr>
              <a:spLocks noChangeShapeType="1"/>
            </p:cNvSpPr>
            <p:nvPr/>
          </p:nvSpPr>
          <p:spPr bwMode="auto">
            <a:xfrm flipV="1">
              <a:off x="7084" y="2976"/>
              <a:ext cx="1280" cy="148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94" name="AutoShape 2"/>
            <p:cNvSpPr>
              <a:spLocks noChangeArrowheads="1"/>
            </p:cNvSpPr>
            <p:nvPr/>
          </p:nvSpPr>
          <p:spPr bwMode="auto">
            <a:xfrm>
              <a:off x="4444" y="5337"/>
              <a:ext cx="2640" cy="1147"/>
            </a:xfrm>
            <a:prstGeom prst="cloudCallout">
              <a:avLst>
                <a:gd name="adj1" fmla="val -27046"/>
                <a:gd name="adj2" fmla="val 49301"/>
              </a:avLst>
            </a:prstGeom>
            <a:solidFill>
              <a:srgbClr val="FFFFFF"/>
            </a:solidFill>
            <a:ln w="9525" cap="rnd">
              <a:solidFill>
                <a:srgbClr val="7F7F7F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Error Handling &amp; Reporting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4" name="Rectangle 73"/>
          <p:cNvSpPr/>
          <p:nvPr/>
        </p:nvSpPr>
        <p:spPr>
          <a:xfrm>
            <a:off x="2267744" y="0"/>
            <a:ext cx="2952328" cy="3356992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TextBox 72"/>
          <p:cNvSpPr txBox="1"/>
          <p:nvPr/>
        </p:nvSpPr>
        <p:spPr>
          <a:xfrm>
            <a:off x="2483768" y="692696"/>
            <a:ext cx="22322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</a:rPr>
              <a:t>Data</a:t>
            </a:r>
          </a:p>
          <a:p>
            <a:r>
              <a:rPr lang="en-GB" sz="3600" dirty="0" smtClean="0">
                <a:solidFill>
                  <a:schemeClr val="bg1"/>
                </a:solidFill>
              </a:rPr>
              <a:t>collection and secure</a:t>
            </a:r>
          </a:p>
          <a:p>
            <a:r>
              <a:rPr lang="en-GB" sz="3600" dirty="0" smtClean="0">
                <a:solidFill>
                  <a:schemeClr val="bg1"/>
                </a:solidFill>
              </a:rPr>
              <a:t>archive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5940152" y="0"/>
            <a:ext cx="3203848" cy="5157192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Rectangle 75"/>
          <p:cNvSpPr/>
          <p:nvPr/>
        </p:nvSpPr>
        <p:spPr>
          <a:xfrm>
            <a:off x="2195736" y="5229200"/>
            <a:ext cx="3672408" cy="16288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TextBox 76"/>
          <p:cNvSpPr txBox="1"/>
          <p:nvPr/>
        </p:nvSpPr>
        <p:spPr>
          <a:xfrm>
            <a:off x="2987824" y="5445224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</a:rPr>
              <a:t>Internal</a:t>
            </a:r>
          </a:p>
          <a:p>
            <a:r>
              <a:rPr lang="en-GB" sz="3600" dirty="0" smtClean="0">
                <a:solidFill>
                  <a:schemeClr val="bg1"/>
                </a:solidFill>
              </a:rPr>
              <a:t>storage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660232" y="1796623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</a:rPr>
              <a:t>Data</a:t>
            </a:r>
          </a:p>
          <a:p>
            <a:r>
              <a:rPr lang="en-GB" sz="3600" dirty="0" smtClean="0">
                <a:solidFill>
                  <a:schemeClr val="bg1"/>
                </a:solidFill>
              </a:rPr>
              <a:t>delivery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2555776" y="3429000"/>
            <a:ext cx="3312368" cy="1728192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TextBox 79"/>
          <p:cNvSpPr txBox="1"/>
          <p:nvPr/>
        </p:nvSpPr>
        <p:spPr>
          <a:xfrm>
            <a:off x="2627784" y="3429000"/>
            <a:ext cx="31683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</a:rPr>
              <a:t>Reformatting &amp; processing</a:t>
            </a:r>
          </a:p>
          <a:p>
            <a:r>
              <a:rPr lang="en-GB" sz="3600" dirty="0" smtClean="0">
                <a:solidFill>
                  <a:schemeClr val="bg1"/>
                </a:solidFill>
              </a:rPr>
              <a:t>(EGO code)</a:t>
            </a:r>
          </a:p>
        </p:txBody>
      </p:sp>
    </p:spTree>
    <p:extLst>
      <p:ext uri="{BB962C8B-B14F-4D97-AF65-F5344CB8AC3E}">
        <p14:creationId xmlns:p14="http://schemas.microsoft.com/office/powerpoint/2010/main" val="358451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sensorsmag.com/files/sensor/nodes/2007/1338/Figur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12640"/>
            <a:ext cx="6950052" cy="521196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Sensor webs - connecting data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-36512" y="6165304"/>
            <a:ext cx="93321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From </a:t>
            </a:r>
            <a:r>
              <a:rPr lang="en-GB" sz="1200" dirty="0" smtClean="0">
                <a:hlinkClick r:id="rId3"/>
              </a:rPr>
              <a:t>http://www.sensorsmag.com/networking-communications/wireless-applications/the-big-picture-sensor-webs-disaster-response-demo-1338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44351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OGC, SWE, O&amp;M?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GB" dirty="0" smtClean="0"/>
              <a:t>OGC – Open Geospatial Consortium</a:t>
            </a:r>
          </a:p>
          <a:p>
            <a:pPr>
              <a:buNone/>
            </a:pPr>
            <a:r>
              <a:rPr lang="en-GB" dirty="0" smtClean="0"/>
              <a:t>SWE – Sensor Web Enablement initiative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OGC Defined prototyped and tested sensor web components:</a:t>
            </a:r>
          </a:p>
          <a:p>
            <a:r>
              <a:rPr lang="en-GB" dirty="0" smtClean="0"/>
              <a:t>Sensor Model Language (</a:t>
            </a:r>
            <a:r>
              <a:rPr lang="en-GB" dirty="0" err="1" smtClean="0"/>
              <a:t>SensorML</a:t>
            </a:r>
            <a:r>
              <a:rPr lang="en-GB" dirty="0" smtClean="0"/>
              <a:t>)</a:t>
            </a:r>
          </a:p>
          <a:p>
            <a:r>
              <a:rPr lang="en-GB" dirty="0" smtClean="0"/>
              <a:t>Observations &amp; Measurements (O&amp;M)</a:t>
            </a:r>
          </a:p>
          <a:p>
            <a:r>
              <a:rPr lang="en-GB" dirty="0" smtClean="0"/>
              <a:t>Sensor Observation Service (SOS)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5" name="Rounded Rectangle 4"/>
          <p:cNvSpPr/>
          <p:nvPr/>
        </p:nvSpPr>
        <p:spPr>
          <a:xfrm>
            <a:off x="6372200" y="1556792"/>
            <a:ext cx="2376264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Sensor Web Enablement</a:t>
            </a:r>
            <a:endParaRPr lang="en-GB" sz="28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251520" y="2852936"/>
            <a:ext cx="8496944" cy="1008112"/>
            <a:chOff x="647564" y="2852936"/>
            <a:chExt cx="8496944" cy="1008112"/>
          </a:xfrm>
        </p:grpSpPr>
        <p:sp>
          <p:nvSpPr>
            <p:cNvPr id="7" name="Rounded Rectangle 6"/>
            <p:cNvSpPr/>
            <p:nvPr/>
          </p:nvSpPr>
          <p:spPr>
            <a:xfrm>
              <a:off x="647564" y="2924944"/>
              <a:ext cx="2376264" cy="792088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 smtClean="0"/>
                <a:t>Sensor Model Language</a:t>
              </a:r>
              <a:endParaRPr lang="en-GB" sz="2800" b="1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527884" y="2852936"/>
              <a:ext cx="2736304" cy="1008112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 smtClean="0"/>
                <a:t>Observations &amp; Measurements</a:t>
              </a:r>
              <a:endParaRPr lang="en-GB" sz="2800" b="1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768244" y="2924944"/>
              <a:ext cx="2376264" cy="792088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 smtClean="0"/>
                <a:t>...</a:t>
              </a:r>
              <a:endParaRPr lang="en-GB" sz="2800" b="1" dirty="0"/>
            </a:p>
          </p:txBody>
        </p:sp>
      </p:grpSp>
      <p:cxnSp>
        <p:nvCxnSpPr>
          <p:cNvPr id="10" name="Straight Arrow Connector 9"/>
          <p:cNvCxnSpPr>
            <a:stCxn id="7" idx="0"/>
            <a:endCxn id="5" idx="2"/>
          </p:cNvCxnSpPr>
          <p:nvPr/>
        </p:nvCxnSpPr>
        <p:spPr>
          <a:xfrm flipV="1">
            <a:off x="1439652" y="2348880"/>
            <a:ext cx="6120680" cy="576064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" idx="0"/>
            <a:endCxn id="5" idx="2"/>
          </p:cNvCxnSpPr>
          <p:nvPr/>
        </p:nvCxnSpPr>
        <p:spPr>
          <a:xfrm flipV="1">
            <a:off x="4499992" y="2348880"/>
            <a:ext cx="3060340" cy="504056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9" idx="0"/>
            <a:endCxn id="5" idx="2"/>
          </p:cNvCxnSpPr>
          <p:nvPr/>
        </p:nvCxnSpPr>
        <p:spPr>
          <a:xfrm flipV="1">
            <a:off x="7560332" y="2348880"/>
            <a:ext cx="0" cy="576064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070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SWE?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spcAft>
                <a:spcPct val="50000"/>
              </a:spcAft>
            </a:pPr>
            <a:r>
              <a:rPr lang="en-US" dirty="0" smtClean="0"/>
              <a:t>Standardized web services will exist for accessing sensor information and sensor observations</a:t>
            </a:r>
          </a:p>
          <a:p>
            <a:pPr>
              <a:spcAft>
                <a:spcPct val="50000"/>
              </a:spcAft>
            </a:pPr>
            <a:r>
              <a:rPr lang="en-US" dirty="0" smtClean="0"/>
              <a:t>Sensor systems will be capable of real-time mining of observations to find phenomena of immediate interest</a:t>
            </a:r>
          </a:p>
          <a:p>
            <a:pPr>
              <a:spcAft>
                <a:spcPct val="50000"/>
              </a:spcAft>
            </a:pPr>
            <a:r>
              <a:rPr lang="en-US" dirty="0" smtClean="0"/>
              <a:t>Sensors will be capable of issuing alerts based on observations, as well as be able to respond to alerts issued by other sensors</a:t>
            </a:r>
          </a:p>
          <a:p>
            <a:pPr>
              <a:spcAft>
                <a:spcPct val="50000"/>
              </a:spcAft>
            </a:pPr>
            <a:r>
              <a:rPr lang="en-US" dirty="0" smtClean="0"/>
              <a:t>O&amp;M required for EC INSPIRE directive</a:t>
            </a:r>
          </a:p>
          <a:p>
            <a:pPr lvl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09850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OGC Sensor Observation Service (SOS)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GB" dirty="0" smtClean="0"/>
              <a:t>The SOS standard is applicable to use cases in which sensor data needs to be managed in an interoperable way.</a:t>
            </a:r>
          </a:p>
          <a:p>
            <a:r>
              <a:rPr lang="en-GB" dirty="0"/>
              <a:t>D</a:t>
            </a:r>
            <a:r>
              <a:rPr lang="en-GB" dirty="0" smtClean="0"/>
              <a:t>efines a Web service interface which allows querying observations, sensor metadata, as well as representations of observed features.</a:t>
            </a:r>
          </a:p>
          <a:p>
            <a:r>
              <a:rPr lang="en-GB" dirty="0"/>
              <a:t>D</a:t>
            </a:r>
            <a:r>
              <a:rPr lang="en-GB" dirty="0" smtClean="0"/>
              <a:t>efines means to register new sensors and to remove existing ones.</a:t>
            </a:r>
          </a:p>
          <a:p>
            <a:r>
              <a:rPr lang="en-GB" dirty="0" smtClean="0"/>
              <a:t>Defines operations to insert new sensor observations.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26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International Harmonisation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4525963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Meeting with IOOS and IMOS during December 2013 to harmonise data formats</a:t>
            </a:r>
          </a:p>
          <a:p>
            <a:r>
              <a:rPr lang="en-GB" dirty="0" smtClean="0"/>
              <a:t>Adjusted format includes metadata structure changes for OGC SOS compatibility</a:t>
            </a:r>
          </a:p>
          <a:p>
            <a:endParaRPr lang="en-GB" dirty="0" smtClean="0"/>
          </a:p>
        </p:txBody>
      </p:sp>
      <p:pic>
        <p:nvPicPr>
          <p:cNvPr id="4" name="Picture 3" descr="New Picture (1)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524000"/>
            <a:ext cx="3815433" cy="496589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ncSOS</a:t>
            </a:r>
            <a:r>
              <a:rPr lang="en-GB" dirty="0" smtClean="0"/>
              <a:t> – </a:t>
            </a:r>
            <a:r>
              <a:rPr lang="en-GB" dirty="0" err="1" smtClean="0"/>
              <a:t>NetCDF</a:t>
            </a:r>
            <a:r>
              <a:rPr lang="en-GB" dirty="0" smtClean="0"/>
              <a:t> implementation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SOS service run on a repository of </a:t>
            </a:r>
            <a:r>
              <a:rPr lang="en-GB" dirty="0" err="1" smtClean="0"/>
              <a:t>NetCDF</a:t>
            </a:r>
            <a:r>
              <a:rPr lang="en-GB" dirty="0" smtClean="0"/>
              <a:t> files via a </a:t>
            </a:r>
            <a:r>
              <a:rPr lang="en-GB" dirty="0" smtClean="0">
                <a:hlinkClick r:id="rId2"/>
              </a:rPr>
              <a:t>THREDDS</a:t>
            </a:r>
            <a:r>
              <a:rPr lang="en-GB" dirty="0" smtClean="0"/>
              <a:t> server</a:t>
            </a:r>
          </a:p>
          <a:p>
            <a:pPr lvl="1"/>
            <a:r>
              <a:rPr lang="en-GB" dirty="0" smtClean="0">
                <a:hlinkClick r:id="rId3"/>
              </a:rPr>
              <a:t>C.F1.6</a:t>
            </a:r>
            <a:r>
              <a:rPr lang="en-GB" dirty="0" smtClean="0"/>
              <a:t> and Attribute Convention for Dataset Discover (</a:t>
            </a:r>
            <a:r>
              <a:rPr lang="en-GB" dirty="0" smtClean="0">
                <a:hlinkClick r:id="rId4"/>
              </a:rPr>
              <a:t>ACDD</a:t>
            </a:r>
            <a:r>
              <a:rPr lang="en-GB" dirty="0" smtClean="0"/>
              <a:t>) attributes required</a:t>
            </a:r>
          </a:p>
          <a:p>
            <a:r>
              <a:rPr lang="en-GB" dirty="0" smtClean="0"/>
              <a:t>IOOS adapting THREDDS for 3D trajectory data</a:t>
            </a:r>
            <a:endParaRPr lang="en-GB" dirty="0"/>
          </a:p>
          <a:p>
            <a:r>
              <a:rPr lang="en-GB" dirty="0" smtClean="0"/>
              <a:t>BODC investigating the addition of access control methods for restricted data</a:t>
            </a:r>
          </a:p>
        </p:txBody>
      </p:sp>
    </p:spTree>
    <p:extLst>
      <p:ext uri="{BB962C8B-B14F-4D97-AF65-F5344CB8AC3E}">
        <p14:creationId xmlns:p14="http://schemas.microsoft.com/office/powerpoint/2010/main" val="365873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524000"/>
            <a:ext cx="7086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GB" sz="3600" dirty="0" smtClean="0"/>
              <a:t>Introduction</a:t>
            </a:r>
          </a:p>
          <a:p>
            <a:pPr marL="0" indent="0">
              <a:buNone/>
            </a:pPr>
            <a:endParaRPr lang="en-GB" sz="3600" dirty="0" smtClean="0"/>
          </a:p>
          <a:p>
            <a:pPr marL="0" indent="0">
              <a:buNone/>
            </a:pPr>
            <a:r>
              <a:rPr lang="en-GB" sz="3600" dirty="0" smtClean="0"/>
              <a:t>GROOM data flow</a:t>
            </a:r>
            <a:endParaRPr lang="en-GB" sz="3600" dirty="0"/>
          </a:p>
          <a:p>
            <a:pPr marL="0" indent="0">
              <a:buNone/>
            </a:pPr>
            <a:endParaRPr lang="en-GB" sz="3600" dirty="0" smtClean="0"/>
          </a:p>
          <a:p>
            <a:pPr>
              <a:buNone/>
            </a:pPr>
            <a:r>
              <a:rPr lang="en-GB" sz="3600" dirty="0" smtClean="0"/>
              <a:t>Common data tools</a:t>
            </a:r>
          </a:p>
          <a:p>
            <a:endParaRPr lang="en-GB" sz="3600" dirty="0" smtClean="0"/>
          </a:p>
          <a:p>
            <a:pPr>
              <a:buNone/>
            </a:pPr>
            <a:r>
              <a:rPr lang="en-GB" sz="3600" dirty="0" smtClean="0"/>
              <a:t>Sensor observation services</a:t>
            </a:r>
            <a:endParaRPr lang="en-GB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Potential BODC implementation</a:t>
            </a:r>
            <a:endParaRPr lang="en-GB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79512" y="1916832"/>
            <a:ext cx="8784976" cy="0"/>
          </a:xfrm>
          <a:prstGeom prst="line">
            <a:avLst/>
          </a:prstGeom>
          <a:ln w="254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23528" y="119675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4"/>
                </a:solidFill>
              </a:rPr>
              <a:t>NRT Source data</a:t>
            </a:r>
            <a:endParaRPr lang="en-GB" dirty="0">
              <a:solidFill>
                <a:schemeClr val="accent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39752" y="1196752"/>
            <a:ext cx="1152128" cy="369332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Gliders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941930" y="1187460"/>
            <a:ext cx="1998222" cy="369332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NRT Ship underway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56176" y="1196752"/>
            <a:ext cx="2808312" cy="646331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Others e.g. Animal tags, Argo, sea level, etc ...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323528" y="3502749"/>
            <a:ext cx="11780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4"/>
                </a:solidFill>
              </a:rPr>
              <a:t>Processing</a:t>
            </a:r>
          </a:p>
          <a:p>
            <a:r>
              <a:rPr lang="en-GB" dirty="0" smtClean="0">
                <a:solidFill>
                  <a:schemeClr val="accent4"/>
                </a:solidFill>
              </a:rPr>
              <a:t>modules</a:t>
            </a:r>
            <a:endParaRPr lang="en-GB" dirty="0">
              <a:solidFill>
                <a:schemeClr val="accent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536" y="5879013"/>
            <a:ext cx="9305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4"/>
                </a:solidFill>
              </a:rPr>
              <a:t>Data</a:t>
            </a:r>
          </a:p>
          <a:p>
            <a:r>
              <a:rPr lang="en-GB" dirty="0" smtClean="0">
                <a:solidFill>
                  <a:schemeClr val="accent4"/>
                </a:solidFill>
              </a:rPr>
              <a:t>delivery</a:t>
            </a:r>
            <a:endParaRPr lang="en-GB" dirty="0">
              <a:solidFill>
                <a:schemeClr val="accent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0" y="2132856"/>
            <a:ext cx="1872208" cy="369332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Accession of data</a:t>
            </a:r>
            <a:endParaRPr lang="en-GB" dirty="0"/>
          </a:p>
        </p:txBody>
      </p:sp>
      <p:cxnSp>
        <p:nvCxnSpPr>
          <p:cNvPr id="13" name="Straight Arrow Connector 12"/>
          <p:cNvCxnSpPr>
            <a:stCxn id="7" idx="2"/>
            <a:endCxn id="12" idx="0"/>
          </p:cNvCxnSpPr>
          <p:nvPr/>
        </p:nvCxnSpPr>
        <p:spPr>
          <a:xfrm>
            <a:off x="2915816" y="1566084"/>
            <a:ext cx="2592288" cy="56677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2"/>
            <a:endCxn id="12" idx="0"/>
          </p:cNvCxnSpPr>
          <p:nvPr/>
        </p:nvCxnSpPr>
        <p:spPr>
          <a:xfrm>
            <a:off x="4941041" y="1556792"/>
            <a:ext cx="567063" cy="57606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9" idx="2"/>
            <a:endCxn id="12" idx="0"/>
          </p:cNvCxnSpPr>
          <p:nvPr/>
        </p:nvCxnSpPr>
        <p:spPr>
          <a:xfrm flipH="1">
            <a:off x="5508104" y="1843083"/>
            <a:ext cx="2052228" cy="28977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2" idx="2"/>
            <a:endCxn id="36" idx="0"/>
          </p:cNvCxnSpPr>
          <p:nvPr/>
        </p:nvCxnSpPr>
        <p:spPr>
          <a:xfrm>
            <a:off x="5508104" y="2502188"/>
            <a:ext cx="36004" cy="19744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36" idx="2"/>
            <a:endCxn id="21" idx="0"/>
          </p:cNvCxnSpPr>
          <p:nvPr/>
        </p:nvCxnSpPr>
        <p:spPr>
          <a:xfrm>
            <a:off x="5544108" y="3068960"/>
            <a:ext cx="0" cy="21602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419872" y="3284984"/>
            <a:ext cx="4248472" cy="369332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Single transmission quality control routines</a:t>
            </a:r>
            <a:endParaRPr lang="en-GB" dirty="0"/>
          </a:p>
        </p:txBody>
      </p:sp>
      <p:cxnSp>
        <p:nvCxnSpPr>
          <p:cNvPr id="22" name="Straight Arrow Connector 21"/>
          <p:cNvCxnSpPr>
            <a:stCxn id="46" idx="2"/>
          </p:cNvCxnSpPr>
          <p:nvPr/>
        </p:nvCxnSpPr>
        <p:spPr>
          <a:xfrm>
            <a:off x="5544108" y="4293096"/>
            <a:ext cx="0" cy="36004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21" idx="2"/>
            <a:endCxn id="46" idx="0"/>
          </p:cNvCxnSpPr>
          <p:nvPr/>
        </p:nvCxnSpPr>
        <p:spPr>
          <a:xfrm>
            <a:off x="5544108" y="3654316"/>
            <a:ext cx="0" cy="26944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48" idx="2"/>
            <a:endCxn id="53" idx="0"/>
          </p:cNvCxnSpPr>
          <p:nvPr/>
        </p:nvCxnSpPr>
        <p:spPr>
          <a:xfrm>
            <a:off x="5544108" y="4950460"/>
            <a:ext cx="0" cy="27874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53" idx="2"/>
            <a:endCxn id="27" idx="0"/>
          </p:cNvCxnSpPr>
          <p:nvPr/>
        </p:nvCxnSpPr>
        <p:spPr>
          <a:xfrm flipH="1">
            <a:off x="2339752" y="5598532"/>
            <a:ext cx="3204356" cy="42275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403648" y="6021288"/>
            <a:ext cx="1872208" cy="369332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Originator via SFA</a:t>
            </a:r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3635896" y="6021288"/>
            <a:ext cx="1512168" cy="369332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GDAC</a:t>
            </a:r>
            <a:endParaRPr lang="en-GB" dirty="0"/>
          </a:p>
        </p:txBody>
      </p:sp>
      <p:sp>
        <p:nvSpPr>
          <p:cNvPr id="29" name="TextBox 28"/>
          <p:cNvSpPr txBox="1"/>
          <p:nvPr/>
        </p:nvSpPr>
        <p:spPr>
          <a:xfrm>
            <a:off x="6516216" y="5877272"/>
            <a:ext cx="2232248" cy="923330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NODB (when delayed mode ready as per IDP project)</a:t>
            </a:r>
            <a:endParaRPr lang="en-GB" dirty="0"/>
          </a:p>
        </p:txBody>
      </p:sp>
      <p:cxnSp>
        <p:nvCxnSpPr>
          <p:cNvPr id="30" name="Straight Arrow Connector 29"/>
          <p:cNvCxnSpPr>
            <a:stCxn id="53" idx="2"/>
            <a:endCxn id="28" idx="0"/>
          </p:cNvCxnSpPr>
          <p:nvPr/>
        </p:nvCxnSpPr>
        <p:spPr>
          <a:xfrm flipH="1">
            <a:off x="4391980" y="5598532"/>
            <a:ext cx="1152128" cy="42275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53" idx="2"/>
            <a:endCxn id="29" idx="0"/>
          </p:cNvCxnSpPr>
          <p:nvPr/>
        </p:nvCxnSpPr>
        <p:spPr>
          <a:xfrm>
            <a:off x="5544108" y="5598532"/>
            <a:ext cx="2088232" cy="27874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1" idx="1"/>
            <a:endCxn id="33" idx="3"/>
          </p:cNvCxnSpPr>
          <p:nvPr/>
        </p:nvCxnSpPr>
        <p:spPr>
          <a:xfrm flipH="1">
            <a:off x="2987824" y="3469650"/>
            <a:ext cx="432048" cy="21776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619672" y="3225750"/>
            <a:ext cx="1368152" cy="923330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Met Office for push to GTS</a:t>
            </a:r>
            <a:endParaRPr lang="en-GB" dirty="0"/>
          </a:p>
        </p:txBody>
      </p:sp>
      <p:cxnSp>
        <p:nvCxnSpPr>
          <p:cNvPr id="34" name="Straight Connector 33"/>
          <p:cNvCxnSpPr/>
          <p:nvPr/>
        </p:nvCxnSpPr>
        <p:spPr>
          <a:xfrm>
            <a:off x="251520" y="5805264"/>
            <a:ext cx="8784976" cy="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419872" y="3923764"/>
            <a:ext cx="4248472" cy="369332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Storage in repository of files</a:t>
            </a:r>
            <a:endParaRPr lang="en-GB" dirty="0"/>
          </a:p>
        </p:txBody>
      </p:sp>
      <p:sp>
        <p:nvSpPr>
          <p:cNvPr id="48" name="TextBox 47"/>
          <p:cNvSpPr txBox="1"/>
          <p:nvPr/>
        </p:nvSpPr>
        <p:spPr>
          <a:xfrm>
            <a:off x="3419872" y="4581128"/>
            <a:ext cx="4248472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THREDDS server with </a:t>
            </a:r>
            <a:r>
              <a:rPr lang="en-GB" dirty="0" err="1" smtClean="0"/>
              <a:t>ncSOS</a:t>
            </a:r>
            <a:endParaRPr lang="en-GB" dirty="0"/>
          </a:p>
        </p:txBody>
      </p:sp>
      <p:sp>
        <p:nvSpPr>
          <p:cNvPr id="53" name="TextBox 52"/>
          <p:cNvSpPr txBox="1"/>
          <p:nvPr/>
        </p:nvSpPr>
        <p:spPr>
          <a:xfrm>
            <a:off x="3419872" y="5229200"/>
            <a:ext cx="4248472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Methods to interrogate &amp; package data</a:t>
            </a:r>
            <a:endParaRPr lang="en-GB" dirty="0"/>
          </a:p>
        </p:txBody>
      </p:sp>
      <p:sp>
        <p:nvSpPr>
          <p:cNvPr id="59" name="TextBox 58"/>
          <p:cNvSpPr txBox="1"/>
          <p:nvPr/>
        </p:nvSpPr>
        <p:spPr>
          <a:xfrm>
            <a:off x="1403648" y="4582869"/>
            <a:ext cx="1584176" cy="646331"/>
          </a:xfrm>
          <a:prstGeom prst="rect">
            <a:avLst/>
          </a:prstGeom>
          <a:noFill/>
          <a:ln w="25400">
            <a:solidFill>
              <a:schemeClr val="tx2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Application of calibrations</a:t>
            </a:r>
            <a:endParaRPr lang="en-GB" dirty="0"/>
          </a:p>
        </p:txBody>
      </p:sp>
      <p:cxnSp>
        <p:nvCxnSpPr>
          <p:cNvPr id="60" name="Straight Arrow Connector 59"/>
          <p:cNvCxnSpPr>
            <a:stCxn id="59" idx="3"/>
            <a:endCxn id="46" idx="1"/>
          </p:cNvCxnSpPr>
          <p:nvPr/>
        </p:nvCxnSpPr>
        <p:spPr>
          <a:xfrm flipV="1">
            <a:off x="2987824" y="4108430"/>
            <a:ext cx="432048" cy="797605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771800" y="2699628"/>
            <a:ext cx="5544616" cy="369332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Conversion to CF </a:t>
            </a:r>
            <a:r>
              <a:rPr lang="en-GB" dirty="0" err="1" smtClean="0"/>
              <a:t>NetCDF</a:t>
            </a:r>
            <a:r>
              <a:rPr lang="en-GB" dirty="0" smtClean="0"/>
              <a:t> with ACDD compliant attributes</a:t>
            </a:r>
            <a:endParaRPr lang="en-GB" dirty="0"/>
          </a:p>
        </p:txBody>
      </p:sp>
      <p:sp>
        <p:nvSpPr>
          <p:cNvPr id="37" name="TextBox 36"/>
          <p:cNvSpPr txBox="1"/>
          <p:nvPr/>
        </p:nvSpPr>
        <p:spPr>
          <a:xfrm>
            <a:off x="5490102" y="6021288"/>
            <a:ext cx="666074" cy="369332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web</a:t>
            </a:r>
            <a:endParaRPr lang="en-GB" dirty="0"/>
          </a:p>
        </p:txBody>
      </p:sp>
      <p:cxnSp>
        <p:nvCxnSpPr>
          <p:cNvPr id="38" name="Straight Arrow Connector 37"/>
          <p:cNvCxnSpPr>
            <a:stCxn id="53" idx="2"/>
            <a:endCxn id="37" idx="0"/>
          </p:cNvCxnSpPr>
          <p:nvPr/>
        </p:nvCxnSpPr>
        <p:spPr>
          <a:xfrm>
            <a:off x="5544108" y="5598532"/>
            <a:ext cx="279031" cy="42275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59" idx="3"/>
            <a:endCxn id="53" idx="1"/>
          </p:cNvCxnSpPr>
          <p:nvPr/>
        </p:nvCxnSpPr>
        <p:spPr>
          <a:xfrm>
            <a:off x="2987824" y="4906035"/>
            <a:ext cx="432048" cy="507831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737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First concepts for glider data management based on </a:t>
            </a:r>
            <a:r>
              <a:rPr lang="en-GB" dirty="0" err="1" smtClean="0"/>
              <a:t>OceanSites</a:t>
            </a:r>
            <a:r>
              <a:rPr lang="en-GB" dirty="0" smtClean="0"/>
              <a:t>, Argo, </a:t>
            </a:r>
            <a:r>
              <a:rPr lang="en-GB" dirty="0" err="1" smtClean="0"/>
              <a:t>etc</a:t>
            </a:r>
            <a:r>
              <a:rPr lang="en-GB" dirty="0" smtClean="0"/>
              <a:t> formed the basis of GROOM activity</a:t>
            </a:r>
          </a:p>
          <a:p>
            <a:pPr lvl="1"/>
            <a:r>
              <a:rPr lang="en-GB" dirty="0" smtClean="0"/>
              <a:t>Basic common tools available for conversion of glider data to an international exchange format</a:t>
            </a:r>
          </a:p>
          <a:p>
            <a:r>
              <a:rPr lang="en-GB" dirty="0" smtClean="0"/>
              <a:t>Todays technology permits more advanced data delivery methods than a decade ago and a prototype SOS services being developed</a:t>
            </a:r>
          </a:p>
          <a:p>
            <a:pPr lvl="1"/>
            <a:r>
              <a:rPr lang="en-GB" dirty="0" smtClean="0"/>
              <a:t>Several projects contributing ODIP &amp; </a:t>
            </a:r>
            <a:r>
              <a:rPr lang="en-GB" dirty="0" err="1" smtClean="0"/>
              <a:t>SenseOCEAN</a:t>
            </a:r>
            <a:r>
              <a:rPr lang="en-GB" dirty="0" smtClean="0"/>
              <a:t> (active), </a:t>
            </a:r>
            <a:r>
              <a:rPr lang="en-GB" dirty="0" err="1" smtClean="0"/>
              <a:t>AltantOS</a:t>
            </a:r>
            <a:r>
              <a:rPr lang="en-GB" dirty="0" smtClean="0"/>
              <a:t> (proposed)</a:t>
            </a:r>
          </a:p>
        </p:txBody>
      </p:sp>
    </p:spTree>
    <p:extLst>
      <p:ext uri="{BB962C8B-B14F-4D97-AF65-F5344CB8AC3E}">
        <p14:creationId xmlns:p14="http://schemas.microsoft.com/office/powerpoint/2010/main" val="309675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Questions?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76200"/>
            <a:ext cx="8229600" cy="960438"/>
          </a:xfrm>
        </p:spPr>
        <p:txBody>
          <a:bodyPr/>
          <a:lstStyle/>
          <a:p>
            <a:r>
              <a:rPr lang="en-GB" dirty="0" smtClean="0"/>
              <a:t>GOOS status (JCOMMOPS)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7" name="Picture 1" descr="C:\Users\JUCK\Desktop\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912566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User expectations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Data easily accessible from a unique point/portal </a:t>
            </a:r>
          </a:p>
          <a:p>
            <a:endParaRPr lang="en-GB" dirty="0" smtClean="0"/>
          </a:p>
          <a:p>
            <a:r>
              <a:rPr lang="en-GB" dirty="0" smtClean="0"/>
              <a:t>Data coherent in terms of:</a:t>
            </a:r>
          </a:p>
          <a:p>
            <a:pPr lvl="1"/>
            <a:r>
              <a:rPr lang="en-GB" dirty="0" smtClean="0"/>
              <a:t>Data format</a:t>
            </a:r>
          </a:p>
          <a:p>
            <a:pPr lvl="1"/>
            <a:r>
              <a:rPr lang="en-GB" dirty="0" smtClean="0"/>
              <a:t>Data Quality</a:t>
            </a:r>
          </a:p>
          <a:p>
            <a:pPr lvl="1"/>
            <a:r>
              <a:rPr lang="en-GB" dirty="0" smtClean="0"/>
              <a:t>Processing chain (clearly documented)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Additional requirements for Monitoring and forecasting users:</a:t>
            </a:r>
          </a:p>
          <a:p>
            <a:pPr lvl="1"/>
            <a:r>
              <a:rPr lang="en-GB" dirty="0" smtClean="0"/>
              <a:t>Data are available in near real time (within 24 hours)</a:t>
            </a:r>
          </a:p>
          <a:p>
            <a:pPr lvl="1"/>
            <a:r>
              <a:rPr lang="en-GB" dirty="0" smtClean="0"/>
              <a:t>Data are available in delayed mode after calibration and /or validation (typically within 12 months)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Stakeholder expectations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Opportunity to use more observations than they could afford alone</a:t>
            </a:r>
          </a:p>
          <a:p>
            <a:endParaRPr lang="en-GB" dirty="0" smtClean="0"/>
          </a:p>
          <a:p>
            <a:r>
              <a:rPr lang="en-GB" dirty="0" smtClean="0"/>
              <a:t>Operate jointly part of the network</a:t>
            </a:r>
          </a:p>
          <a:p>
            <a:endParaRPr lang="en-GB" dirty="0" smtClean="0"/>
          </a:p>
          <a:p>
            <a:r>
              <a:rPr lang="en-GB" dirty="0" smtClean="0"/>
              <a:t>Benefit from the other partners' experience from design to implementation to data management and user uptake</a:t>
            </a:r>
          </a:p>
          <a:p>
            <a:pPr>
              <a:buFontTx/>
              <a:buNone/>
            </a:pPr>
            <a:endParaRPr lang="en-GB" dirty="0" smtClean="0"/>
          </a:p>
          <a:p>
            <a:pPr>
              <a:buFontTx/>
              <a:buNone/>
            </a:pPr>
            <a:r>
              <a:rPr lang="en-GB" dirty="0" smtClean="0"/>
              <a:t>A key phrase for funding bodies: </a:t>
            </a:r>
          </a:p>
          <a:p>
            <a:pPr lvl="1" algn="ctr">
              <a:buFont typeface="Symbol" pitchFamily="18" charset="2"/>
              <a:buNone/>
            </a:pPr>
            <a:r>
              <a:rPr lang="en-GB" sz="4100" b="1" dirty="0" smtClean="0">
                <a:solidFill>
                  <a:srgbClr val="FF0000"/>
                </a:solidFill>
              </a:rPr>
              <a:t>Acquire once, use multiple times</a:t>
            </a:r>
            <a:endParaRPr lang="en-GB" sz="4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However 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Autofit/>
          </a:bodyPr>
          <a:lstStyle/>
          <a:p>
            <a:pPr>
              <a:buNone/>
              <a:defRPr/>
            </a:pPr>
            <a:r>
              <a:rPr lang="en-GB" sz="2400" dirty="0" smtClean="0"/>
              <a:t>Broadly speaking, two distinct types of deployment:</a:t>
            </a:r>
          </a:p>
          <a:p>
            <a:pPr>
              <a:defRPr/>
            </a:pPr>
            <a:endParaRPr lang="en-GB" sz="2400" dirty="0" smtClean="0"/>
          </a:p>
          <a:p>
            <a:pPr marL="457200" indent="-457200">
              <a:buFontTx/>
              <a:buAutoNum type="arabicParenR"/>
              <a:defRPr/>
            </a:pPr>
            <a:r>
              <a:rPr lang="en-GB" sz="2400" dirty="0" smtClean="0"/>
              <a:t>‘Process’ type studies – short duration, spatially restricted, typically associated with a cruise. Designed to answer a specific question and can have data restrictions.</a:t>
            </a:r>
          </a:p>
          <a:p>
            <a:pPr marL="457200" indent="-457200">
              <a:buFontTx/>
              <a:buAutoNum type="arabicParenR"/>
              <a:defRPr/>
            </a:pPr>
            <a:endParaRPr lang="en-GB" sz="2400" dirty="0" smtClean="0"/>
          </a:p>
          <a:p>
            <a:pPr marL="457200" indent="-457200">
              <a:buFontTx/>
              <a:buAutoNum type="arabicParenR"/>
              <a:defRPr/>
            </a:pPr>
            <a:r>
              <a:rPr lang="en-GB" sz="2400" dirty="0" smtClean="0"/>
              <a:t>‘Sustained observation’ studies – longer duration, regional scale missions. Typically repeated sections. Of interest to the ocean modelling and forecasting community.</a:t>
            </a:r>
          </a:p>
          <a:p>
            <a:pPr marL="457200" indent="-457200">
              <a:buNone/>
              <a:defRPr/>
            </a:pPr>
            <a:endParaRPr lang="en-GB" sz="2400" dirty="0" smtClean="0"/>
          </a:p>
          <a:p>
            <a:pPr marL="457200" indent="-457200">
              <a:buNone/>
              <a:defRPr/>
            </a:pPr>
            <a:r>
              <a:rPr lang="en-GB" sz="2400" dirty="0" smtClean="0">
                <a:solidFill>
                  <a:srgbClr val="FF0000"/>
                </a:solidFill>
              </a:rPr>
              <a:t>So there is potential for conflict between ‘project’ interests and ‘operational’ interests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Gliders/GROOM/EGO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585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891</TotalTime>
  <Words>1294</Words>
  <Application>Microsoft Office PowerPoint</Application>
  <PresentationFormat>On-screen Show (4:3)</PresentationFormat>
  <Paragraphs>308</Paragraphs>
  <Slides>32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Ocean glider data management: Argo concepts, GROOM,  OGC sensor observation services</vt:lpstr>
      <vt:lpstr>The numerous collaborators</vt:lpstr>
      <vt:lpstr>Outline</vt:lpstr>
      <vt:lpstr>Introduction</vt:lpstr>
      <vt:lpstr>GOOS status (JCOMMOPS)</vt:lpstr>
      <vt:lpstr>User expectations</vt:lpstr>
      <vt:lpstr>Stakeholder expectations</vt:lpstr>
      <vt:lpstr>However ...</vt:lpstr>
      <vt:lpstr>Gliders/GROOM/EGO</vt:lpstr>
      <vt:lpstr>GROOM Task 3.2 Data system goals</vt:lpstr>
      <vt:lpstr>A common data exchange format</vt:lpstr>
      <vt:lpstr>Common data tools</vt:lpstr>
      <vt:lpstr>BODC workflow</vt:lpstr>
      <vt:lpstr>BODC workflow &amp; common tools</vt:lpstr>
      <vt:lpstr>STSM to develop common tools </vt:lpstr>
      <vt:lpstr>Common tools requirements</vt:lpstr>
      <vt:lpstr>Common tools workflow</vt:lpstr>
      <vt:lpstr>JSON files drive a generic system</vt:lpstr>
      <vt:lpstr>JSON files</vt:lpstr>
      <vt:lpstr>Real time quality control</vt:lpstr>
      <vt:lpstr>Sharing of code</vt:lpstr>
      <vt:lpstr>Sensor Observation Services</vt:lpstr>
      <vt:lpstr>BODC workflow &amp; common tools</vt:lpstr>
      <vt:lpstr>Sensor webs - connecting data</vt:lpstr>
      <vt:lpstr>OGC, SWE, O&amp;M?</vt:lpstr>
      <vt:lpstr>Why SWE?</vt:lpstr>
      <vt:lpstr>OGC Sensor Observation Service (SOS)</vt:lpstr>
      <vt:lpstr>International Harmonisation</vt:lpstr>
      <vt:lpstr>ncSOS – NetCDF implementation</vt:lpstr>
      <vt:lpstr>Potential BODC implementation</vt:lpstr>
      <vt:lpstr>Summary</vt:lpstr>
      <vt:lpstr>Questions?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Ocean glider data management: The UK and European perspective and its global context</dc:title>
  <dc:creator>Buck, Justin J.H.</dc:creator>
  <cp:lastModifiedBy>Buck, Justin J.H.</cp:lastModifiedBy>
  <cp:revision>163</cp:revision>
  <dcterms:created xsi:type="dcterms:W3CDTF">2006-08-16T00:00:00Z</dcterms:created>
  <dcterms:modified xsi:type="dcterms:W3CDTF">2014-06-16T07:44:30Z</dcterms:modified>
</cp:coreProperties>
</file>