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9" r:id="rId2"/>
    <p:sldId id="324" r:id="rId3"/>
    <p:sldId id="329" r:id="rId4"/>
    <p:sldId id="325" r:id="rId5"/>
    <p:sldId id="326" r:id="rId6"/>
    <p:sldId id="331" r:id="rId7"/>
    <p:sldId id="340" r:id="rId8"/>
    <p:sldId id="341" r:id="rId9"/>
    <p:sldId id="332" r:id="rId10"/>
    <p:sldId id="333" r:id="rId11"/>
    <p:sldId id="343" r:id="rId12"/>
    <p:sldId id="334" r:id="rId13"/>
    <p:sldId id="335" r:id="rId14"/>
    <p:sldId id="342" r:id="rId15"/>
    <p:sldId id="337" r:id="rId16"/>
    <p:sldId id="305" r:id="rId17"/>
    <p:sldId id="344" r:id="rId18"/>
    <p:sldId id="301" r:id="rId19"/>
    <p:sldId id="320" r:id="rId20"/>
  </p:sldIdLst>
  <p:sldSz cx="9899650" cy="6858000"/>
  <p:notesSz cx="6810375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39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9E9"/>
    <a:srgbClr val="58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280" y="-168"/>
      </p:cViewPr>
      <p:guideLst>
        <p:guide orient="horz" pos="346"/>
        <p:guide pos="3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5" d="100"/>
          <a:sy n="105" d="100"/>
        </p:scale>
        <p:origin x="32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AF76-3F61-4B76-97C2-97A4CF6E5E51}" type="datetimeFigureOut">
              <a:rPr lang="fi-FI" smtClean="0"/>
              <a:t>16.6.2014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71E43-3465-4D03-971A-B3C075A97E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4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85CC-1145-4077-86EC-B0F703F63FAD}" type="datetimeFigureOut">
              <a:rPr lang="fi-FI" smtClean="0"/>
              <a:t>16.6.2014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1243013"/>
            <a:ext cx="48418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FD84B-1E3A-4E2C-B9C7-E76AB2F1F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95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kansi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11" y="1994232"/>
            <a:ext cx="8629789" cy="140061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" y="4033864"/>
            <a:ext cx="9888392" cy="283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D263-33D0-B64D-BBD2-AF78EF40B004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0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6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2" y="1506098"/>
            <a:ext cx="4118164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4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BC23-465B-B54E-AC4B-4A561D3C2376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0" cy="4833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2" y="1506098"/>
            <a:ext cx="4118164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5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teksti elementti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741" y="1276350"/>
            <a:ext cx="5011698" cy="4594227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975" y="2962274"/>
            <a:ext cx="3192895" cy="2898777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B2-C272-A04C-A23A-27436156B358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4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94" y="2232425"/>
            <a:ext cx="8588255" cy="220186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B92E7B54-3E34-9B4D-876B-019BF8FE5449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824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71752"/>
            <a:ext cx="8538448" cy="2596056"/>
          </a:xfrm>
        </p:spPr>
        <p:txBody>
          <a:bodyPr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45" y="4141077"/>
            <a:ext cx="8538448" cy="1471448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5004-FBA6-584B-9D52-629C1DF6D046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523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bulletin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501" y="2066928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4073" y="2066928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B3F-00CF-2E48-AEE9-2231DC99F633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1991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2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laotsikot bulletin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267" y="2057399"/>
            <a:ext cx="4188015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267" y="2881310"/>
            <a:ext cx="4188015" cy="3335339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5" y="2057399"/>
            <a:ext cx="4208641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4073" y="2881310"/>
            <a:ext cx="4208641" cy="3335339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14A4-836B-3946-851C-DDC3DF54F479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31991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6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9749-FE31-344B-8CD7-68DC64338883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0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781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teksti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510C-EDFF-284D-A668-3578102DF255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0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33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vihreä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872-3039-F14D-B287-ED5402335FF6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188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1" y="702248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0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32C2038D-A442-6241-B0CE-8B357107EB6D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sin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CBFE-3582-A24F-A675-CE78A0883197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169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elta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7587-7656-8442-8C37-C33F39A55843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188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01" y="1279527"/>
            <a:ext cx="8538448" cy="1325563"/>
          </a:xfrm>
        </p:spPr>
        <p:txBody>
          <a:bodyPr anchor="t" anchorCtr="0"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501" y="2856708"/>
            <a:ext cx="7196574" cy="3248026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CE18-5DAA-3341-AC89-C5F11037A7DA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369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9563" y="1276349"/>
            <a:ext cx="2134612" cy="4900613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1276349"/>
            <a:ext cx="5367773" cy="4900613"/>
          </a:xfrm>
        </p:spPr>
        <p:txBody>
          <a:bodyPr vert="eaVert" lIns="0" tIns="0" rIns="0" bIns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54F4-C7D6-684F-BA30-0E39AA830016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00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11" y="1999054"/>
            <a:ext cx="5195250" cy="9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4033864"/>
            <a:ext cx="9896343" cy="2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yhteystied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71" y="1322935"/>
            <a:ext cx="3822479" cy="663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4033864"/>
            <a:ext cx="9896343" cy="283464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39081" y="223265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Ilmatieteen laitos</a:t>
            </a:r>
          </a:p>
          <a:p>
            <a:pPr algn="ctr"/>
            <a:r>
              <a:rPr lang="fi-FI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</a:t>
            </a:r>
            <a:r>
              <a:rPr lang="fi-FI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Palménin</a:t>
            </a:r>
            <a:r>
              <a:rPr lang="fi-FI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aukio 1, </a:t>
            </a:r>
          </a:p>
          <a:p>
            <a:pPr algn="ctr"/>
            <a:r>
              <a:rPr lang="fi-FI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00560 Helsinki</a:t>
            </a:r>
          </a:p>
          <a:p>
            <a:pPr algn="ctr"/>
            <a:r>
              <a:rPr lang="fi-FI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 503, 00101 Helsinki, </a:t>
            </a:r>
          </a:p>
          <a:p>
            <a:pPr algn="ctr"/>
            <a:r>
              <a:rPr lang="fi-FI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puh. 029 539 1000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8650" y="3585787"/>
            <a:ext cx="8641474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rtl="0"/>
            <a:r>
              <a:rPr lang="sv-SE" sz="1800" b="1" i="0" u="none" strike="noStrike" kern="1200" baseline="300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&gt;&gt;     www.fmi.fi      &gt;&gt;     Twitter: @meteorologit  ja @IlmaTiede     &gt;&gt;     Facebook: FMIBeta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34699" y="2232656"/>
            <a:ext cx="22454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Finnish Meteorological Institute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Palménin aukio 1,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FI-00560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P.O.Box 503, FI-00101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 +358 29 539 1000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31585" y="223830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Meteorologiska institutet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Palméns plats 1, 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00560 Helsingfors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 503, 00101 Helsingfors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 029 539 1000</a:t>
            </a:r>
            <a:endParaRPr lang="fi-FI" sz="11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4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6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1" y="702248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0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E75EB9F5-3D7E-B245-A8A7-2F757FC94CD2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Oval 13"/>
          <p:cNvSpPr/>
          <p:nvPr userDrawn="1"/>
        </p:nvSpPr>
        <p:spPr>
          <a:xfrm>
            <a:off x="8479432" y="4391025"/>
            <a:ext cx="3606176" cy="3606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1186" y="2044217"/>
            <a:ext cx="7840699" cy="4250197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EC4A6CA4-5EE2-484D-B1CC-89D918317BE3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8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0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8B533539-94C1-8545-9BD4-1E1EC92990FF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8479432" y="4391025"/>
            <a:ext cx="3606176" cy="3606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8A27E997-B89D-4448-8E33-6D31975D3A62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42500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4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me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0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0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5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1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63E4F251-8DF5-8043-A360-DCB580C70CBE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0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0" cy="4833260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5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1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2FE96086-7162-9F44-9A6D-5717E8870286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lime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120949" y="1115573"/>
            <a:ext cx="4833260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2BBA-C71B-854D-88BB-7884526C09BE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6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01962" y="1506098"/>
            <a:ext cx="4118164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2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175" y="2045143"/>
            <a:ext cx="8570874" cy="41938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976" y="6356352"/>
            <a:ext cx="22274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A488C4D-F683-4243-A7B9-1E485DBD10DB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56352"/>
            <a:ext cx="3341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chemeClr val="bg1">
                    <a:lumMod val="65000"/>
                  </a:schemeClr>
                </a:solidFill>
              </a:rPr>
              <a:t>COST ES0904 - Kiel, 2014</a:t>
            </a:r>
            <a:endParaRPr lang="fi-FI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91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391287" y="-134077"/>
            <a:ext cx="2588064" cy="72266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56352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8" r:id="rId3"/>
    <p:sldLayoutId id="2147483687" r:id="rId4"/>
    <p:sldLayoutId id="2147483688" r:id="rId5"/>
    <p:sldLayoutId id="2147483689" r:id="rId6"/>
    <p:sldLayoutId id="2147483683" r:id="rId7"/>
    <p:sldLayoutId id="2147483686" r:id="rId8"/>
    <p:sldLayoutId id="2147483676" r:id="rId9"/>
    <p:sldLayoutId id="2147483691" r:id="rId10"/>
    <p:sldLayoutId id="2147483692" r:id="rId11"/>
    <p:sldLayoutId id="2147483668" r:id="rId12"/>
    <p:sldLayoutId id="2147483661" r:id="rId13"/>
    <p:sldLayoutId id="2147483663" r:id="rId14"/>
    <p:sldLayoutId id="2147483664" r:id="rId15"/>
    <p:sldLayoutId id="2147483665" r:id="rId16"/>
    <p:sldLayoutId id="2147483669" r:id="rId17"/>
    <p:sldLayoutId id="2147483690" r:id="rId18"/>
    <p:sldLayoutId id="2147483695" r:id="rId19"/>
    <p:sldLayoutId id="2147483696" r:id="rId20"/>
    <p:sldLayoutId id="2147483697" r:id="rId21"/>
    <p:sldLayoutId id="2147483670" r:id="rId22"/>
    <p:sldLayoutId id="2147483671" r:id="rId23"/>
    <p:sldLayoutId id="2147483674" r:id="rId24"/>
    <p:sldLayoutId id="2147483675" r:id="rId25"/>
    <p:sldLayoutId id="2147483694" r:id="rId2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kern="1200">
          <a:solidFill>
            <a:srgbClr val="63B9E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-network.org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Gliders in the Baltic Sea                – a future perspective</a:t>
            </a:r>
            <a:br>
              <a:rPr lang="en-GB" dirty="0" smtClean="0"/>
            </a:br>
            <a:r>
              <a:rPr lang="en-GB" sz="2000" dirty="0" smtClean="0">
                <a:latin typeface="+mn-lt"/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>
                <a:latin typeface="+mn-lt"/>
              </a:rPr>
              <a:t>Alenius P.</a:t>
            </a:r>
            <a:r>
              <a:rPr lang="en-GB" sz="2200" baseline="30000" dirty="0" smtClean="0">
                <a:latin typeface="+mn-lt"/>
              </a:rPr>
              <a:t>1</a:t>
            </a:r>
            <a:r>
              <a:rPr lang="en-GB" sz="2200" dirty="0" smtClean="0">
                <a:latin typeface="+mn-lt"/>
              </a:rPr>
              <a:t>, </a:t>
            </a:r>
            <a:r>
              <a:rPr lang="en-GB" sz="2200" dirty="0" err="1" smtClean="0">
                <a:latin typeface="+mn-lt"/>
              </a:rPr>
              <a:t>Tikka</a:t>
            </a:r>
            <a:r>
              <a:rPr lang="en-GB" sz="2200" dirty="0" smtClean="0">
                <a:latin typeface="+mn-lt"/>
              </a:rPr>
              <a:t> K</a:t>
            </a:r>
            <a:r>
              <a:rPr lang="en-GB" sz="2200" baseline="30000" dirty="0" smtClean="0">
                <a:latin typeface="+mn-lt"/>
              </a:rPr>
              <a:t>1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and Barrera C</a:t>
            </a:r>
            <a:r>
              <a:rPr lang="en-GB" sz="2200" baseline="30000" dirty="0" smtClean="0">
                <a:latin typeface="+mn-lt"/>
              </a:rPr>
              <a:t>2</a:t>
            </a:r>
            <a:r>
              <a:rPr lang="en-GB" sz="2200" dirty="0" smtClean="0">
                <a:latin typeface="+mn-lt"/>
              </a:rPr>
              <a:t> </a:t>
            </a:r>
            <a:br>
              <a:rPr lang="en-GB" sz="2200" dirty="0" smtClean="0">
                <a:latin typeface="+mn-lt"/>
              </a:rPr>
            </a:br>
            <a:r>
              <a:rPr lang="en-GB" sz="2200" baseline="30000" dirty="0" smtClean="0">
                <a:latin typeface="+mn-lt"/>
              </a:rPr>
              <a:t>1</a:t>
            </a:r>
            <a:r>
              <a:rPr lang="en-GB" sz="2200" dirty="0" smtClean="0">
                <a:latin typeface="+mn-lt"/>
              </a:rPr>
              <a:t>Finnish Meteorological Institute, FMI</a:t>
            </a:r>
            <a:br>
              <a:rPr lang="en-GB" sz="2200" dirty="0" smtClean="0">
                <a:latin typeface="+mn-lt"/>
              </a:rPr>
            </a:br>
            <a:r>
              <a:rPr lang="en-GB" sz="2200" baseline="30000" dirty="0" smtClean="0">
                <a:latin typeface="+mn-lt"/>
              </a:rPr>
              <a:t>2</a:t>
            </a:r>
            <a:r>
              <a:rPr lang="en-GB" sz="2200" dirty="0" smtClean="0">
                <a:latin typeface="+mn-lt"/>
              </a:rPr>
              <a:t> </a:t>
            </a:r>
            <a:r>
              <a:rPr lang="en-GB" sz="2200" dirty="0" err="1" smtClean="0">
                <a:latin typeface="+mn-lt"/>
              </a:rPr>
              <a:t>Plataforma</a:t>
            </a:r>
            <a:r>
              <a:rPr lang="en-GB" sz="2200" dirty="0" smtClean="0">
                <a:latin typeface="+mn-lt"/>
              </a:rPr>
              <a:t> </a:t>
            </a:r>
            <a:r>
              <a:rPr lang="en-GB" sz="2200" dirty="0" err="1" smtClean="0">
                <a:latin typeface="+mn-lt"/>
              </a:rPr>
              <a:t>Oceánica</a:t>
            </a:r>
            <a:r>
              <a:rPr lang="en-GB" sz="2200" dirty="0" smtClean="0">
                <a:latin typeface="+mn-lt"/>
              </a:rPr>
              <a:t> de Canarias, PLOCAN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45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allasting_read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4" r="-247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DA9F-D424-4D47-8930-D693E3E6F390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ballasting tank is needed a </a:t>
            </a:r>
            <a:r>
              <a:rPr lang="en-US" sz="3200" dirty="0" smtClean="0"/>
              <a:t>temporary lab in Helsinki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26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DA9F-D424-4D47-8930-D693E3E6F390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8" name="Content Placeholder 7" descr="DSC_30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52" r="-11852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1515" y="706258"/>
            <a:ext cx="876748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Essential persons: glider experts, cruise leader, captain, first officer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57436" y="6273224"/>
            <a:ext cx="1295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</a:t>
            </a:r>
            <a:r>
              <a:rPr lang="en-US" sz="1400" dirty="0" err="1"/>
              <a:t>K.Tikka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7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OOM2013_T_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41" r="-30441"/>
          <a:stretch>
            <a:fillRect/>
          </a:stretch>
        </p:blipFill>
        <p:spPr>
          <a:xfrm>
            <a:off x="667106" y="2018301"/>
            <a:ext cx="7840699" cy="4250197"/>
          </a:xfrm>
          <a:ln>
            <a:solidFill>
              <a:srgbClr val="800000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F707-73EA-2340-81BE-907394605792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GROOM Baltic Sea Glider experiments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356583" y="2824835"/>
            <a:ext cx="220316" cy="310991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939772" y="4794445"/>
            <a:ext cx="311035" cy="246201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12272" y="2397223"/>
            <a:ext cx="216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Section experiment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6009" y="4496412"/>
            <a:ext cx="174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Virtual mooring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9332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F4B2-FC9C-A84B-B587-0C6F450D0EE4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1516" y="706258"/>
            <a:ext cx="833961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Glider data from the section</a:t>
            </a:r>
            <a:br>
              <a:rPr lang="en-US" dirty="0" smtClean="0"/>
            </a:br>
            <a:r>
              <a:rPr lang="en-US" dirty="0" smtClean="0"/>
              <a:t>(topography nicely followed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8" name="Content Placeholder 7" descr="BothnianSea_measurements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3" r="-15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295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rchipelago_measurements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32" r="-14932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CD8B-4467-A34E-AD81-F1952D6087D2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Glider virtual mooring data from a small archipelago basin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1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airsplot_Bothnia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27" r="-19827"/>
          <a:stretch>
            <a:fillRect/>
          </a:stretch>
        </p:blipFill>
        <p:spPr>
          <a:xfrm>
            <a:off x="2058987" y="2031742"/>
            <a:ext cx="7840663" cy="42497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BCD-D5D8-DD45-98AC-ED812D53B7B2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glider characteristics in the section mode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6868" y="2371307"/>
            <a:ext cx="289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Goes to 100 m depth  in 120 - 200 m distance in 12 – 16 minutes          </a:t>
            </a:r>
          </a:p>
        </p:txBody>
      </p:sp>
    </p:spTree>
    <p:extLst>
      <p:ext uri="{BB962C8B-B14F-4D97-AF65-F5344CB8AC3E}">
        <p14:creationId xmlns:p14="http://schemas.microsoft.com/office/powerpoint/2010/main" val="75208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 smtClean="0"/>
              <a:t>Excellent possibility to get into the community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GROOM partnership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PLOCAN glider school attended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Successful glider test in northern Baltic Sea</a:t>
            </a:r>
          </a:p>
          <a:p>
            <a:pPr marL="1028700" lvl="1" indent="-342900">
              <a:buFontTx/>
              <a:buChar char="-"/>
            </a:pPr>
            <a:r>
              <a:rPr lang="en-GB" dirty="0" smtClean="0"/>
              <a:t>Co-operation with PLOCAN was the key to success</a:t>
            </a:r>
          </a:p>
          <a:p>
            <a:pPr marL="1028700" lvl="1" indent="-342900">
              <a:buFontTx/>
              <a:buChar char="-"/>
            </a:pPr>
            <a:r>
              <a:rPr lang="en-GB" dirty="0" smtClean="0"/>
              <a:t>Raised much interest among institutions and great audience</a:t>
            </a:r>
          </a:p>
          <a:p>
            <a:pPr marL="1028700" lvl="1" indent="-342900">
              <a:buFontTx/>
              <a:buChar char="-"/>
            </a:pPr>
            <a:r>
              <a:rPr lang="en-GB" dirty="0" smtClean="0"/>
              <a:t>Gave understanding on the possibilities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Legal framework clarified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Insight into resources needed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Great enthusiasm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3DAD-F985-9545-B06B-3E59C642826A}" type="datetime1">
              <a:rPr lang="fi-FI" smtClean="0"/>
              <a:t>16.6.2014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COST ES0904 - Kiel,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COST ES0904 benefitted FMI and the Baltic Sea</a:t>
            </a:r>
            <a:endParaRPr lang="en-GB" dirty="0"/>
          </a:p>
        </p:txBody>
      </p:sp>
      <p:pic>
        <p:nvPicPr>
          <p:cNvPr id="8" name="Picture 7" descr="Gliderin_pieni.tiff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39" y="1180447"/>
            <a:ext cx="2318693" cy="12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5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Weather models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3D ocean models (HBM, </a:t>
            </a:r>
            <a:r>
              <a:rPr lang="en-US" dirty="0" err="1" smtClean="0"/>
              <a:t>Nemo</a:t>
            </a:r>
            <a:r>
              <a:rPr lang="en-US" dirty="0" smtClean="0"/>
              <a:t>) 2NM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Wave models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Ice models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AIS data from marine traffic directly received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Coastal radar data (ice movement, too</a:t>
            </a:r>
            <a:r>
              <a:rPr lang="en-US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US" smtClean="0"/>
              <a:t>Satellite images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Argo float data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Research cruises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Ship of opportunity data (</a:t>
            </a:r>
            <a:r>
              <a:rPr lang="en-US" dirty="0" err="1" smtClean="0"/>
              <a:t>Alg@Line</a:t>
            </a:r>
            <a:r>
              <a:rPr lang="en-US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Some semi-permanent moorings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Close co-operation between institutes and authorities like coast guard and navy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CA4-5EE2-484D-B1CC-89D918317BE3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data for glider usage in the Baltic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6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74E5-0EFF-634F-B5AA-C4AC3C624D07}" type="datetime1">
              <a:rPr lang="fi-FI" smtClean="0"/>
              <a:t>16.6.2014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en-GB" smtClean="0"/>
              <a:t>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COST ES0904 - Kiel, 2014</a:t>
            </a:r>
            <a:endParaRPr lang="en-GB"/>
          </a:p>
        </p:txBody>
      </p:sp>
      <p:pic>
        <p:nvPicPr>
          <p:cNvPr id="7" name="Picture 6" descr="CarlosJaKimmo2.tiff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54" y="169718"/>
            <a:ext cx="4416962" cy="2290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4264" y="2462011"/>
            <a:ext cx="7024963" cy="3744851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GB" sz="1800" dirty="0" smtClean="0"/>
              <a:t>Gliders are useful in the Baltic Sea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Focus </a:t>
            </a:r>
            <a:r>
              <a:rPr lang="en-GB" sz="1800" dirty="0" smtClean="0"/>
              <a:t>may be on </a:t>
            </a:r>
            <a:r>
              <a:rPr lang="en-GB" sz="1800" dirty="0" err="1"/>
              <a:t>meso</a:t>
            </a:r>
            <a:r>
              <a:rPr lang="en-GB" sz="1800" dirty="0"/>
              <a:t>-scale phenomena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They complement other research means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Slocum shallow sea model is an option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Endurance up to 2 months (?) in the Baltic Sea</a:t>
            </a:r>
          </a:p>
          <a:p>
            <a:endParaRPr lang="en-GB" sz="1800" dirty="0" smtClean="0"/>
          </a:p>
          <a:p>
            <a:pPr marL="285750" indent="-285750">
              <a:buFontTx/>
              <a:buChar char="-"/>
            </a:pPr>
            <a:r>
              <a:rPr lang="en-GB" sz="1800" dirty="0" smtClean="0"/>
              <a:t>Need piloting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Avoid collisions: keep away from ship tracks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Legal issues are important: keep in your waters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Invest on data processing</a:t>
            </a:r>
          </a:p>
          <a:p>
            <a:pPr marL="285750" indent="-285750">
              <a:buFontTx/>
              <a:buChar char="-"/>
            </a:pPr>
            <a:endParaRPr lang="en-GB" sz="1800" dirty="0" smtClean="0"/>
          </a:p>
          <a:p>
            <a:pPr marL="285750" indent="-285750">
              <a:buFontTx/>
              <a:buChar char="-"/>
            </a:pPr>
            <a:r>
              <a:rPr lang="en-GB" sz="1800" dirty="0" smtClean="0"/>
              <a:t>Get networked </a:t>
            </a:r>
            <a:r>
              <a:rPr lang="en-GB" sz="1800" dirty="0"/>
              <a:t>(EGO </a:t>
            </a:r>
            <a:r>
              <a:rPr lang="en-GB" sz="1800" dirty="0">
                <a:hlinkClick r:id="rId3"/>
              </a:rPr>
              <a:t>http://www.ego-network.org</a:t>
            </a:r>
            <a:r>
              <a:rPr lang="en-GB" sz="1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PLOCANs glider school suggested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COST ES0904 and GROOM have been very important to us</a:t>
            </a:r>
          </a:p>
          <a:p>
            <a:pPr marL="285750" indent="-285750">
              <a:buFontTx/>
              <a:buChar char="-"/>
            </a:pPr>
            <a:endParaRPr lang="en-GB" sz="1800" dirty="0" smtClean="0"/>
          </a:p>
          <a:p>
            <a:pPr marL="285750" indent="-285750">
              <a:buFontTx/>
              <a:buChar char="-"/>
            </a:pPr>
            <a:endParaRPr lang="en-GB" sz="1800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6" y="1710450"/>
            <a:ext cx="3751264" cy="3161743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206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285" y="2902583"/>
            <a:ext cx="723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ES0904 and EU are acknowledged for funding this work</a:t>
            </a:r>
          </a:p>
          <a:p>
            <a:r>
              <a:rPr lang="en-US" dirty="0" smtClean="0"/>
              <a:t>PLOCAN is acknowledged for coming to the Baltic Sea with a glider</a:t>
            </a:r>
          </a:p>
          <a:p>
            <a:r>
              <a:rPr lang="en-US" dirty="0" smtClean="0"/>
              <a:t>Aranda crew is acknowledged for enthusiastic extra help</a:t>
            </a:r>
          </a:p>
        </p:txBody>
      </p:sp>
    </p:spTree>
    <p:extLst>
      <p:ext uri="{BB962C8B-B14F-4D97-AF65-F5344CB8AC3E}">
        <p14:creationId xmlns:p14="http://schemas.microsoft.com/office/powerpoint/2010/main" val="328818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Baltic Sea natural and observational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The Baltic Sea is a complex system with several sub-basins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It is shallow and has a rather complex bottom topography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There are areas with lots (thousands) of islands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The geographic scales extent from </a:t>
            </a:r>
            <a:r>
              <a:rPr lang="en-GB" dirty="0" smtClean="0"/>
              <a:t>meters</a:t>
            </a:r>
            <a:r>
              <a:rPr lang="en-US" dirty="0" smtClean="0"/>
              <a:t> to 1000 km</a:t>
            </a:r>
          </a:p>
          <a:p>
            <a:pPr>
              <a:buNone/>
            </a:pP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Traditionally observations have been done by research ships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Monitoring is usually done in sparse grids with horizontal spacing of 10 NM or more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Case studies has been done by RV’s with grids having spacing of ≈ 5 NM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40B-939E-1849-97F8-B85310EC267E}" type="datetime1">
              <a:rPr lang="fi-FI" smtClean="0"/>
              <a:t>16.6.2014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8" name="Picture 7" descr="BalticSeaLight.png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0"/>
            <a:ext cx="6256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6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eddy </a:t>
            </a:r>
            <a:r>
              <a:rPr lang="en-GB" dirty="0"/>
              <a:t>scales in the Baltic </a:t>
            </a:r>
            <a:r>
              <a:rPr lang="en-GB" dirty="0" smtClean="0"/>
              <a:t>Sea</a:t>
            </a:r>
            <a:endParaRPr lang="en-US" dirty="0"/>
          </a:p>
        </p:txBody>
      </p:sp>
      <p:pic>
        <p:nvPicPr>
          <p:cNvPr id="7" name="Content Placeholder 6" descr="Halokliinin_eddyt_Elken_y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42" r="-17842"/>
          <a:stretch>
            <a:fillRect/>
          </a:stretch>
        </p:blipFill>
        <p:spPr>
          <a:xfrm>
            <a:off x="2392070" y="2020945"/>
            <a:ext cx="8599095" cy="42428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F0D5-B94F-8B47-B798-53186AAAFB1E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647989" y="21898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989" y="1917778"/>
            <a:ext cx="2501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Halocline horizontal correlation scales 20 -24 </a:t>
            </a:r>
            <a:r>
              <a:rPr lang="en-GB" dirty="0" smtClean="0"/>
              <a:t>km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Layer thickness correlation scales 11 – 13 </a:t>
            </a:r>
            <a:r>
              <a:rPr lang="en-GB" dirty="0" smtClean="0"/>
              <a:t>km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Internal </a:t>
            </a:r>
            <a:r>
              <a:rPr lang="en-GB" dirty="0" err="1" smtClean="0"/>
              <a:t>Rossby</a:t>
            </a:r>
            <a:r>
              <a:rPr lang="en-GB" dirty="0" smtClean="0"/>
              <a:t>-radius                     ≈ 10 km in BSP      ≈ 1.5 -5 km in the gulfs</a:t>
            </a:r>
            <a:endParaRPr lang="en-GB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5636" y="6310526"/>
            <a:ext cx="157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Elken</a:t>
            </a:r>
            <a:r>
              <a:rPr lang="en-US" sz="1400" dirty="0" smtClean="0"/>
              <a:t> et. </a:t>
            </a:r>
            <a:r>
              <a:rPr lang="en-US" sz="1400" dirty="0"/>
              <a:t>a</a:t>
            </a:r>
            <a:r>
              <a:rPr lang="en-US" sz="1400" dirty="0" smtClean="0"/>
              <a:t>l. 2005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165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process study       – a grid in the Gulf of Finland</a:t>
            </a:r>
            <a:endParaRPr lang="en-US" dirty="0"/>
          </a:p>
        </p:txBody>
      </p:sp>
      <p:pic>
        <p:nvPicPr>
          <p:cNvPr id="7" name="Content Placeholder 6" descr="Suomenlahti2013_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84" r="-17784"/>
          <a:stretch>
            <a:fillRect/>
          </a:stretch>
        </p:blipFill>
        <p:spPr>
          <a:xfrm>
            <a:off x="668420" y="2241231"/>
            <a:ext cx="8599095" cy="42428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218-8162-7C4C-8906-953DA4023BEE}" type="datetime1">
              <a:rPr lang="fi-FI" smtClean="0"/>
              <a:t>16.6.2014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55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salinity scales in the Gulf of Finland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E7CA-EDCA-524C-8D27-64D085EBF2DE}" type="datetime1">
              <a:rPr lang="fi-FI" smtClean="0"/>
              <a:t>16.6.2014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8" name="Content Placeholder 7" descr="PSAL0_GOF2013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 b="13840"/>
          <a:stretch>
            <a:fillRect/>
          </a:stretch>
        </p:blipFill>
        <p:spPr>
          <a:xfrm>
            <a:off x="642938" y="2046288"/>
            <a:ext cx="8597900" cy="4243387"/>
          </a:xfrm>
        </p:spPr>
      </p:pic>
    </p:spTree>
    <p:extLst>
      <p:ext uri="{BB962C8B-B14F-4D97-AF65-F5344CB8AC3E}">
        <p14:creationId xmlns:p14="http://schemas.microsoft.com/office/powerpoint/2010/main" val="232022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1186" y="2044217"/>
            <a:ext cx="8314020" cy="425019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Two unsuccessful missions, no data!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2010 </a:t>
            </a:r>
            <a:r>
              <a:rPr lang="en-US" dirty="0"/>
              <a:t>July in </a:t>
            </a:r>
            <a:r>
              <a:rPr lang="en-US" dirty="0" err="1" smtClean="0"/>
              <a:t>Boknis</a:t>
            </a:r>
            <a:r>
              <a:rPr lang="en-US" dirty="0" smtClean="0"/>
              <a:t> Eck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Slocum glider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Virtual </a:t>
            </a:r>
            <a:r>
              <a:rPr lang="en-US" dirty="0"/>
              <a:t>mooring for 1 </a:t>
            </a:r>
            <a:r>
              <a:rPr lang="en-US" dirty="0" smtClean="0"/>
              <a:t>week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2500 casts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2013 </a:t>
            </a:r>
            <a:r>
              <a:rPr lang="en-US" dirty="0"/>
              <a:t>September in </a:t>
            </a:r>
            <a:r>
              <a:rPr lang="en-US" dirty="0" err="1" smtClean="0"/>
              <a:t>Bothnian</a:t>
            </a:r>
            <a:r>
              <a:rPr lang="en-US" dirty="0" smtClean="0"/>
              <a:t> </a:t>
            </a:r>
            <a:r>
              <a:rPr lang="en-US" dirty="0"/>
              <a:t>Sea and Archipelago </a:t>
            </a:r>
            <a:r>
              <a:rPr lang="en-US" dirty="0" smtClean="0"/>
              <a:t>Sea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Slocum </a:t>
            </a:r>
            <a:r>
              <a:rPr lang="en-US" dirty="0"/>
              <a:t>glider, deep sea version from </a:t>
            </a:r>
            <a:r>
              <a:rPr lang="en-US" dirty="0" smtClean="0"/>
              <a:t>PLOCAN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Section </a:t>
            </a:r>
            <a:r>
              <a:rPr lang="en-US" dirty="0"/>
              <a:t>2.5 </a:t>
            </a:r>
            <a:r>
              <a:rPr lang="en-US" dirty="0" smtClean="0"/>
              <a:t>days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Virtual </a:t>
            </a:r>
            <a:r>
              <a:rPr lang="en-US" dirty="0"/>
              <a:t>mooring 24 </a:t>
            </a:r>
            <a:r>
              <a:rPr lang="en-US" dirty="0" smtClean="0"/>
              <a:t>h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2014 </a:t>
            </a:r>
            <a:r>
              <a:rPr lang="en-US" dirty="0"/>
              <a:t>April </a:t>
            </a:r>
            <a:r>
              <a:rPr lang="en-US" dirty="0" smtClean="0"/>
              <a:t>in Gulf </a:t>
            </a:r>
            <a:r>
              <a:rPr lang="en-US" dirty="0"/>
              <a:t>of Finland (MSI</a:t>
            </a:r>
            <a:r>
              <a:rPr lang="en-US" dirty="0" smtClean="0"/>
              <a:t>)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Slocum shallow sea model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Technical test</a:t>
            </a:r>
          </a:p>
          <a:p>
            <a:pPr marL="1028700" lvl="1" indent="-3429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807E-6A5C-144B-9520-1CB7CE43C093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1516" y="706259"/>
            <a:ext cx="7840370" cy="1302226"/>
          </a:xfrm>
        </p:spPr>
        <p:txBody>
          <a:bodyPr/>
          <a:lstStyle/>
          <a:p>
            <a:r>
              <a:rPr lang="en-US" dirty="0" smtClean="0"/>
              <a:t>Gliders in the Baltic Sea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7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alticSeaBord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46" r="-36646"/>
          <a:stretch>
            <a:fillRect/>
          </a:stretch>
        </p:blipFill>
        <p:spPr>
          <a:xfrm>
            <a:off x="641186" y="1334671"/>
            <a:ext cx="7840699" cy="495974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31E-91EE-2A4F-9E78-67D390E1644E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Baltic Sea political borders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alticSea_traffic_monthly_mean_2001_Helc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95" r="-42195"/>
          <a:stretch>
            <a:fillRect/>
          </a:stretch>
        </p:blipFill>
        <p:spPr>
          <a:xfrm>
            <a:off x="641186" y="1282839"/>
            <a:ext cx="7840699" cy="501157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2284-9F06-A140-99FF-6373AE407184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Baltic Sea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7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randa_and_glid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4" r="-247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4DA-A5E7-6142-8591-FCC53F0E9B23}" type="datetime1">
              <a:rPr lang="fi-FI" smtClean="0"/>
              <a:t>16.6.2014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COST ES0904 - Kiel, 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 Aranda cruise GROOM2013, 11-18.9.2013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98280" y="6297568"/>
            <a:ext cx="129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 </a:t>
            </a:r>
            <a:r>
              <a:rPr lang="en-US" sz="1400" dirty="0" err="1" smtClean="0"/>
              <a:t>K.Tikka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728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l_pp_pohja_kolmikielinenlogo">
  <a:themeElements>
    <a:clrScheme name="ILMATIETEENLAITOS">
      <a:dk1>
        <a:srgbClr val="000000"/>
      </a:dk1>
      <a:lt1>
        <a:sysClr val="window" lastClr="FFFFFF"/>
      </a:lt1>
      <a:dk2>
        <a:srgbClr val="464646"/>
      </a:dk2>
      <a:lt2>
        <a:srgbClr val="E7E6E6"/>
      </a:lt2>
      <a:accent1>
        <a:srgbClr val="63B9E9"/>
      </a:accent1>
      <a:accent2>
        <a:srgbClr val="FCBD30"/>
      </a:accent2>
      <a:accent3>
        <a:srgbClr val="54C247"/>
      </a:accent3>
      <a:accent4>
        <a:srgbClr val="C4DB0D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il_pp_pohja_kolmikielinenlogo.pptx</Template>
  <TotalTime>1462</TotalTime>
  <Words>702</Words>
  <Application>Microsoft Macintosh PowerPoint</Application>
  <PresentationFormat>Custom</PresentationFormat>
  <Paragraphs>140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il_pp_pohja_kolmikielinenlogo</vt:lpstr>
      <vt:lpstr>Gliders in the Baltic Sea                – a future perspective   Alenius P.1, Tikka K1 and Barrera C2  1Finnish Meteorological Institute, FMI 2 Plataforma Oceánica de Canarias, PLOCAN</vt:lpstr>
      <vt:lpstr>Baltic Sea natural and observational scales</vt:lpstr>
      <vt:lpstr>Some eddy scales in the Baltic Sea</vt:lpstr>
      <vt:lpstr>Traditional process study       – a grid in the Gulf of Finland</vt:lpstr>
      <vt:lpstr>Surface salinity scales in the Gulf of Finland</vt:lpstr>
      <vt:lpstr>Gliders in the Baltic Sea </vt:lpstr>
      <vt:lpstr>Baltic Sea political borders</vt:lpstr>
      <vt:lpstr>Baltic Sea traffic</vt:lpstr>
      <vt:lpstr>RV Aranda cruise GROOM2013, 11-18.9.2013 </vt:lpstr>
      <vt:lpstr>A ballasting tank is needed a temporary lab in Helsinki</vt:lpstr>
      <vt:lpstr>Essential persons: glider experts, cruise leader, captain, first officer</vt:lpstr>
      <vt:lpstr>GROOM Baltic Sea Glider experiments</vt:lpstr>
      <vt:lpstr>Glider data from the section (topography nicely followed)</vt:lpstr>
      <vt:lpstr>Glider virtual mooring data from a small archipelago basin</vt:lpstr>
      <vt:lpstr>Some glider characteristics in the section mode</vt:lpstr>
      <vt:lpstr>How COST ES0904 benefitted FMI and the Baltic Sea</vt:lpstr>
      <vt:lpstr>Supporting data for glider usage in the Baltic Sea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innocorpuser</dc:creator>
  <cp:lastModifiedBy>Pekka Alenius</cp:lastModifiedBy>
  <cp:revision>212</cp:revision>
  <cp:lastPrinted>2014-03-12T08:44:16Z</cp:lastPrinted>
  <dcterms:created xsi:type="dcterms:W3CDTF">2014-03-11T13:19:51Z</dcterms:created>
  <dcterms:modified xsi:type="dcterms:W3CDTF">2014-06-16T08:41:20Z</dcterms:modified>
</cp:coreProperties>
</file>