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40" r:id="rId2"/>
    <p:sldId id="338" r:id="rId3"/>
    <p:sldId id="348" r:id="rId4"/>
    <p:sldId id="349" r:id="rId5"/>
    <p:sldId id="350" r:id="rId6"/>
    <p:sldId id="351" r:id="rId7"/>
    <p:sldId id="353" r:id="rId8"/>
    <p:sldId id="363" r:id="rId9"/>
    <p:sldId id="364" r:id="rId10"/>
    <p:sldId id="355" r:id="rId11"/>
    <p:sldId id="365" r:id="rId12"/>
    <p:sldId id="347" r:id="rId13"/>
    <p:sldId id="362" r:id="rId14"/>
    <p:sldId id="341" r:id="rId15"/>
    <p:sldId id="342" r:id="rId16"/>
    <p:sldId id="357" r:id="rId17"/>
    <p:sldId id="358" r:id="rId18"/>
    <p:sldId id="359" r:id="rId19"/>
    <p:sldId id="361" r:id="rId20"/>
    <p:sldId id="366" r:id="rId21"/>
    <p:sldId id="344" r:id="rId22"/>
    <p:sldId id="346" r:id="rId23"/>
  </p:sldIdLst>
  <p:sldSz cx="9144000" cy="6858000" type="screen4x3"/>
  <p:notesSz cx="7099300" cy="10234613"/>
  <p:defaultTextStyle>
    <a:defPPr>
      <a:defRPr lang="nb-NO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A48"/>
    <a:srgbClr val="00BBFE"/>
    <a:srgbClr val="FF9900"/>
    <a:srgbClr val="DED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5" autoAdjust="0"/>
    <p:restoredTop sz="88241" autoAdjust="0"/>
  </p:normalViewPr>
  <p:slideViewPr>
    <p:cSldViewPr>
      <p:cViewPr>
        <p:scale>
          <a:sx n="90" d="100"/>
          <a:sy n="90" d="100"/>
        </p:scale>
        <p:origin x="-130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9569C6B9-906F-4AED-A1A7-D0B84FA4F19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972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9338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39A41E39-E97F-4F89-A3DC-59AF3D833B0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3159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Våre skip går til</a:t>
            </a:r>
            <a:r>
              <a:rPr lang="nb-NO" baseline="0" dirty="0" smtClean="0"/>
              <a:t> lands og til vanns – og i lufta med!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A41E39-E97F-4F89-A3DC-59AF3D833B05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607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r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UiBmerke_grayscale"/>
          <p:cNvSpPr>
            <a:spLocks noChangeAspect="1" noChangeArrowheads="1"/>
          </p:cNvSpPr>
          <p:nvPr/>
        </p:nvSpPr>
        <p:spPr bwMode="auto">
          <a:xfrm>
            <a:off x="3665538" y="4702175"/>
            <a:ext cx="177006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grpSp>
        <p:nvGrpSpPr>
          <p:cNvPr id="6" name="Gruppe 11"/>
          <p:cNvGrpSpPr>
            <a:grpSpLocks/>
          </p:cNvGrpSpPr>
          <p:nvPr userDrawn="1"/>
        </p:nvGrpSpPr>
        <p:grpSpPr bwMode="auto">
          <a:xfrm>
            <a:off x="1676400" y="250825"/>
            <a:ext cx="5791200" cy="558800"/>
            <a:chOff x="1743592" y="159840"/>
            <a:chExt cx="5791879" cy="558575"/>
          </a:xfrm>
        </p:grpSpPr>
        <p:grpSp>
          <p:nvGrpSpPr>
            <p:cNvPr id="7" name="Gruppe 12"/>
            <p:cNvGrpSpPr>
              <a:grpSpLocks/>
            </p:cNvGrpSpPr>
            <p:nvPr/>
          </p:nvGrpSpPr>
          <p:grpSpPr bwMode="auto">
            <a:xfrm>
              <a:off x="1876465" y="159840"/>
              <a:ext cx="5431839" cy="70664"/>
              <a:chOff x="1876465" y="159840"/>
              <a:chExt cx="5431839" cy="70664"/>
            </a:xfrm>
          </p:grpSpPr>
          <p:grpSp>
            <p:nvGrpSpPr>
              <p:cNvPr id="9" name="Gruppe 14"/>
              <p:cNvGrpSpPr>
                <a:grpSpLocks/>
              </p:cNvGrpSpPr>
              <p:nvPr/>
            </p:nvGrpSpPr>
            <p:grpSpPr bwMode="auto">
              <a:xfrm>
                <a:off x="1876465" y="159840"/>
                <a:ext cx="2756914" cy="28800"/>
                <a:chOff x="1876465" y="126156"/>
                <a:chExt cx="2756914" cy="28800"/>
              </a:xfrm>
            </p:grpSpPr>
            <p:sp>
              <p:nvSpPr>
                <p:cNvPr id="11" name="Rektangel 16"/>
                <p:cNvSpPr>
                  <a:spLocks noChangeArrowheads="1"/>
                </p:cNvSpPr>
                <p:nvPr/>
              </p:nvSpPr>
              <p:spPr bwMode="auto">
                <a:xfrm>
                  <a:off x="1876465" y="126156"/>
                  <a:ext cx="550800" cy="288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/>
                </a:p>
              </p:txBody>
            </p:sp>
            <p:sp>
              <p:nvSpPr>
                <p:cNvPr id="12" name="Rektangel 17"/>
                <p:cNvSpPr>
                  <a:spLocks noChangeArrowheads="1"/>
                </p:cNvSpPr>
                <p:nvPr/>
              </p:nvSpPr>
              <p:spPr bwMode="auto">
                <a:xfrm>
                  <a:off x="2426803" y="126156"/>
                  <a:ext cx="550800" cy="288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/>
                </a:p>
              </p:txBody>
            </p:sp>
            <p:sp>
              <p:nvSpPr>
                <p:cNvPr id="13" name="Rektangel 18"/>
                <p:cNvSpPr>
                  <a:spLocks noChangeArrowheads="1"/>
                </p:cNvSpPr>
                <p:nvPr/>
              </p:nvSpPr>
              <p:spPr bwMode="auto">
                <a:xfrm>
                  <a:off x="2977141" y="126156"/>
                  <a:ext cx="550800" cy="2880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/>
                </a:p>
              </p:txBody>
            </p:sp>
            <p:sp>
              <p:nvSpPr>
                <p:cNvPr id="14" name="Rektangel 19"/>
                <p:cNvSpPr>
                  <a:spLocks noChangeArrowheads="1"/>
                </p:cNvSpPr>
                <p:nvPr/>
              </p:nvSpPr>
              <p:spPr bwMode="auto">
                <a:xfrm>
                  <a:off x="3532241" y="126156"/>
                  <a:ext cx="550800" cy="28800"/>
                </a:xfrm>
                <a:prstGeom prst="rect">
                  <a:avLst/>
                </a:prstGeom>
                <a:solidFill>
                  <a:srgbClr val="00BB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/>
                </a:p>
              </p:txBody>
            </p:sp>
            <p:sp>
              <p:nvSpPr>
                <p:cNvPr id="15" name="Rektangel 20"/>
                <p:cNvSpPr>
                  <a:spLocks noChangeArrowheads="1"/>
                </p:cNvSpPr>
                <p:nvPr/>
              </p:nvSpPr>
              <p:spPr bwMode="auto">
                <a:xfrm>
                  <a:off x="4082579" y="126156"/>
                  <a:ext cx="550800" cy="28800"/>
                </a:xfrm>
                <a:prstGeom prst="rect">
                  <a:avLst/>
                </a:prstGeom>
                <a:solidFill>
                  <a:srgbClr val="4E4A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nb-NO"/>
                </a:p>
              </p:txBody>
            </p:sp>
          </p:grpSp>
          <p:cxnSp>
            <p:nvCxnSpPr>
              <p:cNvPr id="10" name="Rett linje 15"/>
              <p:cNvCxnSpPr>
                <a:cxnSpLocks noChangeShapeType="1"/>
              </p:cNvCxnSpPr>
              <p:nvPr/>
            </p:nvCxnSpPr>
            <p:spPr bwMode="auto">
              <a:xfrm>
                <a:off x="1876465" y="230504"/>
                <a:ext cx="5431839" cy="0"/>
              </a:xfrm>
              <a:prstGeom prst="line">
                <a:avLst/>
              </a:prstGeom>
              <a:noFill/>
              <a:ln w="9525" algn="ctr">
                <a:solidFill>
                  <a:srgbClr val="4E4A48">
                    <a:alpha val="52156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" name="TekstSylinder 7"/>
            <p:cNvSpPr txBox="1"/>
            <p:nvPr/>
          </p:nvSpPr>
          <p:spPr>
            <a:xfrm>
              <a:off x="1743592" y="364546"/>
              <a:ext cx="5791879" cy="353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b-NO" sz="1640" spc="1160" dirty="0">
                  <a:solidFill>
                    <a:schemeClr val="bg2"/>
                  </a:solidFill>
                  <a:latin typeface="+mj-lt"/>
                </a:rPr>
                <a:t>UNIVERSITETET</a:t>
              </a:r>
              <a:r>
                <a:rPr lang="nb-NO" sz="1640" spc="1190" dirty="0">
                  <a:solidFill>
                    <a:schemeClr val="bg2"/>
                  </a:solidFill>
                  <a:latin typeface="+mj-lt"/>
                </a:rPr>
                <a:t> I BERGEN</a:t>
              </a:r>
            </a:p>
          </p:txBody>
        </p: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01477"/>
            <a:ext cx="77724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 smtClean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92375"/>
            <a:ext cx="64008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 smtClean="0"/>
              <a:t>Klikk for å redigere undertittelstil i malen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5188" y="855663"/>
            <a:ext cx="4873625" cy="215900"/>
          </a:xfrm>
        </p:spPr>
        <p:txBody>
          <a:bodyPr/>
          <a:lstStyle>
            <a:lvl1pPr algn="ctr"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Avdeling / enhet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C402-5230-4CD7-AD73-56C623123AA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43146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289E2-4C92-4D2F-A283-AD89070DCBB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404134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38925" y="347663"/>
            <a:ext cx="2058988" cy="57785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347663"/>
            <a:ext cx="6029325" cy="57785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3C698-1787-41B9-B70B-AA450372878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32619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2D263-418F-4A6E-84A9-A3B99C94054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5361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5F5EF-E485-4A9F-9935-8F63C4C467F1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16154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ADCA3-9613-4153-B920-BC29D33A4739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3096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2B07-309A-4266-8990-1B462094175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65011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871913"/>
            <a:ext cx="50831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619250" y="5589588"/>
            <a:ext cx="5889625" cy="288925"/>
          </a:xfrm>
        </p:spPr>
        <p:txBody>
          <a:bodyPr/>
          <a:lstStyle>
            <a:lvl1pPr algn="ctr">
              <a:defRPr sz="1700" i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06598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1CC95-70A3-43D9-A476-699E22B9946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59873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31A5-CABF-43A7-A81B-2DEB0735430B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6285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E95AC-AD22-4CF5-BBFD-9BFB1F7EE88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825715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47663"/>
            <a:ext cx="82296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pic>
        <p:nvPicPr>
          <p:cNvPr id="1027" name="Picture 9" descr="testtilpptgraf_w10-ny_hor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97613"/>
            <a:ext cx="4114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0"/>
            <a:ext cx="48736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r>
              <a:rPr lang="nb-NO"/>
              <a:t>Avdeling / enhet</a:t>
            </a:r>
            <a:endParaRPr lang="nb-NO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519863"/>
            <a:ext cx="19542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D5F50D3F-047F-4F00-9811-A5C68010525D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pic>
        <p:nvPicPr>
          <p:cNvPr id="1032" name="Bilde 1"/>
          <p:cNvPicPr>
            <a:picLocks noChangeAspect="1"/>
          </p:cNvPicPr>
          <p:nvPr/>
        </p:nvPicPr>
        <p:blipFill>
          <a:blip r:embed="rId1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5694363"/>
            <a:ext cx="10080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kstSylinder 2"/>
          <p:cNvSpPr txBox="1">
            <a:spLocks noChangeArrowheads="1"/>
          </p:cNvSpPr>
          <p:nvPr/>
        </p:nvSpPr>
        <p:spPr bwMode="auto">
          <a:xfrm>
            <a:off x="8389938" y="6519863"/>
            <a:ext cx="601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b-NO" sz="1200" smtClean="0">
                <a:solidFill>
                  <a:srgbClr val="4E4A48"/>
                </a:solidFill>
              </a:rPr>
              <a:t>uib.no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3992" r:id="rId3"/>
    <p:sldLayoutId id="2147483993" r:id="rId4"/>
    <p:sldLayoutId id="2147483994" r:id="rId5"/>
    <p:sldLayoutId id="2147484002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Naco</a:t>
            </a:r>
            <a:r>
              <a:rPr lang="en-US" dirty="0" smtClean="0"/>
              <a:t> </a:t>
            </a:r>
            <a:r>
              <a:rPr lang="en-US" dirty="0" err="1" smtClean="0"/>
              <a:t>Gliderpage</a:t>
            </a:r>
            <a:r>
              <a:rPr lang="en-US" smtClean="0"/>
              <a:t> – http://naco.gfi.uib.no/gp</a:t>
            </a:r>
            <a:endParaRPr lang="en-US" dirty="0" smtClean="0"/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68759"/>
            <a:ext cx="7859216" cy="485740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A </a:t>
            </a:r>
            <a:r>
              <a:rPr lang="nb-NO" dirty="0" err="1" smtClean="0"/>
              <a:t>tool</a:t>
            </a:r>
            <a:r>
              <a:rPr lang="nb-NO" dirty="0" smtClean="0"/>
              <a:t> for </a:t>
            </a:r>
            <a:r>
              <a:rPr lang="nb-NO" dirty="0" err="1" smtClean="0"/>
              <a:t>piloting</a:t>
            </a:r>
            <a:r>
              <a:rPr lang="nb-NO" dirty="0" smtClean="0"/>
              <a:t> </a:t>
            </a:r>
            <a:r>
              <a:rPr lang="nb-NO" dirty="0" err="1" smtClean="0"/>
              <a:t>Seagliders</a:t>
            </a:r>
            <a:r>
              <a:rPr lang="nb-NO" dirty="0" smtClean="0"/>
              <a:t> from web-</a:t>
            </a:r>
            <a:r>
              <a:rPr lang="nb-NO" dirty="0" err="1" smtClean="0"/>
              <a:t>clients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or: </a:t>
            </a:r>
            <a:r>
              <a:rPr lang="nb-NO" dirty="0" err="1" smtClean="0"/>
              <a:t>HowTo</a:t>
            </a:r>
            <a:r>
              <a:rPr lang="nb-NO" dirty="0" smtClean="0"/>
              <a:t> </a:t>
            </a:r>
            <a:r>
              <a:rPr lang="nb-NO" dirty="0" err="1" smtClean="0"/>
              <a:t>avoid</a:t>
            </a:r>
            <a:r>
              <a:rPr lang="nb-NO" dirty="0" smtClean="0"/>
              <a:t> </a:t>
            </a:r>
            <a:r>
              <a:rPr lang="nb-NO" dirty="0" err="1" smtClean="0"/>
              <a:t>learning</a:t>
            </a:r>
            <a:r>
              <a:rPr lang="nb-NO" dirty="0" smtClean="0"/>
              <a:t> vi</a:t>
            </a:r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7042520" cy="39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70208"/>
            <a:ext cx="5026362" cy="5112568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633412"/>
          </a:xfrm>
        </p:spPr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pilot functions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sz="2000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>
          <a:xfrm>
            <a:off x="5493906" y="1196975"/>
            <a:ext cx="3192893" cy="4929188"/>
          </a:xfrm>
        </p:spPr>
        <p:txBody>
          <a:bodyPr/>
          <a:lstStyle/>
          <a:p>
            <a:r>
              <a:rPr lang="nb-NO" sz="2000" dirty="0" smtClean="0"/>
              <a:t> Glider pilot </a:t>
            </a:r>
            <a:r>
              <a:rPr lang="nb-NO" sz="2000" dirty="0" err="1" smtClean="0"/>
              <a:t>functions</a:t>
            </a:r>
            <a:endParaRPr lang="nb-NO" sz="2000" dirty="0" smtClean="0"/>
          </a:p>
          <a:p>
            <a:r>
              <a:rPr lang="nb-NO" sz="2000" dirty="0" smtClean="0"/>
              <a:t>- </a:t>
            </a:r>
            <a:r>
              <a:rPr lang="nb-NO" sz="2000" dirty="0" err="1" smtClean="0"/>
              <a:t>Essential</a:t>
            </a:r>
            <a:r>
              <a:rPr lang="nb-NO" sz="2000" dirty="0" smtClean="0"/>
              <a:t> </a:t>
            </a:r>
            <a:r>
              <a:rPr lang="nb-NO" sz="2000" dirty="0"/>
              <a:t>file editor </a:t>
            </a:r>
            <a:endParaRPr lang="nb-NO" sz="2000" dirty="0" smtClean="0"/>
          </a:p>
          <a:p>
            <a:endParaRPr lang="nb-NO" sz="2000" dirty="0" smtClean="0"/>
          </a:p>
          <a:p>
            <a:pPr marL="0" indent="0">
              <a:buNone/>
            </a:pPr>
            <a:r>
              <a:rPr lang="nb-NO" sz="2000" dirty="0" err="1" smtClean="0"/>
              <a:t>Next</a:t>
            </a:r>
            <a:r>
              <a:rPr lang="nb-NO" sz="2000" dirty="0" smtClean="0"/>
              <a:t> </a:t>
            </a:r>
            <a:r>
              <a:rPr lang="nb-NO" sz="2000" dirty="0" err="1" smtClean="0"/>
              <a:t>Dive</a:t>
            </a:r>
            <a:r>
              <a:rPr lang="nb-NO" sz="2000" dirty="0" smtClean="0"/>
              <a:t> - Edit:</a:t>
            </a:r>
          </a:p>
          <a:p>
            <a:r>
              <a:rPr lang="nb-NO" sz="2000" dirty="0" smtClean="0"/>
              <a:t> CMDFILE, SCIENCE,</a:t>
            </a:r>
          </a:p>
          <a:p>
            <a:r>
              <a:rPr lang="nb-NO" sz="2000" dirty="0"/>
              <a:t> </a:t>
            </a:r>
            <a:r>
              <a:rPr lang="nb-NO" sz="2000" dirty="0" smtClean="0"/>
              <a:t>TARGET, BAT</a:t>
            </a:r>
          </a:p>
          <a:p>
            <a:endParaRPr lang="nb-NO" sz="2000" dirty="0"/>
          </a:p>
          <a:p>
            <a:pPr marL="0" indent="0">
              <a:buNone/>
            </a:pPr>
            <a:r>
              <a:rPr lang="nb-NO" sz="2000" dirty="0" err="1" smtClean="0"/>
              <a:t>Every</a:t>
            </a:r>
            <a:r>
              <a:rPr lang="nb-NO" sz="2000" dirty="0" smtClean="0"/>
              <a:t> </a:t>
            </a:r>
            <a:r>
              <a:rPr lang="nb-NO" sz="2000" dirty="0" err="1" smtClean="0"/>
              <a:t>Dive</a:t>
            </a:r>
            <a:r>
              <a:rPr lang="nb-NO" sz="2000" dirty="0" smtClean="0"/>
              <a:t> - Read: </a:t>
            </a:r>
          </a:p>
          <a:p>
            <a:r>
              <a:rPr lang="nb-NO" sz="2000" dirty="0" smtClean="0"/>
              <a:t>Comm.log,  </a:t>
            </a:r>
            <a:r>
              <a:rPr lang="nb-NO" sz="2000" dirty="0" err="1" smtClean="0"/>
              <a:t>Capture</a:t>
            </a:r>
            <a:endParaRPr lang="nb-NO" sz="2000" dirty="0" smtClean="0"/>
          </a:p>
          <a:p>
            <a:r>
              <a:rPr lang="nb-NO" sz="2000" dirty="0" smtClean="0"/>
              <a:t>*.LOG  *.ENG</a:t>
            </a:r>
          </a:p>
          <a:p>
            <a:r>
              <a:rPr lang="nb-NO" sz="2000" dirty="0"/>
              <a:t>d</a:t>
            </a:r>
            <a:r>
              <a:rPr lang="nb-NO" sz="2000" dirty="0" smtClean="0"/>
              <a:t>ive.txt</a:t>
            </a:r>
            <a:endParaRPr lang="nb-NO" sz="2000" dirty="0"/>
          </a:p>
          <a:p>
            <a:endParaRPr lang="nb-NO" sz="20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2145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395536" y="275308"/>
            <a:ext cx="8229600" cy="633412"/>
          </a:xfrm>
        </p:spPr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pilot functions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4"/>
            <a:ext cx="4114800" cy="5472385"/>
          </a:xfrm>
        </p:spPr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sz="2000" dirty="0" smtClean="0"/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endParaRPr lang="nb-NO" sz="2000" dirty="0" smtClean="0"/>
          </a:p>
          <a:p>
            <a:pPr marL="0" indent="0">
              <a:buNone/>
            </a:pPr>
            <a:r>
              <a:rPr lang="nb-NO" sz="2000" dirty="0" err="1" smtClean="0"/>
              <a:t>GaaG</a:t>
            </a:r>
            <a:r>
              <a:rPr lang="nb-NO" sz="2000" dirty="0" smtClean="0"/>
              <a:t> </a:t>
            </a:r>
            <a:r>
              <a:rPr lang="nb-NO" sz="2000" dirty="0"/>
              <a:t>– Glider at a </a:t>
            </a:r>
            <a:r>
              <a:rPr lang="nb-NO" sz="2000" dirty="0" err="1"/>
              <a:t>Glance</a:t>
            </a:r>
            <a:endParaRPr lang="nb-NO" sz="2000" dirty="0"/>
          </a:p>
          <a:p>
            <a:pPr lvl="1"/>
            <a:r>
              <a:rPr lang="nb-NO" sz="1600" dirty="0" smtClean="0"/>
              <a:t>Monitor Glider </a:t>
            </a:r>
            <a:r>
              <a:rPr lang="nb-NO" sz="1600" dirty="0" err="1"/>
              <a:t>tech</a:t>
            </a:r>
            <a:r>
              <a:rPr lang="nb-NO" sz="1600" dirty="0"/>
              <a:t>. </a:t>
            </a:r>
            <a:r>
              <a:rPr lang="nb-NO" sz="1600" dirty="0" err="1"/>
              <a:t>health</a:t>
            </a:r>
            <a:endParaRPr lang="nb-NO" sz="1600" dirty="0"/>
          </a:p>
          <a:p>
            <a:pPr marL="0" indent="0">
              <a:buNone/>
            </a:pPr>
            <a:endParaRPr lang="nb-NO" sz="2000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578480" cy="4824536"/>
          </a:xfrm>
        </p:spPr>
      </p:pic>
    </p:spTree>
    <p:extLst>
      <p:ext uri="{BB962C8B-B14F-4D97-AF65-F5344CB8AC3E}">
        <p14:creationId xmlns:p14="http://schemas.microsoft.com/office/powerpoint/2010/main" val="3379824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tech. plots for pilot control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4" y="908720"/>
            <a:ext cx="4123050" cy="3092287"/>
          </a:xfrm>
          <a:prstGeom prst="rect">
            <a:avLst/>
          </a:prstGeom>
        </p:spPr>
      </p:pic>
      <p:pic>
        <p:nvPicPr>
          <p:cNvPr id="3" name="Plassholder for innhold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71" y="5949950"/>
            <a:ext cx="131658" cy="176213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8" y="3795748"/>
            <a:ext cx="3932041" cy="294903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30" y="1052326"/>
            <a:ext cx="3456385" cy="259228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99" y="3644614"/>
            <a:ext cx="3691618" cy="30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3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83662"/>
            <a:ext cx="5863814" cy="4949594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395536" y="275308"/>
            <a:ext cx="8229600" cy="633412"/>
          </a:xfrm>
        </p:spPr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Custom plots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196974"/>
            <a:ext cx="7715200" cy="5112346"/>
          </a:xfrm>
        </p:spPr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sz="2000" dirty="0" smtClean="0"/>
          </a:p>
          <a:p>
            <a:endParaRPr lang="nb-NO" sz="2000" dirty="0" smtClean="0"/>
          </a:p>
          <a:p>
            <a:endParaRPr lang="nb-NO" sz="2000" dirty="0" smtClean="0"/>
          </a:p>
          <a:p>
            <a:r>
              <a:rPr lang="nb-NO" sz="2000" dirty="0" smtClean="0"/>
              <a:t>Plots </a:t>
            </a:r>
            <a:r>
              <a:rPr lang="nb-NO" sz="2000" dirty="0" err="1" smtClean="0"/>
              <a:t>any</a:t>
            </a:r>
            <a:r>
              <a:rPr lang="nb-NO" sz="2000" dirty="0" smtClean="0"/>
              <a:t> pair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seaglider</a:t>
            </a:r>
            <a:r>
              <a:rPr lang="nb-NO" sz="2000" dirty="0" smtClean="0"/>
              <a:t> parameters for </a:t>
            </a:r>
            <a:r>
              <a:rPr lang="nb-NO" sz="2000" dirty="0" smtClean="0"/>
              <a:t>a series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dives</a:t>
            </a:r>
            <a:endParaRPr lang="nb-NO" sz="1600" dirty="0"/>
          </a:p>
          <a:p>
            <a:pPr marL="0" indent="0">
              <a:buNone/>
            </a:pPr>
            <a:endParaRPr lang="nb-NO" sz="2000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</p:spTree>
    <p:extLst>
      <p:ext uri="{BB962C8B-B14F-4D97-AF65-F5344CB8AC3E}">
        <p14:creationId xmlns:p14="http://schemas.microsoft.com/office/powerpoint/2010/main" val="2632548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18952"/>
            <a:ext cx="7767420" cy="5052484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Google </a:t>
            </a:r>
            <a:r>
              <a:rPr lang="en-US" sz="2400" dirty="0" smtClean="0"/>
              <a:t>maps++: Ruler tool, </a:t>
            </a:r>
            <a:r>
              <a:rPr lang="en-US" sz="2400" dirty="0"/>
              <a:t>E</a:t>
            </a:r>
            <a:r>
              <a:rPr lang="en-US" sz="2400" dirty="0" smtClean="0"/>
              <a:t>levation </a:t>
            </a:r>
            <a:r>
              <a:rPr lang="en-US" sz="2400" dirty="0" smtClean="0"/>
              <a:t>services &amp; </a:t>
            </a:r>
            <a:r>
              <a:rPr lang="en-US" sz="2400" dirty="0"/>
              <a:t>d</a:t>
            </a:r>
            <a:r>
              <a:rPr lang="en-US" sz="2400" dirty="0" smtClean="0"/>
              <a:t>epth contours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5949280"/>
            <a:ext cx="4038600" cy="176882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3844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weather data from met.no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1" y="908720"/>
            <a:ext cx="8574277" cy="4896544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5949280"/>
            <a:ext cx="4038600" cy="176882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9509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" y="908720"/>
            <a:ext cx="4715982" cy="3631955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Enhancements in progress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r>
              <a:rPr lang="nb-NO" sz="2000" dirty="0" err="1" smtClean="0"/>
              <a:t>Ice</a:t>
            </a:r>
            <a:r>
              <a:rPr lang="nb-NO" sz="2000" dirty="0" smtClean="0"/>
              <a:t> </a:t>
            </a:r>
            <a:r>
              <a:rPr lang="nb-NO" sz="2000" dirty="0" err="1" smtClean="0"/>
              <a:t>charts</a:t>
            </a:r>
            <a:endParaRPr lang="nb-NO" sz="2000" dirty="0" smtClean="0"/>
          </a:p>
          <a:p>
            <a:pPr lvl="1"/>
            <a:r>
              <a:rPr lang="nb-NO" sz="1600" dirty="0" smtClean="0"/>
              <a:t>For </a:t>
            </a:r>
            <a:r>
              <a:rPr lang="nb-NO" sz="1600" dirty="0" err="1" smtClean="0"/>
              <a:t>ice</a:t>
            </a:r>
            <a:r>
              <a:rPr lang="nb-NO" sz="1600" dirty="0" smtClean="0"/>
              <a:t> </a:t>
            </a:r>
            <a:r>
              <a:rPr lang="nb-NO" sz="1600" dirty="0" err="1" smtClean="0"/>
              <a:t>edge</a:t>
            </a:r>
            <a:r>
              <a:rPr lang="nb-NO" sz="1600" dirty="0" smtClean="0"/>
              <a:t> </a:t>
            </a:r>
            <a:r>
              <a:rPr lang="nb-NO" sz="1600" dirty="0" err="1" smtClean="0"/>
              <a:t>operations</a:t>
            </a:r>
            <a:endParaRPr lang="nb-NO" sz="1600" dirty="0" smtClean="0"/>
          </a:p>
          <a:p>
            <a:r>
              <a:rPr lang="nb-NO" sz="2000" dirty="0" err="1" smtClean="0"/>
              <a:t>Wave</a:t>
            </a:r>
            <a:r>
              <a:rPr lang="nb-NO" sz="2000" dirty="0" smtClean="0"/>
              <a:t> &amp; </a:t>
            </a:r>
            <a:r>
              <a:rPr lang="nb-NO" sz="2000" dirty="0" err="1" smtClean="0"/>
              <a:t>wind</a:t>
            </a:r>
            <a:r>
              <a:rPr lang="nb-NO" sz="2000" dirty="0" smtClean="0"/>
              <a:t> </a:t>
            </a:r>
            <a:r>
              <a:rPr lang="nb-NO" sz="2000" dirty="0" err="1" smtClean="0"/>
              <a:t>chart</a:t>
            </a:r>
            <a:r>
              <a:rPr lang="nb-NO" sz="2000" dirty="0" err="1"/>
              <a:t>s</a:t>
            </a:r>
            <a:endParaRPr lang="nb-NO" sz="2000" dirty="0" smtClean="0"/>
          </a:p>
          <a:p>
            <a:pPr lvl="1"/>
            <a:r>
              <a:rPr lang="nb-NO" sz="1600" dirty="0" smtClean="0"/>
              <a:t>Model </a:t>
            </a:r>
            <a:r>
              <a:rPr lang="nb-NO" sz="1600" dirty="0" err="1" smtClean="0"/>
              <a:t>forecasts</a:t>
            </a:r>
            <a:r>
              <a:rPr lang="nb-NO" sz="1600" dirty="0" smtClean="0"/>
              <a:t> from met.no</a:t>
            </a:r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564904"/>
            <a:ext cx="4581510" cy="3528392"/>
          </a:xfrm>
        </p:spPr>
      </p:pic>
    </p:spTree>
    <p:extLst>
      <p:ext uri="{BB962C8B-B14F-4D97-AF65-F5344CB8AC3E}">
        <p14:creationId xmlns:p14="http://schemas.microsoft.com/office/powerpoint/2010/main" val="2243582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" y="908720"/>
            <a:ext cx="4715982" cy="3631954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Enhancements in progress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r>
              <a:rPr lang="nb-NO" sz="2000" dirty="0" smtClean="0"/>
              <a:t>Regional </a:t>
            </a:r>
            <a:r>
              <a:rPr lang="nb-NO" sz="2000" dirty="0" err="1" smtClean="0"/>
              <a:t>current</a:t>
            </a:r>
            <a:r>
              <a:rPr lang="nb-NO" sz="2000" dirty="0" smtClean="0"/>
              <a:t> </a:t>
            </a:r>
            <a:r>
              <a:rPr lang="nb-NO" sz="2000" dirty="0" err="1" smtClean="0"/>
              <a:t>models</a:t>
            </a:r>
            <a:endParaRPr lang="nb-NO" sz="2000" dirty="0" smtClean="0"/>
          </a:p>
          <a:p>
            <a:pPr marL="457200" lvl="1" indent="0">
              <a:buNone/>
            </a:pPr>
            <a:r>
              <a:rPr lang="nb-NO" sz="1600" dirty="0" smtClean="0"/>
              <a:t>Model </a:t>
            </a:r>
            <a:r>
              <a:rPr lang="nb-NO" sz="1600" dirty="0" err="1" smtClean="0"/>
              <a:t>prognosis</a:t>
            </a:r>
            <a:r>
              <a:rPr lang="nb-NO" sz="1600" dirty="0" smtClean="0"/>
              <a:t> from met.no</a:t>
            </a:r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67904"/>
            <a:ext cx="4581510" cy="3522392"/>
          </a:xfrm>
        </p:spPr>
      </p:pic>
    </p:spTree>
    <p:extLst>
      <p:ext uri="{BB962C8B-B14F-4D97-AF65-F5344CB8AC3E}">
        <p14:creationId xmlns:p14="http://schemas.microsoft.com/office/powerpoint/2010/main" val="3335974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Enhancements in progress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7859216" cy="5400600"/>
          </a:xfrm>
        </p:spPr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- </a:t>
            </a:r>
            <a:r>
              <a:rPr lang="nb-NO" sz="2000" dirty="0" err="1" smtClean="0"/>
              <a:t>Custom</a:t>
            </a:r>
            <a:r>
              <a:rPr lang="nb-NO" sz="2000" dirty="0" smtClean="0"/>
              <a:t> </a:t>
            </a:r>
            <a:r>
              <a:rPr lang="nb-NO" sz="2000" dirty="0" err="1" smtClean="0"/>
              <a:t>science</a:t>
            </a:r>
            <a:r>
              <a:rPr lang="nb-NO" sz="2000" dirty="0" smtClean="0"/>
              <a:t> plots</a:t>
            </a:r>
          </a:p>
          <a:p>
            <a:pPr lvl="1"/>
            <a:r>
              <a:rPr lang="nb-NO" sz="1600" dirty="0" err="1" smtClean="0"/>
              <a:t>Based</a:t>
            </a:r>
            <a:r>
              <a:rPr lang="nb-NO" sz="1600" dirty="0" smtClean="0"/>
              <a:t> </a:t>
            </a:r>
            <a:r>
              <a:rPr lang="nb-NO" sz="1600" dirty="0" err="1" smtClean="0"/>
              <a:t>on</a:t>
            </a:r>
            <a:r>
              <a:rPr lang="nb-NO" sz="1600" dirty="0" smtClean="0"/>
              <a:t> Python</a:t>
            </a:r>
          </a:p>
          <a:p>
            <a:pPr marL="457200" lvl="1" indent="0">
              <a:buNone/>
            </a:pPr>
            <a:endParaRPr lang="nb-NO" sz="1600" dirty="0"/>
          </a:p>
          <a:p>
            <a:pPr marL="457200" lvl="1" indent="0">
              <a:buNone/>
            </a:pPr>
            <a:endParaRPr lang="nb-NO" sz="1600" dirty="0" smtClean="0"/>
          </a:p>
          <a:p>
            <a:pPr marL="342900" lvl="1" indent="-342900">
              <a:buFontTx/>
              <a:buChar char="•"/>
            </a:pPr>
            <a:r>
              <a:rPr lang="nb-NO" sz="2000" dirty="0" err="1" smtClean="0"/>
              <a:t>Future</a:t>
            </a:r>
            <a:r>
              <a:rPr lang="nb-NO" sz="2000" dirty="0" smtClean="0"/>
              <a:t>: </a:t>
            </a:r>
            <a:r>
              <a:rPr lang="nb-NO" sz="2000" dirty="0" err="1" smtClean="0"/>
              <a:t>Gliderpage</a:t>
            </a:r>
            <a:r>
              <a:rPr lang="nb-NO" sz="2000" dirty="0" smtClean="0"/>
              <a:t> </a:t>
            </a:r>
            <a:r>
              <a:rPr lang="nb-NO" sz="2000" dirty="0" err="1"/>
              <a:t>Slocum</a:t>
            </a:r>
            <a:r>
              <a:rPr lang="nb-NO" sz="2000" dirty="0"/>
              <a:t> </a:t>
            </a:r>
            <a:r>
              <a:rPr lang="nb-NO" sz="2000" dirty="0" err="1" smtClean="0"/>
              <a:t>module</a:t>
            </a:r>
            <a:r>
              <a:rPr lang="nb-NO" sz="2000" dirty="0" smtClean="0"/>
              <a:t>?</a:t>
            </a:r>
          </a:p>
          <a:p>
            <a:pPr marL="342900" lvl="1" indent="-342900">
              <a:buFontTx/>
              <a:buChar char="•"/>
            </a:pPr>
            <a:endParaRPr lang="nb-NO" sz="2000" dirty="0"/>
          </a:p>
          <a:p>
            <a:pPr marL="342900" lvl="1" indent="-342900">
              <a:buFontTx/>
              <a:buChar char="•"/>
            </a:pPr>
            <a:r>
              <a:rPr lang="nb-NO" sz="2000" dirty="0" err="1" smtClean="0"/>
              <a:t>Other</a:t>
            </a:r>
            <a:r>
              <a:rPr lang="nb-NO" sz="2000" dirty="0" smtClean="0"/>
              <a:t> </a:t>
            </a:r>
            <a:r>
              <a:rPr lang="nb-NO" sz="2000" dirty="0" err="1" smtClean="0"/>
              <a:t>groups</a:t>
            </a:r>
            <a:r>
              <a:rPr lang="nb-NO" sz="2000" dirty="0" smtClean="0"/>
              <a:t> </a:t>
            </a:r>
            <a:r>
              <a:rPr lang="nb-NO" sz="2000" dirty="0" err="1" smtClean="0"/>
              <a:t>may</a:t>
            </a:r>
            <a:r>
              <a:rPr lang="nb-NO" sz="2000" dirty="0" smtClean="0"/>
              <a:t> have </a:t>
            </a:r>
            <a:r>
              <a:rPr lang="nb-NO" sz="2000" dirty="0" err="1" smtClean="0"/>
              <a:t>other</a:t>
            </a:r>
            <a:r>
              <a:rPr lang="nb-NO" sz="2000" dirty="0" smtClean="0"/>
              <a:t> </a:t>
            </a:r>
            <a:r>
              <a:rPr lang="nb-NO" sz="2000" dirty="0" err="1" smtClean="0"/>
              <a:t>solutions</a:t>
            </a:r>
            <a:r>
              <a:rPr lang="nb-NO" sz="2000" dirty="0" smtClean="0"/>
              <a:t> and </a:t>
            </a:r>
            <a:r>
              <a:rPr lang="nb-NO" sz="2000" dirty="0" err="1" smtClean="0"/>
              <a:t>preferences</a:t>
            </a:r>
            <a:r>
              <a:rPr lang="nb-NO" sz="2000" dirty="0" smtClean="0"/>
              <a:t>.</a:t>
            </a:r>
          </a:p>
          <a:p>
            <a:pPr marL="0" lvl="1" indent="0">
              <a:buNone/>
            </a:pPr>
            <a:r>
              <a:rPr lang="nb-NO" sz="2000" dirty="0"/>
              <a:t> </a:t>
            </a:r>
            <a:r>
              <a:rPr lang="nb-NO" sz="2000" dirty="0" smtClean="0"/>
              <a:t>      More alternatives/Better </a:t>
            </a:r>
            <a:r>
              <a:rPr lang="nb-NO" sz="2000" dirty="0" err="1" smtClean="0"/>
              <a:t>ideas</a:t>
            </a:r>
            <a:r>
              <a:rPr lang="nb-NO" sz="2000" dirty="0" smtClean="0"/>
              <a:t> -  «Let 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flowers</a:t>
            </a:r>
            <a:r>
              <a:rPr lang="nb-NO" sz="2000" dirty="0" smtClean="0"/>
              <a:t> </a:t>
            </a:r>
            <a:r>
              <a:rPr lang="nb-NO" sz="2000" dirty="0" err="1" smtClean="0"/>
              <a:t>bloom</a:t>
            </a:r>
            <a:r>
              <a:rPr lang="nb-NO" sz="2000" dirty="0" smtClean="0"/>
              <a:t>»</a:t>
            </a:r>
          </a:p>
          <a:p>
            <a:pPr marL="0" lvl="1" indent="0">
              <a:buNone/>
            </a:pPr>
            <a:r>
              <a:rPr lang="nb-NO" sz="2000" dirty="0" smtClean="0"/>
              <a:t>       </a:t>
            </a:r>
            <a:r>
              <a:rPr lang="nb-NO" sz="2000" dirty="0" err="1" smtClean="0"/>
              <a:t>Collaborative</a:t>
            </a:r>
            <a:r>
              <a:rPr lang="nb-NO" sz="2000" dirty="0" smtClean="0"/>
              <a:t> </a:t>
            </a:r>
            <a:r>
              <a:rPr lang="nb-NO" sz="2000" dirty="0" err="1" smtClean="0"/>
              <a:t>ideas</a:t>
            </a:r>
            <a:r>
              <a:rPr lang="nb-NO" sz="2000" dirty="0" smtClean="0"/>
              <a:t> </a:t>
            </a:r>
            <a:r>
              <a:rPr lang="nb-NO" sz="2000" dirty="0" err="1" smtClean="0"/>
              <a:t>are</a:t>
            </a:r>
            <a:r>
              <a:rPr lang="nb-NO" sz="2000" dirty="0" smtClean="0"/>
              <a:t> </a:t>
            </a:r>
            <a:r>
              <a:rPr lang="nb-NO" sz="2000" dirty="0" err="1" smtClean="0"/>
              <a:t>welcome</a:t>
            </a:r>
            <a:r>
              <a:rPr lang="nb-NO" sz="2000" dirty="0"/>
              <a:t>!</a:t>
            </a:r>
            <a:endParaRPr lang="nb-NO" sz="2000" dirty="0" smtClean="0"/>
          </a:p>
          <a:p>
            <a:pPr marL="342900" lvl="1" indent="-342900">
              <a:buFontTx/>
              <a:buChar char="•"/>
            </a:pPr>
            <a:endParaRPr lang="nb-NO" sz="2000" dirty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30" y="1052737"/>
            <a:ext cx="4752528" cy="2296916"/>
          </a:xfr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052737"/>
            <a:ext cx="461872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63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ssholder for bunntekst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600" dirty="0" smtClean="0">
                <a:latin typeface="Times New Roman" pitchFamily="18" charset="0"/>
              </a:rPr>
              <a:t>Geofysisk institutt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92696"/>
            <a:ext cx="3348372" cy="223224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70209"/>
            <a:ext cx="4104456" cy="311486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62" y="2891541"/>
            <a:ext cx="2870200" cy="2286000"/>
          </a:xfrm>
          <a:prstGeom prst="rect">
            <a:avLst/>
          </a:prstGeom>
        </p:spPr>
      </p:pic>
      <p:pic>
        <p:nvPicPr>
          <p:cNvPr id="5" name="Bild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42892"/>
            <a:ext cx="2661265" cy="199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78" y="673964"/>
            <a:ext cx="1656184" cy="87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18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13" y="347662"/>
            <a:ext cx="5399831" cy="1137121"/>
          </a:xfrm>
        </p:spPr>
        <p:txBody>
          <a:bodyPr/>
          <a:lstStyle/>
          <a:p>
            <a:r>
              <a:rPr lang="nb-NO" dirty="0" err="1" smtClean="0"/>
              <a:t>Naco</a:t>
            </a:r>
            <a:r>
              <a:rPr lang="nb-NO" dirty="0" smtClean="0"/>
              <a:t> </a:t>
            </a:r>
            <a:r>
              <a:rPr lang="nb-NO" dirty="0" err="1" smtClean="0"/>
              <a:t>Gliderpage</a:t>
            </a:r>
            <a:r>
              <a:rPr lang="nb-NO" dirty="0" smtClean="0"/>
              <a:t> - </a:t>
            </a:r>
            <a:r>
              <a:rPr lang="nb-NO" dirty="0" err="1" smtClean="0"/>
              <a:t>developed</a:t>
            </a:r>
            <a:r>
              <a:rPr lang="nb-NO" dirty="0" smtClean="0"/>
              <a:t> at</a:t>
            </a:r>
            <a:br>
              <a:rPr lang="nb-NO" dirty="0" smtClean="0"/>
            </a:br>
            <a:r>
              <a:rPr lang="nb-NO" dirty="0" err="1" smtClean="0"/>
              <a:t>Geophysical</a:t>
            </a:r>
            <a:r>
              <a:rPr lang="nb-NO" dirty="0" smtClean="0"/>
              <a:t> </a:t>
            </a:r>
            <a:r>
              <a:rPr lang="nb-NO" dirty="0" err="1" smtClean="0"/>
              <a:t>Institute</a:t>
            </a:r>
            <a:r>
              <a:rPr lang="nb-NO" dirty="0" smtClean="0"/>
              <a:t>, </a:t>
            </a:r>
            <a:r>
              <a:rPr lang="nb-NO" dirty="0" err="1" smtClean="0"/>
              <a:t>UoB</a:t>
            </a:r>
            <a:r>
              <a:rPr lang="nb-NO" dirty="0" smtClean="0"/>
              <a:t> Norway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Web-</a:t>
            </a:r>
            <a:r>
              <a:rPr lang="nb-NO" dirty="0" err="1" smtClean="0"/>
              <a:t>client</a:t>
            </a:r>
            <a:r>
              <a:rPr lang="nb-NO" dirty="0" smtClean="0"/>
              <a:t> </a:t>
            </a:r>
            <a:r>
              <a:rPr lang="nb-NO" dirty="0" err="1" smtClean="0"/>
              <a:t>tool</a:t>
            </a:r>
            <a:r>
              <a:rPr lang="nb-NO" dirty="0" smtClean="0"/>
              <a:t> </a:t>
            </a: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Google </a:t>
            </a:r>
            <a:r>
              <a:rPr lang="nb-NO" dirty="0" err="1" smtClean="0"/>
              <a:t>Maps</a:t>
            </a:r>
            <a:r>
              <a:rPr lang="nb-NO" dirty="0" smtClean="0"/>
              <a:t> API v.3</a:t>
            </a:r>
          </a:p>
          <a:p>
            <a:r>
              <a:rPr lang="nb-NO" dirty="0" smtClean="0"/>
              <a:t>Integration </a:t>
            </a:r>
            <a:r>
              <a:rPr lang="nb-NO" dirty="0" err="1" smtClean="0"/>
              <a:t>of</a:t>
            </a:r>
            <a:r>
              <a:rPr lang="nb-NO" dirty="0" smtClean="0"/>
              <a:t> Google </a:t>
            </a:r>
            <a:r>
              <a:rPr lang="nb-NO" dirty="0" err="1" smtClean="0"/>
              <a:t>Maps</a:t>
            </a:r>
            <a:r>
              <a:rPr lang="nb-NO" dirty="0" smtClean="0"/>
              <a:t> and  </a:t>
            </a:r>
            <a:r>
              <a:rPr lang="nb-NO" dirty="0" err="1" smtClean="0"/>
              <a:t>free</a:t>
            </a:r>
            <a:r>
              <a:rPr lang="nb-NO" dirty="0" smtClean="0"/>
              <a:t> </a:t>
            </a:r>
            <a:r>
              <a:rPr lang="nb-NO" dirty="0" err="1" smtClean="0"/>
              <a:t>wms</a:t>
            </a:r>
            <a:r>
              <a:rPr lang="nb-NO" dirty="0" smtClean="0"/>
              <a:t>/gis </a:t>
            </a:r>
            <a:r>
              <a:rPr lang="nb-NO" dirty="0" err="1" smtClean="0"/>
              <a:t>map</a:t>
            </a:r>
            <a:r>
              <a:rPr lang="nb-NO" dirty="0" err="1"/>
              <a:t>-</a:t>
            </a:r>
            <a:r>
              <a:rPr lang="nb-NO" dirty="0" err="1" smtClean="0"/>
              <a:t>layers</a:t>
            </a:r>
            <a:r>
              <a:rPr lang="nb-NO" dirty="0" smtClean="0"/>
              <a:t> from statkart.no/geonorge.no</a:t>
            </a:r>
            <a:r>
              <a:rPr lang="nb-NO" dirty="0"/>
              <a:t>, </a:t>
            </a:r>
            <a:r>
              <a:rPr lang="nb-NO" dirty="0" smtClean="0"/>
              <a:t>ngdc.noaa.gov (gebco08) and arcgisonline.com</a:t>
            </a:r>
          </a:p>
          <a:p>
            <a:r>
              <a:rPr lang="nb-NO" dirty="0" smtClean="0"/>
              <a:t>Integration </a:t>
            </a:r>
            <a:r>
              <a:rPr lang="nb-NO" dirty="0" err="1" smtClean="0"/>
              <a:t>of</a:t>
            </a:r>
            <a:r>
              <a:rPr lang="nb-NO" dirty="0" smtClean="0"/>
              <a:t> Google </a:t>
            </a:r>
            <a:r>
              <a:rPr lang="nb-NO" dirty="0" err="1" smtClean="0"/>
              <a:t>Maps</a:t>
            </a:r>
            <a:r>
              <a:rPr lang="nb-NO" dirty="0" smtClean="0"/>
              <a:t> and </a:t>
            </a:r>
            <a:r>
              <a:rPr lang="nb-NO" dirty="0" err="1" smtClean="0"/>
              <a:t>weather</a:t>
            </a:r>
            <a:r>
              <a:rPr lang="nb-NO" dirty="0" smtClean="0"/>
              <a:t> data from Norwegian </a:t>
            </a:r>
            <a:r>
              <a:rPr lang="nb-NO" dirty="0" err="1" smtClean="0"/>
              <a:t>met.office</a:t>
            </a:r>
            <a:r>
              <a:rPr lang="nb-NO" dirty="0" smtClean="0"/>
              <a:t>: met.no/yr.no</a:t>
            </a:r>
          </a:p>
          <a:p>
            <a:r>
              <a:rPr lang="nb-NO" dirty="0" smtClean="0"/>
              <a:t>Integration </a:t>
            </a:r>
            <a:r>
              <a:rPr lang="nb-NO" dirty="0" err="1" smtClean="0"/>
              <a:t>between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map-application</a:t>
            </a:r>
            <a:r>
              <a:rPr lang="nb-NO" dirty="0" smtClean="0"/>
              <a:t>, </a:t>
            </a:r>
            <a:r>
              <a:rPr lang="nb-NO" dirty="0" err="1" smtClean="0"/>
              <a:t>tech</a:t>
            </a:r>
            <a:r>
              <a:rPr lang="nb-NO" dirty="0" smtClean="0"/>
              <a:t>. </a:t>
            </a:r>
            <a:r>
              <a:rPr lang="nb-NO" dirty="0" err="1" smtClean="0"/>
              <a:t>matlab</a:t>
            </a:r>
            <a:r>
              <a:rPr lang="nb-NO" dirty="0" smtClean="0"/>
              <a:t> plots, </a:t>
            </a:r>
            <a:r>
              <a:rPr lang="nb-NO" dirty="0" err="1" smtClean="0"/>
              <a:t>communication</a:t>
            </a:r>
            <a:r>
              <a:rPr lang="nb-NO" dirty="0" smtClean="0"/>
              <a:t> </a:t>
            </a:r>
            <a:r>
              <a:rPr lang="nb-NO" dirty="0" err="1" smtClean="0"/>
              <a:t>towards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basestation</a:t>
            </a:r>
            <a:r>
              <a:rPr lang="nb-NO" dirty="0" smtClean="0"/>
              <a:t> for </a:t>
            </a:r>
            <a:r>
              <a:rPr lang="nb-NO" dirty="0" err="1" smtClean="0"/>
              <a:t>editing</a:t>
            </a:r>
            <a:r>
              <a:rPr lang="nb-NO" dirty="0" smtClean="0"/>
              <a:t> </a:t>
            </a:r>
            <a:r>
              <a:rPr lang="nb-NO" dirty="0" err="1" smtClean="0"/>
              <a:t>cmdfile</a:t>
            </a:r>
            <a:r>
              <a:rPr lang="nb-NO" dirty="0" smtClean="0"/>
              <a:t>/</a:t>
            </a:r>
            <a:r>
              <a:rPr lang="nb-NO" dirty="0" err="1" smtClean="0"/>
              <a:t>science</a:t>
            </a:r>
            <a:r>
              <a:rPr lang="nb-NO" dirty="0" smtClean="0"/>
              <a:t>/target, </a:t>
            </a:r>
            <a:r>
              <a:rPr lang="nb-NO" dirty="0" err="1" smtClean="0"/>
              <a:t>download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data- and </a:t>
            </a:r>
            <a:r>
              <a:rPr lang="nb-NO" dirty="0" err="1" smtClean="0"/>
              <a:t>logfiles</a:t>
            </a:r>
            <a:r>
              <a:rPr lang="nb-NO" dirty="0" smtClean="0"/>
              <a:t>,  </a:t>
            </a:r>
            <a:r>
              <a:rPr lang="nb-NO" dirty="0" err="1" smtClean="0"/>
              <a:t>update</a:t>
            </a:r>
            <a:r>
              <a:rPr lang="nb-NO" dirty="0" smtClean="0"/>
              <a:t> from </a:t>
            </a:r>
            <a:r>
              <a:rPr lang="nb-NO" dirty="0" err="1" smtClean="0"/>
              <a:t>recent</a:t>
            </a:r>
            <a:r>
              <a:rPr lang="nb-NO" dirty="0" smtClean="0"/>
              <a:t> </a:t>
            </a:r>
            <a:r>
              <a:rPr lang="nb-NO" dirty="0" err="1" smtClean="0"/>
              <a:t>dive</a:t>
            </a:r>
            <a:r>
              <a:rPr lang="nb-NO" dirty="0" smtClean="0"/>
              <a:t> and </a:t>
            </a:r>
            <a:r>
              <a:rPr lang="nb-NO" dirty="0" err="1" smtClean="0"/>
              <a:t>monitoring</a:t>
            </a:r>
            <a:r>
              <a:rPr lang="nb-NO" dirty="0" smtClean="0"/>
              <a:t> </a:t>
            </a:r>
            <a:r>
              <a:rPr lang="nb-NO" dirty="0" err="1" smtClean="0"/>
              <a:t>tech</a:t>
            </a:r>
            <a:r>
              <a:rPr lang="nb-NO" dirty="0" smtClean="0"/>
              <a:t>. </a:t>
            </a:r>
            <a:r>
              <a:rPr lang="nb-NO" dirty="0" err="1" smtClean="0"/>
              <a:t>health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gliders .</a:t>
            </a:r>
          </a:p>
          <a:p>
            <a:endParaRPr lang="nb-NO" dirty="0"/>
          </a:p>
          <a:p>
            <a:r>
              <a:rPr lang="nb-NO" dirty="0" err="1" smtClean="0"/>
              <a:t>Developed</a:t>
            </a:r>
            <a:r>
              <a:rPr lang="nb-NO" dirty="0" smtClean="0"/>
              <a:t> in </a:t>
            </a:r>
            <a:r>
              <a:rPr lang="nb-NO" dirty="0" err="1" smtClean="0"/>
              <a:t>javascripts</a:t>
            </a:r>
            <a:r>
              <a:rPr lang="nb-NO" dirty="0" smtClean="0"/>
              <a:t>, html, </a:t>
            </a:r>
            <a:r>
              <a:rPr lang="nb-NO" dirty="0" err="1" smtClean="0"/>
              <a:t>python</a:t>
            </a:r>
            <a:r>
              <a:rPr lang="nb-NO" dirty="0" smtClean="0"/>
              <a:t> and </a:t>
            </a:r>
            <a:r>
              <a:rPr lang="nb-NO" dirty="0" err="1" smtClean="0"/>
              <a:t>matlab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Avdeling / enhet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8678"/>
            <a:ext cx="2808312" cy="1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9" y="1052736"/>
            <a:ext cx="4866186" cy="2737230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err="1" smtClean="0"/>
              <a:t>Gliderpage</a:t>
            </a:r>
            <a:r>
              <a:rPr lang="en-US" sz="2400" dirty="0" smtClean="0"/>
              <a:t> – </a:t>
            </a:r>
            <a:r>
              <a:rPr lang="en-US" sz="2400" dirty="0" smtClean="0"/>
              <a:t>New vs Old map</a:t>
            </a:r>
            <a:endParaRPr lang="en-US" sz="2400" dirty="0" smtClean="0"/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61048"/>
            <a:ext cx="4038600" cy="2677032"/>
          </a:xfr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33056"/>
            <a:ext cx="3051850" cy="20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12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depth average current </a:t>
            </a:r>
            <a:r>
              <a:rPr lang="en-US" dirty="0" err="1" smtClean="0"/>
              <a:t>vs</a:t>
            </a:r>
            <a:r>
              <a:rPr lang="en-US" dirty="0" smtClean="0"/>
              <a:t> depth profile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49" y="957156"/>
            <a:ext cx="8006119" cy="4992124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5949280"/>
            <a:ext cx="4038600" cy="176882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704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err="1" smtClean="0"/>
              <a:t>Gliderpage</a:t>
            </a:r>
            <a:r>
              <a:rPr lang="en-US" sz="2400" dirty="0" smtClean="0"/>
              <a:t> – editing </a:t>
            </a:r>
            <a:r>
              <a:rPr lang="en-US" sz="2400" dirty="0" err="1" smtClean="0"/>
              <a:t>cmdfile</a:t>
            </a:r>
            <a:r>
              <a:rPr lang="en-US" sz="2400" dirty="0" smtClean="0"/>
              <a:t>/targets, surveillance of tech health 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59174"/>
            <a:ext cx="3600400" cy="4818829"/>
          </a:xfrm>
          <a:prstGeom prst="rect">
            <a:avLst/>
          </a:prstGeom>
        </p:spPr>
      </p:pic>
      <p:pic>
        <p:nvPicPr>
          <p:cNvPr id="3" name="Plassholder for innhold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71" y="5949950"/>
            <a:ext cx="131658" cy="176213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88840"/>
            <a:ext cx="589386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7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13" y="347662"/>
            <a:ext cx="5255815" cy="1137121"/>
          </a:xfrm>
        </p:spPr>
        <p:txBody>
          <a:bodyPr/>
          <a:lstStyle/>
          <a:p>
            <a:r>
              <a:rPr lang="nb-NO" dirty="0" smtClean="0"/>
              <a:t> </a:t>
            </a:r>
            <a:r>
              <a:rPr lang="nb-NO" dirty="0" err="1" smtClean="0"/>
              <a:t>Naco</a:t>
            </a:r>
            <a:r>
              <a:rPr lang="nb-NO" dirty="0" smtClean="0"/>
              <a:t> </a:t>
            </a:r>
            <a:r>
              <a:rPr lang="nb-NO" dirty="0" err="1" smtClean="0"/>
              <a:t>Gliderpage</a:t>
            </a:r>
            <a:r>
              <a:rPr lang="nb-NO" dirty="0" smtClean="0"/>
              <a:t> </a:t>
            </a:r>
            <a:r>
              <a:rPr lang="nb-NO" dirty="0" err="1" smtClean="0"/>
              <a:t>versions</a:t>
            </a:r>
            <a:r>
              <a:rPr lang="nb-NO" dirty="0" smtClean="0"/>
              <a:t>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err="1" smtClean="0"/>
              <a:t>Gliderpage</a:t>
            </a:r>
            <a:r>
              <a:rPr lang="nb-NO" dirty="0" smtClean="0"/>
              <a:t> Pro pilot </a:t>
            </a:r>
            <a:r>
              <a:rPr lang="nb-NO" dirty="0" err="1" smtClean="0"/>
              <a:t>version</a:t>
            </a:r>
            <a:endParaRPr lang="nb-NO" dirty="0" smtClean="0"/>
          </a:p>
          <a:p>
            <a:pPr lvl="1"/>
            <a:r>
              <a:rPr lang="nb-NO" dirty="0" err="1" smtClean="0"/>
              <a:t>https</a:t>
            </a:r>
            <a:r>
              <a:rPr lang="nb-NO" dirty="0" smtClean="0"/>
              <a:t> -  </a:t>
            </a:r>
            <a:r>
              <a:rPr lang="nb-NO" dirty="0" err="1" smtClean="0"/>
              <a:t>userid</a:t>
            </a:r>
            <a:r>
              <a:rPr lang="nb-NO" dirty="0" smtClean="0"/>
              <a:t> &amp; </a:t>
            </a:r>
            <a:r>
              <a:rPr lang="nb-NO" dirty="0" err="1" smtClean="0"/>
              <a:t>password</a:t>
            </a:r>
            <a:r>
              <a:rPr lang="nb-NO" dirty="0" smtClean="0"/>
              <a:t> </a:t>
            </a:r>
            <a:r>
              <a:rPr lang="nb-NO" dirty="0" err="1" smtClean="0"/>
              <a:t>login</a:t>
            </a:r>
            <a:r>
              <a:rPr lang="nb-NO" dirty="0" smtClean="0"/>
              <a:t> </a:t>
            </a:r>
            <a:r>
              <a:rPr lang="nb-NO" dirty="0" err="1" smtClean="0"/>
              <a:t>required</a:t>
            </a:r>
            <a:r>
              <a:rPr lang="nb-NO" dirty="0" smtClean="0"/>
              <a:t> </a:t>
            </a:r>
          </a:p>
          <a:p>
            <a:pPr lvl="1"/>
            <a:r>
              <a:rPr lang="nb-NO" dirty="0" err="1" smtClean="0"/>
              <a:t>Sync</a:t>
            </a:r>
            <a:r>
              <a:rPr lang="nb-NO" dirty="0" smtClean="0"/>
              <a:t> </a:t>
            </a:r>
            <a:r>
              <a:rPr lang="nb-NO" dirty="0" err="1" smtClean="0"/>
              <a:t>towards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seaglider</a:t>
            </a:r>
            <a:r>
              <a:rPr lang="nb-NO" smtClean="0"/>
              <a:t> basestation</a:t>
            </a:r>
            <a:endParaRPr lang="nb-NO" dirty="0"/>
          </a:p>
          <a:p>
            <a:r>
              <a:rPr lang="nb-NO" dirty="0" smtClean="0"/>
              <a:t>Glider </a:t>
            </a:r>
            <a:r>
              <a:rPr lang="nb-NO" dirty="0" err="1" smtClean="0"/>
              <a:t>page</a:t>
            </a:r>
            <a:r>
              <a:rPr lang="nb-NO" dirty="0" smtClean="0"/>
              <a:t> </a:t>
            </a:r>
            <a:r>
              <a:rPr lang="nb-NO" dirty="0" err="1" smtClean="0"/>
              <a:t>public</a:t>
            </a:r>
            <a:r>
              <a:rPr lang="nb-NO" dirty="0" smtClean="0"/>
              <a:t>  </a:t>
            </a:r>
            <a:r>
              <a:rPr lang="nb-NO" dirty="0" err="1" smtClean="0"/>
              <a:t>version</a:t>
            </a:r>
            <a:r>
              <a:rPr lang="nb-NO" dirty="0" smtClean="0"/>
              <a:t> (http://naco.gfi.uib.no/</a:t>
            </a:r>
            <a:r>
              <a:rPr lang="nb-NO" dirty="0" err="1" smtClean="0"/>
              <a:t>gp</a:t>
            </a:r>
            <a:r>
              <a:rPr lang="nb-NO" dirty="0" smtClean="0"/>
              <a:t>)</a:t>
            </a:r>
          </a:p>
          <a:p>
            <a:pPr lvl="1"/>
            <a:r>
              <a:rPr lang="nb-NO" dirty="0" smtClean="0"/>
              <a:t>http – general </a:t>
            </a:r>
            <a:r>
              <a:rPr lang="nb-NO" dirty="0" err="1" smtClean="0"/>
              <a:t>public</a:t>
            </a:r>
            <a:r>
              <a:rPr lang="nb-NO" dirty="0" smtClean="0"/>
              <a:t> </a:t>
            </a:r>
            <a:r>
              <a:rPr lang="nb-NO" dirty="0" err="1" smtClean="0"/>
              <a:t>access</a:t>
            </a:r>
            <a:endParaRPr lang="nb-NO" dirty="0" smtClean="0"/>
          </a:p>
          <a:p>
            <a:pPr lvl="1"/>
            <a:r>
              <a:rPr lang="nb-NO" dirty="0" smtClean="0"/>
              <a:t>Pilot </a:t>
            </a:r>
            <a:r>
              <a:rPr lang="nb-NO" dirty="0" err="1" smtClean="0"/>
              <a:t>functions</a:t>
            </a:r>
            <a:r>
              <a:rPr lang="nb-NO" dirty="0" smtClean="0"/>
              <a:t> </a:t>
            </a:r>
            <a:r>
              <a:rPr lang="nb-NO" dirty="0" err="1" smtClean="0"/>
              <a:t>disabled</a:t>
            </a:r>
            <a:r>
              <a:rPr lang="nb-NO" dirty="0" smtClean="0"/>
              <a:t> (</a:t>
            </a:r>
            <a:r>
              <a:rPr lang="nb-NO" dirty="0" err="1" smtClean="0"/>
              <a:t>no</a:t>
            </a:r>
            <a:r>
              <a:rPr lang="nb-NO" dirty="0" smtClean="0"/>
              <a:t> </a:t>
            </a:r>
            <a:r>
              <a:rPr lang="nb-NO" dirty="0" err="1" smtClean="0"/>
              <a:t>editing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essential</a:t>
            </a:r>
            <a:r>
              <a:rPr lang="nb-NO" dirty="0" smtClean="0"/>
              <a:t> files)</a:t>
            </a:r>
          </a:p>
          <a:p>
            <a:pPr lvl="1"/>
            <a:r>
              <a:rPr lang="nb-NO" dirty="0" err="1" smtClean="0"/>
              <a:t>Sync</a:t>
            </a:r>
            <a:r>
              <a:rPr lang="nb-NO" dirty="0" smtClean="0"/>
              <a:t> </a:t>
            </a:r>
            <a:r>
              <a:rPr lang="nb-NO" dirty="0" err="1" smtClean="0"/>
              <a:t>towards</a:t>
            </a:r>
            <a:r>
              <a:rPr lang="nb-NO" dirty="0" smtClean="0"/>
              <a:t> Pro pilot web-server</a:t>
            </a:r>
          </a:p>
          <a:p>
            <a:r>
              <a:rPr lang="nb-NO" dirty="0" err="1" smtClean="0"/>
              <a:t>Gliderpage</a:t>
            </a:r>
            <a:r>
              <a:rPr lang="nb-NO" dirty="0" smtClean="0"/>
              <a:t> Pro pilot </a:t>
            </a:r>
            <a:r>
              <a:rPr lang="nb-NO" dirty="0" err="1" smtClean="0"/>
              <a:t>backup</a:t>
            </a:r>
            <a:r>
              <a:rPr lang="nb-NO" dirty="0" smtClean="0"/>
              <a:t>/</a:t>
            </a:r>
            <a:r>
              <a:rPr lang="nb-NO" dirty="0" err="1" smtClean="0"/>
              <a:t>dev</a:t>
            </a:r>
            <a:r>
              <a:rPr lang="nb-NO" dirty="0" smtClean="0"/>
              <a:t> server.</a:t>
            </a:r>
          </a:p>
          <a:p>
            <a:endParaRPr lang="nb-NO" dirty="0" smtClean="0"/>
          </a:p>
          <a:p>
            <a:r>
              <a:rPr lang="nb-NO" dirty="0" err="1" smtClean="0"/>
              <a:t>Near</a:t>
            </a:r>
            <a:r>
              <a:rPr lang="nb-NO" dirty="0" smtClean="0"/>
              <a:t> </a:t>
            </a:r>
            <a:r>
              <a:rPr lang="nb-NO" dirty="0" err="1" smtClean="0"/>
              <a:t>identical</a:t>
            </a:r>
            <a:r>
              <a:rPr lang="nb-NO" dirty="0" smtClean="0"/>
              <a:t> </a:t>
            </a:r>
            <a:r>
              <a:rPr lang="nb-NO" dirty="0" err="1" smtClean="0"/>
              <a:t>configurations</a:t>
            </a:r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Avdeling / enhet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41" y="238253"/>
            <a:ext cx="2808312" cy="1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90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13" y="347662"/>
            <a:ext cx="5255815" cy="1137121"/>
          </a:xfrm>
        </p:spPr>
        <p:txBody>
          <a:bodyPr/>
          <a:lstStyle/>
          <a:p>
            <a:r>
              <a:rPr lang="nb-NO" dirty="0" smtClean="0"/>
              <a:t> </a:t>
            </a:r>
            <a:r>
              <a:rPr lang="nb-NO" dirty="0" err="1" smtClean="0"/>
              <a:t>Naco</a:t>
            </a:r>
            <a:r>
              <a:rPr lang="nb-NO" dirty="0" smtClean="0"/>
              <a:t> </a:t>
            </a:r>
            <a:r>
              <a:rPr lang="nb-NO" dirty="0" err="1" smtClean="0"/>
              <a:t>Gliderpage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 Web-</a:t>
            </a:r>
            <a:r>
              <a:rPr lang="nb-NO" dirty="0" err="1" smtClean="0"/>
              <a:t>client</a:t>
            </a:r>
            <a:r>
              <a:rPr lang="nb-NO" dirty="0" smtClean="0"/>
              <a:t> </a:t>
            </a:r>
            <a:r>
              <a:rPr lang="nb-NO" dirty="0" err="1" smtClean="0"/>
              <a:t>tool</a:t>
            </a:r>
            <a:r>
              <a:rPr lang="nb-NO" dirty="0" smtClean="0"/>
              <a:t> </a:t>
            </a:r>
            <a:r>
              <a:rPr lang="nb-NO" dirty="0" err="1" smtClean="0"/>
              <a:t>advantages</a:t>
            </a:r>
            <a:r>
              <a:rPr lang="nb-NO" dirty="0" smtClean="0"/>
              <a:t>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pPr lvl="1">
              <a:buFontTx/>
              <a:buChar char="-"/>
            </a:pPr>
            <a:r>
              <a:rPr lang="nb-NO" dirty="0" smtClean="0"/>
              <a:t>All </a:t>
            </a:r>
            <a:r>
              <a:rPr lang="nb-NO" dirty="0" err="1" smtClean="0"/>
              <a:t>necessary</a:t>
            </a:r>
            <a:r>
              <a:rPr lang="nb-NO" dirty="0" smtClean="0"/>
              <a:t> </a:t>
            </a:r>
            <a:r>
              <a:rPr lang="nb-NO" dirty="0" err="1" smtClean="0"/>
              <a:t>applications</a:t>
            </a:r>
            <a:r>
              <a:rPr lang="nb-NO" dirty="0" smtClean="0"/>
              <a:t> </a:t>
            </a:r>
            <a:r>
              <a:rPr lang="nb-NO" dirty="0" err="1" smtClean="0"/>
              <a:t>integrated</a:t>
            </a:r>
            <a:r>
              <a:rPr lang="nb-NO" dirty="0" smtClean="0"/>
              <a:t> </a:t>
            </a:r>
            <a:r>
              <a:rPr lang="nb-NO" dirty="0" err="1" smtClean="0"/>
              <a:t>into</a:t>
            </a:r>
            <a:r>
              <a:rPr lang="nb-NO" dirty="0" smtClean="0"/>
              <a:t> </a:t>
            </a:r>
            <a:r>
              <a:rPr lang="nb-NO" dirty="0" err="1" smtClean="0"/>
              <a:t>one</a:t>
            </a:r>
            <a:r>
              <a:rPr lang="nb-NO" dirty="0" smtClean="0"/>
              <a:t> </a:t>
            </a:r>
            <a:r>
              <a:rPr lang="nb-NO" dirty="0" err="1" smtClean="0"/>
              <a:t>interface</a:t>
            </a:r>
            <a:r>
              <a:rPr lang="nb-NO" dirty="0" smtClean="0"/>
              <a:t> and </a:t>
            </a:r>
            <a:r>
              <a:rPr lang="nb-NO" dirty="0" err="1" smtClean="0"/>
              <a:t>one</a:t>
            </a:r>
            <a:r>
              <a:rPr lang="nb-NO" dirty="0" smtClean="0"/>
              <a:t> </a:t>
            </a:r>
            <a:r>
              <a:rPr lang="nb-NO" dirty="0" err="1" smtClean="0"/>
              <a:t>application</a:t>
            </a:r>
            <a:endParaRPr lang="nb-NO" dirty="0" smtClean="0"/>
          </a:p>
          <a:p>
            <a:pPr lvl="1">
              <a:buFontTx/>
              <a:buChar char="-"/>
            </a:pPr>
            <a:r>
              <a:rPr lang="nb-NO" dirty="0" smtClean="0"/>
              <a:t>No «</a:t>
            </a:r>
            <a:r>
              <a:rPr lang="nb-NO" dirty="0" err="1" smtClean="0"/>
              <a:t>tech</a:t>
            </a:r>
            <a:r>
              <a:rPr lang="nb-NO" dirty="0" smtClean="0"/>
              <a:t> </a:t>
            </a:r>
            <a:r>
              <a:rPr lang="nb-NO" dirty="0" err="1" smtClean="0"/>
              <a:t>applications</a:t>
            </a:r>
            <a:r>
              <a:rPr lang="nb-NO" dirty="0" smtClean="0"/>
              <a:t>» like </a:t>
            </a:r>
            <a:r>
              <a:rPr lang="nb-NO" dirty="0" err="1" smtClean="0"/>
              <a:t>ssh</a:t>
            </a:r>
            <a:r>
              <a:rPr lang="nb-NO" dirty="0" smtClean="0"/>
              <a:t>/</a:t>
            </a:r>
            <a:r>
              <a:rPr lang="nb-NO" dirty="0" err="1" smtClean="0"/>
              <a:t>sftp</a:t>
            </a:r>
            <a:r>
              <a:rPr lang="nb-NO" dirty="0" smtClean="0"/>
              <a:t>/</a:t>
            </a:r>
            <a:r>
              <a:rPr lang="nb-NO" dirty="0" err="1" smtClean="0"/>
              <a:t>winscp</a:t>
            </a:r>
            <a:r>
              <a:rPr lang="nb-NO" dirty="0" smtClean="0"/>
              <a:t>/vi</a:t>
            </a:r>
          </a:p>
          <a:p>
            <a:pPr marL="457200" lvl="1" indent="0">
              <a:buNone/>
            </a:pPr>
            <a:r>
              <a:rPr lang="nb-NO" dirty="0" smtClean="0"/>
              <a:t>    </a:t>
            </a:r>
            <a:r>
              <a:rPr lang="nb-NO" dirty="0" err="1" smtClean="0"/>
              <a:t>allows</a:t>
            </a:r>
            <a:r>
              <a:rPr lang="nb-NO" dirty="0" smtClean="0"/>
              <a:t> «non-</a:t>
            </a:r>
            <a:r>
              <a:rPr lang="nb-NO" dirty="0" err="1" smtClean="0"/>
              <a:t>tech</a:t>
            </a:r>
            <a:r>
              <a:rPr lang="nb-NO" dirty="0" smtClean="0"/>
              <a:t>» </a:t>
            </a:r>
            <a:r>
              <a:rPr lang="nb-NO" dirty="0" err="1" smtClean="0"/>
              <a:t>seaglider</a:t>
            </a:r>
            <a:r>
              <a:rPr lang="nb-NO" dirty="0" smtClean="0"/>
              <a:t> pilots.</a:t>
            </a:r>
          </a:p>
          <a:p>
            <a:pPr marL="457200" lvl="1" indent="0">
              <a:buNone/>
            </a:pPr>
            <a:r>
              <a:rPr lang="nb-NO" dirty="0" smtClean="0"/>
              <a:t>-  No </a:t>
            </a:r>
            <a:r>
              <a:rPr lang="nb-NO" dirty="0" err="1" smtClean="0"/>
              <a:t>local</a:t>
            </a:r>
            <a:r>
              <a:rPr lang="nb-NO" dirty="0" smtClean="0"/>
              <a:t> </a:t>
            </a:r>
            <a:r>
              <a:rPr lang="nb-NO" dirty="0" err="1" smtClean="0"/>
              <a:t>matlab</a:t>
            </a:r>
            <a:r>
              <a:rPr lang="nb-NO" dirty="0" smtClean="0"/>
              <a:t> or </a:t>
            </a:r>
            <a:r>
              <a:rPr lang="nb-NO" dirty="0" err="1" smtClean="0"/>
              <a:t>python</a:t>
            </a:r>
            <a:r>
              <a:rPr lang="nb-NO" dirty="0" smtClean="0"/>
              <a:t> </a:t>
            </a:r>
            <a:r>
              <a:rPr lang="nb-NO" dirty="0" err="1" smtClean="0"/>
              <a:t>installations</a:t>
            </a:r>
            <a:endParaRPr lang="nb-NO" dirty="0"/>
          </a:p>
          <a:p>
            <a:pPr marL="457200" lvl="1" indent="0">
              <a:buNone/>
            </a:pPr>
            <a:r>
              <a:rPr lang="nb-NO" dirty="0" smtClean="0"/>
              <a:t>   (all run by scripts </a:t>
            </a:r>
            <a:r>
              <a:rPr lang="nb-NO" dirty="0" err="1" smtClean="0"/>
              <a:t>on</a:t>
            </a:r>
            <a:r>
              <a:rPr lang="nb-NO" dirty="0" smtClean="0"/>
              <a:t> web-server)</a:t>
            </a:r>
          </a:p>
          <a:p>
            <a:pPr lvl="1">
              <a:buFontTx/>
              <a:buChar char="-"/>
            </a:pPr>
            <a:r>
              <a:rPr lang="nb-NO" dirty="0" err="1" smtClean="0"/>
              <a:t>Entire</a:t>
            </a:r>
            <a:r>
              <a:rPr lang="nb-NO" dirty="0" smtClean="0"/>
              <a:t> </a:t>
            </a:r>
            <a:r>
              <a:rPr lang="nb-NO" dirty="0" err="1" smtClean="0"/>
              <a:t>group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pilots, scientists and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public</a:t>
            </a:r>
            <a:r>
              <a:rPr lang="nb-NO" dirty="0" smtClean="0"/>
              <a:t> </a:t>
            </a:r>
            <a:endParaRPr lang="nb-NO" dirty="0" smtClean="0"/>
          </a:p>
          <a:p>
            <a:pPr marL="457200" lvl="1" indent="0">
              <a:buNone/>
            </a:pPr>
            <a:r>
              <a:rPr lang="nb-NO" dirty="0"/>
              <a:t> </a:t>
            </a:r>
            <a:r>
              <a:rPr lang="nb-NO" dirty="0" smtClean="0"/>
              <a:t>  </a:t>
            </a:r>
            <a:r>
              <a:rPr lang="nb-NO" dirty="0" err="1" smtClean="0"/>
              <a:t>access</a:t>
            </a:r>
            <a:r>
              <a:rPr lang="nb-NO" dirty="0" smtClean="0"/>
              <a:t> data </a:t>
            </a:r>
            <a:r>
              <a:rPr lang="nb-NO" dirty="0" smtClean="0"/>
              <a:t>and </a:t>
            </a:r>
            <a:r>
              <a:rPr lang="nb-NO" dirty="0" err="1" smtClean="0"/>
              <a:t>figures</a:t>
            </a:r>
            <a:r>
              <a:rPr lang="nb-NO" dirty="0" smtClean="0"/>
              <a:t> from </a:t>
            </a:r>
            <a:r>
              <a:rPr lang="nb-NO" dirty="0" err="1" smtClean="0"/>
              <a:t>the</a:t>
            </a:r>
            <a:r>
              <a:rPr lang="nb-NO" dirty="0" smtClean="0"/>
              <a:t> same </a:t>
            </a:r>
            <a:r>
              <a:rPr lang="nb-NO" dirty="0" err="1" smtClean="0"/>
              <a:t>interface</a:t>
            </a:r>
            <a:r>
              <a:rPr lang="nb-NO" dirty="0" smtClean="0"/>
              <a:t>.</a:t>
            </a:r>
          </a:p>
          <a:p>
            <a:pPr marL="457200" lvl="1" indent="0">
              <a:buNone/>
            </a:pPr>
            <a:endParaRPr lang="nb-NO" dirty="0"/>
          </a:p>
          <a:p>
            <a:pPr lvl="1">
              <a:buFontTx/>
              <a:buChar char="-"/>
            </a:pPr>
            <a:r>
              <a:rPr lang="nb-NO" dirty="0" smtClean="0"/>
              <a:t>Reliable and stable. </a:t>
            </a:r>
            <a:r>
              <a:rPr lang="nb-NO" dirty="0" err="1"/>
              <a:t>F</a:t>
            </a:r>
            <a:r>
              <a:rPr lang="nb-NO" dirty="0" err="1" smtClean="0"/>
              <a:t>ree</a:t>
            </a:r>
            <a:r>
              <a:rPr lang="nb-NO" dirty="0" smtClean="0"/>
              <a:t> for </a:t>
            </a:r>
            <a:r>
              <a:rPr lang="nb-NO" dirty="0" err="1" smtClean="0"/>
              <a:t>the</a:t>
            </a:r>
            <a:r>
              <a:rPr lang="nb-NO" dirty="0" smtClean="0"/>
              <a:t> glider </a:t>
            </a:r>
            <a:r>
              <a:rPr lang="nb-NO" dirty="0" err="1" smtClean="0"/>
              <a:t>community</a:t>
            </a:r>
            <a:r>
              <a:rPr lang="nb-NO" dirty="0" smtClean="0"/>
              <a:t>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Avdeling / enhet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41" y="238253"/>
            <a:ext cx="2808312" cy="1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46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13" y="347662"/>
            <a:ext cx="5255815" cy="1137121"/>
          </a:xfrm>
        </p:spPr>
        <p:txBody>
          <a:bodyPr/>
          <a:lstStyle/>
          <a:p>
            <a:r>
              <a:rPr lang="nb-NO" dirty="0" smtClean="0"/>
              <a:t> </a:t>
            </a:r>
            <a:r>
              <a:rPr lang="nb-NO" dirty="0" err="1" smtClean="0"/>
              <a:t>Naco</a:t>
            </a:r>
            <a:r>
              <a:rPr lang="nb-NO" dirty="0" smtClean="0"/>
              <a:t> </a:t>
            </a:r>
            <a:r>
              <a:rPr lang="nb-NO" dirty="0" err="1" smtClean="0"/>
              <a:t>Gliderpage</a:t>
            </a:r>
            <a:r>
              <a:rPr lang="nb-NO" dirty="0" smtClean="0"/>
              <a:t>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Google </a:t>
            </a:r>
            <a:r>
              <a:rPr lang="nb-NO" dirty="0" err="1" smtClean="0"/>
              <a:t>Maps</a:t>
            </a:r>
            <a:r>
              <a:rPr lang="nb-NO" dirty="0" smtClean="0"/>
              <a:t> </a:t>
            </a:r>
            <a:r>
              <a:rPr lang="nb-NO" dirty="0" err="1" smtClean="0"/>
              <a:t>Api</a:t>
            </a:r>
            <a:r>
              <a:rPr lang="nb-NO" dirty="0" smtClean="0"/>
              <a:t> v.3</a:t>
            </a:r>
          </a:p>
          <a:p>
            <a:pPr lvl="1"/>
            <a:r>
              <a:rPr lang="nb-NO" dirty="0" smtClean="0"/>
              <a:t>High </a:t>
            </a:r>
            <a:r>
              <a:rPr lang="nb-NO" dirty="0" err="1" smtClean="0"/>
              <a:t>quality</a:t>
            </a:r>
            <a:r>
              <a:rPr lang="nb-NO" dirty="0" smtClean="0"/>
              <a:t> global &amp; regional </a:t>
            </a:r>
            <a:r>
              <a:rPr lang="nb-NO" dirty="0" err="1" smtClean="0"/>
              <a:t>maps</a:t>
            </a:r>
            <a:endParaRPr lang="nb-NO" dirty="0" smtClean="0"/>
          </a:p>
          <a:p>
            <a:pPr lvl="1"/>
            <a:r>
              <a:rPr lang="nb-NO" dirty="0" err="1" smtClean="0"/>
              <a:t>Well</a:t>
            </a:r>
            <a:r>
              <a:rPr lang="nb-NO" dirty="0" smtClean="0"/>
              <a:t> </a:t>
            </a:r>
            <a:r>
              <a:rPr lang="nb-NO" dirty="0" err="1" smtClean="0"/>
              <a:t>known</a:t>
            </a:r>
            <a:r>
              <a:rPr lang="nb-NO" dirty="0" smtClean="0"/>
              <a:t> and </a:t>
            </a:r>
            <a:r>
              <a:rPr lang="nb-NO" dirty="0" err="1" smtClean="0"/>
              <a:t>flexible</a:t>
            </a:r>
            <a:r>
              <a:rPr lang="nb-NO" dirty="0" smtClean="0"/>
              <a:t> </a:t>
            </a:r>
            <a:r>
              <a:rPr lang="nb-NO" dirty="0" err="1" smtClean="0"/>
              <a:t>interface</a:t>
            </a:r>
            <a:endParaRPr lang="nb-NO" dirty="0"/>
          </a:p>
          <a:p>
            <a:pPr lvl="1"/>
            <a:r>
              <a:rPr lang="nb-NO" dirty="0" smtClean="0"/>
              <a:t>Google </a:t>
            </a:r>
            <a:r>
              <a:rPr lang="nb-NO" dirty="0" err="1" smtClean="0"/>
              <a:t>maps</a:t>
            </a:r>
            <a:r>
              <a:rPr lang="nb-NO" dirty="0" smtClean="0"/>
              <a:t> </a:t>
            </a:r>
            <a:r>
              <a:rPr lang="nb-NO" dirty="0" err="1" smtClean="0"/>
              <a:t>elevation</a:t>
            </a:r>
            <a:r>
              <a:rPr lang="nb-NO" dirty="0" smtClean="0"/>
              <a:t> service</a:t>
            </a:r>
          </a:p>
          <a:p>
            <a:pPr lvl="1"/>
            <a:r>
              <a:rPr lang="nb-NO" dirty="0" err="1" smtClean="0"/>
              <a:t>Easy</a:t>
            </a:r>
            <a:r>
              <a:rPr lang="nb-NO" dirty="0" smtClean="0"/>
              <a:t> </a:t>
            </a:r>
            <a:r>
              <a:rPr lang="nb-NO" dirty="0" err="1" smtClean="0"/>
              <a:t>access</a:t>
            </a:r>
            <a:r>
              <a:rPr lang="nb-NO" dirty="0" smtClean="0"/>
              <a:t> to WMS and GIS-</a:t>
            </a:r>
            <a:r>
              <a:rPr lang="nb-NO" dirty="0" err="1" smtClean="0"/>
              <a:t>layers</a:t>
            </a:r>
            <a:r>
              <a:rPr lang="nb-NO" dirty="0" smtClean="0"/>
              <a:t> </a:t>
            </a:r>
          </a:p>
          <a:p>
            <a:pPr marL="457200" lvl="1" indent="0">
              <a:buNone/>
            </a:pPr>
            <a:r>
              <a:rPr lang="nb-NO" sz="2000" dirty="0" smtClean="0"/>
              <a:t>	(WMS- web </a:t>
            </a:r>
            <a:r>
              <a:rPr lang="nb-NO" sz="2000" dirty="0" err="1" smtClean="0"/>
              <a:t>map</a:t>
            </a:r>
            <a:r>
              <a:rPr lang="nb-NO" sz="2000" dirty="0" smtClean="0"/>
              <a:t> server, GIS – Geogr. </a:t>
            </a:r>
            <a:r>
              <a:rPr lang="nb-NO" sz="2000" dirty="0" err="1" smtClean="0"/>
              <a:t>information</a:t>
            </a:r>
            <a:r>
              <a:rPr lang="nb-NO" sz="2000" dirty="0" smtClean="0"/>
              <a:t> services)</a:t>
            </a:r>
          </a:p>
          <a:p>
            <a:pPr marL="457200" lvl="1" indent="0">
              <a:buNone/>
            </a:pPr>
            <a:endParaRPr lang="nb-NO" sz="2000" dirty="0" smtClean="0"/>
          </a:p>
          <a:p>
            <a:r>
              <a:rPr lang="nb-NO" dirty="0" smtClean="0"/>
              <a:t>Drawback</a:t>
            </a:r>
            <a:r>
              <a:rPr lang="nb-NO" dirty="0"/>
              <a:t>: Google </a:t>
            </a:r>
            <a:r>
              <a:rPr lang="nb-NO" dirty="0" err="1"/>
              <a:t>Maps</a:t>
            </a:r>
            <a:r>
              <a:rPr lang="nb-NO" dirty="0"/>
              <a:t> </a:t>
            </a:r>
            <a:r>
              <a:rPr lang="nb-NO" dirty="0" err="1" smtClean="0"/>
              <a:t>use</a:t>
            </a:r>
            <a:r>
              <a:rPr lang="nb-NO" dirty="0" smtClean="0"/>
              <a:t> a variant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mercator</a:t>
            </a:r>
            <a:r>
              <a:rPr lang="nb-NO" dirty="0" smtClean="0"/>
              <a:t> </a:t>
            </a:r>
            <a:r>
              <a:rPr lang="nb-NO" dirty="0" err="1" smtClean="0"/>
              <a:t>projection</a:t>
            </a:r>
            <a:r>
              <a:rPr lang="nb-NO" dirty="0" smtClean="0"/>
              <a:t> (EPSG:3857)</a:t>
            </a:r>
            <a:r>
              <a:rPr lang="nb-NO" dirty="0"/>
              <a:t>. </a:t>
            </a:r>
            <a:r>
              <a:rPr lang="nb-NO" dirty="0" smtClean="0"/>
              <a:t>Operations  </a:t>
            </a:r>
            <a:r>
              <a:rPr lang="nb-NO" dirty="0" err="1" smtClean="0"/>
              <a:t>deep</a:t>
            </a:r>
            <a:r>
              <a:rPr lang="nb-NO" dirty="0" smtClean="0"/>
              <a:t> </a:t>
            </a:r>
            <a:r>
              <a:rPr lang="nb-NO" dirty="0" err="1" smtClean="0"/>
              <a:t>into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smtClean="0"/>
              <a:t> polar </a:t>
            </a:r>
            <a:r>
              <a:rPr lang="nb-NO" dirty="0" err="1" smtClean="0"/>
              <a:t>ice</a:t>
            </a:r>
            <a:r>
              <a:rPr lang="nb-NO" dirty="0" smtClean="0"/>
              <a:t> </a:t>
            </a:r>
            <a:r>
              <a:rPr lang="nb-NO" dirty="0" err="1" smtClean="0"/>
              <a:t>require</a:t>
            </a:r>
            <a:r>
              <a:rPr lang="nb-NO" dirty="0" smtClean="0"/>
              <a:t> </a:t>
            </a:r>
            <a:r>
              <a:rPr lang="nb-NO" dirty="0" err="1" smtClean="0"/>
              <a:t>polarstereographic</a:t>
            </a:r>
            <a:r>
              <a:rPr lang="nb-NO" dirty="0" smtClean="0"/>
              <a:t> </a:t>
            </a:r>
            <a:r>
              <a:rPr lang="nb-NO" dirty="0" err="1" smtClean="0"/>
              <a:t>projections</a:t>
            </a:r>
            <a:r>
              <a:rPr lang="nb-NO" dirty="0" smtClean="0"/>
              <a:t> and </a:t>
            </a:r>
            <a:r>
              <a:rPr lang="nb-NO" dirty="0" err="1" smtClean="0"/>
              <a:t>probably</a:t>
            </a:r>
            <a:r>
              <a:rPr lang="nb-NO" dirty="0" smtClean="0"/>
              <a:t> </a:t>
            </a:r>
            <a:r>
              <a:rPr lang="nb-NO" dirty="0" err="1" smtClean="0"/>
              <a:t>OpenLayer</a:t>
            </a:r>
            <a:r>
              <a:rPr lang="nb-NO" dirty="0" smtClean="0"/>
              <a:t> </a:t>
            </a:r>
            <a:r>
              <a:rPr lang="nb-NO" dirty="0" err="1" smtClean="0"/>
              <a:t>maps</a:t>
            </a:r>
            <a:endParaRPr lang="nb-NO" dirty="0" smtClean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Avdeling / enhet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41" y="238253"/>
            <a:ext cx="2808312" cy="1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80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06" y="1360608"/>
            <a:ext cx="7156744" cy="4369173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maps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</p:spTree>
    <p:extLst>
      <p:ext uri="{BB962C8B-B14F-4D97-AF65-F5344CB8AC3E}">
        <p14:creationId xmlns:p14="http://schemas.microsoft.com/office/powerpoint/2010/main" val="2169709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8" y="1052736"/>
            <a:ext cx="8576952" cy="4824536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err="1" smtClean="0"/>
              <a:t>Gliderpage</a:t>
            </a:r>
            <a:r>
              <a:rPr lang="en-US" sz="2400" dirty="0" smtClean="0"/>
              <a:t> – </a:t>
            </a:r>
            <a:r>
              <a:rPr lang="en-US" sz="2400" dirty="0" smtClean="0"/>
              <a:t>Regional </a:t>
            </a:r>
            <a:r>
              <a:rPr lang="en-US" sz="2400" dirty="0" err="1"/>
              <a:t>m</a:t>
            </a:r>
            <a:r>
              <a:rPr lang="en-US" sz="2400" dirty="0" err="1" smtClean="0"/>
              <a:t>ultibeam</a:t>
            </a:r>
            <a:r>
              <a:rPr lang="en-US" sz="2400" dirty="0" smtClean="0"/>
              <a:t> </a:t>
            </a:r>
            <a:r>
              <a:rPr lang="en-US" sz="2400" dirty="0" err="1" smtClean="0"/>
              <a:t>echosound</a:t>
            </a:r>
            <a:r>
              <a:rPr lang="en-US" sz="2400" dirty="0" smtClean="0"/>
              <a:t> + contour maps</a:t>
            </a:r>
            <a:endParaRPr lang="en-US" sz="2400" dirty="0" smtClean="0"/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5949280"/>
            <a:ext cx="4038600" cy="176882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9585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8" y="1052736"/>
            <a:ext cx="8576952" cy="4824535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</a:t>
            </a:r>
            <a:r>
              <a:rPr lang="en-US" dirty="0" smtClean="0"/>
              <a:t>National </a:t>
            </a:r>
            <a:r>
              <a:rPr lang="en-US" dirty="0" err="1" smtClean="0"/>
              <a:t>Geograph</a:t>
            </a:r>
            <a:r>
              <a:rPr lang="en-US" dirty="0" smtClean="0"/>
              <a:t>. maps</a:t>
            </a:r>
            <a:endParaRPr lang="en-US" dirty="0" smtClean="0"/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5949280"/>
            <a:ext cx="4038600" cy="176882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5441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8" y="1052736"/>
            <a:ext cx="8576951" cy="4824535"/>
          </a:xfrm>
          <a:prstGeom prst="rect">
            <a:avLst/>
          </a:prstGeom>
        </p:spPr>
      </p:pic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Gliderpage</a:t>
            </a:r>
            <a:r>
              <a:rPr lang="en-US" dirty="0" smtClean="0"/>
              <a:t> – </a:t>
            </a:r>
            <a:r>
              <a:rPr lang="en-US" dirty="0" smtClean="0"/>
              <a:t>Gebco08 maps</a:t>
            </a:r>
            <a:endParaRPr lang="en-US" dirty="0" smtClean="0"/>
          </a:p>
        </p:txBody>
      </p:sp>
      <p:sp>
        <p:nvSpPr>
          <p:cNvPr id="18435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18436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b-NO" sz="1100" smtClean="0">
                <a:solidFill>
                  <a:srgbClr val="595959"/>
                </a:solidFill>
              </a:rPr>
              <a:t>Geofysisk institutt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5949280"/>
            <a:ext cx="4038600" cy="176882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2751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UiB_04_LysarkSkjerm0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AA-UiB-Institusjonell-mal-rev03</Template>
  <TotalTime>3557</TotalTime>
  <Words>546</Words>
  <Application>Microsoft Office PowerPoint</Application>
  <PresentationFormat>Skjermfremvisning (4:3)</PresentationFormat>
  <Paragraphs>236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3" baseType="lpstr">
      <vt:lpstr>AA-UiB-Institusjonell-mal-rev03</vt:lpstr>
      <vt:lpstr>Naco Gliderpage – http://naco.gfi.uib.no/gp</vt:lpstr>
      <vt:lpstr>Naco Gliderpage - developed at Geophysical Institute, UoB Norway</vt:lpstr>
      <vt:lpstr> Naco Gliderpage versions:</vt:lpstr>
      <vt:lpstr> Naco Gliderpage  Web-client tool advantages:</vt:lpstr>
      <vt:lpstr> Naco Gliderpage:</vt:lpstr>
      <vt:lpstr>Gliderpage – maps</vt:lpstr>
      <vt:lpstr>Gliderpage – Regional multibeam echosound + contour maps</vt:lpstr>
      <vt:lpstr>Gliderpage – National Geograph. maps</vt:lpstr>
      <vt:lpstr>Gliderpage – Gebco08 maps</vt:lpstr>
      <vt:lpstr>Gliderpage – pilot functions</vt:lpstr>
      <vt:lpstr>Gliderpage – pilot functions</vt:lpstr>
      <vt:lpstr>Gliderpage – tech. plots for pilot control</vt:lpstr>
      <vt:lpstr>Gliderpage – Custom plots</vt:lpstr>
      <vt:lpstr>Google maps++: Ruler tool, Elevation services &amp; depth contours</vt:lpstr>
      <vt:lpstr>Gliderpage – weather data from met.no</vt:lpstr>
      <vt:lpstr>Gliderpage – Enhancements in progress</vt:lpstr>
      <vt:lpstr>Gliderpage – Enhancements in progress</vt:lpstr>
      <vt:lpstr>Gliderpage – Enhancements in progress</vt:lpstr>
      <vt:lpstr>PowerPoint-presentasjon</vt:lpstr>
      <vt:lpstr>Gliderpage – New vs Old map</vt:lpstr>
      <vt:lpstr>Gliderpage – depth average current vs depth profile</vt:lpstr>
      <vt:lpstr>Gliderpage – editing cmdfile/targets, surveillance of tech health </vt:lpstr>
    </vt:vector>
  </TitlesOfParts>
  <Company>UiB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Idar Hessevik</dc:creator>
  <cp:lastModifiedBy>Idar Hessevik</cp:lastModifiedBy>
  <cp:revision>305</cp:revision>
  <cp:lastPrinted>2011-05-25T10:31:26Z</cp:lastPrinted>
  <dcterms:created xsi:type="dcterms:W3CDTF">2011-05-20T06:21:58Z</dcterms:created>
  <dcterms:modified xsi:type="dcterms:W3CDTF">2014-06-14T20:36:58Z</dcterms:modified>
</cp:coreProperties>
</file>