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9" r:id="rId3"/>
    <p:sldMasterId id="2147483691" r:id="rId4"/>
    <p:sldMasterId id="2147483706" r:id="rId5"/>
  </p:sldMasterIdLst>
  <p:notesMasterIdLst>
    <p:notesMasterId r:id="rId29"/>
  </p:notesMasterIdLst>
  <p:sldIdLst>
    <p:sldId id="264" r:id="rId6"/>
    <p:sldId id="293" r:id="rId7"/>
    <p:sldId id="256" r:id="rId8"/>
    <p:sldId id="260" r:id="rId9"/>
    <p:sldId id="257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2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9" autoAdjust="0"/>
  </p:normalViewPr>
  <p:slideViewPr>
    <p:cSldViewPr snapToGrid="0" snapToObjects="1">
      <p:cViewPr varScale="1">
        <p:scale>
          <a:sx n="108" d="100"/>
          <a:sy n="108" d="100"/>
        </p:scale>
        <p:origin x="-1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6FB71-238E-5849-AFFE-0CF8B8430A60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684D-F449-7F47-A4AB-B5DD1323953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06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Thanks to all for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684D-F449-7F47-A4AB-B5DD132395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6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6FE8-9070-DF47-8FDC-DBC5E90BEDB3}" type="slidenum">
              <a:rPr lang="de-DE">
                <a:solidFill>
                  <a:srgbClr val="000000"/>
                </a:solidFill>
              </a:rPr>
              <a:pPr/>
              <a:t>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DB6D6-5FF1-314C-92D8-E7F4492B99CC}" type="slidenum">
              <a:rPr lang="de-DE">
                <a:solidFill>
                  <a:srgbClr val="000000"/>
                </a:solidFill>
              </a:rPr>
              <a:pPr/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8CEE7-1D72-0A4A-A477-1ABA28E55BE5}" type="slidenum">
              <a:rPr lang="de-DE">
                <a:solidFill>
                  <a:srgbClr val="000000"/>
                </a:solidFill>
              </a:rPr>
              <a:pPr/>
              <a:t>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8CEE7-1D72-0A4A-A477-1ABA28E55BE5}" type="slidenum">
              <a:rPr lang="de-DE">
                <a:solidFill>
                  <a:srgbClr val="000000"/>
                </a:solidFill>
              </a:rPr>
              <a:pPr/>
              <a:t>17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5069" indent="-275026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0106" indent="-22002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0148" indent="-22002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90" indent="-22002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0233" indent="-2200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0275" indent="-2200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0317" indent="-2200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0360" indent="-22002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C10EC-62E4-B74D-A878-DA3499C8E79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C2EBC-D3FB-4A48-BFFC-45F6E3C4D26F}" type="slidenum">
              <a:rPr lang="de-DE">
                <a:solidFill>
                  <a:srgbClr val="000000"/>
                </a:solidFill>
              </a:rPr>
              <a:pPr/>
              <a:t>19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0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6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324350"/>
            <a:ext cx="6119813" cy="1079500"/>
          </a:xfrm>
        </p:spPr>
        <p:txBody>
          <a:bodyPr/>
          <a:lstStyle>
            <a:lvl1pPr>
              <a:lnSpc>
                <a:spcPts val="4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373688"/>
            <a:ext cx="8496300" cy="982662"/>
          </a:xfrm>
        </p:spPr>
        <p:txBody>
          <a:bodyPr/>
          <a:lstStyle>
            <a:lvl1pPr marL="0" indent="0">
              <a:lnSpc>
                <a:spcPts val="2800"/>
              </a:lnSpc>
              <a:buFont typeface="Webdings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053967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E805-E3CF-4D19-B9D3-C33966A11983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1328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341438"/>
            <a:ext cx="42084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3116-F733-496B-8423-94342D2BC2BD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5484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8D32-D70C-42AA-BBA3-B1086B65AF4D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933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226050"/>
            <a:ext cx="9001125" cy="1214438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79388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Microsoft Sans Serif" pitchFamily="34" charset="0"/>
              <a:cs typeface="Arial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107950" y="6500813"/>
            <a:ext cx="9036050" cy="360362"/>
          </a:xfrm>
          <a:prstGeom prst="rect">
            <a:avLst/>
          </a:prstGeom>
          <a:solidFill>
            <a:srgbClr val="1964AE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Microsoft Sans Serif" pitchFamily="34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A073-922F-4A4B-BBA0-CE53C99A3EF0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364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07B7-6644-4C60-8B3B-F8EFD6FC56D2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998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EE5E-9657-455B-9AB6-FD9C9C0CB89D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553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713" y="20638"/>
            <a:ext cx="7056437" cy="12477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341438"/>
            <a:ext cx="4208463" cy="48244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1688" y="1341438"/>
            <a:ext cx="4208462" cy="233521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1688" y="3829050"/>
            <a:ext cx="4208462" cy="23368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C705-E4A7-422A-99C0-5BC406B67C83}" type="slidenum">
              <a:rPr lang="de-DE">
                <a:solidFill>
                  <a:srgbClr val="00336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3012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32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PPT_Titel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921625" cy="2628900"/>
          </a:xfrm>
        </p:spPr>
        <p:txBody>
          <a:bodyPr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6250"/>
            <a:ext cx="7921625" cy="86518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enn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_Titel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268760"/>
            <a:ext cx="7921624" cy="2160241"/>
          </a:xfrm>
        </p:spPr>
        <p:txBody>
          <a:bodyPr anchor="b" anchorCtr="0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53036"/>
            <a:ext cx="7921625" cy="198101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73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808080"/>
                </a:solidFill>
              </a:rPr>
              <a:t>GEOMAR Overview | March 6, 2012       Dr. Andreas Villwock</a:t>
            </a: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E129C5E-4C0F-48BC-9359-2C00C3A8FD3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66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1916114"/>
            <a:ext cx="4176836" cy="425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3176588"/>
            <a:ext cx="4176836" cy="28813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808080"/>
                </a:solidFill>
              </a:rPr>
              <a:t>GEOMAR Overview | March 6, 2012       Dr. Andreas Villwock</a:t>
            </a: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E129C5E-4C0F-48BC-9359-2C00C3A8FD3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4176835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2363" y="1844675"/>
            <a:ext cx="3600450" cy="38893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57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1188" y="1844675"/>
            <a:ext cx="7921625" cy="38893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808080"/>
                </a:solidFill>
              </a:rPr>
              <a:t>GEOMAR Overview | March 6, 2012       Dr. Andreas Villwock</a:t>
            </a: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E129C5E-4C0F-48BC-9359-2C00C3A8FD3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4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808080"/>
                </a:solidFill>
              </a:rPr>
              <a:t>GEOMAR Overview | March 6, 2012       Dr. Andreas Villwock</a:t>
            </a: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E129C5E-4C0F-48BC-9359-2C00C3A8FD3F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9" y="2341563"/>
            <a:ext cx="7921624" cy="4032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>
              <a:buNone/>
              <a:defRPr lang="de-DE" sz="2000" kern="1200" smtClean="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53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808080"/>
                </a:solidFill>
              </a:rPr>
              <a:t>GEOMAR Overview | March 6, 2012       Dr. Andreas Villwock</a:t>
            </a:r>
            <a:endParaRPr lang="de-DE">
              <a:solidFill>
                <a:srgbClr val="80808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136259" y="6424613"/>
            <a:ext cx="684213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0B4B9AA-8C12-4E9F-8D4F-DB7C06227124}" type="slidenum">
              <a:rPr lang="de-DE">
                <a:solidFill>
                  <a:srgbClr val="000000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11189" y="188640"/>
            <a:ext cx="5365750" cy="8718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000" kern="1200">
                <a:solidFill>
                  <a:schemeClr val="accent3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30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808080"/>
                </a:solidFill>
              </a:rPr>
              <a:t>GEOMAR Overview | March 6, 2012       Dr. Andreas Villwock</a:t>
            </a:r>
            <a:endParaRPr lang="de-DE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39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84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D172350-037F-6A41-9EDD-3A123391378D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340A8A0-C086-B742-AE14-D0C4859340E9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82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BF3C2E-9A19-004C-95DB-DF85D49BF2C1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01B6A6-4858-5345-AB39-A9FB1F66BFB9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16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38F2BFA-2BD1-FE4F-8BCC-679612F71E00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1345B68-F8A7-8948-96F8-E41996DACD47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36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697E72-3FAB-7047-8B60-9864C36BFE17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1CAB0E8-4375-E84A-B2E8-CC6D7F40D8FE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72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82550"/>
            <a:ext cx="1905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97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048155E-8B55-634E-80BD-8F287029860C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8F24C8-D846-E347-8508-162BD0B65F81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72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599B36-DE60-3C47-A974-58A23CDC6EAC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B87208-6777-3D4B-911D-46CD6B27229A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01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9B79915-A906-7947-BCA9-AF6F2946D83D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6A9D5B7-40CE-E043-8FB4-07F4DC875DB6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65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6350"/>
            <a:ext cx="24526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8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2F144E-85C5-AE43-B9FB-C85B783944B9}" type="datetime1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17/06/14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1DF48-0D5E-8C4E-99DD-60CBB401C646}" type="slidenum">
              <a:rPr lang="de-DE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51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025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90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6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ozean08_RGB_dtsch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38" y="6350"/>
            <a:ext cx="24939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6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02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09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070" y="468000"/>
            <a:ext cx="6750879" cy="504000"/>
          </a:xfrm>
        </p:spPr>
        <p:txBody>
          <a:bodyPr wrap="none" lIns="0" tIns="0" rIns="0" bIns="0" anchor="ctr" anchorCtr="0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EDBE1-1476-4BF7-ABC4-9D3A2AD0933E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9" name="Bildplatzhalter 188"/>
          <p:cNvSpPr>
            <a:spLocks noGrp="1"/>
          </p:cNvSpPr>
          <p:nvPr>
            <p:ph type="pic" sz="quarter" idx="13"/>
          </p:nvPr>
        </p:nvSpPr>
        <p:spPr>
          <a:xfrm>
            <a:off x="513067" y="1440000"/>
            <a:ext cx="8101054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066" y="4320000"/>
            <a:ext cx="8101054" cy="1620000"/>
          </a:xfrm>
          <a:gradFill flip="none" rotWithShape="1"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wrap="square" lIns="360000" tIns="36000" rIns="360000" bIns="72000"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3"/>
                </a:solidFill>
                <a:effectLst>
                  <a:outerShdw blurRad="381000" algn="l" rotWithShape="0">
                    <a:srgbClr val="FFFFFF"/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6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067" y="1764000"/>
            <a:ext cx="8101054" cy="4716000"/>
          </a:xfrm>
        </p:spPr>
        <p:txBody>
          <a:bodyPr lIns="0" tIns="0" rIns="0" bIns="0">
            <a:normAutofit/>
          </a:bodyPr>
          <a:lstStyle>
            <a:lvl1pPr marL="1762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36575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896938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258888" indent="-185738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6113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D76C-1934-4B79-A67C-FB621EACB8BF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92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513067" y="1206000"/>
            <a:ext cx="8101054" cy="288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55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ildplatzhalter 188"/>
          <p:cNvSpPr>
            <a:spLocks noGrp="1"/>
          </p:cNvSpPr>
          <p:nvPr>
            <p:ph type="pic" sz="quarter" idx="14"/>
          </p:nvPr>
        </p:nvSpPr>
        <p:spPr>
          <a:xfrm>
            <a:off x="513067" y="1440000"/>
            <a:ext cx="8101054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66" y="5040000"/>
            <a:ext cx="8101054" cy="1080000"/>
          </a:xfrm>
          <a:gradFill flip="none" rotWithShape="1"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wrap="square" lIns="360000" tIns="36000" rIns="360000" bIns="72000" anchor="ctr" anchorCtr="0">
            <a:normAutofit/>
          </a:bodyPr>
          <a:lstStyle>
            <a:lvl1pPr algn="l">
              <a:defRPr sz="42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3067" y="4320000"/>
            <a:ext cx="8101054" cy="540000"/>
          </a:xfr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lIns="360000" tIns="36000" rIns="360000" bIns="72000" anchor="ctr" anchorCtr="0">
            <a:norm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C750-1DC1-4B63-99DB-FC080C6CC5F1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6" name="Textplatzhalter 185"/>
          <p:cNvSpPr>
            <a:spLocks noGrp="1"/>
          </p:cNvSpPr>
          <p:nvPr>
            <p:ph type="body" sz="quarter" idx="13"/>
          </p:nvPr>
        </p:nvSpPr>
        <p:spPr>
          <a:xfrm>
            <a:off x="513070" y="468003"/>
            <a:ext cx="6750879" cy="503239"/>
          </a:xfrm>
        </p:spPr>
        <p:txBody>
          <a:bodyPr wrap="none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61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067" y="1439999"/>
            <a:ext cx="3915510" cy="5040000"/>
          </a:xfrm>
        </p:spPr>
        <p:txBody>
          <a:bodyPr lIns="0" tIns="0" rIns="0" bIns="0">
            <a:normAutofit/>
          </a:bodyPr>
          <a:lstStyle>
            <a:lvl1pPr marL="1762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36575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896938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258888" indent="-185738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6113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9DDD-56EE-4114-A9A4-CB45F4321FD0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7" name="Bildplatzhalter 188"/>
          <p:cNvSpPr>
            <a:spLocks noGrp="1"/>
          </p:cNvSpPr>
          <p:nvPr>
            <p:ph type="pic" sz="quarter" idx="13"/>
          </p:nvPr>
        </p:nvSpPr>
        <p:spPr>
          <a:xfrm>
            <a:off x="4698611" y="1440000"/>
            <a:ext cx="3915510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6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</p:spPr>
        <p:txBody>
          <a:bodyPr wrap="none" anchor="ctr" anchorCtr="0">
            <a:normAutofit/>
          </a:bodyPr>
          <a:lstStyle>
            <a:lvl1pPr algn="l">
              <a:lnSpc>
                <a:spcPct val="9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AF4C-66A1-406F-A517-621FCCA7E8DF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90" name="Bildplatzhalter 188"/>
          <p:cNvSpPr>
            <a:spLocks noGrp="1"/>
          </p:cNvSpPr>
          <p:nvPr>
            <p:ph type="pic" sz="quarter" idx="14"/>
          </p:nvPr>
        </p:nvSpPr>
        <p:spPr>
          <a:xfrm>
            <a:off x="513067" y="1440000"/>
            <a:ext cx="3915510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8" name="Inhaltsplatzhalter 2"/>
          <p:cNvSpPr>
            <a:spLocks noGrp="1"/>
          </p:cNvSpPr>
          <p:nvPr>
            <p:ph idx="15"/>
          </p:nvPr>
        </p:nvSpPr>
        <p:spPr>
          <a:xfrm>
            <a:off x="4698611" y="1439999"/>
            <a:ext cx="3915510" cy="5040000"/>
          </a:xfrm>
        </p:spPr>
        <p:txBody>
          <a:bodyPr lIns="0" tIns="0" rIns="0" bIns="0">
            <a:normAutofit/>
          </a:bodyPr>
          <a:lstStyle>
            <a:lvl1pPr marL="1762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36575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896938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258888" indent="-185738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6113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2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_ Inhalt und Bild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</p:spPr>
        <p:txBody>
          <a:bodyPr wrap="none" anchor="ctr" anchorCtr="0">
            <a:normAutofit/>
          </a:bodyPr>
          <a:lstStyle>
            <a:lvl1pPr algn="l">
              <a:lnSpc>
                <a:spcPct val="9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067" y="2286000"/>
            <a:ext cx="3915510" cy="4194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9C02-A74D-443A-8F90-AB0AC8BC47C9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9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513067" y="1404000"/>
            <a:ext cx="3915510" cy="720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  <p:sp>
        <p:nvSpPr>
          <p:cNvPr id="190" name="Bildplatzhalter 188"/>
          <p:cNvSpPr>
            <a:spLocks noGrp="1"/>
          </p:cNvSpPr>
          <p:nvPr>
            <p:ph type="pic" sz="quarter" idx="14"/>
          </p:nvPr>
        </p:nvSpPr>
        <p:spPr>
          <a:xfrm>
            <a:off x="4698611" y="1440000"/>
            <a:ext cx="3915510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4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_ Bild und Inhalt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</p:spPr>
        <p:txBody>
          <a:bodyPr wrap="none" anchor="ctr" anchorCtr="0">
            <a:normAutofit/>
          </a:bodyPr>
          <a:lstStyle>
            <a:lvl1pPr algn="l">
              <a:lnSpc>
                <a:spcPct val="9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8611" y="2286000"/>
            <a:ext cx="3915510" cy="4194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466-D157-4ED0-88D3-A40095A1B2F6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9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4698611" y="1404000"/>
            <a:ext cx="3915510" cy="720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  <p:sp>
        <p:nvSpPr>
          <p:cNvPr id="190" name="Bildplatzhalter 188"/>
          <p:cNvSpPr>
            <a:spLocks noGrp="1"/>
          </p:cNvSpPr>
          <p:nvPr>
            <p:ph type="pic" sz="quarter" idx="14"/>
          </p:nvPr>
        </p:nvSpPr>
        <p:spPr>
          <a:xfrm>
            <a:off x="513067" y="1440000"/>
            <a:ext cx="3915510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7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38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3067" y="1440000"/>
            <a:ext cx="3915510" cy="50400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611" y="1440000"/>
            <a:ext cx="3915510" cy="50400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F392-3622-4EC2-8425-A3A9933F9552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1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</p:spPr>
        <p:txBody>
          <a:bodyPr wrap="none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3067" y="1440000"/>
            <a:ext cx="3915510" cy="720000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067" y="2340000"/>
            <a:ext cx="3915510" cy="41400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98611" y="1440000"/>
            <a:ext cx="3915510" cy="720000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8611" y="2340000"/>
            <a:ext cx="3915510" cy="41400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CBE4-143B-4EAC-B7BA-85FC1C0D04AD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7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1440000"/>
            <a:ext cx="2700351" cy="720000"/>
          </a:xfrm>
        </p:spPr>
        <p:txBody>
          <a:bodyPr wrap="square" anchor="b"/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5443" y="1440000"/>
            <a:ext cx="5265685" cy="5040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3070" y="2232000"/>
            <a:ext cx="2700351" cy="42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E404-0035-4240-A6F6-E8FFCA287FDF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8" name="Titel 1"/>
          <p:cNvSpPr txBox="1">
            <a:spLocks/>
          </p:cNvSpPr>
          <p:nvPr userDrawn="1"/>
        </p:nvSpPr>
        <p:spPr>
          <a:xfrm>
            <a:off x="513070" y="468000"/>
            <a:ext cx="6750879" cy="50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008CC4"/>
                </a:solidFill>
                <a:latin typeface="Calibri"/>
              </a:rPr>
              <a:t>Titelmasterformat durch Klicken bearbeiten</a:t>
            </a:r>
            <a:endParaRPr lang="de-DE">
              <a:solidFill>
                <a:srgbClr val="008CC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_ Bild und Inhalt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</p:spPr>
        <p:txBody>
          <a:bodyPr wrap="none" anchor="ctr" anchorCtr="0">
            <a:normAutofit/>
          </a:bodyPr>
          <a:lstStyle>
            <a:lvl1pPr algn="l">
              <a:lnSpc>
                <a:spcPct val="9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5439" y="1926000"/>
            <a:ext cx="5238682" cy="4554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C78F-00F3-47CB-97CA-F2DB5B71802D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9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3375439" y="1386000"/>
            <a:ext cx="5238682" cy="288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  <p:sp>
        <p:nvSpPr>
          <p:cNvPr id="190" name="Bildplatzhalter 188"/>
          <p:cNvSpPr>
            <a:spLocks noGrp="1"/>
          </p:cNvSpPr>
          <p:nvPr>
            <p:ph type="pic" sz="quarter" idx="14"/>
          </p:nvPr>
        </p:nvSpPr>
        <p:spPr>
          <a:xfrm>
            <a:off x="513070" y="1440000"/>
            <a:ext cx="2700351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5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_ Inhalt und Bild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</p:spPr>
        <p:txBody>
          <a:bodyPr wrap="none" anchor="ctr" anchorCtr="0">
            <a:normAutofit/>
          </a:bodyPr>
          <a:lstStyle>
            <a:lvl1pPr algn="l">
              <a:lnSpc>
                <a:spcPct val="9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067" y="1926000"/>
            <a:ext cx="5238682" cy="4554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634-AEC3-4BA3-B751-A5EACD7718E7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9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513067" y="1386000"/>
            <a:ext cx="5238682" cy="288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  <p:sp>
        <p:nvSpPr>
          <p:cNvPr id="190" name="Bildplatzhalter 188"/>
          <p:cNvSpPr>
            <a:spLocks noGrp="1"/>
          </p:cNvSpPr>
          <p:nvPr>
            <p:ph type="pic" sz="quarter" idx="14"/>
          </p:nvPr>
        </p:nvSpPr>
        <p:spPr>
          <a:xfrm>
            <a:off x="5913773" y="1440000"/>
            <a:ext cx="2700351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3er Auftei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FECD-4528-4F58-BF29-59A7D095A850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3" name="Bildplatzhalter 2"/>
          <p:cNvSpPr>
            <a:spLocks noGrp="1"/>
          </p:cNvSpPr>
          <p:nvPr>
            <p:ph type="pic" idx="1"/>
          </p:nvPr>
        </p:nvSpPr>
        <p:spPr>
          <a:xfrm>
            <a:off x="513070" y="1440000"/>
            <a:ext cx="2700351" cy="50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4" name="Bildplatzhalter 2"/>
          <p:cNvSpPr>
            <a:spLocks noGrp="1"/>
          </p:cNvSpPr>
          <p:nvPr>
            <p:ph type="pic" idx="13"/>
          </p:nvPr>
        </p:nvSpPr>
        <p:spPr>
          <a:xfrm>
            <a:off x="3213422" y="1441588"/>
            <a:ext cx="2700351" cy="50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5" name="Bildplatzhalter 2"/>
          <p:cNvSpPr>
            <a:spLocks noGrp="1"/>
          </p:cNvSpPr>
          <p:nvPr>
            <p:ph type="pic" idx="14"/>
          </p:nvPr>
        </p:nvSpPr>
        <p:spPr>
          <a:xfrm>
            <a:off x="5913773" y="1440000"/>
            <a:ext cx="2700351" cy="50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6" name="Titel 1"/>
          <p:cNvSpPr>
            <a:spLocks noGrp="1"/>
          </p:cNvSpPr>
          <p:nvPr>
            <p:ph type="title"/>
          </p:nvPr>
        </p:nvSpPr>
        <p:spPr>
          <a:xfrm>
            <a:off x="513067" y="4320000"/>
            <a:ext cx="8101054" cy="1440000"/>
          </a:xfr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wrap="square" lIns="180000" tIns="180000" rIns="180000" bIns="252000" anchor="ctr" anchorCtr="0">
            <a:noAutofit/>
          </a:bodyPr>
          <a:lstStyle>
            <a:lvl1pPr algn="l">
              <a:lnSpc>
                <a:spcPct val="90000"/>
              </a:lnSpc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87" name="Textplatzhalter 3"/>
          <p:cNvSpPr>
            <a:spLocks noGrp="1"/>
          </p:cNvSpPr>
          <p:nvPr>
            <p:ph type="body" sz="half" idx="2"/>
          </p:nvPr>
        </p:nvSpPr>
        <p:spPr>
          <a:xfrm>
            <a:off x="513067" y="5940000"/>
            <a:ext cx="8101054" cy="360000"/>
          </a:xfr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wrap="none" lIns="180000" tIns="72000" rIns="180000" bIns="108000" anchor="ctr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59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3er Auftei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3067" y="1440000"/>
            <a:ext cx="3915510" cy="50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067" y="3240000"/>
            <a:ext cx="3915510" cy="1440000"/>
          </a:xfr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wrap="square" lIns="180000" tIns="180000" rIns="180000" bIns="252000" anchor="ctr" anchorCtr="0">
            <a:noAutofit/>
          </a:bodyPr>
          <a:lstStyle>
            <a:lvl1pPr algn="l">
              <a:lnSpc>
                <a:spcPct val="90000"/>
              </a:lnSpc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3067" y="2520000"/>
            <a:ext cx="3915510" cy="360000"/>
          </a:xfr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wrap="none" lIns="180000" tIns="72000" rIns="180000" bIns="108000" anchor="ctr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AF25-29E7-42D7-8D4A-B67E87EAA78C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8" name="Titel 1"/>
          <p:cNvSpPr txBox="1">
            <a:spLocks/>
          </p:cNvSpPr>
          <p:nvPr userDrawn="1"/>
        </p:nvSpPr>
        <p:spPr>
          <a:xfrm>
            <a:off x="513070" y="468000"/>
            <a:ext cx="6750879" cy="50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>
                <a:solidFill>
                  <a:srgbClr val="008CC4"/>
                </a:solidFill>
                <a:latin typeface="Calibri"/>
              </a:rPr>
              <a:t>Titelmasterformat durch Klicken bearbeiten</a:t>
            </a:r>
            <a:endParaRPr lang="de-DE">
              <a:solidFill>
                <a:srgbClr val="008CC4"/>
              </a:solidFill>
              <a:latin typeface="Calibri"/>
            </a:endParaRPr>
          </a:p>
        </p:txBody>
      </p:sp>
      <p:sp>
        <p:nvSpPr>
          <p:cNvPr id="189" name="Bildplatzhalter 2"/>
          <p:cNvSpPr>
            <a:spLocks noGrp="1"/>
          </p:cNvSpPr>
          <p:nvPr>
            <p:ph type="pic" idx="13"/>
          </p:nvPr>
        </p:nvSpPr>
        <p:spPr>
          <a:xfrm>
            <a:off x="4698611" y="1441588"/>
            <a:ext cx="3915510" cy="14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0" name="Bildplatzhalter 2"/>
          <p:cNvSpPr>
            <a:spLocks noGrp="1"/>
          </p:cNvSpPr>
          <p:nvPr>
            <p:ph type="pic" idx="14"/>
          </p:nvPr>
        </p:nvSpPr>
        <p:spPr>
          <a:xfrm>
            <a:off x="4698611" y="5040000"/>
            <a:ext cx="3915510" cy="14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1" name="Bildplatzhalter 2"/>
          <p:cNvSpPr>
            <a:spLocks noGrp="1"/>
          </p:cNvSpPr>
          <p:nvPr>
            <p:ph type="pic" idx="15"/>
          </p:nvPr>
        </p:nvSpPr>
        <p:spPr>
          <a:xfrm>
            <a:off x="4698611" y="3240000"/>
            <a:ext cx="3915510" cy="1440000"/>
          </a:xfrm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66C4-C2E5-4472-B748-79D28CFADF1B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- Navigations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de-DE" smtClean="0"/>
              <a:t>Appendix - Navigationselemente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4E2F-5D8B-41B3-86BE-DD60616181BE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grpSp>
        <p:nvGrpSpPr>
          <p:cNvPr id="221" name="Gruppieren 220"/>
          <p:cNvGrpSpPr/>
          <p:nvPr userDrawn="1"/>
        </p:nvGrpSpPr>
        <p:grpSpPr>
          <a:xfrm>
            <a:off x="520102" y="6678000"/>
            <a:ext cx="8094139" cy="180000"/>
            <a:chOff x="693375" y="6678000"/>
            <a:chExt cx="10790780" cy="180000"/>
          </a:xfrm>
        </p:grpSpPr>
        <p:sp>
          <p:nvSpPr>
            <p:cNvPr id="185" name="Textfeld 184"/>
            <p:cNvSpPr txBox="1"/>
            <p:nvPr userDrawn="1"/>
          </p:nvSpPr>
          <p:spPr>
            <a:xfrm>
              <a:off x="693375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KIEL</a:t>
              </a:r>
            </a:p>
          </p:txBody>
        </p:sp>
        <p:sp>
          <p:nvSpPr>
            <p:cNvPr id="186" name="Textfeld 185"/>
            <p:cNvSpPr txBox="1"/>
            <p:nvPr userDrawn="1"/>
          </p:nvSpPr>
          <p:spPr>
            <a:xfrm>
              <a:off x="2080629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CAU</a:t>
              </a:r>
            </a:p>
          </p:txBody>
        </p:sp>
        <p:sp>
          <p:nvSpPr>
            <p:cNvPr id="187" name="Textfeld 186"/>
            <p:cNvSpPr txBox="1"/>
            <p:nvPr userDrawn="1"/>
          </p:nvSpPr>
          <p:spPr>
            <a:xfrm>
              <a:off x="3467883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GEOMAR</a:t>
              </a:r>
            </a:p>
          </p:txBody>
        </p:sp>
        <p:sp>
          <p:nvSpPr>
            <p:cNvPr id="188" name="Textfeld 187"/>
            <p:cNvSpPr txBox="1"/>
            <p:nvPr userDrawn="1"/>
          </p:nvSpPr>
          <p:spPr>
            <a:xfrm>
              <a:off x="4855137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VISIONS</a:t>
              </a:r>
            </a:p>
          </p:txBody>
        </p:sp>
        <p:sp>
          <p:nvSpPr>
            <p:cNvPr id="189" name="Textfeld 188"/>
            <p:cNvSpPr txBox="1"/>
            <p:nvPr userDrawn="1"/>
          </p:nvSpPr>
          <p:spPr>
            <a:xfrm>
              <a:off x="6242391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chemeClr val="bg2"/>
                  </a:solidFill>
                </a:defRPr>
              </a:lvl1pPr>
            </a:lstStyle>
            <a:p>
              <a:pPr defTabSz="914400"/>
              <a:r>
                <a:rPr lang="de-DE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RESEARCH</a:t>
              </a:r>
            </a:p>
          </p:txBody>
        </p:sp>
        <p:sp>
          <p:nvSpPr>
            <p:cNvPr id="190" name="Textfeld 189"/>
            <p:cNvSpPr txBox="1"/>
            <p:nvPr userDrawn="1"/>
          </p:nvSpPr>
          <p:spPr>
            <a:xfrm>
              <a:off x="7629645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CAREERS</a:t>
              </a:r>
            </a:p>
          </p:txBody>
        </p:sp>
        <p:sp>
          <p:nvSpPr>
            <p:cNvPr id="191" name="Textfeld 190"/>
            <p:cNvSpPr txBox="1"/>
            <p:nvPr userDrawn="1"/>
          </p:nvSpPr>
          <p:spPr>
            <a:xfrm>
              <a:off x="9016899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OUTREACH</a:t>
              </a:r>
            </a:p>
          </p:txBody>
        </p:sp>
        <p:sp>
          <p:nvSpPr>
            <p:cNvPr id="192" name="Textfeld 191"/>
            <p:cNvSpPr txBox="1"/>
            <p:nvPr userDrawn="1"/>
          </p:nvSpPr>
          <p:spPr>
            <a:xfrm>
              <a:off x="10404155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PERSPECTIVES</a:t>
              </a:r>
            </a:p>
          </p:txBody>
        </p:sp>
      </p:grpSp>
      <p:sp>
        <p:nvSpPr>
          <p:cNvPr id="194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513067" y="1231167"/>
            <a:ext cx="8101054" cy="288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Einfügen per copy-and-paste, von der Mastervorlage auf die Folien übernehmen</a:t>
            </a:r>
          </a:p>
        </p:txBody>
      </p:sp>
      <p:grpSp>
        <p:nvGrpSpPr>
          <p:cNvPr id="232" name="Gruppieren 231"/>
          <p:cNvGrpSpPr/>
          <p:nvPr userDrawn="1"/>
        </p:nvGrpSpPr>
        <p:grpSpPr>
          <a:xfrm>
            <a:off x="513067" y="2160000"/>
            <a:ext cx="8101112" cy="216000"/>
            <a:chOff x="684000" y="2160000"/>
            <a:chExt cx="10800077" cy="216000"/>
          </a:xfrm>
        </p:grpSpPr>
        <p:grpSp>
          <p:nvGrpSpPr>
            <p:cNvPr id="217" name="Gruppieren 216"/>
            <p:cNvGrpSpPr/>
            <p:nvPr userDrawn="1"/>
          </p:nvGrpSpPr>
          <p:grpSpPr>
            <a:xfrm>
              <a:off x="684000" y="2160000"/>
              <a:ext cx="1080000" cy="216000"/>
              <a:chOff x="684000" y="2304000"/>
              <a:chExt cx="1080000" cy="216000"/>
            </a:xfrm>
          </p:grpSpPr>
          <p:sp>
            <p:nvSpPr>
              <p:cNvPr id="195" name="Textfeld 194"/>
              <p:cNvSpPr txBox="1"/>
              <p:nvPr userDrawn="1"/>
            </p:nvSpPr>
            <p:spPr>
              <a:xfrm>
                <a:off x="684000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205" name="Rechteck 204"/>
              <p:cNvSpPr/>
              <p:nvPr userDrawn="1"/>
            </p:nvSpPr>
            <p:spPr>
              <a:xfrm>
                <a:off x="684000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18" name="Gruppieren 217"/>
            <p:cNvGrpSpPr/>
            <p:nvPr userDrawn="1"/>
          </p:nvGrpSpPr>
          <p:grpSpPr>
            <a:xfrm>
              <a:off x="2072582" y="2160000"/>
              <a:ext cx="1080000" cy="216000"/>
              <a:chOff x="2076600" y="2304000"/>
              <a:chExt cx="1080000" cy="216000"/>
            </a:xfrm>
          </p:grpSpPr>
          <p:sp>
            <p:nvSpPr>
              <p:cNvPr id="196" name="Textfeld 195"/>
              <p:cNvSpPr txBox="1"/>
              <p:nvPr userDrawn="1"/>
            </p:nvSpPr>
            <p:spPr>
              <a:xfrm>
                <a:off x="2076600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206" name="Rechteck 205"/>
              <p:cNvSpPr/>
              <p:nvPr userDrawn="1"/>
            </p:nvSpPr>
            <p:spPr>
              <a:xfrm>
                <a:off x="2076600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19" name="Gruppieren 218"/>
            <p:cNvGrpSpPr/>
            <p:nvPr userDrawn="1"/>
          </p:nvGrpSpPr>
          <p:grpSpPr>
            <a:xfrm>
              <a:off x="3461164" y="2160000"/>
              <a:ext cx="1080000" cy="216000"/>
              <a:chOff x="3464512" y="2304000"/>
              <a:chExt cx="1080000" cy="216000"/>
            </a:xfrm>
          </p:grpSpPr>
          <p:sp>
            <p:nvSpPr>
              <p:cNvPr id="197" name="Textfeld 196"/>
              <p:cNvSpPr txBox="1"/>
              <p:nvPr userDrawn="1"/>
            </p:nvSpPr>
            <p:spPr>
              <a:xfrm>
                <a:off x="3464512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207" name="Rechteck 206"/>
              <p:cNvSpPr/>
              <p:nvPr userDrawn="1"/>
            </p:nvSpPr>
            <p:spPr>
              <a:xfrm>
                <a:off x="3464512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20" name="Gruppieren 219"/>
            <p:cNvGrpSpPr/>
            <p:nvPr userDrawn="1"/>
          </p:nvGrpSpPr>
          <p:grpSpPr>
            <a:xfrm>
              <a:off x="4849746" y="2160000"/>
              <a:ext cx="1080000" cy="216000"/>
              <a:chOff x="4852425" y="2304000"/>
              <a:chExt cx="1080000" cy="216000"/>
            </a:xfrm>
          </p:grpSpPr>
          <p:sp>
            <p:nvSpPr>
              <p:cNvPr id="198" name="Textfeld 197"/>
              <p:cNvSpPr txBox="1"/>
              <p:nvPr userDrawn="1"/>
            </p:nvSpPr>
            <p:spPr>
              <a:xfrm>
                <a:off x="4852425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208" name="Rechteck 207"/>
              <p:cNvSpPr/>
              <p:nvPr userDrawn="1"/>
            </p:nvSpPr>
            <p:spPr>
              <a:xfrm>
                <a:off x="4852425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16" name="Gruppieren 215"/>
            <p:cNvGrpSpPr/>
            <p:nvPr userDrawn="1"/>
          </p:nvGrpSpPr>
          <p:grpSpPr>
            <a:xfrm>
              <a:off x="6238328" y="2160000"/>
              <a:ext cx="1080000" cy="216000"/>
              <a:chOff x="6240337" y="2304000"/>
              <a:chExt cx="1080000" cy="216000"/>
            </a:xfrm>
          </p:grpSpPr>
          <p:sp>
            <p:nvSpPr>
              <p:cNvPr id="199" name="Textfeld 198"/>
              <p:cNvSpPr txBox="1"/>
              <p:nvPr userDrawn="1"/>
            </p:nvSpPr>
            <p:spPr>
              <a:xfrm>
                <a:off x="6240337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50" b="1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209" name="Rechteck 208"/>
              <p:cNvSpPr/>
              <p:nvPr userDrawn="1"/>
            </p:nvSpPr>
            <p:spPr>
              <a:xfrm>
                <a:off x="6240337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15" name="Gruppieren 214"/>
            <p:cNvGrpSpPr/>
            <p:nvPr userDrawn="1"/>
          </p:nvGrpSpPr>
          <p:grpSpPr>
            <a:xfrm>
              <a:off x="7626910" y="2160000"/>
              <a:ext cx="1080000" cy="216000"/>
              <a:chOff x="7628250" y="2304000"/>
              <a:chExt cx="1080000" cy="216000"/>
            </a:xfrm>
          </p:grpSpPr>
          <p:sp>
            <p:nvSpPr>
              <p:cNvPr id="200" name="Textfeld 199"/>
              <p:cNvSpPr txBox="1"/>
              <p:nvPr userDrawn="1"/>
            </p:nvSpPr>
            <p:spPr>
              <a:xfrm>
                <a:off x="7628250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210" name="Rechteck 209"/>
              <p:cNvSpPr/>
              <p:nvPr userDrawn="1"/>
            </p:nvSpPr>
            <p:spPr>
              <a:xfrm>
                <a:off x="7628250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14" name="Gruppieren 213"/>
            <p:cNvGrpSpPr/>
            <p:nvPr userDrawn="1"/>
          </p:nvGrpSpPr>
          <p:grpSpPr>
            <a:xfrm>
              <a:off x="9015492" y="2160000"/>
              <a:ext cx="1080000" cy="216000"/>
              <a:chOff x="9016162" y="2304000"/>
              <a:chExt cx="1080000" cy="216000"/>
            </a:xfrm>
          </p:grpSpPr>
          <p:sp>
            <p:nvSpPr>
              <p:cNvPr id="201" name="Textfeld 200"/>
              <p:cNvSpPr txBox="1"/>
              <p:nvPr userDrawn="1"/>
            </p:nvSpPr>
            <p:spPr>
              <a:xfrm>
                <a:off x="9016162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211" name="Rechteck 210"/>
              <p:cNvSpPr/>
              <p:nvPr userDrawn="1"/>
            </p:nvSpPr>
            <p:spPr>
              <a:xfrm>
                <a:off x="9016162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13" name="Gruppieren 212"/>
            <p:cNvGrpSpPr/>
            <p:nvPr userDrawn="1"/>
          </p:nvGrpSpPr>
          <p:grpSpPr>
            <a:xfrm>
              <a:off x="10404077" y="2160000"/>
              <a:ext cx="1080000" cy="216000"/>
              <a:chOff x="10404077" y="2304000"/>
              <a:chExt cx="1080000" cy="216000"/>
            </a:xfrm>
          </p:grpSpPr>
          <p:sp>
            <p:nvSpPr>
              <p:cNvPr id="202" name="Textfeld 201"/>
              <p:cNvSpPr txBox="1"/>
              <p:nvPr userDrawn="1"/>
            </p:nvSpPr>
            <p:spPr>
              <a:xfrm>
                <a:off x="10404077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  <p:sp>
            <p:nvSpPr>
              <p:cNvPr id="212" name="Rechteck 211"/>
              <p:cNvSpPr/>
              <p:nvPr userDrawn="1"/>
            </p:nvSpPr>
            <p:spPr>
              <a:xfrm>
                <a:off x="10404077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</p:grpSp>
      <p:grpSp>
        <p:nvGrpSpPr>
          <p:cNvPr id="537" name="Gruppieren 536"/>
          <p:cNvGrpSpPr/>
          <p:nvPr userDrawn="1"/>
        </p:nvGrpSpPr>
        <p:grpSpPr>
          <a:xfrm>
            <a:off x="513070" y="2845588"/>
            <a:ext cx="8100431" cy="216000"/>
            <a:chOff x="684000" y="2845588"/>
            <a:chExt cx="10799169" cy="216000"/>
          </a:xfrm>
        </p:grpSpPr>
        <p:grpSp>
          <p:nvGrpSpPr>
            <p:cNvPr id="234" name="Gruppieren 233"/>
            <p:cNvGrpSpPr/>
            <p:nvPr userDrawn="1"/>
          </p:nvGrpSpPr>
          <p:grpSpPr>
            <a:xfrm>
              <a:off x="684000" y="2845588"/>
              <a:ext cx="1080000" cy="216000"/>
              <a:chOff x="684000" y="2304000"/>
              <a:chExt cx="1080000" cy="216000"/>
            </a:xfrm>
          </p:grpSpPr>
          <p:sp>
            <p:nvSpPr>
              <p:cNvPr id="256" name="Textfeld 255"/>
              <p:cNvSpPr txBox="1"/>
              <p:nvPr userDrawn="1"/>
            </p:nvSpPr>
            <p:spPr>
              <a:xfrm>
                <a:off x="684000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257" name="Rechteck 256"/>
              <p:cNvSpPr/>
              <p:nvPr userDrawn="1"/>
            </p:nvSpPr>
            <p:spPr>
              <a:xfrm>
                <a:off x="684000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22" name="Gruppieren 221"/>
            <p:cNvGrpSpPr/>
            <p:nvPr userDrawn="1"/>
          </p:nvGrpSpPr>
          <p:grpSpPr>
            <a:xfrm>
              <a:off x="2079643" y="2881588"/>
              <a:ext cx="9403526" cy="180000"/>
              <a:chOff x="2080629" y="6678000"/>
              <a:chExt cx="9403526" cy="180000"/>
            </a:xfrm>
          </p:grpSpPr>
          <p:sp>
            <p:nvSpPr>
              <p:cNvPr id="224" name="Textfeld 223"/>
              <p:cNvSpPr txBox="1"/>
              <p:nvPr userDrawn="1"/>
            </p:nvSpPr>
            <p:spPr>
              <a:xfrm>
                <a:off x="208062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225" name="Textfeld 224"/>
              <p:cNvSpPr txBox="1"/>
              <p:nvPr userDrawn="1"/>
            </p:nvSpPr>
            <p:spPr>
              <a:xfrm>
                <a:off x="3467883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226" name="Textfeld 225"/>
              <p:cNvSpPr txBox="1"/>
              <p:nvPr userDrawn="1"/>
            </p:nvSpPr>
            <p:spPr>
              <a:xfrm>
                <a:off x="4855137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227" name="Textfeld 226"/>
              <p:cNvSpPr txBox="1"/>
              <p:nvPr userDrawn="1"/>
            </p:nvSpPr>
            <p:spPr>
              <a:xfrm>
                <a:off x="6242391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228" name="Textfeld 227"/>
              <p:cNvSpPr txBox="1"/>
              <p:nvPr userDrawn="1"/>
            </p:nvSpPr>
            <p:spPr>
              <a:xfrm>
                <a:off x="762964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229" name="Textfeld 228"/>
              <p:cNvSpPr txBox="1"/>
              <p:nvPr userDrawn="1"/>
            </p:nvSpPr>
            <p:spPr>
              <a:xfrm>
                <a:off x="901689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230" name="Textfeld 229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6" name="Gruppieren 535"/>
          <p:cNvGrpSpPr/>
          <p:nvPr userDrawn="1"/>
        </p:nvGrpSpPr>
        <p:grpSpPr>
          <a:xfrm>
            <a:off x="513070" y="3210088"/>
            <a:ext cx="8100431" cy="216000"/>
            <a:chOff x="684000" y="3212970"/>
            <a:chExt cx="10799169" cy="216000"/>
          </a:xfrm>
        </p:grpSpPr>
        <p:grpSp>
          <p:nvGrpSpPr>
            <p:cNvPr id="269" name="Gruppieren 268"/>
            <p:cNvGrpSpPr/>
            <p:nvPr userDrawn="1"/>
          </p:nvGrpSpPr>
          <p:grpSpPr>
            <a:xfrm>
              <a:off x="2072582" y="3212970"/>
              <a:ext cx="1080000" cy="216000"/>
              <a:chOff x="2076600" y="2304000"/>
              <a:chExt cx="1080000" cy="216000"/>
            </a:xfrm>
          </p:grpSpPr>
          <p:sp>
            <p:nvSpPr>
              <p:cNvPr id="288" name="Textfeld 287"/>
              <p:cNvSpPr txBox="1"/>
              <p:nvPr userDrawn="1"/>
            </p:nvSpPr>
            <p:spPr>
              <a:xfrm>
                <a:off x="2076600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289" name="Rechteck 288"/>
              <p:cNvSpPr/>
              <p:nvPr userDrawn="1"/>
            </p:nvSpPr>
            <p:spPr>
              <a:xfrm>
                <a:off x="2076600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58" name="Gruppieren 257"/>
            <p:cNvGrpSpPr/>
            <p:nvPr userDrawn="1"/>
          </p:nvGrpSpPr>
          <p:grpSpPr>
            <a:xfrm>
              <a:off x="684000" y="3248970"/>
              <a:ext cx="10799169" cy="180000"/>
              <a:chOff x="684986" y="6678000"/>
              <a:chExt cx="10799169" cy="180000"/>
            </a:xfrm>
          </p:grpSpPr>
          <p:sp>
            <p:nvSpPr>
              <p:cNvPr id="259" name="Textfeld 258"/>
              <p:cNvSpPr txBox="1"/>
              <p:nvPr userDrawn="1"/>
            </p:nvSpPr>
            <p:spPr>
              <a:xfrm>
                <a:off x="684986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261" name="Textfeld 260"/>
              <p:cNvSpPr txBox="1"/>
              <p:nvPr userDrawn="1"/>
            </p:nvSpPr>
            <p:spPr>
              <a:xfrm>
                <a:off x="3467883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262" name="Textfeld 261"/>
              <p:cNvSpPr txBox="1"/>
              <p:nvPr userDrawn="1"/>
            </p:nvSpPr>
            <p:spPr>
              <a:xfrm>
                <a:off x="4855137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263" name="Textfeld 262"/>
              <p:cNvSpPr txBox="1"/>
              <p:nvPr userDrawn="1"/>
            </p:nvSpPr>
            <p:spPr>
              <a:xfrm>
                <a:off x="6242391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264" name="Textfeld 263"/>
              <p:cNvSpPr txBox="1"/>
              <p:nvPr userDrawn="1"/>
            </p:nvSpPr>
            <p:spPr>
              <a:xfrm>
                <a:off x="762964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265" name="Textfeld 264"/>
              <p:cNvSpPr txBox="1"/>
              <p:nvPr userDrawn="1"/>
            </p:nvSpPr>
            <p:spPr>
              <a:xfrm>
                <a:off x="901689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266" name="Textfeld 265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5" name="Gruppieren 534"/>
          <p:cNvGrpSpPr/>
          <p:nvPr userDrawn="1"/>
        </p:nvGrpSpPr>
        <p:grpSpPr>
          <a:xfrm>
            <a:off x="513070" y="3566199"/>
            <a:ext cx="8100431" cy="216000"/>
            <a:chOff x="693790" y="3573020"/>
            <a:chExt cx="10799169" cy="216000"/>
          </a:xfrm>
        </p:grpSpPr>
        <p:grpSp>
          <p:nvGrpSpPr>
            <p:cNvPr id="304" name="Gruppieren 303"/>
            <p:cNvGrpSpPr/>
            <p:nvPr userDrawn="1"/>
          </p:nvGrpSpPr>
          <p:grpSpPr>
            <a:xfrm>
              <a:off x="3470954" y="3573020"/>
              <a:ext cx="1080000" cy="216000"/>
              <a:chOff x="3464512" y="2304000"/>
              <a:chExt cx="1080000" cy="216000"/>
            </a:xfrm>
          </p:grpSpPr>
          <p:sp>
            <p:nvSpPr>
              <p:cNvPr id="320" name="Textfeld 319"/>
              <p:cNvSpPr txBox="1"/>
              <p:nvPr userDrawn="1"/>
            </p:nvSpPr>
            <p:spPr>
              <a:xfrm>
                <a:off x="3464512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321" name="Rechteck 320"/>
              <p:cNvSpPr/>
              <p:nvPr userDrawn="1"/>
            </p:nvSpPr>
            <p:spPr>
              <a:xfrm>
                <a:off x="3464512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292" name="Gruppieren 291"/>
            <p:cNvGrpSpPr/>
            <p:nvPr userDrawn="1"/>
          </p:nvGrpSpPr>
          <p:grpSpPr>
            <a:xfrm>
              <a:off x="693790" y="3609020"/>
              <a:ext cx="10799169" cy="180000"/>
              <a:chOff x="684986" y="6678000"/>
              <a:chExt cx="10799169" cy="180000"/>
            </a:xfrm>
          </p:grpSpPr>
          <p:sp>
            <p:nvSpPr>
              <p:cNvPr id="293" name="Textfeld 292"/>
              <p:cNvSpPr txBox="1"/>
              <p:nvPr userDrawn="1"/>
            </p:nvSpPr>
            <p:spPr>
              <a:xfrm>
                <a:off x="684986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294" name="Textfeld 293"/>
              <p:cNvSpPr txBox="1"/>
              <p:nvPr userDrawn="1"/>
            </p:nvSpPr>
            <p:spPr>
              <a:xfrm>
                <a:off x="208062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296" name="Textfeld 295"/>
              <p:cNvSpPr txBox="1"/>
              <p:nvPr userDrawn="1"/>
            </p:nvSpPr>
            <p:spPr>
              <a:xfrm>
                <a:off x="4855137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297" name="Textfeld 296"/>
              <p:cNvSpPr txBox="1"/>
              <p:nvPr userDrawn="1"/>
            </p:nvSpPr>
            <p:spPr>
              <a:xfrm>
                <a:off x="6242391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298" name="Textfeld 297"/>
              <p:cNvSpPr txBox="1"/>
              <p:nvPr userDrawn="1"/>
            </p:nvSpPr>
            <p:spPr>
              <a:xfrm>
                <a:off x="762964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299" name="Textfeld 298"/>
              <p:cNvSpPr txBox="1"/>
              <p:nvPr userDrawn="1"/>
            </p:nvSpPr>
            <p:spPr>
              <a:xfrm>
                <a:off x="901689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300" name="Textfeld 299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4" name="Gruppieren 533"/>
          <p:cNvGrpSpPr/>
          <p:nvPr userDrawn="1"/>
        </p:nvGrpSpPr>
        <p:grpSpPr>
          <a:xfrm>
            <a:off x="513070" y="3930699"/>
            <a:ext cx="8100431" cy="216000"/>
            <a:chOff x="696756" y="3933070"/>
            <a:chExt cx="10799169" cy="216000"/>
          </a:xfrm>
        </p:grpSpPr>
        <p:grpSp>
          <p:nvGrpSpPr>
            <p:cNvPr id="339" name="Gruppieren 338"/>
            <p:cNvGrpSpPr/>
            <p:nvPr userDrawn="1"/>
          </p:nvGrpSpPr>
          <p:grpSpPr>
            <a:xfrm>
              <a:off x="4862502" y="3933070"/>
              <a:ext cx="1080000" cy="216000"/>
              <a:chOff x="4852425" y="2304000"/>
              <a:chExt cx="1080000" cy="216000"/>
            </a:xfrm>
          </p:grpSpPr>
          <p:sp>
            <p:nvSpPr>
              <p:cNvPr id="352" name="Textfeld 351"/>
              <p:cNvSpPr txBox="1"/>
              <p:nvPr userDrawn="1"/>
            </p:nvSpPr>
            <p:spPr>
              <a:xfrm>
                <a:off x="4852425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353" name="Rechteck 352"/>
              <p:cNvSpPr/>
              <p:nvPr userDrawn="1"/>
            </p:nvSpPr>
            <p:spPr>
              <a:xfrm>
                <a:off x="4852425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326" name="Gruppieren 325"/>
            <p:cNvGrpSpPr/>
            <p:nvPr userDrawn="1"/>
          </p:nvGrpSpPr>
          <p:grpSpPr>
            <a:xfrm>
              <a:off x="696756" y="3969070"/>
              <a:ext cx="10799169" cy="180000"/>
              <a:chOff x="684986" y="6678000"/>
              <a:chExt cx="10799169" cy="180000"/>
            </a:xfrm>
          </p:grpSpPr>
          <p:sp>
            <p:nvSpPr>
              <p:cNvPr id="327" name="Textfeld 326"/>
              <p:cNvSpPr txBox="1"/>
              <p:nvPr userDrawn="1"/>
            </p:nvSpPr>
            <p:spPr>
              <a:xfrm>
                <a:off x="684986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328" name="Textfeld 327"/>
              <p:cNvSpPr txBox="1"/>
              <p:nvPr userDrawn="1"/>
            </p:nvSpPr>
            <p:spPr>
              <a:xfrm>
                <a:off x="208062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329" name="Textfeld 328"/>
              <p:cNvSpPr txBox="1"/>
              <p:nvPr userDrawn="1"/>
            </p:nvSpPr>
            <p:spPr>
              <a:xfrm>
                <a:off x="3467883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331" name="Textfeld 330"/>
              <p:cNvSpPr txBox="1"/>
              <p:nvPr userDrawn="1"/>
            </p:nvSpPr>
            <p:spPr>
              <a:xfrm>
                <a:off x="6242391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332" name="Textfeld 331"/>
              <p:cNvSpPr txBox="1"/>
              <p:nvPr userDrawn="1"/>
            </p:nvSpPr>
            <p:spPr>
              <a:xfrm>
                <a:off x="762964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333" name="Textfeld 332"/>
              <p:cNvSpPr txBox="1"/>
              <p:nvPr userDrawn="1"/>
            </p:nvSpPr>
            <p:spPr>
              <a:xfrm>
                <a:off x="901689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334" name="Textfeld 333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3" name="Gruppieren 532"/>
          <p:cNvGrpSpPr/>
          <p:nvPr userDrawn="1"/>
        </p:nvGrpSpPr>
        <p:grpSpPr>
          <a:xfrm>
            <a:off x="513070" y="4278421"/>
            <a:ext cx="8100431" cy="216000"/>
            <a:chOff x="699722" y="4293150"/>
            <a:chExt cx="10799169" cy="216000"/>
          </a:xfrm>
        </p:grpSpPr>
        <p:grpSp>
          <p:nvGrpSpPr>
            <p:cNvPr id="374" name="Gruppieren 373"/>
            <p:cNvGrpSpPr/>
            <p:nvPr userDrawn="1"/>
          </p:nvGrpSpPr>
          <p:grpSpPr>
            <a:xfrm>
              <a:off x="6254050" y="4293150"/>
              <a:ext cx="1080000" cy="216000"/>
              <a:chOff x="6240337" y="2304000"/>
              <a:chExt cx="1080000" cy="216000"/>
            </a:xfrm>
          </p:grpSpPr>
          <p:sp>
            <p:nvSpPr>
              <p:cNvPr id="384" name="Textfeld 383"/>
              <p:cNvSpPr txBox="1"/>
              <p:nvPr userDrawn="1"/>
            </p:nvSpPr>
            <p:spPr>
              <a:xfrm>
                <a:off x="6240337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50" b="1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385" name="Rechteck 384"/>
              <p:cNvSpPr/>
              <p:nvPr userDrawn="1"/>
            </p:nvSpPr>
            <p:spPr>
              <a:xfrm>
                <a:off x="6240337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360" name="Gruppieren 359"/>
            <p:cNvGrpSpPr/>
            <p:nvPr userDrawn="1"/>
          </p:nvGrpSpPr>
          <p:grpSpPr>
            <a:xfrm>
              <a:off x="699722" y="4329150"/>
              <a:ext cx="10799169" cy="180000"/>
              <a:chOff x="684986" y="6678000"/>
              <a:chExt cx="10799169" cy="180000"/>
            </a:xfrm>
          </p:grpSpPr>
          <p:sp>
            <p:nvSpPr>
              <p:cNvPr id="361" name="Textfeld 360"/>
              <p:cNvSpPr txBox="1"/>
              <p:nvPr userDrawn="1"/>
            </p:nvSpPr>
            <p:spPr>
              <a:xfrm>
                <a:off x="684986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362" name="Textfeld 361"/>
              <p:cNvSpPr txBox="1"/>
              <p:nvPr userDrawn="1"/>
            </p:nvSpPr>
            <p:spPr>
              <a:xfrm>
                <a:off x="208062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363" name="Textfeld 362"/>
              <p:cNvSpPr txBox="1"/>
              <p:nvPr userDrawn="1"/>
            </p:nvSpPr>
            <p:spPr>
              <a:xfrm>
                <a:off x="3467883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364" name="Textfeld 363"/>
              <p:cNvSpPr txBox="1"/>
              <p:nvPr userDrawn="1"/>
            </p:nvSpPr>
            <p:spPr>
              <a:xfrm>
                <a:off x="4855137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366" name="Textfeld 365"/>
              <p:cNvSpPr txBox="1"/>
              <p:nvPr userDrawn="1"/>
            </p:nvSpPr>
            <p:spPr>
              <a:xfrm>
                <a:off x="762964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367" name="Textfeld 366"/>
              <p:cNvSpPr txBox="1"/>
              <p:nvPr userDrawn="1"/>
            </p:nvSpPr>
            <p:spPr>
              <a:xfrm>
                <a:off x="901689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368" name="Textfeld 367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2" name="Gruppieren 531"/>
          <p:cNvGrpSpPr/>
          <p:nvPr userDrawn="1"/>
        </p:nvGrpSpPr>
        <p:grpSpPr>
          <a:xfrm>
            <a:off x="513070" y="4642921"/>
            <a:ext cx="8100431" cy="216000"/>
            <a:chOff x="702688" y="4653200"/>
            <a:chExt cx="10799169" cy="216000"/>
          </a:xfrm>
        </p:grpSpPr>
        <p:grpSp>
          <p:nvGrpSpPr>
            <p:cNvPr id="409" name="Gruppieren 408"/>
            <p:cNvGrpSpPr/>
            <p:nvPr userDrawn="1"/>
          </p:nvGrpSpPr>
          <p:grpSpPr>
            <a:xfrm>
              <a:off x="7645598" y="4653200"/>
              <a:ext cx="1080000" cy="216000"/>
              <a:chOff x="7628250" y="2304000"/>
              <a:chExt cx="1080000" cy="216000"/>
            </a:xfrm>
          </p:grpSpPr>
          <p:sp>
            <p:nvSpPr>
              <p:cNvPr id="416" name="Textfeld 415"/>
              <p:cNvSpPr txBox="1"/>
              <p:nvPr userDrawn="1"/>
            </p:nvSpPr>
            <p:spPr>
              <a:xfrm>
                <a:off x="7628250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417" name="Rechteck 416"/>
              <p:cNvSpPr/>
              <p:nvPr userDrawn="1"/>
            </p:nvSpPr>
            <p:spPr>
              <a:xfrm>
                <a:off x="7628250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394" name="Gruppieren 393"/>
            <p:cNvGrpSpPr/>
            <p:nvPr userDrawn="1"/>
          </p:nvGrpSpPr>
          <p:grpSpPr>
            <a:xfrm>
              <a:off x="702688" y="4689200"/>
              <a:ext cx="10799169" cy="180000"/>
              <a:chOff x="684986" y="6678000"/>
              <a:chExt cx="10799169" cy="180000"/>
            </a:xfrm>
          </p:grpSpPr>
          <p:sp>
            <p:nvSpPr>
              <p:cNvPr id="395" name="Textfeld 394"/>
              <p:cNvSpPr txBox="1"/>
              <p:nvPr userDrawn="1"/>
            </p:nvSpPr>
            <p:spPr>
              <a:xfrm>
                <a:off x="684986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396" name="Textfeld 395"/>
              <p:cNvSpPr txBox="1"/>
              <p:nvPr userDrawn="1"/>
            </p:nvSpPr>
            <p:spPr>
              <a:xfrm>
                <a:off x="208062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397" name="Textfeld 396"/>
              <p:cNvSpPr txBox="1"/>
              <p:nvPr userDrawn="1"/>
            </p:nvSpPr>
            <p:spPr>
              <a:xfrm>
                <a:off x="3467883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398" name="Textfeld 397"/>
              <p:cNvSpPr txBox="1"/>
              <p:nvPr userDrawn="1"/>
            </p:nvSpPr>
            <p:spPr>
              <a:xfrm>
                <a:off x="4855137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399" name="Textfeld 398"/>
              <p:cNvSpPr txBox="1"/>
              <p:nvPr userDrawn="1"/>
            </p:nvSpPr>
            <p:spPr>
              <a:xfrm>
                <a:off x="6242391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401" name="Textfeld 400"/>
              <p:cNvSpPr txBox="1"/>
              <p:nvPr userDrawn="1"/>
            </p:nvSpPr>
            <p:spPr>
              <a:xfrm>
                <a:off x="901689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402" name="Textfeld 401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1" name="Gruppieren 530"/>
          <p:cNvGrpSpPr/>
          <p:nvPr userDrawn="1"/>
        </p:nvGrpSpPr>
        <p:grpSpPr>
          <a:xfrm>
            <a:off x="513070" y="5007421"/>
            <a:ext cx="8100431" cy="216000"/>
            <a:chOff x="705654" y="5005588"/>
            <a:chExt cx="10799169" cy="216000"/>
          </a:xfrm>
        </p:grpSpPr>
        <p:grpSp>
          <p:nvGrpSpPr>
            <p:cNvPr id="444" name="Gruppieren 443"/>
            <p:cNvGrpSpPr/>
            <p:nvPr userDrawn="1"/>
          </p:nvGrpSpPr>
          <p:grpSpPr>
            <a:xfrm>
              <a:off x="9037146" y="5005588"/>
              <a:ext cx="1080000" cy="216000"/>
              <a:chOff x="9016162" y="2304000"/>
              <a:chExt cx="1080000" cy="216000"/>
            </a:xfrm>
          </p:grpSpPr>
          <p:sp>
            <p:nvSpPr>
              <p:cNvPr id="448" name="Textfeld 447"/>
              <p:cNvSpPr txBox="1"/>
              <p:nvPr userDrawn="1"/>
            </p:nvSpPr>
            <p:spPr>
              <a:xfrm>
                <a:off x="9016162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OUTREACH</a:t>
                </a:r>
              </a:p>
            </p:txBody>
          </p:sp>
          <p:sp>
            <p:nvSpPr>
              <p:cNvPr id="449" name="Rechteck 448"/>
              <p:cNvSpPr/>
              <p:nvPr userDrawn="1"/>
            </p:nvSpPr>
            <p:spPr>
              <a:xfrm>
                <a:off x="9016162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grpSp>
          <p:nvGrpSpPr>
            <p:cNvPr id="428" name="Gruppieren 427"/>
            <p:cNvGrpSpPr/>
            <p:nvPr userDrawn="1"/>
          </p:nvGrpSpPr>
          <p:grpSpPr>
            <a:xfrm>
              <a:off x="705654" y="5041588"/>
              <a:ext cx="10799169" cy="180000"/>
              <a:chOff x="684986" y="6678000"/>
              <a:chExt cx="10799169" cy="180000"/>
            </a:xfrm>
          </p:grpSpPr>
          <p:sp>
            <p:nvSpPr>
              <p:cNvPr id="429" name="Textfeld 428"/>
              <p:cNvSpPr txBox="1"/>
              <p:nvPr userDrawn="1"/>
            </p:nvSpPr>
            <p:spPr>
              <a:xfrm>
                <a:off x="684986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KIEL</a:t>
                </a:r>
              </a:p>
            </p:txBody>
          </p:sp>
          <p:sp>
            <p:nvSpPr>
              <p:cNvPr id="430" name="Textfeld 429"/>
              <p:cNvSpPr txBox="1"/>
              <p:nvPr userDrawn="1"/>
            </p:nvSpPr>
            <p:spPr>
              <a:xfrm>
                <a:off x="2080629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CAU</a:t>
                </a:r>
              </a:p>
            </p:txBody>
          </p:sp>
          <p:sp>
            <p:nvSpPr>
              <p:cNvPr id="431" name="Textfeld 430"/>
              <p:cNvSpPr txBox="1"/>
              <p:nvPr userDrawn="1"/>
            </p:nvSpPr>
            <p:spPr>
              <a:xfrm>
                <a:off x="3467883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GEOMAR</a:t>
                </a:r>
              </a:p>
            </p:txBody>
          </p:sp>
          <p:sp>
            <p:nvSpPr>
              <p:cNvPr id="432" name="Textfeld 431"/>
              <p:cNvSpPr txBox="1"/>
              <p:nvPr userDrawn="1"/>
            </p:nvSpPr>
            <p:spPr>
              <a:xfrm>
                <a:off x="4855137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VISIONS</a:t>
                </a:r>
              </a:p>
            </p:txBody>
          </p:sp>
          <p:sp>
            <p:nvSpPr>
              <p:cNvPr id="433" name="Textfeld 432"/>
              <p:cNvSpPr txBox="1"/>
              <p:nvPr userDrawn="1"/>
            </p:nvSpPr>
            <p:spPr>
              <a:xfrm>
                <a:off x="6242391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algn="ctr">
                  <a:defRPr sz="1200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RESEARCH</a:t>
                </a:r>
              </a:p>
            </p:txBody>
          </p:sp>
          <p:sp>
            <p:nvSpPr>
              <p:cNvPr id="434" name="Textfeld 433"/>
              <p:cNvSpPr txBox="1"/>
              <p:nvPr userDrawn="1"/>
            </p:nvSpPr>
            <p:spPr>
              <a:xfrm>
                <a:off x="762964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CAREERS</a:t>
                </a:r>
              </a:p>
            </p:txBody>
          </p:sp>
          <p:sp>
            <p:nvSpPr>
              <p:cNvPr id="436" name="Textfeld 435"/>
              <p:cNvSpPr txBox="1"/>
              <p:nvPr userDrawn="1"/>
            </p:nvSpPr>
            <p:spPr>
              <a:xfrm>
                <a:off x="10404155" y="6678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/>
              <a:p>
                <a:pPr algn="ctr" defTabSz="914400"/>
                <a:r>
                  <a:rPr lang="de-DE" sz="120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</p:grpSp>
      </p:grpSp>
      <p:grpSp>
        <p:nvGrpSpPr>
          <p:cNvPr id="530" name="Gruppieren 529"/>
          <p:cNvGrpSpPr/>
          <p:nvPr userDrawn="1"/>
        </p:nvGrpSpPr>
        <p:grpSpPr>
          <a:xfrm>
            <a:off x="513067" y="5371921"/>
            <a:ext cx="8101112" cy="216000"/>
            <a:chOff x="708620" y="5366956"/>
            <a:chExt cx="10800077" cy="216000"/>
          </a:xfrm>
        </p:grpSpPr>
        <p:grpSp>
          <p:nvGrpSpPr>
            <p:cNvPr id="479" name="Gruppieren 478"/>
            <p:cNvGrpSpPr/>
            <p:nvPr userDrawn="1"/>
          </p:nvGrpSpPr>
          <p:grpSpPr>
            <a:xfrm>
              <a:off x="10428697" y="5366956"/>
              <a:ext cx="1080000" cy="216000"/>
              <a:chOff x="10404077" y="2304000"/>
              <a:chExt cx="1080000" cy="216000"/>
            </a:xfrm>
          </p:grpSpPr>
          <p:sp>
            <p:nvSpPr>
              <p:cNvPr id="480" name="Textfeld 479"/>
              <p:cNvSpPr txBox="1"/>
              <p:nvPr userDrawn="1"/>
            </p:nvSpPr>
            <p:spPr>
              <a:xfrm>
                <a:off x="10404077" y="2340000"/>
                <a:ext cx="1080000" cy="1800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txBody>
              <a:bodyPr wrap="none" lIns="0" tIns="0" rIns="0" bIns="18000" rtlCol="0" anchor="ctr" anchorCtr="0">
                <a:noAutofit/>
              </a:bodyPr>
              <a:lstStyle>
                <a:defPPr>
                  <a:defRPr lang="de-DE"/>
                </a:defPPr>
                <a:lvl1pPr lvl="0" algn="ctr">
                  <a:defRPr sz="1200" b="1">
                    <a:solidFill>
                      <a:schemeClr val="bg2"/>
                    </a:solidFill>
                  </a:defRPr>
                </a:lvl1pPr>
              </a:lstStyle>
              <a:p>
                <a:pPr defTabSz="914400"/>
                <a:r>
                  <a:rPr lang="de-DE" sz="1250" smtClean="0">
                    <a:solidFill>
                      <a:srgbClr val="FFFFFF"/>
                    </a:solidFill>
                    <a:latin typeface="Calibri"/>
                    <a:ea typeface="ＭＳ Ｐゴシック" pitchFamily="34" charset="-128"/>
                    <a:cs typeface="ＭＳ Ｐゴシック" charset="0"/>
                  </a:rPr>
                  <a:t>PERSPECTIVES</a:t>
                </a:r>
              </a:p>
            </p:txBody>
          </p:sp>
          <p:sp>
            <p:nvSpPr>
              <p:cNvPr id="481" name="Rechteck 480"/>
              <p:cNvSpPr/>
              <p:nvPr userDrawn="1"/>
            </p:nvSpPr>
            <p:spPr>
              <a:xfrm>
                <a:off x="10404077" y="2304000"/>
                <a:ext cx="1080000" cy="21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de-DE">
                  <a:solidFill>
                    <a:srgbClr val="11216E"/>
                  </a:solidFill>
                  <a:latin typeface="Calibri"/>
                </a:endParaRPr>
              </a:p>
            </p:txBody>
          </p:sp>
        </p:grpSp>
        <p:sp>
          <p:nvSpPr>
            <p:cNvPr id="463" name="Textfeld 462"/>
            <p:cNvSpPr txBox="1"/>
            <p:nvPr userDrawn="1"/>
          </p:nvSpPr>
          <p:spPr>
            <a:xfrm>
              <a:off x="708620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KIEL</a:t>
              </a:r>
            </a:p>
          </p:txBody>
        </p:sp>
        <p:sp>
          <p:nvSpPr>
            <p:cNvPr id="464" name="Textfeld 463"/>
            <p:cNvSpPr txBox="1"/>
            <p:nvPr userDrawn="1"/>
          </p:nvSpPr>
          <p:spPr>
            <a:xfrm>
              <a:off x="2104263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CAU</a:t>
              </a:r>
            </a:p>
          </p:txBody>
        </p:sp>
        <p:sp>
          <p:nvSpPr>
            <p:cNvPr id="465" name="Textfeld 464"/>
            <p:cNvSpPr txBox="1"/>
            <p:nvPr userDrawn="1"/>
          </p:nvSpPr>
          <p:spPr>
            <a:xfrm>
              <a:off x="3491517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GEOMAR</a:t>
              </a:r>
            </a:p>
          </p:txBody>
        </p:sp>
        <p:sp>
          <p:nvSpPr>
            <p:cNvPr id="466" name="Textfeld 465"/>
            <p:cNvSpPr txBox="1"/>
            <p:nvPr userDrawn="1"/>
          </p:nvSpPr>
          <p:spPr>
            <a:xfrm>
              <a:off x="4878771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VISIONS</a:t>
              </a:r>
            </a:p>
          </p:txBody>
        </p:sp>
        <p:sp>
          <p:nvSpPr>
            <p:cNvPr id="467" name="Textfeld 466"/>
            <p:cNvSpPr txBox="1"/>
            <p:nvPr userDrawn="1"/>
          </p:nvSpPr>
          <p:spPr>
            <a:xfrm>
              <a:off x="6266025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chemeClr val="bg2"/>
                  </a:solidFill>
                </a:defRPr>
              </a:lvl1pPr>
            </a:lstStyle>
            <a:p>
              <a:pPr defTabSz="914400"/>
              <a:r>
                <a:rPr lang="de-DE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RESEARCH</a:t>
              </a:r>
            </a:p>
          </p:txBody>
        </p:sp>
        <p:sp>
          <p:nvSpPr>
            <p:cNvPr id="468" name="Textfeld 467"/>
            <p:cNvSpPr txBox="1"/>
            <p:nvPr userDrawn="1"/>
          </p:nvSpPr>
          <p:spPr>
            <a:xfrm>
              <a:off x="7653279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CAREERS</a:t>
              </a:r>
            </a:p>
          </p:txBody>
        </p:sp>
        <p:sp>
          <p:nvSpPr>
            <p:cNvPr id="469" name="Textfeld 468"/>
            <p:cNvSpPr txBox="1"/>
            <p:nvPr userDrawn="1"/>
          </p:nvSpPr>
          <p:spPr>
            <a:xfrm>
              <a:off x="9040533" y="5402956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OUTREACH</a:t>
              </a:r>
            </a:p>
          </p:txBody>
        </p:sp>
      </p:grpSp>
      <p:grpSp>
        <p:nvGrpSpPr>
          <p:cNvPr id="496" name="Gruppieren 495"/>
          <p:cNvGrpSpPr/>
          <p:nvPr userDrawn="1"/>
        </p:nvGrpSpPr>
        <p:grpSpPr>
          <a:xfrm>
            <a:off x="513070" y="5761588"/>
            <a:ext cx="8100431" cy="180000"/>
            <a:chOff x="684986" y="6678000"/>
            <a:chExt cx="10799169" cy="180000"/>
          </a:xfrm>
        </p:grpSpPr>
        <p:sp>
          <p:nvSpPr>
            <p:cNvPr id="497" name="Textfeld 496"/>
            <p:cNvSpPr txBox="1"/>
            <p:nvPr userDrawn="1"/>
          </p:nvSpPr>
          <p:spPr>
            <a:xfrm>
              <a:off x="684986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KIEL</a:t>
              </a:r>
            </a:p>
          </p:txBody>
        </p:sp>
        <p:sp>
          <p:nvSpPr>
            <p:cNvPr id="498" name="Textfeld 497"/>
            <p:cNvSpPr txBox="1"/>
            <p:nvPr userDrawn="1"/>
          </p:nvSpPr>
          <p:spPr>
            <a:xfrm>
              <a:off x="2080629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CAU</a:t>
              </a:r>
            </a:p>
          </p:txBody>
        </p:sp>
        <p:sp>
          <p:nvSpPr>
            <p:cNvPr id="499" name="Textfeld 498"/>
            <p:cNvSpPr txBox="1"/>
            <p:nvPr userDrawn="1"/>
          </p:nvSpPr>
          <p:spPr>
            <a:xfrm>
              <a:off x="3467883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GEOMAR</a:t>
              </a:r>
            </a:p>
          </p:txBody>
        </p:sp>
        <p:sp>
          <p:nvSpPr>
            <p:cNvPr id="500" name="Textfeld 499"/>
            <p:cNvSpPr txBox="1"/>
            <p:nvPr userDrawn="1"/>
          </p:nvSpPr>
          <p:spPr>
            <a:xfrm>
              <a:off x="4855137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VISIONS</a:t>
              </a:r>
            </a:p>
          </p:txBody>
        </p:sp>
        <p:sp>
          <p:nvSpPr>
            <p:cNvPr id="501" name="Textfeld 500"/>
            <p:cNvSpPr txBox="1"/>
            <p:nvPr userDrawn="1"/>
          </p:nvSpPr>
          <p:spPr>
            <a:xfrm>
              <a:off x="6242391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>
              <a:defPPr>
                <a:defRPr lang="de-DE"/>
              </a:defPPr>
              <a:lvl1pPr algn="ctr">
                <a:defRPr sz="1200">
                  <a:solidFill>
                    <a:schemeClr val="bg2"/>
                  </a:solidFill>
                </a:defRPr>
              </a:lvl1pPr>
            </a:lstStyle>
            <a:p>
              <a:pPr defTabSz="914400"/>
              <a:r>
                <a:rPr lang="de-DE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RESEARCH</a:t>
              </a:r>
            </a:p>
          </p:txBody>
        </p:sp>
        <p:sp>
          <p:nvSpPr>
            <p:cNvPr id="502" name="Textfeld 501"/>
            <p:cNvSpPr txBox="1"/>
            <p:nvPr userDrawn="1"/>
          </p:nvSpPr>
          <p:spPr>
            <a:xfrm>
              <a:off x="7629645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CAREERS</a:t>
              </a:r>
            </a:p>
          </p:txBody>
        </p:sp>
        <p:sp>
          <p:nvSpPr>
            <p:cNvPr id="503" name="Textfeld 502"/>
            <p:cNvSpPr txBox="1"/>
            <p:nvPr userDrawn="1"/>
          </p:nvSpPr>
          <p:spPr>
            <a:xfrm>
              <a:off x="9016899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OUTREACH</a:t>
              </a:r>
            </a:p>
          </p:txBody>
        </p:sp>
        <p:sp>
          <p:nvSpPr>
            <p:cNvPr id="504" name="Textfeld 503"/>
            <p:cNvSpPr txBox="1"/>
            <p:nvPr userDrawn="1"/>
          </p:nvSpPr>
          <p:spPr>
            <a:xfrm>
              <a:off x="10404155" y="6678000"/>
              <a:ext cx="1080000" cy="180000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p:spPr>
          <p:txBody>
            <a:bodyPr wrap="none" lIns="0" tIns="0" rIns="0" bIns="18000" rtlCol="0" anchor="ctr" anchorCtr="0">
              <a:noAutofit/>
            </a:bodyPr>
            <a:lstStyle/>
            <a:p>
              <a:pPr algn="ctr" defTabSz="914400"/>
              <a:r>
                <a:rPr lang="de-DE" sz="120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ＭＳ Ｐゴシック" charset="0"/>
                </a:rPr>
                <a:t>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5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070" y="468000"/>
            <a:ext cx="6750879" cy="504000"/>
          </a:xfrm>
        </p:spPr>
        <p:txBody>
          <a:bodyPr wrap="none" lIns="0" tIns="0" rIns="0" bIns="0" anchor="ctr" anchorCtr="0"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741-1C51-4F6A-A92B-31C3D3247A42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89" name="Bildplatzhalter 188"/>
          <p:cNvSpPr>
            <a:spLocks noGrp="1"/>
          </p:cNvSpPr>
          <p:nvPr>
            <p:ph type="pic" sz="quarter" idx="13"/>
          </p:nvPr>
        </p:nvSpPr>
        <p:spPr>
          <a:xfrm>
            <a:off x="513067" y="1440000"/>
            <a:ext cx="8101054" cy="5040000"/>
          </a:xfrm>
        </p:spPr>
        <p:txBody>
          <a:bodyPr lIns="180000" tIns="180000" rIns="180000" bIns="180000"/>
          <a:lstStyle>
            <a:lvl1pPr marL="0" indent="0">
              <a:buFontTx/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3066" y="4320000"/>
            <a:ext cx="8101054" cy="1620000"/>
          </a:xfrm>
          <a:gradFill flip="none" rotWithShape="1"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</p:spPr>
        <p:txBody>
          <a:bodyPr wrap="square" lIns="360000" tIns="36000" rIns="360000" bIns="72000"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accent3"/>
                </a:solidFill>
                <a:effectLst>
                  <a:outerShdw blurRad="381000" algn="l" rotWithShape="0">
                    <a:srgbClr val="FFFFFF"/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14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067" y="1764000"/>
            <a:ext cx="8101054" cy="4716000"/>
          </a:xfrm>
        </p:spPr>
        <p:txBody>
          <a:bodyPr lIns="0" tIns="0" rIns="0" bIns="0">
            <a:normAutofit/>
          </a:bodyPr>
          <a:lstStyle>
            <a:lvl1pPr marL="1762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36575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896938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258888" indent="-185738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6113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F84C-F924-48F7-91B6-3F561E1BA1A6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92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513067" y="1206000"/>
            <a:ext cx="8101054" cy="288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905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067" y="1764000"/>
            <a:ext cx="8101054" cy="4716000"/>
          </a:xfrm>
        </p:spPr>
        <p:txBody>
          <a:bodyPr lIns="0" tIns="0" rIns="0" bIns="0">
            <a:normAutofit/>
          </a:bodyPr>
          <a:lstStyle>
            <a:lvl1pPr marL="1762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536575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896938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258888" indent="-185738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611313" indent="-176213">
              <a:spcBef>
                <a:spcPts val="600"/>
              </a:spcBef>
              <a:buClr>
                <a:schemeClr val="tx1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DDE9-E820-40D2-9539-85F715D30E90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</a:rPr>
              <a:pPr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latin typeface="Calibri"/>
              </a:rPr>
              <a:t>SLIDE </a:t>
            </a:r>
            <a:fld id="{5131E62C-97EB-4B40-B430-1D42F07B9D3E}" type="slidenum">
              <a:rPr lang="de-DE" smtClean="0">
                <a:latin typeface="Calibri"/>
              </a:rPr>
              <a:pPr/>
              <a:t>‹Nr.›</a:t>
            </a:fld>
            <a:endParaRPr lang="de-DE">
              <a:latin typeface="Calibri"/>
            </a:endParaRPr>
          </a:p>
        </p:txBody>
      </p:sp>
      <p:sp>
        <p:nvSpPr>
          <p:cNvPr id="192" name="Textplatzhalter 191"/>
          <p:cNvSpPr>
            <a:spLocks noGrp="1"/>
          </p:cNvSpPr>
          <p:nvPr>
            <p:ph type="body" sz="quarter" idx="13" hasCustomPrompt="1"/>
          </p:nvPr>
        </p:nvSpPr>
        <p:spPr>
          <a:xfrm>
            <a:off x="513067" y="1206000"/>
            <a:ext cx="8101054" cy="288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smtClean="0"/>
              <a:t>Textmasterformat für 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34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0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4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6" Type="http://schemas.openxmlformats.org/officeDocument/2006/relationships/image" Target="../media/image10.jpeg"/><Relationship Id="rId17" Type="http://schemas.openxmlformats.org/officeDocument/2006/relationships/image" Target="../media/image11.jpeg"/><Relationship Id="rId18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theme" Target="../theme/theme5.xml"/><Relationship Id="rId21" Type="http://schemas.openxmlformats.org/officeDocument/2006/relationships/image" Target="../media/image16.jpeg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5983-DC54-194E-B5EA-EB531FF7B411}" type="datetimeFigureOut">
              <a:rPr lang="de-DE" smtClean="0"/>
              <a:t>17/06/14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FC6E-8A73-014E-9D25-375BF4C95D8C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54" y="6060692"/>
            <a:ext cx="3097726" cy="6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8" descr="geomar_logo_eng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3" y="6075566"/>
            <a:ext cx="1595114" cy="6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250825" y="1268413"/>
            <a:ext cx="8893175" cy="5589587"/>
          </a:xfrm>
          <a:prstGeom prst="rect">
            <a:avLst/>
          </a:prstGeom>
          <a:solidFill>
            <a:srgbClr val="DEE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Microsoft Sans Serif" pitchFamily="34" charset="0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0638"/>
            <a:ext cx="70564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4801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05AB4B6-0C4D-4B88-9528-773F80A70FDA}" type="slidenum">
              <a:rPr lang="de-DE">
                <a:solidFill>
                  <a:srgbClr val="003366"/>
                </a:solidFill>
                <a:latin typeface="Microsoft Sans Serif" pitchFamily="34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3366"/>
              </a:solidFill>
              <a:latin typeface="Microsoft Sans Serif" pitchFamily="34" charset="0"/>
              <a:cs typeface="Arial" charset="0"/>
            </a:endParaRP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76200" y="1268413"/>
            <a:ext cx="358775" cy="558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EE7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Microsoft Sans Serif" pitchFamily="34" charset="0"/>
              <a:cs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31" name="Picture 10" descr="cau_kl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197600"/>
            <a:ext cx="1447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2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341313"/>
            <a:ext cx="14366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4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 sz="2400">
          <a:solidFill>
            <a:schemeClr val="tx1"/>
          </a:solidFill>
          <a:latin typeface="+mn-lt"/>
        </a:defRPr>
      </a:lvl2pPr>
      <a:lvl3pPr marL="654050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tx1"/>
          </a:solidFill>
          <a:latin typeface="+mn-lt"/>
        </a:defRPr>
      </a:lvl3pPr>
      <a:lvl4pPr marL="814388" indent="-158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950913" indent="-134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5pPr>
      <a:lvl6pPr marL="14081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6pPr>
      <a:lvl7pPr marL="18653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7pPr>
      <a:lvl8pPr marL="23225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8pPr>
      <a:lvl9pPr marL="2779713" indent="-134938" algn="l" rtl="0" fontAlgn="base">
        <a:spcBef>
          <a:spcPct val="20000"/>
        </a:spcBef>
        <a:spcAft>
          <a:spcPct val="0"/>
        </a:spcAft>
        <a:buClr>
          <a:schemeClr val="accent2"/>
        </a:buClr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PT_Inhalt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916114"/>
            <a:ext cx="79216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3176588"/>
            <a:ext cx="792162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9" y="6424613"/>
            <a:ext cx="67802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GEOMAR </a:t>
            </a:r>
            <a:r>
              <a:rPr lang="de-DE" dirty="0" err="1" smtClean="0">
                <a:solidFill>
                  <a:srgbClr val="808080"/>
                </a:solidFill>
                <a:latin typeface="Arial" charset="0"/>
                <a:cs typeface="Arial" charset="0"/>
              </a:rPr>
              <a:t>Overview</a:t>
            </a:r>
            <a:r>
              <a:rPr lang="de-DE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 | </a:t>
            </a:r>
            <a:r>
              <a:rPr lang="de-DE" dirty="0" err="1" smtClean="0">
                <a:solidFill>
                  <a:srgbClr val="808080"/>
                </a:solidFill>
                <a:latin typeface="Arial" charset="0"/>
                <a:cs typeface="Arial" charset="0"/>
              </a:rPr>
              <a:t>March</a:t>
            </a:r>
            <a:r>
              <a:rPr lang="de-DE" dirty="0" smtClean="0">
                <a:solidFill>
                  <a:srgbClr val="808080"/>
                </a:solidFill>
                <a:latin typeface="Arial" charset="0"/>
                <a:cs typeface="Arial" charset="0"/>
              </a:rPr>
              <a:t> 6, 2012       Dr. Andreas Villwock</a:t>
            </a:r>
            <a:endParaRPr lang="de-DE" dirty="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237288"/>
            <a:ext cx="79216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Bild 7" descr="HG_LOGO_S_ENG_RGB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13" y="6324600"/>
            <a:ext cx="1080000" cy="477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2pPr>
      <a:lvl3pPr marL="541338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720725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4pPr>
      <a:lvl5pPr marL="9001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5pPr>
      <a:lvl6pPr marL="13573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18145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22717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2728913" indent="-1778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 bwMode="auto">
          <a:xfrm>
            <a:off x="190500" y="939800"/>
            <a:ext cx="8763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4" descr="ozean08_4c_dtsch_transp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142875"/>
            <a:ext cx="1828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 userDrawn="1"/>
        </p:nvCxnSpPr>
        <p:spPr bwMode="auto">
          <a:xfrm>
            <a:off x="215900" y="6138863"/>
            <a:ext cx="8763000" cy="15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PartnerLogos_Farbe_klein_Mu_schwarz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6429375"/>
            <a:ext cx="25717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" descr="geomar_logo_eng_kurz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6453188"/>
            <a:ext cx="576262" cy="2317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3070" y="468000"/>
            <a:ext cx="6750879" cy="50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3067" y="1439999"/>
            <a:ext cx="8101054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15158" y="36000"/>
            <a:ext cx="783102" cy="36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613D9C5-75C3-40A9-804F-43F507729015}" type="datetime1">
              <a:rPr lang="de-DE" smtClean="0">
                <a:solidFill>
                  <a:srgbClr val="572381">
                    <a:lumMod val="20000"/>
                    <a:lumOff val="80000"/>
                  </a:srgbClr>
                </a:solidFill>
                <a:latin typeface="Calibri"/>
                <a:ea typeface="ＭＳ Ｐゴシック" pitchFamily="34" charset="-128"/>
                <a:cs typeface="ＭＳ Ｐゴシック" charset="0"/>
              </a:rPr>
              <a:pPr defTabSz="914400"/>
              <a:t>17/06/14</a:t>
            </a:fld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25264" y="36000"/>
            <a:ext cx="5238682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srgbClr val="572381">
                  <a:lumMod val="20000"/>
                  <a:lumOff val="80000"/>
                </a:srgbClr>
              </a:solidFill>
              <a:latin typeface="Calibri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3067" y="36000"/>
            <a:ext cx="675088" cy="36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rgbClr val="572381"/>
                </a:solidFill>
              </a:defRPr>
            </a:lvl1pPr>
          </a:lstStyle>
          <a:p>
            <a:pPr defTabSz="914400"/>
            <a:r>
              <a:rPr lang="de-DE" smtClean="0">
                <a:latin typeface="Calibri"/>
                <a:ea typeface="ＭＳ Ｐゴシック" pitchFamily="34" charset="-128"/>
                <a:cs typeface="ＭＳ Ｐゴシック" charset="0"/>
              </a:rPr>
              <a:t>SLIDE </a:t>
            </a:r>
            <a:fld id="{5131E62C-97EB-4B40-B430-1D42F07B9D3E}" type="slidenum">
              <a:rPr lang="de-DE" smtClean="0">
                <a:latin typeface="Calibri"/>
                <a:ea typeface="ＭＳ Ｐゴシック" pitchFamily="34" charset="-128"/>
                <a:cs typeface="ＭＳ Ｐゴシック" charset="0"/>
              </a:rPr>
              <a:pPr defTabSz="914400"/>
              <a:t>‹Nr.›</a:t>
            </a:fld>
            <a:endParaRPr lang="de-DE">
              <a:latin typeface="Calibri"/>
              <a:ea typeface="ＭＳ Ｐゴシック" pitchFamily="34" charset="-128"/>
              <a:cs typeface="ＭＳ Ｐゴシック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243035" y="1008001"/>
            <a:ext cx="8641125" cy="1588"/>
          </a:xfrm>
          <a:prstGeom prst="line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fik 4" descr="ozean08-4c-engl.jp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676" y="90551"/>
            <a:ext cx="1609725" cy="6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defTabSz="9144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176213" algn="l" defTabSz="9144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85738" algn="l" defTabSz="9144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6213" algn="l" defTabSz="9144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1" Type="http://schemas.microsoft.com/office/2007/relationships/media" Target="file://localhost/Users/jkarstensen/Movies/glider_large_winmedia9.avi" TargetMode="External"/><Relationship Id="rId2" Type="http://schemas.openxmlformats.org/officeDocument/2006/relationships/video" Target="file://localhost/Users/jkarstensen/Movies/glider_large_winmedia9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23850" y="4324350"/>
            <a:ext cx="8496300" cy="1079500"/>
          </a:xfrm>
        </p:spPr>
        <p:txBody>
          <a:bodyPr/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EGO conference </a:t>
            </a:r>
            <a:br>
              <a:rPr lang="en-GB" dirty="0"/>
            </a:br>
            <a:r>
              <a:rPr lang="en-GB" dirty="0"/>
              <a:t>&amp; Final COST ES0904 symposium</a:t>
            </a:r>
            <a:endParaRPr lang="en-US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23850" y="5517232"/>
            <a:ext cx="8496300" cy="982662"/>
          </a:xfrm>
        </p:spPr>
        <p:txBody>
          <a:bodyPr/>
          <a:lstStyle/>
          <a:p>
            <a:r>
              <a:rPr lang="en-US" dirty="0" smtClean="0"/>
              <a:t>Kiel, Germany, 16 – 17 June 2014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259632" y="2204864"/>
            <a:ext cx="6688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6000" dirty="0" smtClean="0">
                <a:solidFill>
                  <a:srgbClr val="000000"/>
                </a:solidFill>
                <a:latin typeface="Matura MT Script Capitals" pitchFamily="66" charset="0"/>
                <a:cs typeface="Arial" charset="0"/>
              </a:rPr>
              <a:t>Welcome in Kiel !</a:t>
            </a:r>
            <a:endParaRPr lang="en-US" sz="6000" dirty="0">
              <a:solidFill>
                <a:srgbClr val="000000"/>
              </a:solidFill>
              <a:latin typeface="Matura MT Script Capital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0553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Helmholtz Centre </a:t>
            </a:r>
            <a:r>
              <a:rPr lang="de-DE" dirty="0" err="1" smtClean="0"/>
              <a:t>for</a:t>
            </a:r>
            <a:r>
              <a:rPr lang="de-DE" dirty="0" smtClean="0"/>
              <a:t> Ocean Research Kiel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11188" y="2341563"/>
            <a:ext cx="7999411" cy="403225"/>
          </a:xfrm>
        </p:spPr>
        <p:txBody>
          <a:bodyPr/>
          <a:lstStyle/>
          <a:p>
            <a:r>
              <a:rPr lang="de-DE" dirty="0" smtClean="0"/>
              <a:t>West </a:t>
            </a:r>
            <a:r>
              <a:rPr lang="de-DE" dirty="0" err="1" smtClean="0"/>
              <a:t>shore</a:t>
            </a:r>
            <a:r>
              <a:rPr lang="de-DE" dirty="0" smtClean="0"/>
              <a:t> (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IfM</a:t>
            </a:r>
            <a:r>
              <a:rPr lang="de-DE" dirty="0" smtClean="0"/>
              <a:t>)		         East </a:t>
            </a:r>
            <a:r>
              <a:rPr lang="de-DE" dirty="0" err="1" smtClean="0"/>
              <a:t>shore</a:t>
            </a:r>
            <a:r>
              <a:rPr lang="de-DE" dirty="0" smtClean="0"/>
              <a:t> (</a:t>
            </a:r>
            <a:r>
              <a:rPr lang="de-DE" dirty="0" err="1" smtClean="0"/>
              <a:t>former</a:t>
            </a:r>
            <a:r>
              <a:rPr lang="de-DE" dirty="0" smtClean="0"/>
              <a:t> Geomar)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Marine Research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tradition</a:t>
            </a:r>
            <a:r>
              <a:rPr lang="de-DE" dirty="0" smtClean="0"/>
              <a:t> and </a:t>
            </a:r>
            <a:r>
              <a:rPr lang="de-DE" dirty="0" err="1" smtClean="0"/>
              <a:t>innovation</a:t>
            </a:r>
            <a:endParaRPr lang="de-DE" dirty="0" smtClean="0"/>
          </a:p>
        </p:txBody>
      </p:sp>
      <p:pic>
        <p:nvPicPr>
          <p:cNvPr id="11" name="Inhaltsplatzhalter 10" descr="2009-05-28_IFM-GEOMAR_Aquarium06_0002_Foto_Gulyas_Paasc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44" r="-41644"/>
          <a:stretch>
            <a:fillRect/>
          </a:stretch>
        </p:blipFill>
        <p:spPr>
          <a:xfrm>
            <a:off x="-1216025" y="2986088"/>
            <a:ext cx="7921625" cy="2881312"/>
          </a:xfrm>
        </p:spPr>
      </p:pic>
      <p:pic>
        <p:nvPicPr>
          <p:cNvPr id="13" name="Bild 12" descr="ostufer_ausschnitt_s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971800"/>
            <a:ext cx="220191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Major Research Topics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</a:rPr>
              <a:t> The role of the ocean in climate change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chemeClr val="accent3"/>
                </a:solidFill>
                <a:latin typeface="Arial"/>
                <a:cs typeface="Arial"/>
              </a:rPr>
              <a:t> Anthropogenic impact on marine ecosystems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latin typeface="Arial"/>
                <a:cs typeface="Arial"/>
              </a:rPr>
              <a:t> Biological, mineral and energy resources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chemeClr val="accent3"/>
                </a:solidFill>
                <a:latin typeface="Arial"/>
                <a:cs typeface="Arial"/>
              </a:rPr>
              <a:t> Plate tectonics and marine hazards</a:t>
            </a:r>
            <a:endParaRPr lang="en-GB" dirty="0" smtClean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9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Major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>
              <a:spcAft>
                <a:spcPts val="600"/>
              </a:spcAft>
            </a:pPr>
            <a:r>
              <a:rPr lang="en-GB" b="1" dirty="0" smtClean="0">
                <a:latin typeface="Verdana" charset="0"/>
              </a:rPr>
              <a:t>The role of the ocean in climate change</a:t>
            </a:r>
            <a:r>
              <a:rPr lang="en-GB" dirty="0" smtClean="0">
                <a:latin typeface="Verdana" charset="0"/>
              </a:rPr>
              <a:t>: temperature and sea level rise, extreme events, CO</a:t>
            </a:r>
            <a:r>
              <a:rPr lang="en-GB" baseline="-25000" dirty="0" smtClean="0">
                <a:latin typeface="Verdana" charset="0"/>
              </a:rPr>
              <a:t>2</a:t>
            </a:r>
            <a:r>
              <a:rPr lang="en-GB" dirty="0" smtClean="0">
                <a:latin typeface="Verdana" charset="0"/>
              </a:rPr>
              <a:t> budget</a:t>
            </a:r>
          </a:p>
          <a:p>
            <a:pPr marL="292100" indent="-292100">
              <a:spcAft>
                <a:spcPts val="600"/>
              </a:spcAft>
            </a:pPr>
            <a:r>
              <a:rPr lang="en-GB" b="1" dirty="0" smtClean="0">
                <a:solidFill>
                  <a:srgbClr val="000000"/>
                </a:solidFill>
                <a:latin typeface="Verdana" charset="0"/>
              </a:rPr>
              <a:t>Anthropogenic impact on marine ecosystems</a:t>
            </a:r>
            <a:r>
              <a:rPr lang="en-GB" dirty="0" smtClean="0">
                <a:solidFill>
                  <a:srgbClr val="000000"/>
                </a:solidFill>
                <a:latin typeface="Verdana" charset="0"/>
              </a:rPr>
              <a:t>: food webs, ecosystem and climate change, ocean acidification, overfishing, aliens</a:t>
            </a:r>
          </a:p>
          <a:p>
            <a:pPr marL="292100" indent="-292100">
              <a:spcAft>
                <a:spcPts val="600"/>
              </a:spcAft>
            </a:pPr>
            <a:r>
              <a:rPr lang="en-GB" b="1" dirty="0" smtClean="0">
                <a:solidFill>
                  <a:srgbClr val="000000"/>
                </a:solidFill>
                <a:latin typeface="Verdana" charset="0"/>
              </a:rPr>
              <a:t>Marine resources</a:t>
            </a:r>
            <a:r>
              <a:rPr lang="en-GB" dirty="0" smtClean="0">
                <a:solidFill>
                  <a:srgbClr val="000000"/>
                </a:solidFill>
                <a:latin typeface="Verdana" charset="0"/>
              </a:rPr>
              <a:t>: natural substances from the sea, gas hydrates, mineral resources</a:t>
            </a:r>
          </a:p>
          <a:p>
            <a:pPr marL="292100" indent="-292100">
              <a:spcAft>
                <a:spcPts val="600"/>
              </a:spcAft>
            </a:pPr>
            <a:r>
              <a:rPr lang="en-GB" b="1" dirty="0" smtClean="0">
                <a:solidFill>
                  <a:srgbClr val="000000"/>
                </a:solidFill>
                <a:latin typeface="Verdana" charset="0"/>
              </a:rPr>
              <a:t>Plate tectonics and natural hazards</a:t>
            </a:r>
            <a:r>
              <a:rPr lang="en-GB" dirty="0" smtClean="0">
                <a:solidFill>
                  <a:srgbClr val="000000"/>
                </a:solidFill>
                <a:latin typeface="Verdana" charset="0"/>
              </a:rPr>
              <a:t>: </a:t>
            </a:r>
            <a:r>
              <a:rPr lang="en-GB" dirty="0" err="1" smtClean="0">
                <a:solidFill>
                  <a:srgbClr val="000000"/>
                </a:solidFill>
                <a:latin typeface="Verdana" charset="0"/>
              </a:rPr>
              <a:t>subduction</a:t>
            </a:r>
            <a:r>
              <a:rPr lang="en-GB" dirty="0" smtClean="0">
                <a:solidFill>
                  <a:srgbClr val="000000"/>
                </a:solidFill>
                <a:latin typeface="Verdana" charset="0"/>
              </a:rPr>
              <a:t> zones volcanism, and tsunamis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deep-sea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Helmholtz Centre </a:t>
            </a:r>
            <a:r>
              <a:rPr lang="de-DE" dirty="0" err="1" smtClean="0"/>
              <a:t>for</a:t>
            </a:r>
            <a:r>
              <a:rPr lang="de-DE" dirty="0" smtClean="0"/>
              <a:t> Ocean Research Kiel</a:t>
            </a:r>
          </a:p>
        </p:txBody>
      </p:sp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Infrastructure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2400" dirty="0" smtClean="0">
                <a:latin typeface="Arial"/>
                <a:cs typeface="Arial"/>
              </a:rPr>
              <a:t>Research </a:t>
            </a:r>
            <a:r>
              <a:rPr lang="de-DE" sz="2400" dirty="0" err="1" smtClean="0">
                <a:latin typeface="Arial"/>
                <a:cs typeface="Arial"/>
              </a:rPr>
              <a:t>vessels</a:t>
            </a:r>
            <a:endParaRPr lang="de-DE" sz="24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2400" dirty="0" err="1" smtClean="0">
                <a:solidFill>
                  <a:schemeClr val="accent3"/>
                </a:solidFill>
                <a:latin typeface="Arial"/>
                <a:cs typeface="Arial"/>
              </a:rPr>
              <a:t>Large-scale</a:t>
            </a:r>
            <a:r>
              <a:rPr lang="de-DE" sz="2400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de-DE" sz="2400" dirty="0" err="1" smtClean="0">
                <a:solidFill>
                  <a:schemeClr val="accent3"/>
                </a:solidFill>
                <a:latin typeface="Arial"/>
                <a:cs typeface="Arial"/>
              </a:rPr>
              <a:t>equipment</a:t>
            </a:r>
            <a:endParaRPr lang="de-DE" sz="2400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2400" dirty="0" smtClean="0">
                <a:latin typeface="Arial"/>
                <a:cs typeface="Arial"/>
              </a:rPr>
              <a:t>Isotope- and </a:t>
            </a:r>
            <a:r>
              <a:rPr lang="de-DE" sz="2400" dirty="0" err="1" smtClean="0">
                <a:latin typeface="Arial"/>
                <a:cs typeface="Arial"/>
              </a:rPr>
              <a:t>trace</a:t>
            </a:r>
            <a:r>
              <a:rPr lang="de-DE" sz="2400" dirty="0" smtClean="0">
                <a:latin typeface="Arial"/>
                <a:cs typeface="Arial"/>
              </a:rPr>
              <a:t> metal </a:t>
            </a:r>
            <a:r>
              <a:rPr lang="de-DE" sz="2400" dirty="0" err="1" smtClean="0">
                <a:latin typeface="Arial"/>
                <a:cs typeface="Arial"/>
              </a:rPr>
              <a:t>analytics</a:t>
            </a:r>
            <a:endParaRPr lang="de-DE" sz="24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sz="2400" dirty="0" err="1" smtClean="0">
                <a:solidFill>
                  <a:schemeClr val="accent3"/>
                </a:solidFill>
                <a:latin typeface="Arial"/>
                <a:cs typeface="Arial"/>
              </a:rPr>
              <a:t>Modelling</a:t>
            </a:r>
            <a:endParaRPr lang="de-DE" dirty="0" smtClean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9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66" y="1550388"/>
            <a:ext cx="6326193" cy="384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m501_metv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67000" cy="187642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pic>
        <p:nvPicPr>
          <p:cNvPr id="75784" name="Picture 8" descr="N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0" y="3505200"/>
            <a:ext cx="22923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 descr="DSCN28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20" y="5222014"/>
            <a:ext cx="1971112" cy="14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7196137" y="3600450"/>
            <a:ext cx="1458152" cy="33855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RV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cs typeface="Arial" charset="0"/>
              </a:rPr>
              <a:t>Polarstern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448425" y="1600200"/>
            <a:ext cx="1161596" cy="33855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RV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cs typeface="Arial" charset="0"/>
              </a:rPr>
              <a:t>Meteor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65320" y="5052738"/>
            <a:ext cx="1971112" cy="33855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RV </a:t>
            </a:r>
            <a:r>
              <a:rPr lang="de-DE" sz="1600" dirty="0">
                <a:solidFill>
                  <a:srgbClr val="FFFFFF"/>
                </a:solidFill>
                <a:latin typeface="Arial" charset="0"/>
                <a:cs typeface="Arial" charset="0"/>
              </a:rPr>
              <a:t>Maria S. Merian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4733181" y="5021437"/>
            <a:ext cx="1343158" cy="33855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RV Sonne</a:t>
            </a:r>
            <a:endParaRPr lang="de-DE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platzhalter 9"/>
          <p:cNvSpPr txBox="1">
            <a:spLocks/>
          </p:cNvSpPr>
          <p:nvPr/>
        </p:nvSpPr>
        <p:spPr bwMode="auto">
          <a:xfrm>
            <a:off x="609600" y="188640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Infrastructure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Research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vessels</a:t>
            </a:r>
            <a:endParaRPr lang="de-DE" sz="2000" dirty="0" smtClean="0">
              <a:solidFill>
                <a:srgbClr val="5EC5ED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260" y="5355411"/>
            <a:ext cx="2262999" cy="127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nimBg="1"/>
      <p:bldP spid="75787" grpId="0" animBg="1"/>
      <p:bldP spid="75788" grpId="0" animBg="1"/>
      <p:bldP spid="757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5105400" cy="1447800"/>
          </a:xfrm>
        </p:spPr>
        <p:txBody>
          <a:bodyPr/>
          <a:lstStyle/>
          <a:p>
            <a:r>
              <a:rPr lang="de-DE" sz="2000" dirty="0" smtClean="0">
                <a:ea typeface="Arial" charset="0"/>
                <a:cs typeface="Arial" charset="0"/>
              </a:rPr>
              <a:t>1 </a:t>
            </a:r>
            <a:r>
              <a:rPr lang="de-DE" sz="2000" dirty="0" err="1" smtClean="0">
                <a:ea typeface="Arial" charset="0"/>
                <a:cs typeface="Arial" charset="0"/>
              </a:rPr>
              <a:t>pilot</a:t>
            </a:r>
            <a:r>
              <a:rPr lang="de-DE" sz="2000" dirty="0" smtClean="0">
                <a:ea typeface="Arial" charset="0"/>
                <a:cs typeface="Arial" charset="0"/>
              </a:rPr>
              <a:t>, 1 </a:t>
            </a:r>
            <a:r>
              <a:rPr lang="de-DE" sz="2000" dirty="0" err="1" smtClean="0">
                <a:ea typeface="Arial" charset="0"/>
                <a:cs typeface="Arial" charset="0"/>
              </a:rPr>
              <a:t>scientist</a:t>
            </a:r>
            <a:r>
              <a:rPr lang="de-DE" sz="2000" dirty="0" smtClean="0">
                <a:ea typeface="Arial" charset="0"/>
                <a:cs typeface="Arial" charset="0"/>
              </a:rPr>
              <a:t> (</a:t>
            </a:r>
            <a:r>
              <a:rPr lang="de-DE" sz="2000" dirty="0" err="1" smtClean="0">
                <a:ea typeface="Arial" charset="0"/>
                <a:cs typeface="Arial" charset="0"/>
              </a:rPr>
              <a:t>observer</a:t>
            </a:r>
            <a:r>
              <a:rPr lang="de-DE" sz="2000" dirty="0" smtClean="0">
                <a:ea typeface="Arial" charset="0"/>
                <a:cs typeface="Arial" charset="0"/>
              </a:rPr>
              <a:t>)</a:t>
            </a:r>
          </a:p>
          <a:p>
            <a:r>
              <a:rPr lang="de-DE" sz="2000" dirty="0" smtClean="0">
                <a:ea typeface="Arial" charset="0"/>
                <a:cs typeface="Arial" charset="0"/>
              </a:rPr>
              <a:t>400 m max. </a:t>
            </a:r>
            <a:r>
              <a:rPr lang="de-DE" sz="2000" dirty="0" err="1" smtClean="0">
                <a:ea typeface="Arial" charset="0"/>
                <a:cs typeface="Arial" charset="0"/>
              </a:rPr>
              <a:t>diving</a:t>
            </a:r>
            <a:r>
              <a:rPr lang="de-DE" sz="2000" dirty="0" smtClean="0">
                <a:ea typeface="Arial" charset="0"/>
                <a:cs typeface="Arial" charset="0"/>
              </a:rPr>
              <a:t> </a:t>
            </a:r>
            <a:r>
              <a:rPr lang="de-DE" sz="2000" dirty="0" err="1" smtClean="0">
                <a:ea typeface="Arial" charset="0"/>
                <a:cs typeface="Arial" charset="0"/>
              </a:rPr>
              <a:t>depth</a:t>
            </a:r>
            <a:endParaRPr lang="de-DE" sz="2000" dirty="0" smtClean="0">
              <a:ea typeface="Arial" charset="0"/>
              <a:cs typeface="Arial" charset="0"/>
            </a:endParaRPr>
          </a:p>
          <a:p>
            <a:r>
              <a:rPr lang="de-DE" sz="2000" dirty="0" smtClean="0">
                <a:ea typeface="Arial" charset="0"/>
                <a:cs typeface="Arial" charset="0"/>
              </a:rPr>
              <a:t>3 t </a:t>
            </a:r>
            <a:r>
              <a:rPr lang="de-DE" sz="2000" dirty="0" err="1" smtClean="0">
                <a:ea typeface="Arial" charset="0"/>
                <a:cs typeface="Arial" charset="0"/>
              </a:rPr>
              <a:t>system</a:t>
            </a:r>
            <a:r>
              <a:rPr lang="de-DE" sz="2000" dirty="0" smtClean="0">
                <a:ea typeface="Arial" charset="0"/>
                <a:cs typeface="Arial" charset="0"/>
              </a:rPr>
              <a:t> </a:t>
            </a:r>
            <a:r>
              <a:rPr lang="de-DE" sz="2000" dirty="0" err="1" smtClean="0">
                <a:ea typeface="Arial" charset="0"/>
                <a:cs typeface="Arial" charset="0"/>
              </a:rPr>
              <a:t>weight</a:t>
            </a:r>
            <a:endParaRPr lang="de-DE" sz="2000" dirty="0" smtClean="0">
              <a:ea typeface="Arial" charset="0"/>
              <a:cs typeface="Arial" charset="0"/>
            </a:endParaRPr>
          </a:p>
          <a:p>
            <a:r>
              <a:rPr lang="de-DE" sz="2000" dirty="0" err="1" smtClean="0">
                <a:ea typeface="Arial" charset="0"/>
                <a:cs typeface="Arial" charset="0"/>
              </a:rPr>
              <a:t>transport</a:t>
            </a:r>
            <a:r>
              <a:rPr lang="de-DE" sz="2000" dirty="0" smtClean="0">
                <a:ea typeface="Arial" charset="0"/>
                <a:cs typeface="Arial" charset="0"/>
              </a:rPr>
              <a:t> in </a:t>
            </a:r>
            <a:r>
              <a:rPr lang="de-DE" sz="2000" dirty="0" err="1" smtClean="0">
                <a:ea typeface="Arial" charset="0"/>
                <a:cs typeface="Arial" charset="0"/>
              </a:rPr>
              <a:t>standard</a:t>
            </a:r>
            <a:r>
              <a:rPr lang="de-DE" sz="2000" dirty="0" smtClean="0">
                <a:ea typeface="Arial" charset="0"/>
                <a:cs typeface="Arial" charset="0"/>
              </a:rPr>
              <a:t> </a:t>
            </a:r>
            <a:r>
              <a:rPr lang="de-DE" sz="2000" dirty="0" err="1" smtClean="0">
                <a:ea typeface="Arial" charset="0"/>
                <a:cs typeface="Arial" charset="0"/>
              </a:rPr>
              <a:t>container</a:t>
            </a:r>
            <a:endParaRPr lang="de-DE" sz="2000" dirty="0" smtClean="0">
              <a:ea typeface="Arial" charset="0"/>
              <a:cs typeface="Arial" charset="0"/>
            </a:endParaRPr>
          </a:p>
          <a:p>
            <a:endParaRPr lang="de-DE" sz="2000" dirty="0" smtClean="0">
              <a:ea typeface="Arial" charset="0"/>
              <a:cs typeface="Arial" charset="0"/>
            </a:endParaRPr>
          </a:p>
          <a:p>
            <a:endParaRPr lang="de-DE" sz="2000" dirty="0" smtClean="0">
              <a:ea typeface="Arial" charset="0"/>
              <a:cs typeface="Arial" charset="0"/>
            </a:endParaRPr>
          </a:p>
        </p:txBody>
      </p:sp>
      <p:pic>
        <p:nvPicPr>
          <p:cNvPr id="63493" name="Bild 9" descr="DSC_10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880000" cy="191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Bild 10" descr="jago_unter_wass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8797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9"/>
          <p:cNvSpPr txBox="1">
            <a:spLocks/>
          </p:cNvSpPr>
          <p:nvPr/>
        </p:nvSpPr>
        <p:spPr bwMode="auto">
          <a:xfrm>
            <a:off x="609600" y="188640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Infrastructure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Large-scale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equipment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–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submersible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JAGO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7921625" cy="425450"/>
          </a:xfrm>
        </p:spPr>
        <p:txBody>
          <a:bodyPr/>
          <a:lstStyle/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Research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submersible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„JAGO“</a:t>
            </a:r>
          </a:p>
        </p:txBody>
      </p:sp>
      <p:pic>
        <p:nvPicPr>
          <p:cNvPr id="11" name="Bild 10" descr="JAGO+POS_2011_21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38600"/>
            <a:ext cx="2880000" cy="1912836"/>
          </a:xfrm>
          <a:prstGeom prst="rect">
            <a:avLst/>
          </a:prstGeom>
        </p:spPr>
      </p:pic>
      <p:pic>
        <p:nvPicPr>
          <p:cNvPr id="14" name="Bild 13" descr="uw jago inne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038600"/>
            <a:ext cx="2048256" cy="135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4953000" cy="4114800"/>
          </a:xfrm>
        </p:spPr>
        <p:txBody>
          <a:bodyPr/>
          <a:lstStyle/>
          <a:p>
            <a:pPr marL="3600" indent="-183600" algn="just" eaLnBrk="1" hangingPunct="1"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ROV „Kiel 6000“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Deep-sea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robot („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Remotely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Operated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Vehicle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“) up to 6.000 m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depth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funded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by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the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State of Schleswig-Holstein</a:t>
            </a:r>
          </a:p>
          <a:p>
            <a:pPr marL="3600" eaLnBrk="1" hangingPunct="1"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</a:p>
          <a:p>
            <a:pPr marL="3600" eaLnBrk="1" hangingPunct="1">
              <a:buFontTx/>
              <a:buNone/>
            </a:pP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ROV „</a:t>
            </a:r>
            <a:r>
              <a:rPr lang="de-DE" sz="2000" u="sng" dirty="0" err="1" smtClean="0">
                <a:ea typeface="ＭＳ Ｐゴシック" charset="-128"/>
                <a:cs typeface="ＭＳ Ｐゴシック" charset="-128"/>
              </a:rPr>
              <a:t>Phoca</a:t>
            </a: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“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 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Deep-sea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robot („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Remotely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Operated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Vehicle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“) up to 3.000 m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depth</a:t>
            </a:r>
            <a:endParaRPr lang="de-DE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AUV „ABYSS“</a:t>
            </a:r>
          </a:p>
          <a:p>
            <a:pPr eaLnBrk="1" hangingPunct="1"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Deep-sea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robot  („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Autonomous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Underwater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Vehicle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“) up to 6.000 m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depth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funded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by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DFG</a:t>
            </a:r>
          </a:p>
        </p:txBody>
      </p:sp>
      <p:pic>
        <p:nvPicPr>
          <p:cNvPr id="65539" name="Bild 4" descr="ROV_tag_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93850"/>
            <a:ext cx="28797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Bild 5" descr="auv_revov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29087"/>
            <a:ext cx="28797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9"/>
          <p:cNvSpPr txBox="1">
            <a:spLocks/>
          </p:cNvSpPr>
          <p:nvPr/>
        </p:nvSpPr>
        <p:spPr bwMode="auto">
          <a:xfrm>
            <a:off x="611189" y="188640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Infrastructure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Large-scale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equipment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–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deep-sea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robots</a:t>
            </a:r>
            <a:endParaRPr lang="de-DE" sz="2000" dirty="0" smtClean="0">
              <a:solidFill>
                <a:srgbClr val="5EC5E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49530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u="sng" dirty="0" err="1" smtClean="0">
                <a:ea typeface="ＭＳ Ｐゴシック" charset="-128"/>
                <a:cs typeface="ＭＳ Ｐゴシック" charset="-128"/>
              </a:rPr>
              <a:t>Off-shore</a:t>
            </a: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u="sng" dirty="0" err="1" smtClean="0">
                <a:ea typeface="ＭＳ Ｐゴシック" charset="-128"/>
                <a:cs typeface="ＭＳ Ｐゴシック" charset="-128"/>
              </a:rPr>
              <a:t>mesocosm</a:t>
            </a: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u="sng" dirty="0" err="1" smtClean="0">
                <a:ea typeface="ＭＳ Ｐゴシック" charset="-128"/>
                <a:cs typeface="ＭＳ Ｐゴシック" charset="-128"/>
              </a:rPr>
              <a:t>systems</a:t>
            </a:r>
            <a:endParaRPr lang="de-DE" sz="2000" u="sng" dirty="0" smtClean="0">
              <a:ea typeface="ＭＳ Ｐゴシック" charset="-128"/>
              <a:cs typeface="ＭＳ Ｐゴシック" charset="-128"/>
            </a:endParaRPr>
          </a:p>
          <a:p>
            <a:pPr lvl="4">
              <a:spcAft>
                <a:spcPts val="600"/>
              </a:spcAft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9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systems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,</a:t>
            </a:r>
          </a:p>
          <a:p>
            <a:pPr lvl="4">
              <a:spcAft>
                <a:spcPts val="600"/>
              </a:spcAft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largest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devices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world-wide</a:t>
            </a:r>
            <a:endParaRPr lang="de-DE" sz="2000" dirty="0" smtClean="0">
              <a:ea typeface="ＭＳ Ｐゴシック" charset="-128"/>
              <a:cs typeface="ＭＳ Ｐゴシック" charset="-128"/>
            </a:endParaRPr>
          </a:p>
          <a:p>
            <a:pPr lvl="4">
              <a:spcAft>
                <a:spcPts val="600"/>
              </a:spcAft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investigation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of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ocean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acidification</a:t>
            </a:r>
            <a:endParaRPr lang="de-DE" sz="2000" dirty="0" smtClean="0">
              <a:ea typeface="ＭＳ Ｐゴシック" charset="-128"/>
              <a:cs typeface="ＭＳ Ｐゴシック" charset="-128"/>
            </a:endParaRPr>
          </a:p>
          <a:p>
            <a:pPr lvl="4">
              <a:spcAft>
                <a:spcPts val="600"/>
              </a:spcAft>
              <a:buNone/>
            </a:pPr>
            <a:endParaRPr lang="de-DE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u="sng" dirty="0" err="1" smtClean="0">
                <a:ea typeface="ＭＳ Ｐゴシック" charset="-128"/>
                <a:cs typeface="ＭＳ Ｐゴシック" charset="-128"/>
              </a:rPr>
              <a:t>Benthocosm</a:t>
            </a:r>
            <a:r>
              <a:rPr lang="de-DE" sz="2000" u="sng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u="sng" dirty="0" err="1" smtClean="0">
                <a:ea typeface="ＭＳ Ｐゴシック" charset="-128"/>
                <a:cs typeface="ＭＳ Ｐゴシック" charset="-128"/>
              </a:rPr>
              <a:t>system</a:t>
            </a:r>
            <a:endParaRPr lang="de-DE" sz="2000" u="sng" dirty="0" smtClean="0">
              <a:ea typeface="ＭＳ Ｐゴシック" charset="-128"/>
              <a:cs typeface="ＭＳ Ｐゴシック" charset="-128"/>
            </a:endParaRPr>
          </a:p>
          <a:p>
            <a:pPr lvl="4">
              <a:spcAft>
                <a:spcPts val="600"/>
              </a:spcAft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 6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tanks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(12 experimental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options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4">
              <a:spcAft>
                <a:spcPts val="600"/>
              </a:spcAft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control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on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various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parameters</a:t>
            </a:r>
            <a:endParaRPr lang="de-DE" sz="2000" dirty="0" smtClean="0">
              <a:ea typeface="ＭＳ Ｐゴシック" charset="-128"/>
              <a:cs typeface="ＭＳ Ｐゴシック" charset="-128"/>
            </a:endParaRPr>
          </a:p>
          <a:p>
            <a:pPr lvl="4">
              <a:spcAft>
                <a:spcPts val="600"/>
              </a:spcAft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investigation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of different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anthopogenic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impacts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on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marine</a:t>
            </a:r>
            <a:r>
              <a:rPr lang="de-DE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000" dirty="0" err="1" smtClean="0">
                <a:ea typeface="ＭＳ Ｐゴシック" charset="-128"/>
                <a:cs typeface="ＭＳ Ｐゴシック" charset="-128"/>
              </a:rPr>
              <a:t>ecosystems</a:t>
            </a:r>
            <a:endParaRPr lang="de-DE" sz="2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platzhalter 9"/>
          <p:cNvSpPr txBox="1">
            <a:spLocks/>
          </p:cNvSpPr>
          <p:nvPr/>
        </p:nvSpPr>
        <p:spPr bwMode="auto">
          <a:xfrm>
            <a:off x="611189" y="188640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Infrastructure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Large-scale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equipment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–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mesocosm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systems</a:t>
            </a:r>
            <a:endParaRPr lang="de-DE" sz="2000" dirty="0" smtClean="0">
              <a:solidFill>
                <a:srgbClr val="5EC5ED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Bild 7" descr="Science Camp 2009 268-a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676400"/>
            <a:ext cx="2880000" cy="1620000"/>
          </a:xfrm>
          <a:prstGeom prst="rect">
            <a:avLst/>
          </a:prstGeom>
        </p:spPr>
      </p:pic>
      <p:pic>
        <p:nvPicPr>
          <p:cNvPr id="11" name="Bild 10" descr="IMG_71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657600"/>
            <a:ext cx="2880000" cy="19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MG_71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7" y="1483988"/>
            <a:ext cx="3588379" cy="2449068"/>
          </a:xfrm>
          <a:prstGeom prst="rect">
            <a:avLst/>
          </a:prstGeom>
        </p:spPr>
      </p:pic>
      <p:sp>
        <p:nvSpPr>
          <p:cNvPr id="84993" name="Text Box 31"/>
          <p:cNvSpPr txBox="1">
            <a:spLocks noChangeArrowheads="1"/>
          </p:cNvSpPr>
          <p:nvPr/>
        </p:nvSpPr>
        <p:spPr bwMode="auto">
          <a:xfrm>
            <a:off x="3725924" y="5229200"/>
            <a:ext cx="5562600" cy="14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Profiling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the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upper</a:t>
            </a:r>
            <a:r>
              <a:rPr lang="de-DE" sz="1800" dirty="0" smtClean="0">
                <a:solidFill>
                  <a:srgbClr val="000000"/>
                </a:solidFill>
              </a:rPr>
              <a:t> 1000m</a:t>
            </a:r>
            <a:endParaRPr lang="de-DE" sz="1800" dirty="0">
              <a:solidFill>
                <a:srgbClr val="000000"/>
              </a:solidFill>
            </a:endParaRPr>
          </a:p>
          <a:p>
            <a:pPr defTabSz="9144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Communication </a:t>
            </a:r>
            <a:r>
              <a:rPr lang="de-DE" sz="1800" dirty="0">
                <a:solidFill>
                  <a:srgbClr val="000000"/>
                </a:solidFill>
              </a:rPr>
              <a:t>in </a:t>
            </a:r>
            <a:r>
              <a:rPr lang="de-DE" sz="1800" dirty="0" smtClean="0">
                <a:solidFill>
                  <a:srgbClr val="000000"/>
                </a:solidFill>
              </a:rPr>
              <a:t>real time</a:t>
            </a:r>
            <a:endParaRPr lang="de-DE" sz="1800" dirty="0">
              <a:solidFill>
                <a:srgbClr val="000000"/>
              </a:solidFill>
            </a:endParaRPr>
          </a:p>
          <a:p>
            <a:pPr defTabSz="9144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Endurance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of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up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to</a:t>
            </a:r>
            <a:r>
              <a:rPr lang="de-DE" sz="1800" dirty="0" smtClean="0">
                <a:solidFill>
                  <a:srgbClr val="000000"/>
                </a:solidFill>
              </a:rPr>
              <a:t> 6 </a:t>
            </a:r>
            <a:r>
              <a:rPr lang="de-DE" sz="1800" dirty="0" err="1" smtClean="0">
                <a:solidFill>
                  <a:srgbClr val="000000"/>
                </a:solidFill>
              </a:rPr>
              <a:t>months</a:t>
            </a:r>
            <a:endParaRPr lang="de-DE" sz="1800" dirty="0">
              <a:solidFill>
                <a:srgbClr val="000000"/>
              </a:solidFill>
            </a:endParaRPr>
          </a:p>
          <a:p>
            <a:pPr defTabSz="9144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A </a:t>
            </a:r>
            <a:r>
              <a:rPr lang="de-DE" sz="1800" dirty="0" err="1" smtClean="0">
                <a:solidFill>
                  <a:srgbClr val="000000"/>
                </a:solidFill>
              </a:rPr>
              <a:t>wide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range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of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electric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sensors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84994" name="Picture 32" descr="Picture4 017"/>
          <p:cNvPicPr>
            <a:picLocks noChangeAspect="1" noChangeArrowheads="1"/>
          </p:cNvPicPr>
          <p:nvPr/>
        </p:nvPicPr>
        <p:blipFill>
          <a:blip r:embed="rId6" cstate="email">
            <a:lum bright="-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8" y="4113076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high_glider.avi" descr="/Users/visbeck/presentation/Kieler-Woche/high_glider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66400"/>
            <a:ext cx="5050668" cy="378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Infrastructure:</a:t>
            </a:r>
          </a:p>
          <a:p>
            <a:pPr lvl="0">
              <a:defRPr/>
            </a:pPr>
            <a:r>
              <a:rPr lang="de-DE" dirty="0" err="1"/>
              <a:t>Autonomous</a:t>
            </a:r>
            <a:r>
              <a:rPr lang="de-DE" dirty="0"/>
              <a:t> 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Glider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42664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3" fill="hold"/>
                                        <p:tgtEl>
                                          <p:spTgt spid="82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9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meincke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564904"/>
            <a:ext cx="1892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Moored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observatories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deployed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monitor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many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ocean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paramter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including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deep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return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flow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Gulfstream</a:t>
            </a:r>
            <a:r>
              <a:rPr lang="de-DE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system</a:t>
            </a:r>
            <a:r>
              <a:rPr lang="de-DE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Textplatzhalter 9"/>
          <p:cNvSpPr txBox="1">
            <a:spLocks/>
          </p:cNvSpPr>
          <p:nvPr/>
        </p:nvSpPr>
        <p:spPr bwMode="auto">
          <a:xfrm>
            <a:off x="611189" y="188640"/>
            <a:ext cx="5365750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>
                <a:solidFill>
                  <a:srgbClr val="5EC5ED"/>
                </a:solidFill>
                <a:latin typeface="Arial" charset="0"/>
                <a:cs typeface="Arial" charset="0"/>
              </a:rPr>
              <a:t>Infrastructure: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Ocean</a:t>
            </a:r>
            <a:r>
              <a:rPr lang="de-DE" sz="2000" dirty="0" smtClean="0">
                <a:solidFill>
                  <a:srgbClr val="5EC5ED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5EC5ED"/>
                </a:solidFill>
                <a:latin typeface="Arial" charset="0"/>
                <a:cs typeface="Arial" charset="0"/>
              </a:rPr>
              <a:t>Observatories</a:t>
            </a:r>
            <a:endParaRPr lang="de-DE" sz="2000" dirty="0">
              <a:solidFill>
                <a:srgbClr val="5EC5ED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3" descr="animate_mooring_sa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888940"/>
            <a:ext cx="1613813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moor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2" y="4676266"/>
            <a:ext cx="1944216" cy="22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Work\Labsea\OS_SaltLake\53N_hfv_fig1a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591" y="2672917"/>
            <a:ext cx="5112717" cy="40324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843858" y="5877272"/>
            <a:ext cx="4212269" cy="26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07655" y="5661248"/>
            <a:ext cx="4320480" cy="3600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19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EGO Meetings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2083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Paris, Oct. 2006 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Palma de Mallorca, Oct. 2007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 </a:t>
            </a:r>
            <a:r>
              <a:rPr lang="en-GB" dirty="0" smtClean="0"/>
              <a:t>La </a:t>
            </a:r>
            <a:r>
              <a:rPr lang="en-GB" dirty="0" err="1" smtClean="0"/>
              <a:t>Specia</a:t>
            </a:r>
            <a:r>
              <a:rPr lang="en-GB" dirty="0" smtClean="0"/>
              <a:t>, Oct. 2008</a:t>
            </a:r>
          </a:p>
          <a:p>
            <a:pPr lvl="1"/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Larnaca</a:t>
            </a:r>
            <a:r>
              <a:rPr lang="en-GB" dirty="0" smtClean="0"/>
              <a:t>, Nov. 2009</a:t>
            </a:r>
          </a:p>
          <a:p>
            <a:pPr lvl="1"/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Gran </a:t>
            </a:r>
            <a:r>
              <a:rPr lang="en-GB" dirty="0" err="1" smtClean="0"/>
              <a:t>Canaria</a:t>
            </a:r>
            <a:r>
              <a:rPr lang="en-GB" dirty="0" smtClean="0"/>
              <a:t>, Mar 2011</a:t>
            </a:r>
          </a:p>
          <a:p>
            <a:pPr lvl="1"/>
            <a:r>
              <a:rPr lang="en-GB" dirty="0" smtClean="0"/>
              <a:t>EGO/GROOM/JERICO Mallorca, May 2012</a:t>
            </a:r>
            <a:br>
              <a:rPr lang="en-GB" dirty="0" smtClean="0"/>
            </a:br>
            <a:r>
              <a:rPr lang="en-GB" dirty="0" smtClean="0"/>
              <a:t>EGO/GROOM Nicosia, Jan. 2013</a:t>
            </a:r>
            <a:br>
              <a:rPr lang="en-GB" dirty="0" smtClean="0"/>
            </a:br>
            <a:r>
              <a:rPr lang="en-GB" dirty="0"/>
              <a:t>EGO/GROOM </a:t>
            </a:r>
            <a:r>
              <a:rPr lang="en-GB" dirty="0" smtClean="0"/>
              <a:t>Trieste, June 2013</a:t>
            </a:r>
          </a:p>
          <a:p>
            <a:pPr lvl="1"/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EGO meeting Kiel, June 2014</a:t>
            </a:r>
            <a:endParaRPr lang="en-GB" dirty="0" smtClean="0"/>
          </a:p>
          <a:p>
            <a:pPr lvl="1"/>
            <a:r>
              <a:rPr lang="en-GB" sz="3200" b="1" dirty="0" smtClean="0"/>
              <a:t>What will be the future of EGO?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739781" y="2798681"/>
            <a:ext cx="8039558" cy="2712377"/>
            <a:chOff x="739781" y="2987213"/>
            <a:chExt cx="8039558" cy="2462200"/>
          </a:xfrm>
        </p:grpSpPr>
        <p:sp>
          <p:nvSpPr>
            <p:cNvPr id="4" name="Rechteck 3"/>
            <p:cNvSpPr/>
            <p:nvPr/>
          </p:nvSpPr>
          <p:spPr>
            <a:xfrm>
              <a:off x="739781" y="3402801"/>
              <a:ext cx="7947019" cy="204661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	</a:t>
              </a:r>
              <a:r>
                <a:rPr lang="en-GB" dirty="0" smtClean="0"/>
                <a:t>																								</a:t>
              </a:r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5049933" y="2987213"/>
              <a:ext cx="37294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000" dirty="0"/>
                <a:t>		</a:t>
              </a:r>
              <a:r>
                <a:rPr lang="en-GB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COST Period</a:t>
              </a:r>
              <a:endPara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92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Modelling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idx="1"/>
          </p:nvPr>
        </p:nvSpPr>
        <p:spPr>
          <a:xfrm>
            <a:off x="611189" y="2590800"/>
            <a:ext cx="4176836" cy="3467100"/>
          </a:xfrm>
        </p:spPr>
        <p:txBody>
          <a:bodyPr/>
          <a:lstStyle/>
          <a:p>
            <a:r>
              <a:rPr lang="de-DE" dirty="0" err="1" smtClean="0"/>
              <a:t>Eddy-resolving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chemical</a:t>
            </a:r>
            <a:r>
              <a:rPr lang="de-DE" dirty="0" smtClean="0"/>
              <a:t> and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endParaRPr lang="de-DE" dirty="0" smtClean="0"/>
          </a:p>
          <a:p>
            <a:r>
              <a:rPr lang="de-DE" dirty="0" smtClean="0"/>
              <a:t>Access to </a:t>
            </a:r>
            <a:r>
              <a:rPr lang="de-DE" dirty="0" err="1" smtClean="0"/>
              <a:t>high-performance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centres</a:t>
            </a:r>
            <a:r>
              <a:rPr lang="de-DE" dirty="0" smtClean="0"/>
              <a:t> (Kiel, Hamburg, Stuttgart,..)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smtClean="0"/>
              <a:t>Ocean and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endParaRPr lang="de-DE" dirty="0" smtClean="0"/>
          </a:p>
        </p:txBody>
      </p:sp>
      <p:pic>
        <p:nvPicPr>
          <p:cNvPr id="9" name="Bild 8" descr="Surf_Tem_Mag_vt2_HiResA_00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00200"/>
            <a:ext cx="2880000" cy="2121113"/>
          </a:xfrm>
          <a:prstGeom prst="rect">
            <a:avLst/>
          </a:prstGeom>
        </p:spPr>
      </p:pic>
      <p:pic>
        <p:nvPicPr>
          <p:cNvPr id="11" name="Bild 10" descr="vel_10_mar_2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810000"/>
            <a:ext cx="2880000" cy="239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spectrometry</a:t>
            </a:r>
            <a:r>
              <a:rPr lang="de-DE" dirty="0" smtClean="0"/>
              <a:t> &amp;</a:t>
            </a:r>
            <a:br>
              <a:rPr lang="de-DE" dirty="0" smtClean="0"/>
            </a:br>
            <a:r>
              <a:rPr lang="de-DE" dirty="0" err="1" smtClean="0"/>
              <a:t>clean-air</a:t>
            </a:r>
            <a:r>
              <a:rPr lang="de-DE" dirty="0" smtClean="0"/>
              <a:t> </a:t>
            </a:r>
            <a:r>
              <a:rPr lang="de-DE" dirty="0" err="1" smtClean="0"/>
              <a:t>labs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GEOMAR has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10 large 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spectrometry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high-resolution</a:t>
            </a:r>
            <a:r>
              <a:rPr lang="de-DE" dirty="0" smtClean="0"/>
              <a:t> </a:t>
            </a:r>
            <a:r>
              <a:rPr lang="de-DE" dirty="0" err="1" smtClean="0"/>
              <a:t>investigation</a:t>
            </a:r>
            <a:r>
              <a:rPr lang="de-DE" dirty="0" smtClean="0"/>
              <a:t> of </a:t>
            </a:r>
            <a:r>
              <a:rPr lang="de-DE" dirty="0" err="1" smtClean="0"/>
              <a:t>samples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smtClean="0"/>
              <a:t>Isotope and </a:t>
            </a:r>
            <a:r>
              <a:rPr lang="de-DE" dirty="0" err="1" smtClean="0"/>
              <a:t>trace</a:t>
            </a:r>
            <a:r>
              <a:rPr lang="de-DE" dirty="0" smtClean="0"/>
              <a:t> metal </a:t>
            </a:r>
            <a:r>
              <a:rPr lang="de-DE" dirty="0" err="1" smtClean="0"/>
              <a:t>analytics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86200"/>
            <a:ext cx="3429000" cy="22860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42" y="1447800"/>
            <a:ext cx="3441258" cy="22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47638" y="6350"/>
            <a:ext cx="7485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000">
                <a:solidFill>
                  <a:srgbClr val="00B0F0"/>
                </a:solidFill>
                <a:latin typeface="Verdana" charset="0"/>
              </a:rPr>
              <a:t>„</a:t>
            </a:r>
            <a:r>
              <a:rPr lang="de-DE" sz="2000">
                <a:solidFill>
                  <a:srgbClr val="49BAE7"/>
                </a:solidFill>
                <a:latin typeface="Verdana" charset="0"/>
              </a:rPr>
              <a:t>Network of Kiel Marine Sciences</a:t>
            </a:r>
            <a:r>
              <a:rPr lang="ja-JP" altLang="de-DE" sz="2000">
                <a:solidFill>
                  <a:srgbClr val="49BAE7"/>
                </a:solidFill>
                <a:latin typeface="Verdana" charset="0"/>
              </a:rPr>
              <a:t>”</a:t>
            </a:r>
            <a:endParaRPr lang="de-DE" sz="2000">
              <a:solidFill>
                <a:srgbClr val="49BAE7"/>
              </a:solidFill>
              <a:latin typeface="Verdana" charset="0"/>
            </a:endParaRPr>
          </a:p>
        </p:txBody>
      </p:sp>
      <p:pic>
        <p:nvPicPr>
          <p:cNvPr id="51204" name="Picture 8" descr="Foerde360d455p_245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527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9" descr="Die Grafik &quot;http://www.ifw-kiel.de/bilder/foto_ifw.jpg&quot; kann nicht angezeigt werden, weil sie Fehler enthält.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897063" cy="15875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xtLst/>
        </p:spPr>
      </p:pic>
      <p:pic>
        <p:nvPicPr>
          <p:cNvPr id="51206" name="Picture 10" descr="grafik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712913" cy="17129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11" descr="IFM-GEOMAR_01-1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325" y="4395788"/>
            <a:ext cx="2922588" cy="1533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Line 12"/>
          <p:cNvSpPr>
            <a:spLocks noChangeShapeType="1"/>
          </p:cNvSpPr>
          <p:nvPr/>
        </p:nvSpPr>
        <p:spPr bwMode="auto">
          <a:xfrm flipH="1" flipV="1">
            <a:off x="6588125" y="3862388"/>
            <a:ext cx="288925" cy="503237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9" name="Line 13"/>
          <p:cNvSpPr>
            <a:spLocks noChangeShapeType="1"/>
          </p:cNvSpPr>
          <p:nvPr/>
        </p:nvSpPr>
        <p:spPr bwMode="auto">
          <a:xfrm flipH="1" flipV="1">
            <a:off x="3924300" y="2730499"/>
            <a:ext cx="863600" cy="987425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 flipV="1">
            <a:off x="3708400" y="4078288"/>
            <a:ext cx="504825" cy="1079500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H="1">
            <a:off x="2268538" y="4221163"/>
            <a:ext cx="863600" cy="576262"/>
          </a:xfrm>
          <a:prstGeom prst="line">
            <a:avLst/>
          </a:pr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>
            <a:off x="1331913" y="3703638"/>
            <a:ext cx="504825" cy="301625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4911725" y="1376363"/>
            <a:ext cx="1887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F497D"/>
                </a:solidFill>
              </a:rPr>
              <a:t>Kiel Institute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F497D"/>
                </a:solidFill>
              </a:rPr>
              <a:t>for the World Economy</a:t>
            </a:r>
          </a:p>
        </p:txBody>
      </p:sp>
      <p:pic>
        <p:nvPicPr>
          <p:cNvPr id="51214" name="Picture 18" descr="muthesius_home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016125" cy="13668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5" name="Rectangle 19"/>
          <p:cNvSpPr>
            <a:spLocks noChangeArrowheads="1"/>
          </p:cNvSpPr>
          <p:nvPr/>
        </p:nvSpPr>
        <p:spPr bwMode="auto">
          <a:xfrm>
            <a:off x="684213" y="6264275"/>
            <a:ext cx="450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MUTHESIUS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err="1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Academy</a:t>
            </a:r>
            <a:r>
              <a:rPr lang="de-DE" sz="1200" b="1" dirty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200" b="1" dirty="0" err="1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1200" b="1" dirty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 Fine </a:t>
            </a:r>
            <a:r>
              <a:rPr lang="de-DE" sz="1200" b="1" dirty="0" err="1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Arts</a:t>
            </a:r>
            <a:endParaRPr lang="de-DE" sz="1200" b="1" dirty="0">
              <a:solidFill>
                <a:srgbClr val="1F497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6" name="Text Box 21"/>
          <p:cNvSpPr txBox="1">
            <a:spLocks noChangeArrowheads="1"/>
          </p:cNvSpPr>
          <p:nvPr/>
        </p:nvSpPr>
        <p:spPr bwMode="auto">
          <a:xfrm>
            <a:off x="5403850" y="5942013"/>
            <a:ext cx="331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1F497D"/>
                </a:solidFill>
              </a:rPr>
              <a:t>GEOMAR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1F497D"/>
                </a:solidFill>
              </a:rPr>
              <a:t>Helmholtz </a:t>
            </a:r>
            <a:r>
              <a:rPr lang="de-DE" sz="1200" b="1" dirty="0" err="1" smtClean="0">
                <a:solidFill>
                  <a:srgbClr val="1F497D"/>
                </a:solidFill>
              </a:rPr>
              <a:t>Centre</a:t>
            </a:r>
            <a:r>
              <a:rPr lang="de-DE" sz="1200" b="1" dirty="0" smtClean="0">
                <a:solidFill>
                  <a:srgbClr val="1F497D"/>
                </a:solidFill>
              </a:rPr>
              <a:t> </a:t>
            </a:r>
            <a:r>
              <a:rPr lang="de-DE" sz="1200" b="1" dirty="0" err="1" smtClean="0">
                <a:solidFill>
                  <a:srgbClr val="1F497D"/>
                </a:solidFill>
              </a:rPr>
              <a:t>for</a:t>
            </a:r>
            <a:r>
              <a:rPr lang="de-DE" sz="1200" b="1" dirty="0" smtClean="0">
                <a:solidFill>
                  <a:srgbClr val="1F497D"/>
                </a:solidFill>
              </a:rPr>
              <a:t> </a:t>
            </a:r>
            <a:r>
              <a:rPr lang="de-DE" sz="1200" b="1" dirty="0" err="1" smtClean="0">
                <a:solidFill>
                  <a:srgbClr val="1F497D"/>
                </a:solidFill>
              </a:rPr>
              <a:t>Ocean</a:t>
            </a:r>
            <a:r>
              <a:rPr lang="de-DE" sz="1200" b="1" dirty="0" smtClean="0">
                <a:solidFill>
                  <a:srgbClr val="1F497D"/>
                </a:solidFill>
              </a:rPr>
              <a:t> Research Kiel</a:t>
            </a:r>
            <a:endParaRPr lang="de-DE" sz="1200" b="1" dirty="0">
              <a:solidFill>
                <a:srgbClr val="1F497D"/>
              </a:solidFill>
            </a:endParaRPr>
          </a:p>
        </p:txBody>
      </p:sp>
      <p:pic>
        <p:nvPicPr>
          <p:cNvPr id="51217" name="Picture 22" descr="IfM_Geb_west"/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257800"/>
            <a:ext cx="1800225" cy="12303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8" name="Oval 23"/>
          <p:cNvSpPr>
            <a:spLocks noChangeArrowheads="1"/>
          </p:cNvSpPr>
          <p:nvPr/>
        </p:nvSpPr>
        <p:spPr bwMode="auto">
          <a:xfrm>
            <a:off x="4716463" y="36258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19" name="Oval 24"/>
          <p:cNvSpPr>
            <a:spLocks noChangeArrowheads="1"/>
          </p:cNvSpPr>
          <p:nvPr/>
        </p:nvSpPr>
        <p:spPr bwMode="auto">
          <a:xfrm>
            <a:off x="1763713" y="39131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0" name="Oval 25"/>
          <p:cNvSpPr>
            <a:spLocks noChangeArrowheads="1"/>
          </p:cNvSpPr>
          <p:nvPr/>
        </p:nvSpPr>
        <p:spPr bwMode="auto">
          <a:xfrm>
            <a:off x="4191000" y="39624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1" name="Oval 26"/>
          <p:cNvSpPr>
            <a:spLocks noChangeArrowheads="1"/>
          </p:cNvSpPr>
          <p:nvPr/>
        </p:nvSpPr>
        <p:spPr bwMode="auto">
          <a:xfrm>
            <a:off x="3060700" y="41290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2" name="Oval 27"/>
          <p:cNvSpPr>
            <a:spLocks noChangeArrowheads="1"/>
          </p:cNvSpPr>
          <p:nvPr/>
        </p:nvSpPr>
        <p:spPr bwMode="auto">
          <a:xfrm>
            <a:off x="6516688" y="37687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3" name="Text Box 17"/>
          <p:cNvSpPr txBox="1">
            <a:spLocks noChangeArrowheads="1"/>
          </p:cNvSpPr>
          <p:nvPr/>
        </p:nvSpPr>
        <p:spPr bwMode="auto">
          <a:xfrm>
            <a:off x="304800" y="1447800"/>
            <a:ext cx="2385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F497D"/>
                </a:solidFill>
              </a:rPr>
              <a:t>Faculties of the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F497D"/>
                </a:solidFill>
              </a:rPr>
              <a:t>Christian </a:t>
            </a:r>
            <a:r>
              <a:rPr lang="en-US" sz="1200" b="1" dirty="0" err="1">
                <a:solidFill>
                  <a:srgbClr val="1F497D"/>
                </a:solidFill>
              </a:rPr>
              <a:t>Albrechts</a:t>
            </a:r>
            <a:r>
              <a:rPr lang="en-US" sz="1200" b="1" dirty="0">
                <a:solidFill>
                  <a:srgbClr val="1F497D"/>
                </a:solidFill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596091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07504" y="573035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165A9D">
                    <a:lumMod val="20000"/>
                    <a:lumOff val="80000"/>
                  </a:srgbClr>
                </a:solidFill>
                <a:latin typeface="Microsoft Sans Serif" pitchFamily="34" charset="0"/>
                <a:cs typeface="Arial" charset="0"/>
              </a:rPr>
              <a:t>Welcome to Kiel! </a:t>
            </a:r>
            <a:br>
              <a:rPr lang="en-US" sz="2400" dirty="0" smtClean="0">
                <a:solidFill>
                  <a:srgbClr val="165A9D">
                    <a:lumMod val="20000"/>
                    <a:lumOff val="80000"/>
                  </a:srgbClr>
                </a:solidFill>
                <a:latin typeface="Microsoft Sans Serif" pitchFamily="34" charset="0"/>
                <a:cs typeface="Arial" charset="0"/>
              </a:rPr>
            </a:br>
            <a:endParaRPr lang="en-US" sz="2400" dirty="0">
              <a:solidFill>
                <a:srgbClr val="165A9D">
                  <a:lumMod val="20000"/>
                  <a:lumOff val="80000"/>
                </a:srgbClr>
              </a:solidFill>
              <a:latin typeface="Microsoft Sans Serif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Logistics</a:t>
            </a:r>
            <a:endParaRPr lang="en-GB" sz="4800" b="1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EGO Meeting, Kiel, June 2014</a:t>
            </a:r>
            <a:endParaRPr lang="en-GB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1934" y="1417638"/>
            <a:ext cx="8680096" cy="4376987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Please sign the attendance list on both days!</a:t>
            </a:r>
          </a:p>
          <a:p>
            <a:r>
              <a:rPr lang="en-GB" dirty="0" smtClean="0"/>
              <a:t>Conference bag: badge</a:t>
            </a:r>
            <a:r>
              <a:rPr lang="en-GB" dirty="0"/>
              <a:t>, </a:t>
            </a:r>
            <a:r>
              <a:rPr lang="en-GB" dirty="0" smtClean="0"/>
              <a:t>recipe, info material</a:t>
            </a:r>
          </a:p>
          <a:p>
            <a:r>
              <a:rPr lang="en-GB" dirty="0" smtClean="0"/>
              <a:t>Posters: please leave them at the registration desk (will be set up for you), will be on display for both days</a:t>
            </a:r>
          </a:p>
          <a:p>
            <a:r>
              <a:rPr lang="en-GB" dirty="0" smtClean="0"/>
              <a:t>Internet: W-LAN EDUROAM shall be available</a:t>
            </a:r>
            <a:endParaRPr lang="en-GB" dirty="0"/>
          </a:p>
          <a:p>
            <a:r>
              <a:rPr lang="en-GB" dirty="0"/>
              <a:t>Coffee breaks (sponsor: Kongsberg Maritime, J. </a:t>
            </a:r>
            <a:r>
              <a:rPr lang="en-GB" dirty="0" err="1"/>
              <a:t>Bornhöft</a:t>
            </a:r>
            <a:r>
              <a:rPr lang="en-GB" dirty="0"/>
              <a:t> GmbH)</a:t>
            </a:r>
          </a:p>
          <a:p>
            <a:r>
              <a:rPr lang="en-GB" dirty="0" err="1"/>
              <a:t>Lunchbreak</a:t>
            </a:r>
            <a:r>
              <a:rPr lang="en-GB" dirty="0"/>
              <a:t> “on your own” (e.g. Campus suite, many restaurants etc. along the shore</a:t>
            </a:r>
            <a:r>
              <a:rPr lang="en-GB" dirty="0" smtClean="0"/>
              <a:t>)</a:t>
            </a:r>
          </a:p>
          <a:p>
            <a:r>
              <a:rPr lang="en-GB" dirty="0" smtClean="0"/>
              <a:t>Questions? </a:t>
            </a:r>
            <a:br>
              <a:rPr lang="en-GB" dirty="0" smtClean="0"/>
            </a:br>
            <a:r>
              <a:rPr lang="en-GB" dirty="0" smtClean="0"/>
              <a:t>The Kiel team will help! (</a:t>
            </a:r>
            <a:r>
              <a:rPr lang="en-GB" dirty="0" err="1" smtClean="0"/>
              <a:t>Nadira</a:t>
            </a:r>
            <a:r>
              <a:rPr lang="en-GB" dirty="0" smtClean="0"/>
              <a:t>, Martina, Mario, Till, Susanne …)</a:t>
            </a:r>
          </a:p>
        </p:txBody>
      </p:sp>
    </p:spTree>
    <p:extLst>
      <p:ext uri="{BB962C8B-B14F-4D97-AF65-F5344CB8AC3E}">
        <p14:creationId xmlns:p14="http://schemas.microsoft.com/office/powerpoint/2010/main" val="416183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Today: Monday (16.6.)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9960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Morning session: </a:t>
            </a:r>
          </a:p>
          <a:p>
            <a:pPr lvl="1"/>
            <a:r>
              <a:rPr lang="en-GB" dirty="0" smtClean="0"/>
              <a:t>Science </a:t>
            </a:r>
            <a:r>
              <a:rPr lang="en-GB" dirty="0"/>
              <a:t>&amp; technology </a:t>
            </a:r>
            <a:r>
              <a:rPr lang="en-GB" dirty="0" smtClean="0"/>
              <a:t>talks</a:t>
            </a:r>
            <a:endParaRPr lang="en-GB" dirty="0"/>
          </a:p>
          <a:p>
            <a:r>
              <a:rPr lang="en-GB" dirty="0" smtClean="0"/>
              <a:t>Afternoon session session:</a:t>
            </a:r>
          </a:p>
          <a:p>
            <a:pPr lvl="1"/>
            <a:r>
              <a:rPr lang="en-GB" dirty="0" smtClean="0"/>
              <a:t>COST Action ES0904 final symposium &amp; evaluation</a:t>
            </a:r>
          </a:p>
          <a:p>
            <a:r>
              <a:rPr lang="en-GB" dirty="0" smtClean="0"/>
              <a:t>Poster presentation:</a:t>
            </a:r>
          </a:p>
          <a:p>
            <a:pPr lvl="1"/>
            <a:r>
              <a:rPr lang="en-GB" dirty="0" smtClean="0"/>
              <a:t>Today 18:00 to 21:00 across the street in the GEOMAR building</a:t>
            </a:r>
          </a:p>
          <a:p>
            <a:r>
              <a:rPr lang="en-GB" dirty="0" smtClean="0"/>
              <a:t>Conference “Dinner”:</a:t>
            </a:r>
          </a:p>
          <a:p>
            <a:pPr lvl="1"/>
            <a:r>
              <a:rPr lang="en-GB" dirty="0" smtClean="0"/>
              <a:t>Light meals will be served along with the poster session</a:t>
            </a:r>
          </a:p>
          <a:p>
            <a:pPr lvl="1"/>
            <a:r>
              <a:rPr lang="en-GB" dirty="0" smtClean="0"/>
              <a:t>Champagne (sponsor: ACSA)</a:t>
            </a:r>
          </a:p>
          <a:p>
            <a:r>
              <a:rPr lang="en-GB" dirty="0" smtClean="0"/>
              <a:t>Glider vehicles on display:</a:t>
            </a:r>
          </a:p>
          <a:p>
            <a:pPr lvl="1"/>
            <a:r>
              <a:rPr lang="en-GB" dirty="0" err="1" smtClean="0"/>
              <a:t>Seaglider</a:t>
            </a:r>
            <a:r>
              <a:rPr lang="en-GB" dirty="0" smtClean="0"/>
              <a:t>, ACSA glider, SLOCUM G1 glider in poster area </a:t>
            </a:r>
          </a:p>
          <a:p>
            <a:r>
              <a:rPr lang="en-GB" dirty="0" smtClean="0"/>
              <a:t>TV set (World Cup 6pm)</a:t>
            </a:r>
          </a:p>
        </p:txBody>
      </p:sp>
    </p:spTree>
    <p:extLst>
      <p:ext uri="{BB962C8B-B14F-4D97-AF65-F5344CB8AC3E}">
        <p14:creationId xmlns:p14="http://schemas.microsoft.com/office/powerpoint/2010/main" val="358049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day: Tuesday (17.6.)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Sign attendance list!!</a:t>
            </a:r>
            <a:endParaRPr lang="en-GB" b="1" dirty="0" smtClean="0"/>
          </a:p>
          <a:p>
            <a:r>
              <a:rPr lang="en-GB" dirty="0" smtClean="0"/>
              <a:t>Return badges</a:t>
            </a:r>
          </a:p>
          <a:p>
            <a:r>
              <a:rPr lang="en-GB" dirty="0" smtClean="0"/>
              <a:t>Airport transportation? </a:t>
            </a:r>
          </a:p>
          <a:p>
            <a:pPr lvl="1"/>
            <a:r>
              <a:rPr lang="en-GB" dirty="0" smtClean="0"/>
              <a:t>Group of 4 (</a:t>
            </a:r>
            <a:r>
              <a:rPr lang="en-GB" dirty="0"/>
              <a:t>open a list during coffee break</a:t>
            </a:r>
            <a:r>
              <a:rPr lang="en-GB" dirty="0" smtClean="0"/>
              <a:t>):</a:t>
            </a:r>
            <a:br>
              <a:rPr lang="en-GB" dirty="0" smtClean="0"/>
            </a:br>
            <a:r>
              <a:rPr lang="en-GB" dirty="0" smtClean="0"/>
              <a:t>Airport Taxi Service (about 20€)</a:t>
            </a:r>
            <a:endParaRPr lang="en-GB" dirty="0"/>
          </a:p>
          <a:p>
            <a:pPr lvl="1"/>
            <a:r>
              <a:rPr lang="en-GB" smtClean="0"/>
              <a:t>KielEXX</a:t>
            </a:r>
            <a:r>
              <a:rPr lang="en-GB" dirty="0" smtClean="0"/>
              <a:t> (takes about 1 hours) – this is NOT the bus but a Minibus service, little less than 30€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Helmholtz Centre </a:t>
            </a:r>
            <a:r>
              <a:rPr lang="de-DE" dirty="0" err="1" smtClean="0"/>
              <a:t>for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Ocean Research Kiel</a:t>
            </a:r>
            <a:endParaRPr lang="de-D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Kiel Marine Sciences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300 </a:t>
            </a:r>
            <a:r>
              <a:rPr lang="de-DE" dirty="0" err="1" smtClean="0"/>
              <a:t>years</a:t>
            </a:r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/>
            <a:r>
              <a:rPr lang="de-DE" b="1" dirty="0" smtClean="0">
                <a:latin typeface="Verdana" charset="0"/>
              </a:rPr>
              <a:t>1697</a:t>
            </a:r>
            <a:r>
              <a:rPr lang="de-DE" dirty="0" smtClean="0">
                <a:latin typeface="Verdana" charset="0"/>
              </a:rPr>
              <a:t> – Samuel </a:t>
            </a:r>
            <a:r>
              <a:rPr lang="de-DE" dirty="0" err="1" smtClean="0">
                <a:latin typeface="Verdana" charset="0"/>
              </a:rPr>
              <a:t>Reyher</a:t>
            </a:r>
            <a:r>
              <a:rPr lang="de-DE" dirty="0" smtClean="0">
                <a:latin typeface="Verdana" charset="0"/>
              </a:rPr>
              <a:t>: </a:t>
            </a:r>
            <a:r>
              <a:rPr lang="de-DE" dirty="0" err="1" smtClean="0">
                <a:latin typeface="Verdana" charset="0"/>
              </a:rPr>
              <a:t>first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experiments</a:t>
            </a:r>
            <a:endParaRPr lang="de-DE" dirty="0" smtClean="0">
              <a:latin typeface="Verdana" charset="0"/>
            </a:endParaRPr>
          </a:p>
          <a:p>
            <a:pPr marL="292100" indent="-292100"/>
            <a:r>
              <a:rPr lang="de-DE" b="1" dirty="0" smtClean="0">
                <a:latin typeface="Verdana" charset="0"/>
              </a:rPr>
              <a:t>1870</a:t>
            </a:r>
            <a:r>
              <a:rPr lang="de-DE" dirty="0" smtClean="0">
                <a:latin typeface="Verdana" charset="0"/>
              </a:rPr>
              <a:t> – Victor </a:t>
            </a:r>
            <a:r>
              <a:rPr lang="de-DE" dirty="0" err="1" smtClean="0">
                <a:latin typeface="Verdana" charset="0"/>
              </a:rPr>
              <a:t>Hensen</a:t>
            </a:r>
            <a:r>
              <a:rPr lang="de-DE" dirty="0" smtClean="0">
                <a:latin typeface="Verdana" charset="0"/>
              </a:rPr>
              <a:t> and Karl Möbius: Royal </a:t>
            </a:r>
            <a:r>
              <a:rPr lang="de-DE" dirty="0" err="1" smtClean="0">
                <a:latin typeface="Verdana" charset="0"/>
              </a:rPr>
              <a:t>Prussian</a:t>
            </a:r>
            <a:r>
              <a:rPr lang="de-DE" dirty="0" smtClean="0">
                <a:latin typeface="Verdana" charset="0"/>
              </a:rPr>
              <a:t> 	   	    Commission </a:t>
            </a:r>
            <a:r>
              <a:rPr lang="de-DE" dirty="0" err="1" smtClean="0">
                <a:latin typeface="Verdana" charset="0"/>
              </a:rPr>
              <a:t>for</a:t>
            </a:r>
            <a:r>
              <a:rPr lang="de-DE" dirty="0" smtClean="0">
                <a:latin typeface="Verdana" charset="0"/>
              </a:rPr>
              <a:t> Marine Research</a:t>
            </a:r>
          </a:p>
          <a:p>
            <a:pPr marL="292100" indent="-292100"/>
            <a:r>
              <a:rPr lang="de-DE" b="1" dirty="0" smtClean="0">
                <a:latin typeface="Verdana" charset="0"/>
              </a:rPr>
              <a:t>1902</a:t>
            </a:r>
            <a:r>
              <a:rPr lang="de-DE" dirty="0" smtClean="0">
                <a:latin typeface="Verdana" charset="0"/>
              </a:rPr>
              <a:t> – Laboratory </a:t>
            </a:r>
            <a:r>
              <a:rPr lang="de-DE" dirty="0" err="1" smtClean="0">
                <a:latin typeface="Verdana" charset="0"/>
              </a:rPr>
              <a:t>for</a:t>
            </a:r>
            <a:r>
              <a:rPr lang="de-DE" dirty="0" smtClean="0">
                <a:latin typeface="Verdana" charset="0"/>
              </a:rPr>
              <a:t> international </a:t>
            </a:r>
            <a:r>
              <a:rPr lang="de-DE" dirty="0" err="1" smtClean="0">
                <a:latin typeface="Verdana" charset="0"/>
              </a:rPr>
              <a:t>marine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research</a:t>
            </a:r>
            <a:r>
              <a:rPr lang="de-DE" dirty="0" smtClean="0">
                <a:latin typeface="Verdana" charset="0"/>
              </a:rPr>
              <a:t> in Kiel</a:t>
            </a:r>
          </a:p>
          <a:p>
            <a:pPr marL="292100" indent="-292100"/>
            <a:r>
              <a:rPr lang="de-DE" b="1" dirty="0" smtClean="0">
                <a:latin typeface="Verdana" charset="0"/>
              </a:rPr>
              <a:t>1914</a:t>
            </a:r>
            <a:r>
              <a:rPr lang="de-DE" dirty="0" smtClean="0">
                <a:latin typeface="Verdana" charset="0"/>
              </a:rPr>
              <a:t> – </a:t>
            </a:r>
            <a:r>
              <a:rPr lang="de-DE" dirty="0" err="1" smtClean="0">
                <a:latin typeface="Verdana" charset="0"/>
              </a:rPr>
              <a:t>Foundation</a:t>
            </a:r>
            <a:r>
              <a:rPr lang="de-DE" dirty="0" smtClean="0">
                <a:latin typeface="Verdana" charset="0"/>
              </a:rPr>
              <a:t> of </a:t>
            </a:r>
            <a:r>
              <a:rPr lang="de-DE" dirty="0" err="1" smtClean="0">
                <a:latin typeface="Verdana" charset="0"/>
              </a:rPr>
              <a:t>the</a:t>
            </a:r>
            <a:r>
              <a:rPr lang="de-DE" dirty="0" smtClean="0">
                <a:latin typeface="Verdana" charset="0"/>
              </a:rPr>
              <a:t> Institute </a:t>
            </a:r>
            <a:r>
              <a:rPr lang="de-DE" dirty="0" err="1" smtClean="0">
                <a:latin typeface="Verdana" charset="0"/>
              </a:rPr>
              <a:t>for</a:t>
            </a:r>
            <a:r>
              <a:rPr lang="de-DE" dirty="0" smtClean="0">
                <a:latin typeface="Verdana" charset="0"/>
              </a:rPr>
              <a:t> Marine Transport (</a:t>
            </a:r>
            <a:r>
              <a:rPr lang="de-DE" dirty="0" err="1" smtClean="0">
                <a:latin typeface="Verdana" charset="0"/>
              </a:rPr>
              <a:t>today</a:t>
            </a:r>
            <a:r>
              <a:rPr lang="de-DE" dirty="0" smtClean="0">
                <a:latin typeface="Verdana" charset="0"/>
              </a:rPr>
              <a:t> 	    Institute </a:t>
            </a:r>
            <a:r>
              <a:rPr lang="de-DE" dirty="0" err="1" smtClean="0">
                <a:latin typeface="Verdana" charset="0"/>
              </a:rPr>
              <a:t>for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the</a:t>
            </a:r>
            <a:r>
              <a:rPr lang="de-DE" dirty="0" smtClean="0">
                <a:latin typeface="Verdana" charset="0"/>
              </a:rPr>
              <a:t> World Economy)</a:t>
            </a:r>
          </a:p>
          <a:p>
            <a:pPr marL="292100" indent="-292100"/>
            <a:r>
              <a:rPr lang="de-DE" b="1" dirty="0" smtClean="0">
                <a:latin typeface="Verdana" charset="0"/>
              </a:rPr>
              <a:t>1937</a:t>
            </a:r>
            <a:r>
              <a:rPr lang="de-DE" dirty="0" smtClean="0">
                <a:latin typeface="Verdana" charset="0"/>
              </a:rPr>
              <a:t> – </a:t>
            </a:r>
            <a:r>
              <a:rPr lang="de-DE" dirty="0" err="1" smtClean="0">
                <a:latin typeface="Verdana" charset="0"/>
              </a:rPr>
              <a:t>Foundation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the</a:t>
            </a:r>
            <a:r>
              <a:rPr lang="de-DE" dirty="0" smtClean="0">
                <a:latin typeface="Verdana" charset="0"/>
              </a:rPr>
              <a:t> Institute </a:t>
            </a:r>
            <a:r>
              <a:rPr lang="de-DE" dirty="0" err="1" smtClean="0">
                <a:latin typeface="Verdana" charset="0"/>
              </a:rPr>
              <a:t>for</a:t>
            </a:r>
            <a:r>
              <a:rPr lang="de-DE" dirty="0" smtClean="0">
                <a:latin typeface="Verdana" charset="0"/>
              </a:rPr>
              <a:t> Marine Research (</a:t>
            </a:r>
            <a:r>
              <a:rPr lang="de-DE" dirty="0" err="1" smtClean="0">
                <a:latin typeface="Verdana" charset="0"/>
              </a:rPr>
              <a:t>IfM</a:t>
            </a:r>
            <a:r>
              <a:rPr lang="de-DE" dirty="0" smtClean="0">
                <a:latin typeface="Verdana" charset="0"/>
              </a:rPr>
              <a:t>)</a:t>
            </a:r>
          </a:p>
          <a:p>
            <a:pPr marL="292100" indent="-292100"/>
            <a:r>
              <a:rPr lang="de-DE" b="1" dirty="0" smtClean="0">
                <a:latin typeface="Verdana" charset="0"/>
              </a:rPr>
              <a:t>1987</a:t>
            </a:r>
            <a:r>
              <a:rPr lang="de-DE" dirty="0" smtClean="0">
                <a:latin typeface="Verdana" charset="0"/>
              </a:rPr>
              <a:t> – </a:t>
            </a:r>
            <a:r>
              <a:rPr lang="de-DE" dirty="0" err="1" smtClean="0">
                <a:latin typeface="Verdana" charset="0"/>
              </a:rPr>
              <a:t>Foundation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of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Geomar</a:t>
            </a:r>
            <a:r>
              <a:rPr lang="de-DE" dirty="0" smtClean="0">
                <a:latin typeface="Verdana" charset="0"/>
              </a:rPr>
              <a:t> </a:t>
            </a:r>
          </a:p>
          <a:p>
            <a:pPr marL="292100" indent="-292100"/>
            <a:r>
              <a:rPr lang="de-DE" b="1" dirty="0" smtClean="0">
                <a:latin typeface="Verdana" charset="0"/>
              </a:rPr>
              <a:t>2004</a:t>
            </a:r>
            <a:r>
              <a:rPr lang="de-DE" dirty="0" smtClean="0">
                <a:latin typeface="Verdana" charset="0"/>
              </a:rPr>
              <a:t> – Merger </a:t>
            </a:r>
            <a:r>
              <a:rPr lang="de-DE" dirty="0" err="1" smtClean="0">
                <a:latin typeface="Verdana" charset="0"/>
              </a:rPr>
              <a:t>of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IfM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and</a:t>
            </a:r>
            <a:r>
              <a:rPr lang="de-DE" dirty="0" smtClean="0">
                <a:latin typeface="Verdana" charset="0"/>
              </a:rPr>
              <a:t> </a:t>
            </a:r>
            <a:r>
              <a:rPr lang="de-DE" dirty="0" err="1" smtClean="0">
                <a:latin typeface="Verdana" charset="0"/>
              </a:rPr>
              <a:t>Geomar</a:t>
            </a:r>
            <a:r>
              <a:rPr lang="de-DE" dirty="0" smtClean="0">
                <a:latin typeface="Verdana" charset="0"/>
              </a:rPr>
              <a:t>: IFM-GEOMAR</a:t>
            </a:r>
          </a:p>
          <a:p>
            <a:pPr marL="292100" indent="-292100"/>
            <a:r>
              <a:rPr lang="de-DE" b="1" dirty="0" smtClean="0">
                <a:latin typeface="Verdana" charset="0"/>
              </a:rPr>
              <a:t>2012</a:t>
            </a:r>
            <a:r>
              <a:rPr lang="de-DE" dirty="0" smtClean="0">
                <a:latin typeface="Verdana" charset="0"/>
              </a:rPr>
              <a:t> – GEOMAR Helmholtz Centre for Ocean Research Kiel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Baltic</a:t>
            </a:r>
            <a:r>
              <a:rPr lang="de-DE" dirty="0" smtClean="0"/>
              <a:t> to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Marine Research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tradition</a:t>
            </a:r>
            <a:r>
              <a:rPr lang="de-DE" dirty="0" smtClean="0"/>
              <a:t> and </a:t>
            </a:r>
            <a:r>
              <a:rPr lang="de-DE" dirty="0" err="1" smtClean="0"/>
              <a:t>innovation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Helmholtz Centre </a:t>
            </a:r>
            <a:r>
              <a:rPr lang="de-DE" dirty="0" err="1" smtClean="0"/>
              <a:t>for</a:t>
            </a:r>
            <a:r>
              <a:rPr lang="de-DE" dirty="0" smtClean="0"/>
              <a:t> Ocean Research Kiel</a:t>
            </a:r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>
              <a:spcAft>
                <a:spcPts val="0"/>
              </a:spcAft>
            </a:pPr>
            <a:r>
              <a:rPr lang="en-GB" dirty="0" smtClean="0">
                <a:latin typeface="Verdana" charset="0"/>
              </a:rPr>
              <a:t>Foundation by public law</a:t>
            </a:r>
          </a:p>
          <a:p>
            <a:pPr marL="292100" indent="-292100">
              <a:spcAft>
                <a:spcPts val="0"/>
              </a:spcAft>
            </a:pPr>
            <a:r>
              <a:rPr lang="en-GB" dirty="0" smtClean="0">
                <a:latin typeface="Verdana" charset="0"/>
              </a:rPr>
              <a:t>Member of the Helmholtz Association of German Research Centres</a:t>
            </a:r>
          </a:p>
          <a:p>
            <a:pPr marL="292100" indent="-292100">
              <a:spcAft>
                <a:spcPts val="0"/>
              </a:spcAft>
            </a:pPr>
            <a:r>
              <a:rPr lang="en-GB" dirty="0" smtClean="0">
                <a:latin typeface="Verdana" charset="0"/>
              </a:rPr>
              <a:t>Budget: 65 Mio. Euro, about 42 Mio. institutional funding, </a:t>
            </a:r>
            <a:br>
              <a:rPr lang="en-GB" dirty="0" smtClean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23 Mio. project funding </a:t>
            </a:r>
          </a:p>
          <a:p>
            <a:pPr marL="292100" indent="-292100">
              <a:spcAft>
                <a:spcPts val="0"/>
              </a:spcAft>
            </a:pPr>
            <a:r>
              <a:rPr lang="en-GB" dirty="0" smtClean="0">
                <a:latin typeface="Verdana" charset="0"/>
              </a:rPr>
              <a:t>Staff: 850, about 450 scientists</a:t>
            </a:r>
          </a:p>
          <a:p>
            <a:pPr marL="292100" indent="-292100">
              <a:spcAft>
                <a:spcPts val="0"/>
              </a:spcAft>
            </a:pPr>
            <a:r>
              <a:rPr lang="en-GB" dirty="0" smtClean="0">
                <a:latin typeface="Verdana" charset="0"/>
              </a:rPr>
              <a:t>Close relationship to Kiel University: </a:t>
            </a:r>
            <a:br>
              <a:rPr lang="en-GB" dirty="0" smtClean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joint professorships (up to 40), curricula, large research projects: cluster of excellence „The future ocean“, collaborative research project 754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GEOMAR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Marine Research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tradition</a:t>
            </a:r>
            <a:r>
              <a:rPr lang="de-DE" dirty="0" smtClean="0"/>
              <a:t> and </a:t>
            </a:r>
            <a:r>
              <a:rPr lang="de-DE" dirty="0" err="1" smtClean="0"/>
              <a:t>innovation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56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DFED"/>
      </a:accent1>
      <a:accent2>
        <a:srgbClr val="1964AE"/>
      </a:accent2>
      <a:accent3>
        <a:srgbClr val="FFFFFF"/>
      </a:accent3>
      <a:accent4>
        <a:srgbClr val="000000"/>
      </a:accent4>
      <a:accent5>
        <a:srgbClr val="E4ECF4"/>
      </a:accent5>
      <a:accent6>
        <a:srgbClr val="165A9D"/>
      </a:accent6>
      <a:hlink>
        <a:srgbClr val="003366"/>
      </a:hlink>
      <a:folHlink>
        <a:srgbClr val="8CB0D4"/>
      </a:folHlink>
    </a:clrScheme>
    <a:fontScheme name="Standard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DFED"/>
        </a:accent1>
        <a:accent2>
          <a:srgbClr val="1964AE"/>
        </a:accent2>
        <a:accent3>
          <a:srgbClr val="FFFFFF"/>
        </a:accent3>
        <a:accent4>
          <a:srgbClr val="000000"/>
        </a:accent4>
        <a:accent5>
          <a:srgbClr val="E4ECF4"/>
        </a:accent5>
        <a:accent6>
          <a:srgbClr val="165A9D"/>
        </a:accent6>
        <a:hlink>
          <a:srgbClr val="003366"/>
        </a:hlink>
        <a:folHlink>
          <a:srgbClr val="8CB0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omar_Praesentation_PPT2007">
  <a:themeElements>
    <a:clrScheme name="GEOMA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9D"/>
      </a:accent1>
      <a:accent2>
        <a:srgbClr val="009EE0"/>
      </a:accent2>
      <a:accent3>
        <a:srgbClr val="5EC5ED"/>
      </a:accent3>
      <a:accent4>
        <a:srgbClr val="808080"/>
      </a:accent4>
      <a:accent5>
        <a:srgbClr val="B2B2B2"/>
      </a:accent5>
      <a:accent6>
        <a:srgbClr val="E5E5E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EOM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9D"/>
        </a:accent1>
        <a:accent2>
          <a:srgbClr val="009EE0"/>
        </a:accent2>
        <a:accent3>
          <a:srgbClr val="FFFFFF"/>
        </a:accent3>
        <a:accent4>
          <a:srgbClr val="000000"/>
        </a:accent4>
        <a:accent5>
          <a:srgbClr val="AAB6CC"/>
        </a:accent5>
        <a:accent6>
          <a:srgbClr val="008FCB"/>
        </a:accent6>
        <a:hlink>
          <a:srgbClr val="5EC5E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general-template-001_FutureOcean_20111221">
  <a:themeElements>
    <a:clrScheme name="future_ocean - colors_002">
      <a:dk1>
        <a:srgbClr val="000000"/>
      </a:dk1>
      <a:lt1>
        <a:srgbClr val="11216E"/>
      </a:lt1>
      <a:dk2>
        <a:srgbClr val="D4EDF3"/>
      </a:dk2>
      <a:lt2>
        <a:srgbClr val="FFFFFF"/>
      </a:lt2>
      <a:accent1>
        <a:srgbClr val="008CC4"/>
      </a:accent1>
      <a:accent2>
        <a:srgbClr val="6AACDA"/>
      </a:accent2>
      <a:accent3>
        <a:srgbClr val="004189"/>
      </a:accent3>
      <a:accent4>
        <a:srgbClr val="005B8D"/>
      </a:accent4>
      <a:accent5>
        <a:srgbClr val="7F4A94"/>
      </a:accent5>
      <a:accent6>
        <a:srgbClr val="572381"/>
      </a:accent6>
      <a:hlink>
        <a:srgbClr val="003D85"/>
      </a:hlink>
      <a:folHlink>
        <a:srgbClr val="558CB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Macintosh PowerPoint</Application>
  <PresentationFormat>Bildschirmpräsentation (4:3)</PresentationFormat>
  <Paragraphs>158</Paragraphs>
  <Slides>23</Slides>
  <Notes>8</Notes>
  <HiddenSlides>0</HiddenSlides>
  <MMClips>1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Office-Design</vt:lpstr>
      <vt:lpstr>Standarddesign</vt:lpstr>
      <vt:lpstr>Geomar_Praesentation_PPT2007</vt:lpstr>
      <vt:lpstr>Larissa-Design</vt:lpstr>
      <vt:lpstr>2_general-template-001_FutureOcean_20111221</vt:lpstr>
      <vt:lpstr>6th EGO conference  &amp; Final COST ES0904 symposium</vt:lpstr>
      <vt:lpstr>EGO Meetings</vt:lpstr>
      <vt:lpstr>Logistics</vt:lpstr>
      <vt:lpstr>General</vt:lpstr>
      <vt:lpstr>Today: Monday (16.6.)</vt:lpstr>
      <vt:lpstr>2nd day: Tuesday (17.6.)</vt:lpstr>
      <vt:lpstr>Helmholtz Centre for Ocean Research Kiel</vt:lpstr>
      <vt:lpstr>Kiel Marine Sciences over more than 300 years</vt:lpstr>
      <vt:lpstr>Helmholtz Centre for Ocean Research Kiel</vt:lpstr>
      <vt:lpstr>Helmholtz Centre for Ocean Research Kiel</vt:lpstr>
      <vt:lpstr>Major Research Topics</vt:lpstr>
      <vt:lpstr>Major research topics</vt:lpstr>
      <vt:lpstr>Infrastructure</vt:lpstr>
      <vt:lpstr>PowerPoint-Präsentation</vt:lpstr>
      <vt:lpstr>Research submersible „JAGO“</vt:lpstr>
      <vt:lpstr>PowerPoint-Präsentation</vt:lpstr>
      <vt:lpstr>PowerPoint-Präsentation</vt:lpstr>
      <vt:lpstr>PowerPoint-Präsentation</vt:lpstr>
      <vt:lpstr>PowerPoint-Präsentation</vt:lpstr>
      <vt:lpstr>Modelling</vt:lpstr>
      <vt:lpstr>Mass spectrometry &amp; clean-air labs</vt:lpstr>
      <vt:lpstr>PowerPoint-Präsentation</vt:lpstr>
      <vt:lpstr>PowerPoint-Präsentation</vt:lpstr>
    </vt:vector>
  </TitlesOfParts>
  <Manager/>
  <Company>GEOMAR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</dc:title>
  <dc:subject/>
  <dc:creator>Johannes</dc:creator>
  <cp:keywords/>
  <dc:description/>
  <cp:lastModifiedBy>Johannes</cp:lastModifiedBy>
  <cp:revision>32</cp:revision>
  <dcterms:created xsi:type="dcterms:W3CDTF">2014-06-11T10:27:40Z</dcterms:created>
  <dcterms:modified xsi:type="dcterms:W3CDTF">2014-06-17T06:27:23Z</dcterms:modified>
  <cp:category/>
</cp:coreProperties>
</file>