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  <p:sldMasterId id="2147483678" r:id="rId6"/>
    <p:sldMasterId id="2147483687" r:id="rId7"/>
    <p:sldMasterId id="2147483696" r:id="rId8"/>
    <p:sldMasterId id="2147483705" r:id="rId9"/>
  </p:sldMasterIdLst>
  <p:notesMasterIdLst>
    <p:notesMasterId r:id="rId26"/>
  </p:notesMasterIdLst>
  <p:handoutMasterIdLst>
    <p:handoutMasterId r:id="rId27"/>
  </p:handoutMasterIdLst>
  <p:sldIdLst>
    <p:sldId id="266" r:id="rId10"/>
    <p:sldId id="386" r:id="rId11"/>
    <p:sldId id="379" r:id="rId12"/>
    <p:sldId id="380" r:id="rId13"/>
    <p:sldId id="378" r:id="rId14"/>
    <p:sldId id="325" r:id="rId15"/>
    <p:sldId id="331" r:id="rId16"/>
    <p:sldId id="367" r:id="rId17"/>
    <p:sldId id="341" r:id="rId18"/>
    <p:sldId id="360" r:id="rId19"/>
    <p:sldId id="361" r:id="rId20"/>
    <p:sldId id="364" r:id="rId21"/>
    <p:sldId id="365" r:id="rId22"/>
    <p:sldId id="381" r:id="rId23"/>
    <p:sldId id="385" r:id="rId24"/>
    <p:sldId id="382" r:id="rId2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es, Owain D." initials="JD" lastIdx="1" clrIdx="1"/>
  <p:cmAuthor id="2" name="Stefan Gary" initials="SG" lastIdx="8" clrIdx="2"/>
  <p:cmAuthor id="3" name="Lorenzo Lopez, Alvaro" initials="LLA" lastIdx="1" clrIdx="3">
    <p:extLst>
      <p:ext uri="{19B8F6BF-5375-455C-9EA6-DF929625EA0E}">
        <p15:presenceInfo xmlns:p15="http://schemas.microsoft.com/office/powerpoint/2012/main" userId="Lorenzo Lopez, Alva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DACE6"/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985" cy="350404"/>
          </a:xfrm>
          <a:prstGeom prst="rect">
            <a:avLst/>
          </a:prstGeom>
        </p:spPr>
        <p:txBody>
          <a:bodyPr vert="horz" lIns="61402" tIns="30701" rIns="61402" bIns="30701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928" y="0"/>
            <a:ext cx="4028985" cy="350404"/>
          </a:xfrm>
          <a:prstGeom prst="rect">
            <a:avLst/>
          </a:prstGeom>
        </p:spPr>
        <p:txBody>
          <a:bodyPr vert="horz" lIns="61402" tIns="30701" rIns="61402" bIns="30701" rtlCol="0"/>
          <a:lstStyle>
            <a:lvl1pPr algn="r">
              <a:defRPr sz="800"/>
            </a:lvl1pPr>
          </a:lstStyle>
          <a:p>
            <a:fld id="{4F178688-344C-4D24-AD8A-6C2C7BC1E829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6"/>
            <a:ext cx="4028985" cy="350404"/>
          </a:xfrm>
          <a:prstGeom prst="rect">
            <a:avLst/>
          </a:prstGeom>
        </p:spPr>
        <p:txBody>
          <a:bodyPr vert="horz" lIns="61402" tIns="30701" rIns="61402" bIns="30701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928" y="6658446"/>
            <a:ext cx="4028985" cy="350404"/>
          </a:xfrm>
          <a:prstGeom prst="rect">
            <a:avLst/>
          </a:prstGeom>
        </p:spPr>
        <p:txBody>
          <a:bodyPr vert="horz" lIns="61402" tIns="30701" rIns="61402" bIns="30701" rtlCol="0" anchor="b"/>
          <a:lstStyle>
            <a:lvl1pPr algn="r">
              <a:defRPr sz="800"/>
            </a:lvl1pPr>
          </a:lstStyle>
          <a:p>
            <a:fld id="{0076A8F7-EE87-413F-B378-EF0F7D36D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985" cy="351179"/>
          </a:xfrm>
          <a:prstGeom prst="rect">
            <a:avLst/>
          </a:prstGeom>
        </p:spPr>
        <p:txBody>
          <a:bodyPr vert="horz" lIns="61402" tIns="30701" rIns="61402" bIns="30701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928" y="0"/>
            <a:ext cx="4028985" cy="351179"/>
          </a:xfrm>
          <a:prstGeom prst="rect">
            <a:avLst/>
          </a:prstGeom>
        </p:spPr>
        <p:txBody>
          <a:bodyPr vert="horz" lIns="61402" tIns="30701" rIns="61402" bIns="30701" rtlCol="0"/>
          <a:lstStyle>
            <a:lvl1pPr algn="r">
              <a:defRPr sz="800"/>
            </a:lvl1pPr>
          </a:lstStyle>
          <a:p>
            <a:fld id="{F7007E6C-C9D8-4FD3-A91C-38C0282BAF1F}" type="datetimeFigureOut">
              <a:rPr lang="en-US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402" tIns="30701" rIns="61402" bIns="307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195" y="3373799"/>
            <a:ext cx="7438011" cy="2760592"/>
          </a:xfrm>
          <a:prstGeom prst="rect">
            <a:avLst/>
          </a:prstGeom>
        </p:spPr>
        <p:txBody>
          <a:bodyPr vert="horz" lIns="61402" tIns="30701" rIns="61402" bIns="3070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9221"/>
            <a:ext cx="4028985" cy="351179"/>
          </a:xfrm>
          <a:prstGeom prst="rect">
            <a:avLst/>
          </a:prstGeom>
        </p:spPr>
        <p:txBody>
          <a:bodyPr vert="horz" lIns="61402" tIns="30701" rIns="61402" bIns="30701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928" y="6659221"/>
            <a:ext cx="4028985" cy="351179"/>
          </a:xfrm>
          <a:prstGeom prst="rect">
            <a:avLst/>
          </a:prstGeom>
        </p:spPr>
        <p:txBody>
          <a:bodyPr vert="horz" lIns="61402" tIns="30701" rIns="61402" bIns="30701" rtlCol="0" anchor="b"/>
          <a:lstStyle>
            <a:lvl1pPr algn="r">
              <a:defRPr sz="800"/>
            </a:lvl1pPr>
          </a:lstStyle>
          <a:p>
            <a:fld id="{F16E615D-63A0-490E-8D6C-BCF482A2491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C powerpoi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33"/>
            <a:ext cx="7772400" cy="638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DA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36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cap="all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75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89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68601"/>
            <a:ext cx="7772400" cy="584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250" b="0" i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5501"/>
            <a:ext cx="7772400" cy="55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125" b="1" i="0" cap="all">
                <a:solidFill>
                  <a:srgbClr val="3879AA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77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4108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65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003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50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297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C powerpoi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33"/>
            <a:ext cx="7772400" cy="638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DA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36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cap="all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9999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895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68601"/>
            <a:ext cx="7772400" cy="584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250" b="0" i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5501"/>
            <a:ext cx="7772400" cy="55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125" b="1" i="0" cap="all">
                <a:solidFill>
                  <a:srgbClr val="3879AA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7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4193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4108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65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003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508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297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C powerpoi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33"/>
            <a:ext cx="7772400" cy="638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DA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36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cap="all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9999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895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68601"/>
            <a:ext cx="7772400" cy="584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250" b="0" i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5501"/>
            <a:ext cx="7772400" cy="55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125" b="1" i="0" cap="all">
                <a:solidFill>
                  <a:srgbClr val="3879AA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770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4108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6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68601"/>
            <a:ext cx="7772400" cy="584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250" b="0" i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5501"/>
            <a:ext cx="7772400" cy="55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125" b="1" i="0" cap="all">
                <a:solidFill>
                  <a:srgbClr val="3879AA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802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003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508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297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C powerpoi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33"/>
            <a:ext cx="7772400" cy="638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DA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36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cap="all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9999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895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68601"/>
            <a:ext cx="7772400" cy="584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250" b="0" i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5501"/>
            <a:ext cx="7772400" cy="55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125" b="1" i="0" cap="all">
                <a:solidFill>
                  <a:srgbClr val="3879AA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770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4108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65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003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50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8774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2979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C powerpoi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33"/>
            <a:ext cx="7772400" cy="638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DA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36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cap="all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99999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2895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68601"/>
            <a:ext cx="7772400" cy="584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250" b="0" i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5501"/>
            <a:ext cx="7772400" cy="55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125" b="1" i="0" cap="all">
                <a:solidFill>
                  <a:srgbClr val="3879AA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770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4108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659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003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5081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29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083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31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32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92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C powerpoi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33"/>
            <a:ext cx="7772400" cy="638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DA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36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25" cap="all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99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Header Arial bold 30pt dark blue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 black</a:t>
            </a:r>
          </a:p>
          <a:p>
            <a:pPr lvl="2"/>
            <a:r>
              <a:rPr lang="en-GB"/>
              <a:t>Second level whit</a:t>
            </a:r>
          </a:p>
        </p:txBody>
      </p:sp>
      <p:pic>
        <p:nvPicPr>
          <p:cNvPr id="3" name="Picture 2" descr="NOC powerpoint footers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5792"/>
            <a:ext cx="9144000" cy="9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342892" rtl="0" eaLnBrk="1" latinLnBrk="0" hangingPunct="1">
        <a:spcBef>
          <a:spcPct val="0"/>
        </a:spcBef>
        <a:buNone/>
        <a:defRPr sz="2250" kern="1200">
          <a:solidFill>
            <a:srgbClr val="1F204A"/>
          </a:solidFill>
          <a:latin typeface="+mj-lt"/>
          <a:ea typeface="+mj-ea"/>
          <a:cs typeface="+mj-cs"/>
        </a:defRPr>
      </a:lvl1pPr>
    </p:titleStyle>
    <p:bodyStyle>
      <a:lvl1pPr marL="0" indent="0" algn="l" defTabSz="342892" rtl="0" eaLnBrk="1" latinLnBrk="0" hangingPunct="1">
        <a:spcBef>
          <a:spcPct val="20000"/>
        </a:spcBef>
        <a:buFontTx/>
        <a:buNone/>
        <a:defRPr sz="1500" kern="1200">
          <a:solidFill>
            <a:srgbClr val="3879AA"/>
          </a:solidFill>
          <a:latin typeface="+mn-lt"/>
          <a:ea typeface="+mn-ea"/>
          <a:cs typeface="+mn-cs"/>
        </a:defRPr>
      </a:lvl1pPr>
      <a:lvl2pPr marL="0" indent="-161996" algn="l" defTabSz="342892" rtl="0" eaLnBrk="1" latinLnBrk="0" hangingPunct="1">
        <a:spcBef>
          <a:spcPts val="36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161996" algn="l" defTabSz="34289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Header Arial bold 30pt dark blue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 black</a:t>
            </a:r>
          </a:p>
          <a:p>
            <a:pPr lvl="2"/>
            <a:r>
              <a:rPr lang="en-GB"/>
              <a:t>Second level whit</a:t>
            </a:r>
          </a:p>
        </p:txBody>
      </p:sp>
      <p:pic>
        <p:nvPicPr>
          <p:cNvPr id="6" name="Picture 5" descr="NOC powerpoint Ex footer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236"/>
            <a:ext cx="9144000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ctr" defTabSz="342892" rtl="0" eaLnBrk="1" latinLnBrk="0" hangingPunct="1">
        <a:spcBef>
          <a:spcPct val="0"/>
        </a:spcBef>
        <a:buNone/>
        <a:defRPr sz="2250" kern="1200">
          <a:solidFill>
            <a:srgbClr val="1F204A"/>
          </a:solidFill>
          <a:latin typeface="+mj-lt"/>
          <a:ea typeface="+mj-ea"/>
          <a:cs typeface="+mj-cs"/>
        </a:defRPr>
      </a:lvl1pPr>
    </p:titleStyle>
    <p:bodyStyle>
      <a:lvl1pPr marL="0" indent="0" algn="l" defTabSz="342892" rtl="0" eaLnBrk="1" latinLnBrk="0" hangingPunct="1">
        <a:spcBef>
          <a:spcPct val="20000"/>
        </a:spcBef>
        <a:buFontTx/>
        <a:buNone/>
        <a:defRPr sz="1500" kern="1200">
          <a:solidFill>
            <a:srgbClr val="3879AA"/>
          </a:solidFill>
          <a:latin typeface="+mn-lt"/>
          <a:ea typeface="+mn-ea"/>
          <a:cs typeface="+mn-cs"/>
        </a:defRPr>
      </a:lvl1pPr>
      <a:lvl2pPr marL="0" indent="-161996" algn="l" defTabSz="342892" rtl="0" eaLnBrk="1" latinLnBrk="0" hangingPunct="1">
        <a:spcBef>
          <a:spcPts val="36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161996" algn="l" defTabSz="34289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Header Arial bold 30pt dark blue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 black</a:t>
            </a:r>
          </a:p>
          <a:p>
            <a:pPr lvl="2"/>
            <a:r>
              <a:rPr lang="en-GB"/>
              <a:t>Second level whit</a:t>
            </a:r>
          </a:p>
        </p:txBody>
      </p:sp>
      <p:pic>
        <p:nvPicPr>
          <p:cNvPr id="6" name="Picture 5" descr="NOC powerpoint Ex footer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236"/>
            <a:ext cx="9144000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ctr" defTabSz="342892" rtl="0" eaLnBrk="1" latinLnBrk="0" hangingPunct="1">
        <a:spcBef>
          <a:spcPct val="0"/>
        </a:spcBef>
        <a:buNone/>
        <a:defRPr sz="2250" kern="1200">
          <a:solidFill>
            <a:srgbClr val="1F204A"/>
          </a:solidFill>
          <a:latin typeface="+mj-lt"/>
          <a:ea typeface="+mj-ea"/>
          <a:cs typeface="+mj-cs"/>
        </a:defRPr>
      </a:lvl1pPr>
    </p:titleStyle>
    <p:bodyStyle>
      <a:lvl1pPr marL="0" indent="0" algn="l" defTabSz="342892" rtl="0" eaLnBrk="1" latinLnBrk="0" hangingPunct="1">
        <a:spcBef>
          <a:spcPct val="20000"/>
        </a:spcBef>
        <a:buFontTx/>
        <a:buNone/>
        <a:defRPr sz="1500" kern="1200">
          <a:solidFill>
            <a:srgbClr val="3879AA"/>
          </a:solidFill>
          <a:latin typeface="+mn-lt"/>
          <a:ea typeface="+mn-ea"/>
          <a:cs typeface="+mn-cs"/>
        </a:defRPr>
      </a:lvl1pPr>
      <a:lvl2pPr marL="0" indent="-161996" algn="l" defTabSz="342892" rtl="0" eaLnBrk="1" latinLnBrk="0" hangingPunct="1">
        <a:spcBef>
          <a:spcPts val="36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161996" algn="l" defTabSz="34289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Header Arial bold 30pt dark blue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 black</a:t>
            </a:r>
          </a:p>
          <a:p>
            <a:pPr lvl="2"/>
            <a:r>
              <a:rPr lang="en-GB"/>
              <a:t>Second level whit</a:t>
            </a:r>
          </a:p>
        </p:txBody>
      </p:sp>
      <p:pic>
        <p:nvPicPr>
          <p:cNvPr id="6" name="Picture 5" descr="NOC powerpoint Ex footer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236"/>
            <a:ext cx="9144000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ctr" defTabSz="342892" rtl="0" eaLnBrk="1" latinLnBrk="0" hangingPunct="1">
        <a:spcBef>
          <a:spcPct val="0"/>
        </a:spcBef>
        <a:buNone/>
        <a:defRPr sz="2250" kern="1200">
          <a:solidFill>
            <a:srgbClr val="1F204A"/>
          </a:solidFill>
          <a:latin typeface="+mj-lt"/>
          <a:ea typeface="+mj-ea"/>
          <a:cs typeface="+mj-cs"/>
        </a:defRPr>
      </a:lvl1pPr>
    </p:titleStyle>
    <p:bodyStyle>
      <a:lvl1pPr marL="0" indent="0" algn="l" defTabSz="342892" rtl="0" eaLnBrk="1" latinLnBrk="0" hangingPunct="1">
        <a:spcBef>
          <a:spcPct val="20000"/>
        </a:spcBef>
        <a:buFontTx/>
        <a:buNone/>
        <a:defRPr sz="1500" kern="1200">
          <a:solidFill>
            <a:srgbClr val="3879AA"/>
          </a:solidFill>
          <a:latin typeface="+mn-lt"/>
          <a:ea typeface="+mn-ea"/>
          <a:cs typeface="+mn-cs"/>
        </a:defRPr>
      </a:lvl1pPr>
      <a:lvl2pPr marL="0" indent="-161996" algn="l" defTabSz="342892" rtl="0" eaLnBrk="1" latinLnBrk="0" hangingPunct="1">
        <a:spcBef>
          <a:spcPts val="36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161996" algn="l" defTabSz="34289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Header Arial bold 30pt dark blue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 black</a:t>
            </a:r>
          </a:p>
          <a:p>
            <a:pPr lvl="2"/>
            <a:r>
              <a:rPr lang="en-GB"/>
              <a:t>Second level whit</a:t>
            </a:r>
          </a:p>
        </p:txBody>
      </p:sp>
      <p:pic>
        <p:nvPicPr>
          <p:cNvPr id="6" name="Picture 5" descr="NOC powerpoint Ex footer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236"/>
            <a:ext cx="9144000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ctr" defTabSz="342892" rtl="0" eaLnBrk="1" latinLnBrk="0" hangingPunct="1">
        <a:spcBef>
          <a:spcPct val="0"/>
        </a:spcBef>
        <a:buNone/>
        <a:defRPr sz="2250" kern="1200">
          <a:solidFill>
            <a:srgbClr val="1F204A"/>
          </a:solidFill>
          <a:latin typeface="+mj-lt"/>
          <a:ea typeface="+mj-ea"/>
          <a:cs typeface="+mj-cs"/>
        </a:defRPr>
      </a:lvl1pPr>
    </p:titleStyle>
    <p:bodyStyle>
      <a:lvl1pPr marL="0" indent="0" algn="l" defTabSz="342892" rtl="0" eaLnBrk="1" latinLnBrk="0" hangingPunct="1">
        <a:spcBef>
          <a:spcPct val="20000"/>
        </a:spcBef>
        <a:buFontTx/>
        <a:buNone/>
        <a:defRPr sz="1500" kern="1200">
          <a:solidFill>
            <a:srgbClr val="3879AA"/>
          </a:solidFill>
          <a:latin typeface="+mn-lt"/>
          <a:ea typeface="+mn-ea"/>
          <a:cs typeface="+mn-cs"/>
        </a:defRPr>
      </a:lvl1pPr>
      <a:lvl2pPr marL="0" indent="-161996" algn="l" defTabSz="342892" rtl="0" eaLnBrk="1" latinLnBrk="0" hangingPunct="1">
        <a:spcBef>
          <a:spcPts val="36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161996" algn="l" defTabSz="34289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Header Arial bold 30pt dark blue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 black</a:t>
            </a:r>
          </a:p>
          <a:p>
            <a:pPr lvl="2"/>
            <a:r>
              <a:rPr lang="en-GB"/>
              <a:t>Second level whit</a:t>
            </a:r>
          </a:p>
        </p:txBody>
      </p:sp>
      <p:pic>
        <p:nvPicPr>
          <p:cNvPr id="6" name="Picture 5" descr="NOC powerpoint Ex footer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236"/>
            <a:ext cx="9144000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ctr" defTabSz="342892" rtl="0" eaLnBrk="1" latinLnBrk="0" hangingPunct="1">
        <a:spcBef>
          <a:spcPct val="0"/>
        </a:spcBef>
        <a:buNone/>
        <a:defRPr sz="2250" kern="1200">
          <a:solidFill>
            <a:srgbClr val="1F204A"/>
          </a:solidFill>
          <a:latin typeface="+mj-lt"/>
          <a:ea typeface="+mj-ea"/>
          <a:cs typeface="+mj-cs"/>
        </a:defRPr>
      </a:lvl1pPr>
    </p:titleStyle>
    <p:bodyStyle>
      <a:lvl1pPr marL="0" indent="0" algn="l" defTabSz="342892" rtl="0" eaLnBrk="1" latinLnBrk="0" hangingPunct="1">
        <a:spcBef>
          <a:spcPct val="20000"/>
        </a:spcBef>
        <a:buFontTx/>
        <a:buNone/>
        <a:defRPr sz="1500" kern="1200">
          <a:solidFill>
            <a:srgbClr val="3879AA"/>
          </a:solidFill>
          <a:latin typeface="+mn-lt"/>
          <a:ea typeface="+mn-ea"/>
          <a:cs typeface="+mn-cs"/>
        </a:defRPr>
      </a:lvl1pPr>
      <a:lvl2pPr marL="0" indent="-161996" algn="l" defTabSz="342892" rtl="0" eaLnBrk="1" latinLnBrk="0" hangingPunct="1">
        <a:spcBef>
          <a:spcPts val="36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161996" algn="l" defTabSz="342892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s.noc.ac.uk/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mars.noc.ac.uk/missions/massmo-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png"/><Relationship Id="rId3" Type="http://schemas.openxmlformats.org/officeDocument/2006/relationships/hyperlink" Target="http://www.mars.noc.ac.uk/" TargetMode="External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jpeg"/><Relationship Id="rId11" Type="http://schemas.openxmlformats.org/officeDocument/2006/relationships/image" Target="../media/image20.png"/><Relationship Id="rId5" Type="http://schemas.openxmlformats.org/officeDocument/2006/relationships/image" Target="../media/image17.jpeg"/><Relationship Id="rId10" Type="http://schemas.openxmlformats.org/officeDocument/2006/relationships/image" Target="../media/image11.jpeg"/><Relationship Id="rId4" Type="http://schemas.openxmlformats.org/officeDocument/2006/relationships/image" Target="../media/image16.gif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hyperlink" Target="http://www.mars.noc.ac.uk/" TargetMode="External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16.gif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png"/><Relationship Id="rId3" Type="http://schemas.openxmlformats.org/officeDocument/2006/relationships/hyperlink" Target="http://www.mars.noc.ac.uk/" TargetMode="External"/><Relationship Id="rId7" Type="http://schemas.openxmlformats.org/officeDocument/2006/relationships/image" Target="../media/image37.jpeg"/><Relationship Id="rId12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jpeg"/><Relationship Id="rId11" Type="http://schemas.openxmlformats.org/officeDocument/2006/relationships/image" Target="../media/image20.png"/><Relationship Id="rId5" Type="http://schemas.openxmlformats.org/officeDocument/2006/relationships/image" Target="../media/image36.jpeg"/><Relationship Id="rId15" Type="http://schemas.openxmlformats.org/officeDocument/2006/relationships/image" Target="../media/image39.jpeg"/><Relationship Id="rId10" Type="http://schemas.openxmlformats.org/officeDocument/2006/relationships/image" Target="../media/image11.jpeg"/><Relationship Id="rId4" Type="http://schemas.openxmlformats.org/officeDocument/2006/relationships/image" Target="../media/image16.gif"/><Relationship Id="rId9" Type="http://schemas.openxmlformats.org/officeDocument/2006/relationships/image" Target="../media/image10.jpe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NOC-MARS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Alvaro Lorenzo, Justin Buck</a:t>
            </a:r>
          </a:p>
        </p:txBody>
      </p:sp>
    </p:spTree>
    <p:extLst>
      <p:ext uri="{BB962C8B-B14F-4D97-AF65-F5344CB8AC3E}">
        <p14:creationId xmlns:p14="http://schemas.microsoft.com/office/powerpoint/2010/main" val="2105065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4108"/>
            <a:ext cx="8229600" cy="1143000"/>
          </a:xfrm>
        </p:spPr>
        <p:txBody>
          <a:bodyPr>
            <a:noAutofit/>
          </a:bodyPr>
          <a:lstStyle/>
          <a:p>
            <a:r>
              <a:rPr lang="en-GB" sz="3200"/>
              <a:t>OCEANIDS C2 is an Engineering Project to develop a UK National System</a:t>
            </a:r>
          </a:p>
        </p:txBody>
      </p:sp>
    </p:spTree>
    <p:extLst>
      <p:ext uri="{BB962C8B-B14F-4D97-AF65-F5344CB8AC3E}">
        <p14:creationId xmlns:p14="http://schemas.microsoft.com/office/powerpoint/2010/main" val="284831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32" y="2084776"/>
            <a:ext cx="8229600" cy="1143000"/>
          </a:xfrm>
        </p:spPr>
        <p:txBody>
          <a:bodyPr/>
          <a:lstStyle/>
          <a:p>
            <a:r>
              <a:rPr lang="en-GB" sz="6600"/>
              <a:t>BUT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387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/>
              <a:t>It is also about the Data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BODC Is highly implicated in the project.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There is a dedicated WP to develop data infrastructure (WP3):</a:t>
            </a:r>
          </a:p>
          <a:p>
            <a:pPr marL="1543020" lvl="3" indent="-342900">
              <a:buFont typeface="Arial" panose="020B0604020202020204" pitchFamily="34" charset="0"/>
              <a:buChar char="•"/>
            </a:pPr>
            <a:r>
              <a:rPr lang="en-GB" dirty="0"/>
              <a:t>Glider Data Curation</a:t>
            </a:r>
          </a:p>
          <a:p>
            <a:pPr marL="1543020" lvl="3" indent="-342900">
              <a:buFont typeface="Arial" panose="020B0604020202020204" pitchFamily="34" charset="0"/>
              <a:buChar char="•"/>
            </a:pPr>
            <a:r>
              <a:rPr lang="en-GB" dirty="0"/>
              <a:t>Data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There is a dedicated package to showcase the emerging data infrastructure (WP6).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31854" y="1921862"/>
            <a:ext cx="2880000" cy="2879999"/>
            <a:chOff x="1066800" y="1936750"/>
            <a:chExt cx="1600200" cy="1562100"/>
          </a:xfrm>
        </p:grpSpPr>
        <p:pic>
          <p:nvPicPr>
            <p:cNvPr id="7" name="Picture 2" descr="Image result for bod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051050"/>
              <a:ext cx="1333500" cy="133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hlinkClick r:id="rId3"/>
            </p:cNvPr>
            <p:cNvSpPr txBox="1"/>
            <p:nvPr/>
          </p:nvSpPr>
          <p:spPr>
            <a:xfrm>
              <a:off x="1066800" y="1936750"/>
              <a:ext cx="1600200" cy="1562100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0905793"/>
                </a:avLst>
              </a:prstTxWarp>
              <a:spAutoFit/>
            </a:bodyPr>
            <a:lstStyle/>
            <a:p>
              <a:endParaRPr lang="en-US"/>
            </a:p>
            <a:p>
              <a:r>
                <a:rPr lang="en-US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4040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Benefits for the UK Scientific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888"/>
            <a:ext cx="8229600" cy="2060620"/>
          </a:xfrm>
        </p:spPr>
        <p:txBody>
          <a:bodyPr>
            <a:normAutofit/>
          </a:bodyPr>
          <a:lstStyle/>
          <a:p>
            <a:r>
              <a:rPr lang="en-GB" sz="1800" dirty="0"/>
              <a:t>The project will give Scientists: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Quicker access to their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Better visibility of the state of the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 number of machine to machine tools to exploit the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Intuitive tools for mission planning and piloting, no matter what platform has been chosen.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6568" y="29255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2250" kern="1200">
                <a:solidFill>
                  <a:srgbClr val="1F204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Project Objectives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1442" y="3879768"/>
            <a:ext cx="8229600" cy="164527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342892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rgbClr val="3879AA"/>
                </a:solidFill>
                <a:latin typeface="+mn-lt"/>
                <a:ea typeface="+mn-ea"/>
                <a:cs typeface="+mn-cs"/>
              </a:defRPr>
            </a:lvl1pPr>
            <a:lvl2pPr marL="0" indent="-161996" algn="l" defTabSz="342892" rtl="0" eaLnBrk="1" latinLnBrk="0" hangingPunct="1">
              <a:spcBef>
                <a:spcPts val="36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16199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19100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Provide a unified infrastructure to pilot the NERC fleet.</a:t>
            </a:r>
          </a:p>
          <a:p>
            <a:pPr marL="457200" indent="-419100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Automate transfer and archiving of science data into the BODC</a:t>
            </a:r>
          </a:p>
          <a:p>
            <a:pPr marL="457200" indent="-419100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Implementing a straight forward access to the data.</a:t>
            </a:r>
          </a:p>
          <a:p>
            <a:pPr marL="457200" indent="-419100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Develop the infrastructure to allow piloting automation.</a:t>
            </a:r>
          </a:p>
          <a:p>
            <a:pPr marL="457200" indent="-419100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Provide the system as a National Infrastructure.</a:t>
            </a:r>
            <a:endParaRPr lang="en-GB" sz="18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6568" y="29255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2250" kern="1200">
                <a:solidFill>
                  <a:srgbClr val="1F204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Project Objectives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1442" y="3879768"/>
            <a:ext cx="8229600" cy="164527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342892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rgbClr val="3879AA"/>
                </a:solidFill>
                <a:latin typeface="+mn-lt"/>
                <a:ea typeface="+mn-ea"/>
                <a:cs typeface="+mn-cs"/>
              </a:defRPr>
            </a:lvl1pPr>
            <a:lvl2pPr marL="0" indent="-161996" algn="l" defTabSz="342892" rtl="0" eaLnBrk="1" latinLnBrk="0" hangingPunct="1">
              <a:spcBef>
                <a:spcPts val="36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16199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19100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Provide a unified infrastructure to pilot the NERC fleet.</a:t>
            </a:r>
          </a:p>
          <a:p>
            <a:pPr marL="457200" indent="-419100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Automate transfer and archiving of science data into the BODC</a:t>
            </a:r>
          </a:p>
          <a:p>
            <a:pPr marL="457200" indent="-419100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Implementing a straight forward access to the data.</a:t>
            </a:r>
          </a:p>
          <a:p>
            <a:pPr marL="457200" indent="-419100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Develop the infrastructure to allow piloting automation.</a:t>
            </a:r>
          </a:p>
          <a:p>
            <a:pPr marL="457200" indent="-419100">
              <a:spcBef>
                <a:spcPts val="0"/>
              </a:spcBef>
              <a:buFont typeface="+mj-lt"/>
              <a:buAutoNum type="arabicPeriod"/>
            </a:pPr>
            <a:r>
              <a:rPr lang="en-GB" sz="1800" dirty="0"/>
              <a:t>Provide the system as a National Infrastructure.</a:t>
            </a:r>
            <a:endParaRPr lang="en-GB" sz="18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90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MASSMO04 – mock up of glider portal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316" t="18971" r="10902" b="19761"/>
          <a:stretch/>
        </p:blipFill>
        <p:spPr>
          <a:xfrm>
            <a:off x="842349" y="1098650"/>
            <a:ext cx="7271344" cy="3589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415" t="68090" r="49147" b="17052"/>
          <a:stretch/>
        </p:blipFill>
        <p:spPr>
          <a:xfrm>
            <a:off x="4417453" y="4571766"/>
            <a:ext cx="4090443" cy="10869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676" y="4778062"/>
            <a:ext cx="4398135" cy="1489775"/>
          </a:xfrm>
        </p:spPr>
        <p:txBody>
          <a:bodyPr/>
          <a:lstStyle/>
          <a:p>
            <a:r>
              <a:rPr lang="en-GB" dirty="0">
                <a:hlinkClick r:id="rId4"/>
              </a:rPr>
              <a:t>https://mars.noc.ac.uk/missions/massmo-4</a:t>
            </a:r>
            <a:endParaRPr lang="en-GB" dirty="0"/>
          </a:p>
          <a:p>
            <a:r>
              <a:rPr lang="en-GB" dirty="0"/>
              <a:t>Data access to be included on portal</a:t>
            </a:r>
          </a:p>
        </p:txBody>
      </p:sp>
    </p:spTree>
    <p:extLst>
      <p:ext uri="{BB962C8B-B14F-4D97-AF65-F5344CB8AC3E}">
        <p14:creationId xmlns:p14="http://schemas.microsoft.com/office/powerpoint/2010/main" val="76494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Architecture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30" y="1188721"/>
            <a:ext cx="6366540" cy="4622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6081" y="5753100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Pre – Release 2</a:t>
            </a:r>
          </a:p>
        </p:txBody>
      </p:sp>
    </p:spTree>
    <p:extLst>
      <p:ext uri="{BB962C8B-B14F-4D97-AF65-F5344CB8AC3E}">
        <p14:creationId xmlns:p14="http://schemas.microsoft.com/office/powerpoint/2010/main" val="3155835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Current status </a:t>
            </a:r>
            <a:r>
              <a:rPr lang="en-GB" sz="3200"/>
              <a:t>of C2 </a:t>
            </a:r>
            <a:r>
              <a:rPr lang="en-GB" sz="3200" dirty="0"/>
              <a:t>EGO data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9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Creation of the API gateway to access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Basic glider metadata on API</a:t>
            </a:r>
          </a:p>
          <a:p>
            <a:endParaRPr lang="en-GB" sz="1800" dirty="0"/>
          </a:p>
          <a:p>
            <a:r>
              <a:rPr lang="en-GB" sz="1800" dirty="0"/>
              <a:t>Current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Full deployment metadata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More robust archive system, enabling a push of data direct to archives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Automatic production of an basic EGO file (mandatory metadata/data 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r>
              <a:rPr lang="en-GB" sz="1800" dirty="0"/>
              <a:t>Future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Creation of deployment metadata via MARS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Data dissemination (MARS portal, BODC, EGO,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Automatic production of an enhanced EGO file (non-mandatory metadata/data)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Automatic ingestion of recovery &amp; delayed mode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70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2323-F7A5-4506-B5BB-D646CD04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MARS Fleet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5C0785-D2DF-4C0A-98CF-9491D8E97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310951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1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4984-30BA-44DA-876D-B2E30433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MARS </a:t>
            </a:r>
            <a:r>
              <a:rPr lang="en-GB" dirty="0"/>
              <a:t>Fleet - Deployments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98E390-29CA-4BF9-9215-611072263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DC973-3C83-4C2F-9109-ADE48D01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93" y="1425532"/>
            <a:ext cx="4275414" cy="47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8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F6EA-2099-485D-81C4-DF1F0BEB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MARS Fleet Deployments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CBCC29-4B35-4882-84B4-297570363A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085173"/>
              </p:ext>
            </p:extLst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91243409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25070232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511216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8570484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6619894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6996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NOC-MARS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SAMS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UEA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82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2016-17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781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2017-18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18 + 5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222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73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F87AE-41C4-487C-B264-8570A377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Oceanids</a:t>
            </a:r>
            <a:r>
              <a:rPr lang="en-GB" sz="3200" dirty="0"/>
              <a:t> – Command and Control (C2)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5502D-F660-4F13-A6EC-7C3FDD10F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62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Long Range Fleet</a:t>
            </a:r>
            <a:endParaRPr lang="en-GB" dirty="0"/>
          </a:p>
        </p:txBody>
      </p:sp>
      <p:pic>
        <p:nvPicPr>
          <p:cNvPr id="4" name="Picture 2" descr="C:\Local\Sandpit\PorlandHarbour\Photos\Alex Photos\IMG_0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60" y="3557290"/>
            <a:ext cx="1726363" cy="129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ssets.inhabitat.com/wp-content/blogs.dir/1/files/2013/04/Liquid-Robotics-SV3-SV2-Unmanned-Solar-and-Wave-Powered-Robotic-Ocean-Exploration-Single.jpg"/>
          <p:cNvPicPr>
            <a:picLocks noChangeAspect="1" noChangeArrowheads="1"/>
          </p:cNvPicPr>
          <p:nvPr/>
        </p:nvPicPr>
        <p:blipFill>
          <a:blip r:embed="rId3" cstate="print"/>
          <a:srcRect l="17096" t="7651" r="14518" b="31144"/>
          <a:stretch>
            <a:fillRect/>
          </a:stretch>
        </p:blipFill>
        <p:spPr bwMode="auto">
          <a:xfrm>
            <a:off x="1667887" y="1930760"/>
            <a:ext cx="1936555" cy="1291037"/>
          </a:xfrm>
          <a:prstGeom prst="rect">
            <a:avLst/>
          </a:prstGeom>
          <a:noFill/>
        </p:spPr>
      </p:pic>
      <p:pic>
        <p:nvPicPr>
          <p:cNvPr id="7" name="Picture 2" descr="X:\Coms Photos &amp; Posters\LEMUSV\Autonaut SAMS trials Feb14\AT SAMS 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38" y="1930760"/>
            <a:ext cx="1945976" cy="12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 descr="IMG_4621.jpg"/>
          <p:cNvPicPr>
            <a:picLocks noGrp="1"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8174" y="3561023"/>
            <a:ext cx="1721382" cy="12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</p:pic>
      <p:pic>
        <p:nvPicPr>
          <p:cNvPr id="9" name="Picture 8" descr="SG603 SG606 tests NOCS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560" y="3561026"/>
            <a:ext cx="968278" cy="129103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t="4407" r="2738" b="11188"/>
          <a:stretch/>
        </p:blipFill>
        <p:spPr bwMode="auto">
          <a:xfrm>
            <a:off x="6442974" y="3549816"/>
            <a:ext cx="2697946" cy="130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ocean.washington.edu/files/seaglider_large@2x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3"/>
          <a:stretch/>
        </p:blipFill>
        <p:spPr bwMode="auto">
          <a:xfrm>
            <a:off x="3177838" y="3553549"/>
            <a:ext cx="1065140" cy="129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51835" y="3221792"/>
            <a:ext cx="30975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       Unmanned Surface Vehicles</a:t>
            </a:r>
            <a:endParaRPr lang="en-GB" sz="1350"/>
          </a:p>
        </p:txBody>
      </p:sp>
      <p:sp>
        <p:nvSpPr>
          <p:cNvPr id="13" name="TextBox 12"/>
          <p:cNvSpPr txBox="1"/>
          <p:nvPr/>
        </p:nvSpPr>
        <p:spPr>
          <a:xfrm>
            <a:off x="960120" y="4834366"/>
            <a:ext cx="30975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               Underwater Gliders</a:t>
            </a:r>
            <a:endParaRPr lang="en-GB" sz="1350"/>
          </a:p>
        </p:txBody>
      </p:sp>
      <p:sp>
        <p:nvSpPr>
          <p:cNvPr id="14" name="TextBox 13"/>
          <p:cNvSpPr txBox="1"/>
          <p:nvPr/>
        </p:nvSpPr>
        <p:spPr>
          <a:xfrm>
            <a:off x="5423535" y="4844585"/>
            <a:ext cx="30975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               Low Powered AUVs</a:t>
            </a:r>
            <a:endParaRPr lang="en-GB" sz="1350"/>
          </a:p>
        </p:txBody>
      </p:sp>
      <p:pic>
        <p:nvPicPr>
          <p:cNvPr id="15" name="Picture 14" descr="C:\Users\cathh\Documents\Papers\2016 - AUV extended abstract\IEEEtran\IEEEtran\C-Enduro0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41" y="1930760"/>
            <a:ext cx="2191023" cy="129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99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05156" y="4343401"/>
            <a:ext cx="2971800" cy="1171575"/>
            <a:chOff x="3276600" y="533400"/>
            <a:chExt cx="2971800" cy="15621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769" y="685800"/>
              <a:ext cx="2250831" cy="1219200"/>
            </a:xfrm>
            <a:prstGeom prst="ellipse">
              <a:avLst/>
            </a:prstGeom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TextBox 6">
              <a:hlinkClick r:id="rId3"/>
            </p:cNvPr>
            <p:cNvSpPr txBox="1"/>
            <p:nvPr/>
          </p:nvSpPr>
          <p:spPr>
            <a:xfrm>
              <a:off x="3276600" y="533400"/>
              <a:ext cx="2971800" cy="1562100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3069298"/>
                </a:avLst>
              </a:prstTxWarp>
              <a:spAutoFit/>
            </a:bodyPr>
            <a:lstStyle/>
            <a:p>
              <a:r>
                <a:rPr lang="en-US" sz="1650"/>
                <a:t> </a:t>
              </a:r>
              <a:r>
                <a:rPr lang="en-US"/>
                <a:t>   Data </a:t>
              </a:r>
              <a:r>
                <a:rPr lang="en-US" err="1"/>
                <a:t>Visualisation</a:t>
              </a:r>
              <a:r>
                <a:rPr lang="en-US"/>
                <a:t>    </a:t>
              </a:r>
            </a:p>
            <a:p>
              <a:endParaRPr lang="en-US"/>
            </a:p>
            <a:p>
              <a:r>
                <a:rPr lang="en-US"/>
                <a:t>   </a:t>
              </a:r>
              <a:r>
                <a:rPr lang="en-US">
                  <a:hlinkClick r:id="rId3"/>
                </a:rPr>
                <a:t>www.mars.noc.ac.uk</a:t>
              </a: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9137" y="4122512"/>
            <a:ext cx="1519165" cy="1171575"/>
            <a:chOff x="1066800" y="1936750"/>
            <a:chExt cx="1600200" cy="1562100"/>
          </a:xfrm>
        </p:grpSpPr>
        <p:pic>
          <p:nvPicPr>
            <p:cNvPr id="1026" name="Picture 2" descr="Image result for bod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051050"/>
              <a:ext cx="1333500" cy="133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hlinkClick r:id="rId3"/>
            </p:cNvPr>
            <p:cNvSpPr txBox="1"/>
            <p:nvPr/>
          </p:nvSpPr>
          <p:spPr>
            <a:xfrm>
              <a:off x="1066800" y="1936750"/>
              <a:ext cx="1600200" cy="1562100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0905793"/>
                </a:avLst>
              </a:prstTxWarp>
              <a:spAutoFit/>
            </a:bodyPr>
            <a:lstStyle/>
            <a:p>
              <a:r>
                <a:rPr lang="en-US" sz="1650"/>
                <a:t> </a:t>
              </a:r>
              <a:r>
                <a:rPr lang="en-US"/>
                <a:t>  </a:t>
              </a:r>
              <a:r>
                <a:rPr lang="en-US" sz="18749"/>
                <a:t>Data Management  </a:t>
              </a:r>
              <a:r>
                <a:rPr lang="en-US"/>
                <a:t>  </a:t>
              </a:r>
            </a:p>
            <a:p>
              <a:endParaRPr lang="en-US"/>
            </a:p>
            <a:p>
              <a:r>
                <a:rPr lang="en-US"/>
                <a:t> </a:t>
              </a:r>
            </a:p>
          </p:txBody>
        </p:sp>
      </p:grpSp>
      <p:pic>
        <p:nvPicPr>
          <p:cNvPr id="13" name="Picture 2" descr="C:\Local\Sandpit\PorlandHarbour\Photos\Alex Photos\IMG_00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43"/>
            <a:ext cx="1248274" cy="702155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assets.inhabitat.com/wp-content/blogs.dir/1/files/2013/04/Liquid-Robotics-SV3-SV2-Unmanned-Solar-and-Wave-Powered-Robotic-Ocean-Exploration-Single.jpg"/>
          <p:cNvPicPr>
            <a:picLocks noChangeAspect="1" noChangeArrowheads="1"/>
          </p:cNvPicPr>
          <p:nvPr/>
        </p:nvPicPr>
        <p:blipFill>
          <a:blip r:embed="rId6" cstate="print"/>
          <a:srcRect l="17096" t="7651" r="14518" b="31144"/>
          <a:stretch>
            <a:fillRect/>
          </a:stretch>
        </p:blipFill>
        <p:spPr bwMode="auto">
          <a:xfrm>
            <a:off x="5900103" y="2577973"/>
            <a:ext cx="1703044" cy="851522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785" y="2606825"/>
            <a:ext cx="1272150" cy="848100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X:\Coms Photos &amp; Posters\LEMUSV\Autonaut SAMS trials Feb14\AT SAMS 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95" y="2668562"/>
            <a:ext cx="1347207" cy="670343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ontent Placeholder 3" descr="IMG_4621.jpg"/>
          <p:cNvPicPr>
            <a:picLocks noGrp="1"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422400" y="2618824"/>
            <a:ext cx="1547160" cy="870278"/>
          </a:xfrm>
          <a:prstGeom prst="ellipse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</p:pic>
      <p:pic>
        <p:nvPicPr>
          <p:cNvPr id="18" name="Picture 17" descr="SG603 SG606 tests NOCS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53004" y="2593879"/>
            <a:ext cx="870278" cy="870278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9847308" y="-736501"/>
            <a:ext cx="205056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50" b="1">
                <a:solidFill>
                  <a:schemeClr val="tx2">
                    <a:lumMod val="60000"/>
                    <a:lumOff val="40000"/>
                  </a:schemeClr>
                </a:solidFill>
              </a:rPr>
              <a:t>Fleet</a:t>
            </a:r>
          </a:p>
          <a:p>
            <a:pPr algn="ctr"/>
            <a:r>
              <a:rPr lang="en-GB" sz="1350" b="1">
                <a:solidFill>
                  <a:schemeClr val="tx2">
                    <a:lumMod val="60000"/>
                    <a:lumOff val="40000"/>
                  </a:schemeClr>
                </a:solidFill>
              </a:rPr>
              <a:t>Command and Control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758693" y="1691915"/>
            <a:ext cx="1296144" cy="819183"/>
            <a:chOff x="9203035" y="-261858"/>
            <a:chExt cx="1296144" cy="109224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3754" y="-261858"/>
              <a:ext cx="872505" cy="7661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9203035" y="522610"/>
              <a:ext cx="1296144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Aft>
                  <a:spcPts val="450"/>
                </a:spcAft>
                <a:defRPr/>
              </a:pPr>
              <a:r>
                <a:rPr lang="en-US" sz="900" b="1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ea typeface="ＭＳ Ｐゴシック" pitchFamily="127" charset="-128"/>
                  <a:cs typeface="Arial"/>
                </a:rPr>
                <a:t>Autonaut</a:t>
              </a:r>
              <a:endParaRPr lang="en-US" sz="900" b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ＭＳ Ｐゴシック" pitchFamily="127" charset="-128"/>
                <a:cs typeface="Arial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638300" y="1721518"/>
            <a:ext cx="1296144" cy="812177"/>
            <a:chOff x="9195778" y="953537"/>
            <a:chExt cx="1296144" cy="1082903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0754" y="953537"/>
              <a:ext cx="872505" cy="7661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9195778" y="1728664"/>
              <a:ext cx="1296144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Aft>
                  <a:spcPts val="450"/>
                </a:spcAft>
                <a:defRPr/>
              </a:pPr>
              <a:r>
                <a:rPr lang="en-US" sz="9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ea typeface="ＭＳ Ｐゴシック" pitchFamily="127" charset="-128"/>
                  <a:cs typeface="Arial"/>
                </a:rPr>
                <a:t>Slocum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38920" y="1691911"/>
            <a:ext cx="1296144" cy="819101"/>
            <a:chOff x="10224517" y="-261858"/>
            <a:chExt cx="1296144" cy="109213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3461" y="-261858"/>
              <a:ext cx="872505" cy="7661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0224517" y="522500"/>
              <a:ext cx="1296144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Aft>
                  <a:spcPts val="450"/>
                </a:spcAft>
                <a:defRPr/>
              </a:pPr>
              <a:r>
                <a:rPr lang="en-US" sz="900" b="1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ea typeface="ＭＳ Ｐゴシック" pitchFamily="127" charset="-128"/>
                  <a:cs typeface="Arial"/>
                </a:rPr>
                <a:t>Waveglider</a:t>
              </a:r>
              <a:endParaRPr lang="en-US" sz="900" b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ＭＳ Ｐゴシック" pitchFamily="127" charset="-128"/>
                <a:cs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20348" y="1691880"/>
            <a:ext cx="1296144" cy="810200"/>
            <a:chOff x="11212008" y="-257611"/>
            <a:chExt cx="1296144" cy="108026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09" y="-257611"/>
              <a:ext cx="872505" cy="7661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11212008" y="514879"/>
              <a:ext cx="1296144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Aft>
                  <a:spcPts val="450"/>
                </a:spcAft>
                <a:defRPr/>
              </a:pPr>
              <a:r>
                <a:rPr lang="en-US" sz="9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ea typeface="ＭＳ Ｐゴシック" pitchFamily="127" charset="-128"/>
                  <a:cs typeface="Arial"/>
                </a:rPr>
                <a:t>C-</a:t>
              </a:r>
              <a:r>
                <a:rPr lang="en-US" sz="900" b="1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ea typeface="ＭＳ Ｐゴシック" pitchFamily="127" charset="-128"/>
                  <a:cs typeface="Arial"/>
                </a:rPr>
                <a:t>Enduro</a:t>
              </a:r>
              <a:endParaRPr lang="en-US" sz="900" b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ＭＳ Ｐゴシック" pitchFamily="127" charset="-128"/>
                <a:cs typeface="Arial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17376" y="1691911"/>
            <a:ext cx="1296144" cy="846467"/>
            <a:chOff x="10320402" y="953537"/>
            <a:chExt cx="1296144" cy="1128623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4418" y="953537"/>
              <a:ext cx="872505" cy="7661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10320402" y="1774384"/>
              <a:ext cx="1296144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Aft>
                  <a:spcPts val="450"/>
                </a:spcAft>
                <a:defRPr/>
              </a:pPr>
              <a:r>
                <a:rPr lang="en-US" sz="900" b="1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ea typeface="ＭＳ Ｐゴシック" pitchFamily="127" charset="-128"/>
                  <a:cs typeface="Arial"/>
                </a:rPr>
                <a:t>Seaglider</a:t>
              </a:r>
              <a:endParaRPr lang="en-US" sz="900" b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ＭＳ Ｐゴシック" pitchFamily="127" charset="-128"/>
                <a:cs typeface="Arial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0" y="1723651"/>
            <a:ext cx="1296144" cy="1049087"/>
            <a:chOff x="11342722" y="956044"/>
            <a:chExt cx="1296144" cy="1398783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738" y="956044"/>
              <a:ext cx="872505" cy="7661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11342722" y="1776891"/>
              <a:ext cx="1296144" cy="577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spcAft>
                  <a:spcPts val="450"/>
                </a:spcAft>
                <a:defRPr/>
              </a:pPr>
              <a:r>
                <a:rPr lang="en-US" sz="900" b="1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ea typeface="ＭＳ Ｐゴシック" pitchFamily="127" charset="-128"/>
                  <a:cs typeface="Arial"/>
                </a:rPr>
                <a:t>Autosub</a:t>
              </a:r>
              <a:endParaRPr lang="en-US" sz="900" b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ＭＳ Ｐゴシック" pitchFamily="127" charset="-128"/>
                <a:cs typeface="Arial"/>
              </a:endParaRPr>
            </a:p>
            <a:p>
              <a:pPr algn="ctr" eaLnBrk="0" hangingPunct="0">
                <a:spcAft>
                  <a:spcPts val="450"/>
                </a:spcAft>
                <a:defRPr/>
              </a:pPr>
              <a:r>
                <a:rPr lang="en-US" sz="9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ea typeface="ＭＳ Ｐゴシック" pitchFamily="127" charset="-128"/>
                  <a:cs typeface="Arial"/>
                </a:rPr>
                <a:t>Long Range</a:t>
              </a:r>
            </a:p>
          </p:txBody>
        </p:sp>
      </p:grpSp>
      <p:pic>
        <p:nvPicPr>
          <p:cNvPr id="1029" name="Picture 5" descr="Image result for pilot 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4" y="871784"/>
            <a:ext cx="424693" cy="82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AutoShape 7" descr="Image result for pilot clipart"/>
          <p:cNvSpPr>
            <a:spLocks noChangeAspect="1" noChangeArrowheads="1"/>
          </p:cNvSpPr>
          <p:nvPr/>
        </p:nvSpPr>
        <p:spPr bwMode="auto">
          <a:xfrm>
            <a:off x="155575" y="74890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1033" name="Picture 9" descr="Pilot Clipart Female Pilot Clipart Girl Pilot Clip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98" y="825547"/>
            <a:ext cx="784098" cy="8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Image result for pilot 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59" y="871787"/>
            <a:ext cx="424693" cy="82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9" descr="Pilot Clipart Female Pilot Clipart Girl Pilot Clip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22" y="814033"/>
            <a:ext cx="784098" cy="8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Image result for pilot 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11" y="848349"/>
            <a:ext cx="424693" cy="82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9" descr="Pilot Clipart Female Pilot Clipart Girl Pilot Clip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819" y="803185"/>
            <a:ext cx="784098" cy="8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/>
          <p:cNvCxnSpPr>
            <a:stCxn id="16" idx="4"/>
          </p:cNvCxnSpPr>
          <p:nvPr/>
        </p:nvCxnSpPr>
        <p:spPr>
          <a:xfrm flipH="1">
            <a:off x="6376961" y="3338902"/>
            <a:ext cx="2055341" cy="1233099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6072160" y="3454925"/>
            <a:ext cx="599678" cy="888479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5388144" y="3479575"/>
            <a:ext cx="28915" cy="74952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953860" y="3426349"/>
            <a:ext cx="494299" cy="80275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294991" y="3491699"/>
            <a:ext cx="1504568" cy="96600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016523" y="3371333"/>
            <a:ext cx="2107679" cy="133696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7" idx="1"/>
          </p:cNvCxnSpPr>
          <p:nvPr/>
        </p:nvCxnSpPr>
        <p:spPr>
          <a:xfrm flipH="1" flipV="1">
            <a:off x="1638300" y="4686304"/>
            <a:ext cx="1766856" cy="242888"/>
          </a:xfrm>
          <a:prstGeom prst="straightConnector1">
            <a:avLst/>
          </a:prstGeom>
          <a:ln w="254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214118" y="5312667"/>
            <a:ext cx="2891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/>
              <a:t>Current Long Range Operations</a:t>
            </a:r>
            <a:endParaRPr lang="en-GB" sz="1400" b="1" u="sng"/>
          </a:p>
        </p:txBody>
      </p:sp>
      <p:sp>
        <p:nvSpPr>
          <p:cNvPr id="37" name="TextBox 36"/>
          <p:cNvSpPr txBox="1"/>
          <p:nvPr/>
        </p:nvSpPr>
        <p:spPr>
          <a:xfrm rot="510468">
            <a:off x="1895217" y="4817071"/>
            <a:ext cx="19007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Science Data</a:t>
            </a:r>
          </a:p>
          <a:p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44153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Image result for blue curved arro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9073" flipV="1">
            <a:off x="6418542" y="2388538"/>
            <a:ext cx="486687" cy="158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3" descr="Image result for blue curved arro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3270" flipV="1">
            <a:off x="6187506" y="1010098"/>
            <a:ext cx="288929" cy="65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91572" y="4824280"/>
            <a:ext cx="1213691" cy="721053"/>
            <a:chOff x="1066800" y="1936750"/>
            <a:chExt cx="1600200" cy="1562099"/>
          </a:xfrm>
        </p:grpSpPr>
        <p:pic>
          <p:nvPicPr>
            <p:cNvPr id="1026" name="Picture 2" descr="Image result for bod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051050"/>
              <a:ext cx="1333500" cy="133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hlinkClick r:id="rId5"/>
            </p:cNvPr>
            <p:cNvSpPr txBox="1"/>
            <p:nvPr/>
          </p:nvSpPr>
          <p:spPr>
            <a:xfrm>
              <a:off x="1066800" y="1936750"/>
              <a:ext cx="1600200" cy="1562099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0905793"/>
                </a:avLst>
              </a:prstTxWarp>
              <a:spAutoFit/>
            </a:bodyPr>
            <a:lstStyle/>
            <a:p>
              <a:r>
                <a:rPr lang="en-US" sz="1650"/>
                <a:t> </a:t>
              </a:r>
              <a:r>
                <a:rPr lang="en-US"/>
                <a:t>  </a:t>
              </a:r>
              <a:r>
                <a:rPr lang="en-US" sz="18749"/>
                <a:t>Data Management  </a:t>
              </a:r>
              <a:r>
                <a:rPr lang="en-US"/>
                <a:t>  </a:t>
              </a:r>
            </a:p>
            <a:p>
              <a:endParaRPr lang="en-US"/>
            </a:p>
            <a:p>
              <a:r>
                <a:rPr lang="en-US"/>
                <a:t>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64589" y="1008959"/>
            <a:ext cx="2296446" cy="1622879"/>
            <a:chOff x="3352800" y="1447800"/>
            <a:chExt cx="2296446" cy="2163838"/>
          </a:xfrm>
        </p:grpSpPr>
        <p:sp>
          <p:nvSpPr>
            <p:cNvPr id="7" name="TextBox 6">
              <a:hlinkClick r:id="rId5"/>
            </p:cNvPr>
            <p:cNvSpPr txBox="1"/>
            <p:nvPr/>
          </p:nvSpPr>
          <p:spPr>
            <a:xfrm>
              <a:off x="3352800" y="1447800"/>
              <a:ext cx="2296446" cy="2163838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3069298"/>
                </a:avLst>
              </a:prstTxWarp>
              <a:spAutoFit/>
            </a:bodyPr>
            <a:lstStyle/>
            <a:p>
              <a:r>
                <a:rPr lang="en-US" sz="1650"/>
                <a:t> </a:t>
              </a:r>
              <a:r>
                <a:rPr lang="en-US"/>
                <a:t>       Unified Piloting Interface    </a:t>
              </a:r>
            </a:p>
            <a:p>
              <a:endParaRPr lang="en-US"/>
            </a:p>
            <a:p>
              <a:r>
                <a:rPr lang="en-US"/>
                <a:t> </a:t>
              </a:r>
              <a:r>
                <a:rPr lang="en-US">
                  <a:hlinkClick r:id="rId5"/>
                </a:rPr>
                <a:t>www.mars.noc.ac.uk</a:t>
              </a:r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146" y="1614525"/>
              <a:ext cx="1852613" cy="1843088"/>
            </a:xfrm>
            <a:prstGeom prst="ellipse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072200" y="4148771"/>
            <a:ext cx="1290533" cy="1248926"/>
            <a:chOff x="3544448" y="4148913"/>
            <a:chExt cx="2163838" cy="2228447"/>
          </a:xfrm>
        </p:grpSpPr>
        <p:sp>
          <p:nvSpPr>
            <p:cNvPr id="54" name="TextBox 53">
              <a:hlinkClick r:id="rId5"/>
            </p:cNvPr>
            <p:cNvSpPr txBox="1"/>
            <p:nvPr/>
          </p:nvSpPr>
          <p:spPr>
            <a:xfrm rot="18305111">
              <a:off x="3512143" y="4181218"/>
              <a:ext cx="2228447" cy="2163838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3069298"/>
                </a:avLst>
              </a:prstTxWarp>
              <a:spAutoFit/>
            </a:bodyPr>
            <a:lstStyle/>
            <a:p>
              <a:r>
                <a:rPr lang="en-US" sz="1650"/>
                <a:t> </a:t>
              </a:r>
              <a:r>
                <a:rPr lang="en-US"/>
                <a:t>  Fleet Operations</a:t>
              </a:r>
            </a:p>
            <a:p>
              <a:endParaRPr lang="en-US"/>
            </a:p>
            <a:p>
              <a:r>
                <a:rPr lang="en-US"/>
                <a:t> </a:t>
              </a:r>
            </a:p>
          </p:txBody>
        </p:sp>
        <p:pic>
          <p:nvPicPr>
            <p:cNvPr id="2053" name="Picture 5" descr="Diagram of communications between marine robots and systems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121"/>
            <a:stretch/>
          </p:blipFill>
          <p:spPr bwMode="auto">
            <a:xfrm>
              <a:off x="3653303" y="4267200"/>
              <a:ext cx="1983243" cy="1839079"/>
            </a:xfrm>
            <a:prstGeom prst="ellipse">
              <a:avLst/>
            </a:prstGeom>
            <a:ln w="34925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1427775" y="2005980"/>
            <a:ext cx="1596289" cy="1382533"/>
            <a:chOff x="1168258" y="1428289"/>
            <a:chExt cx="2001908" cy="2313206"/>
          </a:xfrm>
        </p:grpSpPr>
        <p:sp>
          <p:nvSpPr>
            <p:cNvPr id="55" name="TextBox 54">
              <a:hlinkClick r:id="rId5"/>
            </p:cNvPr>
            <p:cNvSpPr txBox="1"/>
            <p:nvPr/>
          </p:nvSpPr>
          <p:spPr>
            <a:xfrm rot="19597046">
              <a:off x="1168258" y="1428289"/>
              <a:ext cx="1908489" cy="2313206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3069298"/>
                </a:avLst>
              </a:prstTxWarp>
              <a:spAutoFit/>
            </a:bodyPr>
            <a:lstStyle/>
            <a:p>
              <a:r>
                <a:rPr lang="en-US" sz="1650"/>
                <a:t> </a:t>
              </a:r>
              <a:r>
                <a:rPr lang="en-US"/>
                <a:t>  Data Processing  </a:t>
              </a:r>
            </a:p>
            <a:p>
              <a:endParaRPr lang="en-US"/>
            </a:p>
            <a:p>
              <a:r>
                <a:rPr lang="en-US"/>
                <a:t> </a:t>
              </a:r>
            </a:p>
          </p:txBody>
        </p:sp>
        <p:pic>
          <p:nvPicPr>
            <p:cNvPr id="2059" name="Picture 11" descr="Image result for data processing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864" y="1637167"/>
              <a:ext cx="1861302" cy="186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7" name="Picture 13" descr="Image result for blue curved arrow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7543" flipV="1">
            <a:off x="3073928" y="3542668"/>
            <a:ext cx="501388" cy="20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3" descr="Image result for blue curved arrow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9920" flipV="1">
            <a:off x="1080908" y="3178379"/>
            <a:ext cx="478548" cy="142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3" descr="Image result for blue curved arro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8415" flipV="1">
            <a:off x="3056954" y="962557"/>
            <a:ext cx="358911" cy="143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9" descr="https://encrypted-tbn2.gstatic.com/images?q=tbn:ANd9GcRJ8bDf7I2IUz5ZXSNYP91THt6YNWgSucM8C3zVOfyhtKrLz9a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" y="1081774"/>
            <a:ext cx="1647181" cy="7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581270" y="1173434"/>
            <a:ext cx="782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8585" indent="-128585">
              <a:buFont typeface="Arial" panose="020B0604020202020204" pitchFamily="34" charset="0"/>
              <a:buChar char="•"/>
            </a:pPr>
            <a:r>
              <a:rPr lang="en-GB" sz="900" i="1">
                <a:solidFill>
                  <a:schemeClr val="tx2">
                    <a:lumMod val="60000"/>
                    <a:lumOff val="40000"/>
                  </a:schemeClr>
                </a:solidFill>
              </a:rPr>
              <a:t>AIS,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GB" sz="900" i="1">
                <a:solidFill>
                  <a:schemeClr val="tx2">
                    <a:lumMod val="60000"/>
                    <a:lumOff val="40000"/>
                  </a:schemeClr>
                </a:solidFill>
              </a:rPr>
              <a:t>Tides,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GB" sz="900" i="1">
                <a:solidFill>
                  <a:schemeClr val="tx2">
                    <a:lumMod val="60000"/>
                    <a:lumOff val="40000"/>
                  </a:schemeClr>
                </a:solidFill>
              </a:rPr>
              <a:t>Weather,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GB" sz="900" i="1">
                <a:solidFill>
                  <a:schemeClr val="tx2">
                    <a:lumMod val="60000"/>
                    <a:lumOff val="40000"/>
                  </a:schemeClr>
                </a:solidFill>
              </a:rPr>
              <a:t>Etc.</a:t>
            </a:r>
          </a:p>
        </p:txBody>
      </p:sp>
      <p:pic>
        <p:nvPicPr>
          <p:cNvPr id="81" name="Picture 13" descr="Image result for blue curved arrow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9961" flipH="1" flipV="1">
            <a:off x="391692" y="1928175"/>
            <a:ext cx="651575" cy="107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3" descr="Image result for blue curved arrow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3061" flipV="1">
            <a:off x="5482545" y="65609"/>
            <a:ext cx="196273" cy="7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17" descr="Image result for server clip art"/>
          <p:cNvSpPr>
            <a:spLocks noChangeAspect="1" noChangeArrowheads="1"/>
          </p:cNvSpPr>
          <p:nvPr/>
        </p:nvSpPr>
        <p:spPr bwMode="auto">
          <a:xfrm>
            <a:off x="155575" y="74890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grpSp>
        <p:nvGrpSpPr>
          <p:cNvPr id="42" name="Group 41"/>
          <p:cNvGrpSpPr/>
          <p:nvPr/>
        </p:nvGrpSpPr>
        <p:grpSpPr>
          <a:xfrm>
            <a:off x="6098143" y="292785"/>
            <a:ext cx="1774532" cy="643552"/>
            <a:chOff x="9589668" y="1492349"/>
            <a:chExt cx="3440532" cy="1622508"/>
          </a:xfrm>
        </p:grpSpPr>
        <p:sp>
          <p:nvSpPr>
            <p:cNvPr id="40" name="Flowchart: Delay 39"/>
            <p:cNvSpPr/>
            <p:nvPr/>
          </p:nvSpPr>
          <p:spPr>
            <a:xfrm>
              <a:off x="11869488" y="1492349"/>
              <a:ext cx="1160712" cy="1605566"/>
            </a:xfrm>
            <a:prstGeom prst="flowChartDelay">
              <a:avLst/>
            </a:prstGeom>
            <a:solidFill>
              <a:schemeClr val="bg1">
                <a:lumMod val="50000"/>
                <a:alpha val="4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1033" name="Picture 9" descr="Pilot Clipart Female Pilot Clipart Girl Pilot Clipart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7795" y="1691902"/>
              <a:ext cx="784098" cy="1184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3" name="Picture 15" descr="Image result for autopilot on/of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4200" y="1492349"/>
              <a:ext cx="1125288" cy="162250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Flowchart: Delay 83"/>
            <p:cNvSpPr/>
            <p:nvPr/>
          </p:nvSpPr>
          <p:spPr>
            <a:xfrm flipH="1">
              <a:off x="9589668" y="1492350"/>
              <a:ext cx="1154532" cy="1605567"/>
            </a:xfrm>
            <a:prstGeom prst="flowChartDelay">
              <a:avLst/>
            </a:prstGeom>
            <a:solidFill>
              <a:srgbClr val="92D050">
                <a:alpha val="4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2067" name="Picture 19" descr="Image result for server clip art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1152" y="1698087"/>
              <a:ext cx="791563" cy="1220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/>
          <p:cNvSpPr txBox="1"/>
          <p:nvPr/>
        </p:nvSpPr>
        <p:spPr>
          <a:xfrm>
            <a:off x="3037764" y="3198681"/>
            <a:ext cx="28917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Oceanids - Integrated Command Control and Near Real Time Data</a:t>
            </a:r>
            <a:endParaRPr lang="en-GB" sz="1350"/>
          </a:p>
        </p:txBody>
      </p:sp>
      <p:sp>
        <p:nvSpPr>
          <p:cNvPr id="36" name="TextBox 35"/>
          <p:cNvSpPr txBox="1"/>
          <p:nvPr/>
        </p:nvSpPr>
        <p:spPr>
          <a:xfrm>
            <a:off x="7274012" y="1000557"/>
            <a:ext cx="162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/>
              <a:t>Human pilots controlling a fleet of vehicles or autonomous control of the fleet with human oversight.</a:t>
            </a:r>
            <a:endParaRPr lang="en-GB" sz="900"/>
          </a:p>
        </p:txBody>
      </p:sp>
      <p:sp>
        <p:nvSpPr>
          <p:cNvPr id="38" name="TextBox 37"/>
          <p:cNvSpPr txBox="1"/>
          <p:nvPr/>
        </p:nvSpPr>
        <p:spPr>
          <a:xfrm>
            <a:off x="3324622" y="4053728"/>
            <a:ext cx="190071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2">
                    <a:lumMod val="60000"/>
                    <a:lumOff val="40000"/>
                  </a:schemeClr>
                </a:solidFill>
              </a:rPr>
              <a:t>Science Data</a:t>
            </a:r>
          </a:p>
          <a:p>
            <a:r>
              <a:rPr lang="en-US" sz="90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&amp;</a:t>
            </a:r>
          </a:p>
          <a:p>
            <a:r>
              <a:rPr lang="en-US" sz="900">
                <a:solidFill>
                  <a:schemeClr val="tx2">
                    <a:lumMod val="60000"/>
                    <a:lumOff val="40000"/>
                  </a:schemeClr>
                </a:solidFill>
              </a:rPr>
              <a:t>Engineering Data</a:t>
            </a:r>
          </a:p>
          <a:p>
            <a:endParaRPr lang="en-US" sz="9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9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9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sz="1350"/>
          </a:p>
        </p:txBody>
      </p:sp>
      <p:sp>
        <p:nvSpPr>
          <p:cNvPr id="39" name="TextBox 38"/>
          <p:cNvSpPr txBox="1"/>
          <p:nvPr/>
        </p:nvSpPr>
        <p:spPr>
          <a:xfrm>
            <a:off x="233569" y="3620455"/>
            <a:ext cx="83105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2">
                    <a:lumMod val="60000"/>
                    <a:lumOff val="40000"/>
                  </a:schemeClr>
                </a:solidFill>
              </a:rPr>
              <a:t>Consistent data formats e.g. </a:t>
            </a:r>
            <a:r>
              <a:rPr lang="en-US" sz="90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NetCDF</a:t>
            </a:r>
            <a:endParaRPr lang="en-US" sz="9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9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9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sz="1350"/>
          </a:p>
        </p:txBody>
      </p:sp>
      <p:sp>
        <p:nvSpPr>
          <p:cNvPr id="44" name="TextBox 43"/>
          <p:cNvSpPr txBox="1"/>
          <p:nvPr/>
        </p:nvSpPr>
        <p:spPr>
          <a:xfrm>
            <a:off x="2367566" y="1174388"/>
            <a:ext cx="83105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2">
                    <a:lumMod val="60000"/>
                    <a:lumOff val="40000"/>
                  </a:schemeClr>
                </a:solidFill>
              </a:rPr>
              <a:t>Science Data Products</a:t>
            </a:r>
          </a:p>
          <a:p>
            <a:endParaRPr lang="en-US" sz="9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9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sz="1350"/>
          </a:p>
        </p:txBody>
      </p:sp>
      <p:sp>
        <p:nvSpPr>
          <p:cNvPr id="45" name="TextBox 44"/>
          <p:cNvSpPr txBox="1"/>
          <p:nvPr/>
        </p:nvSpPr>
        <p:spPr>
          <a:xfrm>
            <a:off x="2994937" y="1730773"/>
            <a:ext cx="832068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2">
                    <a:lumMod val="60000"/>
                    <a:lumOff val="40000"/>
                  </a:schemeClr>
                </a:solidFill>
              </a:rPr>
              <a:t>Piloting Aids e.g.</a:t>
            </a:r>
          </a:p>
          <a:p>
            <a:r>
              <a:rPr lang="en-US" sz="900">
                <a:solidFill>
                  <a:schemeClr val="tx2">
                    <a:lumMod val="60000"/>
                    <a:lumOff val="40000"/>
                  </a:schemeClr>
                </a:solidFill>
              </a:rPr>
              <a:t>Fleet Health Monitoring &amp;</a:t>
            </a:r>
          </a:p>
          <a:p>
            <a:r>
              <a:rPr lang="en-US" sz="900">
                <a:solidFill>
                  <a:schemeClr val="tx2">
                    <a:lumMod val="60000"/>
                    <a:lumOff val="40000"/>
                  </a:schemeClr>
                </a:solidFill>
              </a:rPr>
              <a:t>Mission Risk Assessment</a:t>
            </a:r>
          </a:p>
          <a:p>
            <a:endParaRPr lang="en-US" sz="9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9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sz="1350"/>
          </a:p>
        </p:txBody>
      </p:sp>
      <p:sp>
        <p:nvSpPr>
          <p:cNvPr id="46" name="TextBox 45"/>
          <p:cNvSpPr txBox="1"/>
          <p:nvPr/>
        </p:nvSpPr>
        <p:spPr>
          <a:xfrm>
            <a:off x="7040607" y="2779498"/>
            <a:ext cx="83206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2">
                    <a:lumMod val="60000"/>
                    <a:lumOff val="40000"/>
                  </a:schemeClr>
                </a:solidFill>
              </a:rPr>
              <a:t>Vehicle Missions</a:t>
            </a:r>
          </a:p>
          <a:p>
            <a:endParaRPr lang="en-US" sz="9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9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sz="1350"/>
          </a:p>
        </p:txBody>
      </p:sp>
      <p:pic>
        <p:nvPicPr>
          <p:cNvPr id="47" name="Picture 13" descr="Image result for blue curved arro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7021" flipV="1">
            <a:off x="3611705" y="4277523"/>
            <a:ext cx="392060" cy="24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390221" y="5857043"/>
            <a:ext cx="190071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2">
                    <a:lumMod val="60000"/>
                    <a:lumOff val="40000"/>
                  </a:schemeClr>
                </a:solidFill>
              </a:rPr>
              <a:t>Science Data</a:t>
            </a:r>
          </a:p>
          <a:p>
            <a:endParaRPr lang="en-US" sz="9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9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9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B1968D-5C4D-4F69-A19C-B916CAA9B69E}"/>
              </a:ext>
            </a:extLst>
          </p:cNvPr>
          <p:cNvSpPr txBox="1"/>
          <p:nvPr/>
        </p:nvSpPr>
        <p:spPr>
          <a:xfrm>
            <a:off x="870391" y="153897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The New Loop</a:t>
            </a:r>
          </a:p>
        </p:txBody>
      </p:sp>
    </p:spTree>
    <p:extLst>
      <p:ext uri="{BB962C8B-B14F-4D97-AF65-F5344CB8AC3E}">
        <p14:creationId xmlns:p14="http://schemas.microsoft.com/office/powerpoint/2010/main" val="415313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06976" y="3014611"/>
            <a:ext cx="2971800" cy="1171575"/>
            <a:chOff x="3276600" y="533400"/>
            <a:chExt cx="2971800" cy="15621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769" y="685800"/>
              <a:ext cx="2250831" cy="1219200"/>
            </a:xfrm>
            <a:prstGeom prst="ellipse">
              <a:avLst/>
            </a:prstGeom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TextBox 6">
              <a:hlinkClick r:id="rId3"/>
            </p:cNvPr>
            <p:cNvSpPr txBox="1"/>
            <p:nvPr/>
          </p:nvSpPr>
          <p:spPr>
            <a:xfrm>
              <a:off x="3276600" y="533400"/>
              <a:ext cx="2971800" cy="1562100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3069298"/>
                </a:avLst>
              </a:prstTxWarp>
              <a:spAutoFit/>
            </a:bodyPr>
            <a:lstStyle/>
            <a:p>
              <a:r>
                <a:rPr lang="en-US" sz="1650"/>
                <a:t>Unified Piloting &amp; Visualization</a:t>
              </a:r>
              <a:endParaRPr lang="en-US"/>
            </a:p>
            <a:p>
              <a:endParaRPr lang="en-US"/>
            </a:p>
            <a:p>
              <a:r>
                <a:rPr lang="en-US"/>
                <a:t>   </a:t>
              </a:r>
              <a:r>
                <a:rPr lang="en-US">
                  <a:hlinkClick r:id="rId3"/>
                </a:rPr>
                <a:t>www.mars.noc.ac.uk</a:t>
              </a:r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7399" y="3014611"/>
            <a:ext cx="1519165" cy="1171575"/>
            <a:chOff x="1066800" y="1936750"/>
            <a:chExt cx="1600200" cy="1562100"/>
          </a:xfrm>
        </p:grpSpPr>
        <p:pic>
          <p:nvPicPr>
            <p:cNvPr id="1026" name="Picture 2" descr="Image result for bod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051050"/>
              <a:ext cx="1333500" cy="133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hlinkClick r:id="rId3"/>
            </p:cNvPr>
            <p:cNvSpPr txBox="1"/>
            <p:nvPr/>
          </p:nvSpPr>
          <p:spPr>
            <a:xfrm>
              <a:off x="1066800" y="1936750"/>
              <a:ext cx="1600200" cy="1562100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0905793"/>
                </a:avLst>
              </a:prstTxWarp>
              <a:spAutoFit/>
            </a:bodyPr>
            <a:lstStyle/>
            <a:p>
              <a:r>
                <a:rPr lang="en-US" sz="1650"/>
                <a:t> </a:t>
              </a:r>
              <a:r>
                <a:rPr lang="en-US"/>
                <a:t>  </a:t>
              </a:r>
              <a:r>
                <a:rPr lang="en-US" sz="18749"/>
                <a:t>Data Management  </a:t>
              </a:r>
              <a:r>
                <a:rPr lang="en-US"/>
                <a:t>  </a:t>
              </a:r>
            </a:p>
            <a:p>
              <a:endParaRPr lang="en-US"/>
            </a:p>
            <a:p>
              <a:r>
                <a:rPr lang="en-US"/>
                <a:t> </a:t>
              </a:r>
            </a:p>
          </p:txBody>
        </p:sp>
      </p:grpSp>
      <p:pic>
        <p:nvPicPr>
          <p:cNvPr id="13" name="Picture 2" descr="C:\Local\Sandpit\PorlandHarbour\Photos\Alex Photos\IMG_00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039750"/>
            <a:ext cx="1158868" cy="651864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assets.inhabitat.com/wp-content/blogs.dir/1/files/2013/04/Liquid-Robotics-SV3-SV2-Unmanned-Solar-and-Wave-Powered-Robotic-Ocean-Exploration-Single.jpg"/>
          <p:cNvPicPr>
            <a:picLocks noChangeAspect="1" noChangeArrowheads="1"/>
          </p:cNvPicPr>
          <p:nvPr/>
        </p:nvPicPr>
        <p:blipFill>
          <a:blip r:embed="rId6" cstate="print"/>
          <a:srcRect l="17096" t="7651" r="14518" b="31144"/>
          <a:stretch>
            <a:fillRect/>
          </a:stretch>
        </p:blipFill>
        <p:spPr bwMode="auto">
          <a:xfrm>
            <a:off x="5713907" y="5039750"/>
            <a:ext cx="1303728" cy="651864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209" y="4999271"/>
            <a:ext cx="1099232" cy="732821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2" descr="X:\Coms Photos &amp; Posters\LEMUSV\Autonaut SAMS trials Feb14\AT SAMS 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29" y="5039750"/>
            <a:ext cx="1347207" cy="670343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ontent Placeholder 3" descr="IMG_4621.jpg"/>
          <p:cNvPicPr>
            <a:picLocks noGrp="1"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852337" y="5020676"/>
            <a:ext cx="1192778" cy="670938"/>
          </a:xfrm>
          <a:prstGeom prst="ellipse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</p:pic>
      <p:pic>
        <p:nvPicPr>
          <p:cNvPr id="18" name="Picture 17" descr="SG603 SG606 tests NOCS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10535" y="4930542"/>
            <a:ext cx="870278" cy="870278"/>
          </a:xfrm>
          <a:prstGeom prst="ellipse">
            <a:avLst/>
          </a:prstGeom>
          <a:ln w="127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78" y="1562835"/>
            <a:ext cx="872505" cy="57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pilot clip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98" y="408430"/>
            <a:ext cx="424693" cy="82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AutoShape 7" descr="Image result for pilot clipart"/>
          <p:cNvSpPr>
            <a:spLocks noChangeAspect="1" noChangeArrowheads="1"/>
          </p:cNvSpPr>
          <p:nvPr/>
        </p:nvSpPr>
        <p:spPr bwMode="auto">
          <a:xfrm>
            <a:off x="155575" y="748904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1033" name="Picture 9" descr="Pilot Clipart Female Pilot Clipart Girl Pilot Clip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72" y="335368"/>
            <a:ext cx="784098" cy="8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201246" y="3654974"/>
            <a:ext cx="9961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Science Data</a:t>
            </a:r>
            <a:endParaRPr lang="en-GB" sz="1000"/>
          </a:p>
        </p:txBody>
      </p:sp>
      <p:cxnSp>
        <p:nvCxnSpPr>
          <p:cNvPr id="3" name="Straight Arrow Connector 2"/>
          <p:cNvCxnSpPr>
            <a:stCxn id="13" idx="0"/>
          </p:cNvCxnSpPr>
          <p:nvPr/>
        </p:nvCxnSpPr>
        <p:spPr>
          <a:xfrm flipV="1">
            <a:off x="1039809" y="4100462"/>
            <a:ext cx="2238400" cy="9392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2448726" y="4186186"/>
            <a:ext cx="1049848" cy="8344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</p:cNvCxnSpPr>
          <p:nvPr/>
        </p:nvCxnSpPr>
        <p:spPr>
          <a:xfrm flipV="1">
            <a:off x="3827825" y="4300486"/>
            <a:ext cx="29818" cy="6987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8" idx="0"/>
          </p:cNvCxnSpPr>
          <p:nvPr/>
        </p:nvCxnSpPr>
        <p:spPr>
          <a:xfrm flipH="1" flipV="1">
            <a:off x="4937175" y="4300486"/>
            <a:ext cx="108499" cy="6300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4" idx="0"/>
          </p:cNvCxnSpPr>
          <p:nvPr/>
        </p:nvCxnSpPr>
        <p:spPr>
          <a:xfrm flipH="1" flipV="1">
            <a:off x="5543110" y="4157611"/>
            <a:ext cx="822661" cy="8821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0"/>
          </p:cNvCxnSpPr>
          <p:nvPr/>
        </p:nvCxnSpPr>
        <p:spPr>
          <a:xfrm flipH="1" flipV="1">
            <a:off x="5943892" y="3967701"/>
            <a:ext cx="1980441" cy="10720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Resultado de imagen de smartphone ic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34" y="1596677"/>
            <a:ext cx="470282" cy="47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>
            <a:stCxn id="10" idx="3"/>
          </p:cNvCxnSpPr>
          <p:nvPr/>
        </p:nvCxnSpPr>
        <p:spPr>
          <a:xfrm flipV="1">
            <a:off x="2056564" y="3600398"/>
            <a:ext cx="1221645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87983" y="2321781"/>
            <a:ext cx="0" cy="4770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ttp://www.howardandrewjones.com/wp-content/uploads/2015/02/hulk-computer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083" y="314261"/>
            <a:ext cx="1451082" cy="9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7825" y="100351"/>
            <a:ext cx="1165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/>
              <a:t>Happy Scientist</a:t>
            </a:r>
          </a:p>
        </p:txBody>
      </p:sp>
    </p:spTree>
    <p:extLst>
      <p:ext uri="{BB962C8B-B14F-4D97-AF65-F5344CB8AC3E}">
        <p14:creationId xmlns:p14="http://schemas.microsoft.com/office/powerpoint/2010/main" val="1400168277"/>
      </p:ext>
    </p:extLst>
  </p:cSld>
  <p:clrMapOvr>
    <a:masterClrMapping/>
  </p:clrMapOvr>
</p:sld>
</file>

<file path=ppt/theme/theme1.xml><?xml version="1.0" encoding="utf-8"?>
<a:theme xmlns:a="http://schemas.openxmlformats.org/drawingml/2006/main" name="noc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ctheme" id="{64FAD3DB-8588-430F-97A4-F76242685DE7}" vid="{EAB6C5C4-2542-4F8B-807B-245F4192575C}"/>
    </a:ext>
  </a:extLst>
</a:theme>
</file>

<file path=ppt/theme/theme2.xml><?xml version="1.0" encoding="utf-8"?>
<a:theme xmlns:a="http://schemas.openxmlformats.org/drawingml/2006/main" name="noc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ctheme2" id="{0A6712CE-A8D8-498D-81F1-86C1E9BD79E2}" vid="{896B06CD-A8B6-487C-A164-3558B6961C66}"/>
    </a:ext>
  </a:extLst>
</a:theme>
</file>

<file path=ppt/theme/theme3.xml><?xml version="1.0" encoding="utf-8"?>
<a:theme xmlns:a="http://schemas.openxmlformats.org/drawingml/2006/main" name="1_noc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ctheme2" id="{0A6712CE-A8D8-498D-81F1-86C1E9BD79E2}" vid="{896B06CD-A8B6-487C-A164-3558B6961C66}"/>
    </a:ext>
  </a:extLst>
</a:theme>
</file>

<file path=ppt/theme/theme4.xml><?xml version="1.0" encoding="utf-8"?>
<a:theme xmlns:a="http://schemas.openxmlformats.org/drawingml/2006/main" name="2_noc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ctheme2" id="{0A6712CE-A8D8-498D-81F1-86C1E9BD79E2}" vid="{896B06CD-A8B6-487C-A164-3558B6961C66}"/>
    </a:ext>
  </a:extLst>
</a:theme>
</file>

<file path=ppt/theme/theme5.xml><?xml version="1.0" encoding="utf-8"?>
<a:theme xmlns:a="http://schemas.openxmlformats.org/drawingml/2006/main" name="3_noc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ctheme2" id="{0A6712CE-A8D8-498D-81F1-86C1E9BD79E2}" vid="{896B06CD-A8B6-487C-A164-3558B6961C66}"/>
    </a:ext>
  </a:extLst>
</a:theme>
</file>

<file path=ppt/theme/theme6.xml><?xml version="1.0" encoding="utf-8"?>
<a:theme xmlns:a="http://schemas.openxmlformats.org/drawingml/2006/main" name="4_noc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ctheme2" id="{0A6712CE-A8D8-498D-81F1-86C1E9BD79E2}" vid="{896B06CD-A8B6-487C-A164-3558B6961C6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17fef53-37d1-42b9-a0fa-11b9a047f554">
      <UserInfo>
        <DisplayName>Sams, Christine R.</DisplayName>
        <AccountId>30</AccountId>
        <AccountType/>
      </UserInfo>
      <UserInfo>
        <DisplayName>Phillips, Alexander B.</DisplayName>
        <AccountId>14</AccountId>
        <AccountType/>
      </UserInfo>
      <UserInfo>
        <DisplayName>Palmer, Matthew R.</DisplayName>
        <AccountId>33</AccountId>
        <AccountType/>
      </UserInfo>
      <UserInfo>
        <DisplayName>Williams, Charlotte A.J.</DisplayName>
        <AccountId>34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6D76856EE7F94EBA3932661ABD06D5" ma:contentTypeVersion="4" ma:contentTypeDescription="Create a new document." ma:contentTypeScope="" ma:versionID="6f26b1ae8963538160555f2a9f32251c">
  <xsd:schema xmlns:xsd="http://www.w3.org/2001/XMLSchema" xmlns:xs="http://www.w3.org/2001/XMLSchema" xmlns:p="http://schemas.microsoft.com/office/2006/metadata/properties" xmlns:ns2="217fef53-37d1-42b9-a0fa-11b9a047f554" xmlns:ns3="000eac9e-d721-465b-a2d5-4d642d43a895" targetNamespace="http://schemas.microsoft.com/office/2006/metadata/properties" ma:root="true" ma:fieldsID="a193e6a94f2fbc2a4e6d6b9038bf5881" ns2:_="" ns3:_="">
    <xsd:import namespace="217fef53-37d1-42b9-a0fa-11b9a047f554"/>
    <xsd:import namespace="000eac9e-d721-465b-a2d5-4d642d43a895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fef53-37d1-42b9-a0fa-11b9a047f554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eac9e-d721-465b-a2d5-4d642d43a8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2C5588-91B2-4F4B-AB6E-945166A872E7}">
  <ds:schemaRefs>
    <ds:schemaRef ds:uri="http://purl.org/dc/elements/1.1/"/>
    <ds:schemaRef ds:uri="http://purl.org/dc/terms/"/>
    <ds:schemaRef ds:uri="000eac9e-d721-465b-a2d5-4d642d43a895"/>
    <ds:schemaRef ds:uri="217fef53-37d1-42b9-a0fa-11b9a047f554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123EAD4-8DE1-4014-B88A-3221353DCA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57FE37-37C6-4883-9647-6DC7D7679752}">
  <ds:schemaRefs>
    <ds:schemaRef ds:uri="000eac9e-d721-465b-a2d5-4d642d43a895"/>
    <ds:schemaRef ds:uri="217fef53-37d1-42b9-a0fa-11b9a047f5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549</Words>
  <Application>Microsoft Office PowerPoint</Application>
  <PresentationFormat>On-screen Show (4:3)</PresentationFormat>
  <Paragraphs>138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noctheme</vt:lpstr>
      <vt:lpstr>noctheme2</vt:lpstr>
      <vt:lpstr>1_noctheme2</vt:lpstr>
      <vt:lpstr>2_noctheme2</vt:lpstr>
      <vt:lpstr>3_noctheme2</vt:lpstr>
      <vt:lpstr>4_noctheme2</vt:lpstr>
      <vt:lpstr>NOC-MARS Update</vt:lpstr>
      <vt:lpstr>The MARS Fleet</vt:lpstr>
      <vt:lpstr>MARS Fleet - Deployments</vt:lpstr>
      <vt:lpstr>MARS Fleet Deployments</vt:lpstr>
      <vt:lpstr>Oceanids – Command and Control (C2)</vt:lpstr>
      <vt:lpstr>MARS Long Range Fleet</vt:lpstr>
      <vt:lpstr>PowerPoint Presentation</vt:lpstr>
      <vt:lpstr>PowerPoint Presentation</vt:lpstr>
      <vt:lpstr>PowerPoint Presentation</vt:lpstr>
      <vt:lpstr>OCEANIDS C2 is an Engineering Project to develop a UK National System</vt:lpstr>
      <vt:lpstr>BUT</vt:lpstr>
      <vt:lpstr>It is also about the Data</vt:lpstr>
      <vt:lpstr>Benefits for the UK Scientific Community</vt:lpstr>
      <vt:lpstr>MASSMO04 – mock up of glider portal</vt:lpstr>
      <vt:lpstr>System Architecture</vt:lpstr>
      <vt:lpstr>Current status of C2 EGO data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NOC-MARS Update</dc:title>
  <cp:lastModifiedBy>Lorenzo Lopez, Alvaro</cp:lastModifiedBy>
  <cp:revision>16</cp:revision>
  <dcterms:modified xsi:type="dcterms:W3CDTF">2017-11-21T14:12:11Z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0x0101007B6D76856EE7F94EBA3932661ABD06D5</vt:lpwstr>
  </property>
</Properties>
</file>