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6" r:id="rId3"/>
    <p:sldId id="257" r:id="rId4"/>
    <p:sldId id="261" r:id="rId5"/>
    <p:sldId id="262" r:id="rId6"/>
    <p:sldId id="259" r:id="rId7"/>
    <p:sldId id="260" r:id="rId8"/>
    <p:sldId id="263" r:id="rId9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 snapToObjects="1">
      <p:cViewPr varScale="1">
        <p:scale>
          <a:sx n="97" d="100"/>
          <a:sy n="97" d="100"/>
        </p:scale>
        <p:origin x="1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10D65FB-726B-4C40-8614-617B7704432C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006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body"/>
          </p:nvPr>
        </p:nvSpPr>
        <p:spPr>
          <a:xfrm>
            <a:off x="680400" y="4723560"/>
            <a:ext cx="5443920" cy="447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3854880" y="9445320"/>
            <a:ext cx="294840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C150B89-E577-4B29-9BB2-8BEE128F0A00}" type="slidenum"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90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body"/>
          </p:nvPr>
        </p:nvSpPr>
        <p:spPr>
          <a:xfrm>
            <a:off x="680400" y="4723560"/>
            <a:ext cx="5443920" cy="447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3854880" y="9445320"/>
            <a:ext cx="294840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41040D2-688A-4E1B-BC03-A85DC2335207}" type="slidenum"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39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/>
              <a:t>Challenge 1 – Ocean warming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/>
              <a:t>$44M UK</a:t>
            </a:r>
            <a:r>
              <a:rPr lang="en-US" b="1" i="1" baseline="0" dirty="0" smtClean="0"/>
              <a:t> US Germany Canada</a:t>
            </a: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/>
              <a:t>To what extent</a:t>
            </a:r>
            <a:r>
              <a:rPr lang="en-US" b="1" i="1" baseline="0" dirty="0" smtClean="0"/>
              <a:t> is warming in the sup-polar oceans imported into the Arctic and responsible for warming and ice loss.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 smtClean="0"/>
              <a:t>Delivering Heat and declining nutrients and exporting fresh water.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 smtClean="0"/>
              <a:t>For example – large loss of Barents sea ice strongly related to warming </a:t>
            </a:r>
            <a:r>
              <a:rPr lang="en-US" b="1" i="1" baseline="0" dirty="0" err="1" smtClean="0"/>
              <a:t>altantic</a:t>
            </a:r>
            <a:r>
              <a:rPr lang="en-US" b="1" i="1" baseline="0" dirty="0" smtClean="0"/>
              <a:t> inflow. Ditto for </a:t>
            </a:r>
            <a:r>
              <a:rPr lang="en-US" b="1" i="1" baseline="0" dirty="0" err="1" smtClean="0"/>
              <a:t>greenland</a:t>
            </a:r>
            <a:r>
              <a:rPr lang="en-US" b="1" i="1" baseline="0" dirty="0" smtClean="0"/>
              <a:t> ice sheets  - but perturbations to atmospheric circulation it seems is equally important – we’ll come onto that in the next slide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 smtClean="0"/>
              <a:t>Export of fresh water – slowing circulation – </a:t>
            </a:r>
            <a:r>
              <a:rPr lang="en-US" b="1" i="1" baseline="0" dirty="0" err="1" smtClean="0"/>
              <a:t>postentially</a:t>
            </a:r>
            <a:r>
              <a:rPr lang="en-US" b="1" i="1" baseline="0" dirty="0" smtClean="0"/>
              <a:t> cutting off the north sea from key oceanic nutrient source</a:t>
            </a: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3548-9D72-5646-B021-F3F3454667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9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078280" y="1604520"/>
            <a:ext cx="4986360" cy="39772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078280" y="1604520"/>
            <a:ext cx="498636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emf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WP3.4 SAMS Glider activity and plan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655983" y="2266122"/>
            <a:ext cx="8229240" cy="290222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OUTLINE</a:t>
            </a:r>
            <a:r>
              <a:rPr lang="en-US" sz="3600" dirty="0" smtClean="0"/>
              <a:t>:</a:t>
            </a:r>
          </a:p>
          <a:p>
            <a:pPr marL="0" indent="0">
              <a:buNone/>
            </a:pPr>
            <a:endParaRPr lang="en-US" sz="3600" dirty="0" smtClean="0"/>
          </a:p>
          <a:p>
            <a:pPr>
              <a:buFont typeface="Wingdings" charset="2"/>
              <a:buChar char="Ø"/>
            </a:pPr>
            <a:r>
              <a:rPr lang="en-US" sz="3600" dirty="0"/>
              <a:t> </a:t>
            </a:r>
            <a:r>
              <a:rPr lang="en-US" sz="3600" dirty="0" smtClean="0"/>
              <a:t>’Boundary Current’ missions since 2009</a:t>
            </a:r>
          </a:p>
          <a:p>
            <a:pPr>
              <a:buFont typeface="Wingdings" charset="2"/>
              <a:buChar char="Ø"/>
            </a:pPr>
            <a:r>
              <a:rPr lang="en-US" sz="3600" dirty="0" smtClean="0"/>
              <a:t> ‘Boundary Current’ missions in 2017</a:t>
            </a:r>
          </a:p>
          <a:p>
            <a:pPr>
              <a:buFont typeface="Wingdings" charset="2"/>
              <a:buChar char="Ø"/>
            </a:pPr>
            <a:r>
              <a:rPr lang="en-US" sz="3600" dirty="0" smtClean="0"/>
              <a:t> </a:t>
            </a:r>
            <a:r>
              <a:rPr lang="en-US" sz="3600" dirty="0" err="1" smtClean="0"/>
              <a:t>AtlantOS</a:t>
            </a:r>
            <a:r>
              <a:rPr lang="en-US" sz="3600" dirty="0" smtClean="0"/>
              <a:t> mission </a:t>
            </a:r>
            <a:r>
              <a:rPr lang="en-US" sz="3600" dirty="0" smtClean="0"/>
              <a:t>2017/18</a:t>
            </a:r>
          </a:p>
          <a:p>
            <a:pPr>
              <a:buFont typeface="Wingdings" charset="2"/>
              <a:buChar char="Ø"/>
            </a:pPr>
            <a:r>
              <a:rPr lang="en-US" sz="3600" dirty="0" smtClean="0"/>
              <a:t> Papers</a:t>
            </a:r>
            <a:endParaRPr lang="en-US" sz="3600" dirty="0" smtClean="0"/>
          </a:p>
          <a:p>
            <a:pPr>
              <a:buFont typeface="Wingdings" charset="2"/>
              <a:buChar char="Ø"/>
            </a:pPr>
            <a:r>
              <a:rPr lang="en-US" sz="3600" dirty="0" smtClean="0"/>
              <a:t> </a:t>
            </a:r>
            <a:r>
              <a:rPr lang="en-GB" sz="3600" dirty="0" smtClean="0"/>
              <a:t>Dissemination and </a:t>
            </a:r>
            <a:r>
              <a:rPr lang="en-US" sz="3600" dirty="0" smtClean="0"/>
              <a:t>Outreach </a:t>
            </a:r>
            <a:r>
              <a:rPr lang="en-US" sz="3600" dirty="0" smtClean="0"/>
              <a:t>activities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5" y="1023720"/>
            <a:ext cx="2968487" cy="12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/>
          <p:nvPr/>
        </p:nvPicPr>
        <p:blipFill>
          <a:blip r:embed="rId3"/>
          <a:srcRect l="18794" t="7659" b="3059"/>
          <a:stretch/>
        </p:blipFill>
        <p:spPr>
          <a:xfrm>
            <a:off x="701640" y="158040"/>
            <a:ext cx="7740000" cy="654120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881640" y="4464000"/>
            <a:ext cx="3284640" cy="161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 2009 until now: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27 missions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&gt; 7 years at sea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&gt; 27,000 dives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&gt; 50,000 km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4" y="5609157"/>
            <a:ext cx="2968487" cy="124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/>
          <p:nvPr/>
        </p:nvPicPr>
        <p:blipFill>
          <a:blip r:embed="rId3"/>
          <a:srcRect t="5500" r="8102" b="4201"/>
          <a:stretch/>
        </p:blipFill>
        <p:spPr>
          <a:xfrm>
            <a:off x="15256" y="59108"/>
            <a:ext cx="6365880" cy="689292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6493611" y="857740"/>
            <a:ext cx="2663640" cy="161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Since Jan. 2017:</a:t>
            </a: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- 5 missions</a:t>
            </a: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- 470 days at sea</a:t>
            </a: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- 4430 dive cycles</a:t>
            </a: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- 7670 </a:t>
            </a:r>
            <a:r>
              <a:rPr lang="en-GB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kms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travelled </a:t>
            </a: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802800" y="4797360"/>
            <a:ext cx="4596840" cy="171864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3"/>
          <p:cNvSpPr/>
          <p:nvPr/>
        </p:nvSpPr>
        <p:spPr>
          <a:xfrm>
            <a:off x="802800" y="4860000"/>
            <a:ext cx="4596840" cy="187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Growler, OSNAP7, Oct16 – Feb17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Scapa, OSNAP8, Feb17 – May17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66FF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Bowmore, EEL6, Feb17 – May17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GB" sz="20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Bellatrix, OSNAP9, May17 – Nov17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CC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Jura, OSNAP10, Nov 17 – ongoing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Line 4"/>
          <p:cNvSpPr/>
          <p:nvPr/>
        </p:nvSpPr>
        <p:spPr>
          <a:xfrm flipH="1">
            <a:off x="4716000" y="4140000"/>
            <a:ext cx="72000" cy="72000"/>
          </a:xfrm>
          <a:prstGeom prst="line">
            <a:avLst/>
          </a:prstGeom>
          <a:ln w="57240">
            <a:solidFill>
              <a:srgbClr val="99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4" y="5609157"/>
            <a:ext cx="2968487" cy="124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1303441"/>
            <a:ext cx="5698435" cy="4273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04" y="5131494"/>
            <a:ext cx="5459896" cy="1200976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5632174" y="647240"/>
            <a:ext cx="3272999" cy="25702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AtlantOS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mission 2018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</a:t>
            </a:r>
            <a:r>
              <a:rPr lang="en-GB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Seaglider</a:t>
            </a: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with RSI turbulence package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repeat transects of European Slope current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Frictional controls on boundary currents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18" y="4965318"/>
            <a:ext cx="3849757" cy="1435930"/>
          </a:xfrm>
        </p:spPr>
        <p:txBody>
          <a:bodyPr/>
          <a:lstStyle/>
          <a:p>
            <a:r>
              <a:rPr lang="en-GB" sz="1800" b="1" dirty="0"/>
              <a:t>Oceanic density/pressure gradients and slope currents</a:t>
            </a:r>
            <a:r>
              <a:rPr lang="en-GB" sz="1800" b="1" dirty="0" smtClean="0"/>
              <a:t>. </a:t>
            </a:r>
            <a:r>
              <a:rPr lang="en-GB" sz="1800" b="1" dirty="0" err="1" smtClean="0"/>
              <a:t>Huthnance</a:t>
            </a:r>
            <a:r>
              <a:rPr lang="en-GB" sz="1800" b="1" dirty="0" smtClean="0"/>
              <a:t>, </a:t>
            </a:r>
            <a:r>
              <a:rPr lang="en-GB" sz="1800" b="1" dirty="0" err="1" smtClean="0"/>
              <a:t>Harle</a:t>
            </a:r>
            <a:r>
              <a:rPr lang="en-GB" sz="1800" b="1" dirty="0"/>
              <a:t> </a:t>
            </a:r>
            <a:r>
              <a:rPr lang="en-GB" sz="1800" b="1" dirty="0" smtClean="0"/>
              <a:t>&amp; </a:t>
            </a:r>
            <a:r>
              <a:rPr lang="en-GB" sz="1800" b="1" dirty="0" err="1" smtClean="0"/>
              <a:t>Inall</a:t>
            </a:r>
            <a:r>
              <a:rPr lang="en-GB" sz="1800" b="1" dirty="0" smtClean="0"/>
              <a:t>, JPO in </a:t>
            </a:r>
            <a:r>
              <a:rPr lang="en-GB" sz="1800" b="1" dirty="0" smtClean="0"/>
              <a:t>prep “JEBAR</a:t>
            </a:r>
            <a:r>
              <a:rPr lang="en-GB" sz="1800" b="1" dirty="0" smtClean="0"/>
              <a:t>” revisited.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9"/>
            <a:ext cx="2968487" cy="12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51182" y="1525006"/>
            <a:ext cx="8229240" cy="4703515"/>
          </a:xfrm>
        </p:spPr>
        <p:txBody>
          <a:bodyPr/>
          <a:lstStyle/>
          <a:p>
            <a:r>
              <a:rPr lang="en-US" sz="1600" dirty="0" smtClean="0"/>
              <a:t>Hall, R. A., B. </a:t>
            </a:r>
            <a:r>
              <a:rPr lang="en-US" sz="1600" dirty="0" err="1" smtClean="0"/>
              <a:t>Berx</a:t>
            </a:r>
            <a:r>
              <a:rPr lang="en-US" sz="1600" dirty="0" smtClean="0"/>
              <a:t>, and M. E. </a:t>
            </a:r>
            <a:r>
              <a:rPr lang="en-US" sz="1600" dirty="0" err="1" smtClean="0"/>
              <a:t>Inall</a:t>
            </a:r>
            <a:r>
              <a:rPr lang="en-US" sz="1600" dirty="0" smtClean="0"/>
              <a:t> (2017), Observing internal tides in high-risk regions using co-located ocean gliders and moored ADCPs, Oceanography, doi:10.5670/oceango.2017.220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Houpert</a:t>
            </a:r>
            <a:r>
              <a:rPr lang="en-US" sz="1600" dirty="0" smtClean="0"/>
              <a:t>, L., M. E. </a:t>
            </a:r>
            <a:r>
              <a:rPr lang="en-US" sz="1600" dirty="0" err="1" smtClean="0"/>
              <a:t>Inall</a:t>
            </a:r>
            <a:r>
              <a:rPr lang="en-US" sz="1600" dirty="0" smtClean="0"/>
              <a:t>, E. Dumont, S. F. Gary, C. Johnson, M. Porter, W. E. Johns, and S. A. Cunningham (2017), Transport and energetic small structure of the Eastern North Atlantic gyre from observations, Journal of Geophysical Research, submitted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Jones, S., F. </a:t>
            </a:r>
            <a:r>
              <a:rPr lang="en-US" sz="1600" dirty="0" err="1" smtClean="0"/>
              <a:t>Cottier</a:t>
            </a:r>
            <a:r>
              <a:rPr lang="en-US" sz="1600" dirty="0" smtClean="0"/>
              <a:t>, M. </a:t>
            </a:r>
            <a:r>
              <a:rPr lang="en-US" sz="1600" dirty="0" err="1" smtClean="0"/>
              <a:t>Inall</a:t>
            </a:r>
            <a:r>
              <a:rPr lang="en-US" sz="1600" dirty="0" smtClean="0"/>
              <a:t>, and C. Griffiths (2017), Decadal variability on the European continental shelf, Progress in Oceanography, under revision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Marsh, R., I. D. Haigh, S. A. Cunningham, M. E. </a:t>
            </a:r>
            <a:r>
              <a:rPr lang="en-US" sz="1600" dirty="0" err="1" smtClean="0"/>
              <a:t>Inall</a:t>
            </a:r>
            <a:r>
              <a:rPr lang="en-US" sz="1600" dirty="0" smtClean="0"/>
              <a:t>, M. Porter, and B. I. Moat (2017), Large-scale forcing of the European Slope Current and associated inflows to the North Sea, Ocean Science, 13(2), doi:10.5194/os-13-315-2017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Porter, M., M. E. </a:t>
            </a:r>
            <a:r>
              <a:rPr lang="en-US" sz="1600" dirty="0" err="1" smtClean="0"/>
              <a:t>Inall</a:t>
            </a:r>
            <a:r>
              <a:rPr lang="en-US" sz="1600" dirty="0" smtClean="0"/>
              <a:t>, A. C. Dale, J. Hopkins, J. A. Barth, M. Palmer, D. A. </a:t>
            </a:r>
            <a:r>
              <a:rPr lang="en-US" sz="1600" dirty="0" err="1" smtClean="0"/>
              <a:t>Smeed</a:t>
            </a:r>
            <a:r>
              <a:rPr lang="en-US" sz="1600" dirty="0" smtClean="0"/>
              <a:t>, D. </a:t>
            </a:r>
            <a:r>
              <a:rPr lang="en-US" sz="1600" dirty="0" err="1" smtClean="0"/>
              <a:t>Aleynik</a:t>
            </a:r>
            <a:r>
              <a:rPr lang="en-US" sz="1600" dirty="0" smtClean="0"/>
              <a:t>, and C. Mahaffey (2016), Glider observations of enhanced deep water upwelling at a shelf break canyon: a mechanism for cross-slope carbon and nutrient </a:t>
            </a:r>
            <a:r>
              <a:rPr lang="en-US" sz="1600" dirty="0" smtClean="0"/>
              <a:t>exchange, Journal of </a:t>
            </a:r>
            <a:r>
              <a:rPr lang="en-US" sz="1600" dirty="0" smtClean="0"/>
              <a:t>Geophysical Research, 121(10), 7575-7588, doi:10.1002/2016JC012087.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3" y="282604"/>
            <a:ext cx="2968487" cy="12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261" y="286655"/>
            <a:ext cx="561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Overturning in the Subpolar North Atlantic Programme</a:t>
            </a:r>
          </a:p>
        </p:txBody>
      </p:sp>
      <p:pic>
        <p:nvPicPr>
          <p:cNvPr id="7" name="Picture 6" descr="SAMS-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36" y="5528479"/>
            <a:ext cx="1263998" cy="395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42" y="595536"/>
            <a:ext cx="1666314" cy="558215"/>
          </a:xfrm>
          <a:prstGeom prst="rect">
            <a:avLst/>
          </a:prstGeom>
        </p:spPr>
      </p:pic>
      <p:pic>
        <p:nvPicPr>
          <p:cNvPr id="11" name="Picture 10" descr="osnap_array_schemati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88" y="3050897"/>
            <a:ext cx="4355526" cy="2270467"/>
          </a:xfrm>
          <a:prstGeom prst="rect">
            <a:avLst/>
          </a:prstGeom>
        </p:spPr>
      </p:pic>
      <p:pic>
        <p:nvPicPr>
          <p:cNvPr id="1026" name="Picture 2" descr="C:\Users\sa01mi\Dropbox\NoShare\Talks_and_Posters\2015\MARS_Showcase\pics\P1140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9489"/>
          <a:stretch/>
        </p:blipFill>
        <p:spPr bwMode="auto">
          <a:xfrm>
            <a:off x="40226" y="3146705"/>
            <a:ext cx="1807578" cy="21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mei\N\AA_docs\talks_posters\2015\MARS_Showcase\scot_mrf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6779"/>
            <a:ext cx="1967073" cy="5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49" y="1202489"/>
            <a:ext cx="1288241" cy="157890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7548499" y="2053972"/>
            <a:ext cx="1323865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Climatic impacts of warm Atlantic waters on northern European and Arctic systems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7" b="24142"/>
          <a:stretch/>
        </p:blipFill>
        <p:spPr bwMode="auto">
          <a:xfrm>
            <a:off x="6096732" y="5456454"/>
            <a:ext cx="1733716" cy="5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5635" y="1080724"/>
            <a:ext cx="4360570" cy="1822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614" y="5977591"/>
            <a:ext cx="8489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Houpert</a:t>
            </a:r>
            <a:r>
              <a:rPr lang="en-US" sz="1400" dirty="0" smtClean="0"/>
              <a:t>, L., M. E. </a:t>
            </a:r>
            <a:r>
              <a:rPr lang="en-US" sz="1400" dirty="0" err="1" smtClean="0"/>
              <a:t>Inall</a:t>
            </a:r>
            <a:r>
              <a:rPr lang="en-US" sz="1400" dirty="0" smtClean="0"/>
              <a:t>, E. Dumont, S. F. Gary, C. Johnson, M. Porter, W. E. Johns, and S. A. Cunningham (2017), Transport and energetic small structure of the Eastern North Atlantic gyre from observations, Journal of Geophysical Research, submitted.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61" y="4361232"/>
            <a:ext cx="1950339" cy="8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52" y="48316"/>
            <a:ext cx="8229240" cy="1144800"/>
          </a:xfrm>
        </p:spPr>
        <p:txBody>
          <a:bodyPr/>
          <a:lstStyle/>
          <a:p>
            <a:r>
              <a:rPr lang="en-US" dirty="0" smtClean="0"/>
              <a:t>Outreach: </a:t>
            </a:r>
            <a:r>
              <a:rPr lang="en-US" dirty="0" err="1" smtClean="0"/>
              <a:t>paraview</a:t>
            </a:r>
            <a:r>
              <a:rPr lang="en-US" dirty="0" smtClean="0"/>
              <a:t> animations</a:t>
            </a:r>
            <a:endParaRPr lang="en-US" dirty="0"/>
          </a:p>
        </p:txBody>
      </p:sp>
      <p:pic>
        <p:nvPicPr>
          <p:cNvPr id="4" name="glider_explanatory_storyboa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22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5718313" cy="1144800"/>
          </a:xfrm>
        </p:spPr>
        <p:txBody>
          <a:bodyPr/>
          <a:lstStyle/>
          <a:p>
            <a:r>
              <a:rPr lang="en-GB" sz="4000" dirty="0"/>
              <a:t>Dissemination and communication activities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83704" y="1219199"/>
            <a:ext cx="8229240" cy="5446644"/>
          </a:xfrm>
        </p:spPr>
        <p:txBody>
          <a:bodyPr/>
          <a:lstStyle/>
          <a:p>
            <a:r>
              <a:rPr lang="en-GB" sz="1400" dirty="0" err="1" smtClean="0"/>
              <a:t>OceanGliders</a:t>
            </a:r>
            <a:r>
              <a:rPr lang="en-GB" sz="1400" dirty="0" smtClean="0"/>
              <a:t> </a:t>
            </a:r>
            <a:r>
              <a:rPr lang="en-GB" sz="1400" dirty="0" err="1" smtClean="0"/>
              <a:t>TaskTeams</a:t>
            </a:r>
            <a:r>
              <a:rPr lang="en-GB" sz="1400" dirty="0" smtClean="0"/>
              <a:t> activities (Boundary Currents interests)</a:t>
            </a:r>
          </a:p>
          <a:p>
            <a:endParaRPr lang="en-GB" sz="1400" dirty="0" smtClean="0"/>
          </a:p>
          <a:p>
            <a:r>
              <a:rPr lang="en-GB" sz="1400" dirty="0" smtClean="0"/>
              <a:t>G7 </a:t>
            </a:r>
            <a:r>
              <a:rPr lang="en-GB" sz="1400" dirty="0"/>
              <a:t>Future of the seas and oceans initiative. Contributions to action plans (6-month, 2-years and 5-years) for Gliders in polar and boundary regions. Meeting in Paris, April 2017, and subsequent action plan preparation</a:t>
            </a:r>
            <a:r>
              <a:rPr lang="en-GB" sz="1400" dirty="0" smtClean="0"/>
              <a:t>.</a:t>
            </a:r>
          </a:p>
          <a:p>
            <a:endParaRPr lang="en-US" sz="1400" dirty="0"/>
          </a:p>
          <a:p>
            <a:r>
              <a:rPr lang="en-GB" sz="1400" dirty="0" err="1"/>
              <a:t>Inall</a:t>
            </a:r>
            <a:r>
              <a:rPr lang="en-GB" sz="1400" dirty="0"/>
              <a:t>, M. E., S. Jones, D. </a:t>
            </a:r>
            <a:r>
              <a:rPr lang="en-GB" sz="1400" dirty="0" err="1"/>
              <a:t>Aleynik</a:t>
            </a:r>
            <a:r>
              <a:rPr lang="en-GB" sz="1400" dirty="0"/>
              <a:t>, and E. Dumont (2017), MASSMO3: Comparison between glider data, </a:t>
            </a:r>
            <a:r>
              <a:rPr lang="en-GB" sz="1400" dirty="0" err="1"/>
              <a:t>WeStCOMS</a:t>
            </a:r>
            <a:r>
              <a:rPr lang="en-GB" sz="1400" dirty="0"/>
              <a:t> model and Hydrobase3 observational climatology. Report., SAMS, Oban</a:t>
            </a:r>
            <a:r>
              <a:rPr lang="en-GB" sz="1400" dirty="0" smtClean="0"/>
              <a:t>.</a:t>
            </a:r>
          </a:p>
          <a:p>
            <a:endParaRPr lang="en-US" sz="1400" dirty="0"/>
          </a:p>
          <a:p>
            <a:r>
              <a:rPr lang="en-GB" sz="1400" dirty="0"/>
              <a:t>Gliders as part of a multi-platform study (2016), M. Porter, M. E. </a:t>
            </a:r>
            <a:r>
              <a:rPr lang="en-GB" sz="1400" dirty="0" err="1"/>
              <a:t>Inall</a:t>
            </a:r>
            <a:r>
              <a:rPr lang="en-GB" sz="1400" dirty="0"/>
              <a:t>, J. Hopkins M. R. Palmer, A. C. Dale, D. </a:t>
            </a:r>
            <a:r>
              <a:rPr lang="en-GB" sz="1400" dirty="0" err="1"/>
              <a:t>Aleynik</a:t>
            </a:r>
            <a:r>
              <a:rPr lang="en-GB" sz="1400" dirty="0"/>
              <a:t>, J. A. Barth, C. Mahaffey, D. A. </a:t>
            </a:r>
            <a:r>
              <a:rPr lang="en-GB" sz="1400" dirty="0" err="1"/>
              <a:t>Smeed</a:t>
            </a:r>
            <a:r>
              <a:rPr lang="en-GB" sz="1400" dirty="0"/>
              <a:t>. Scottish Alliance for Geoscience Environment and Society annual general meeting</a:t>
            </a:r>
            <a:r>
              <a:rPr lang="en-GB" sz="1400" dirty="0" smtClean="0"/>
              <a:t>.</a:t>
            </a:r>
          </a:p>
          <a:p>
            <a:endParaRPr lang="en-US" sz="1400" dirty="0"/>
          </a:p>
          <a:p>
            <a:r>
              <a:rPr lang="en-GB" sz="1400" dirty="0"/>
              <a:t>Glider use in the seasonal ice zone (2017), Marie Porter, </a:t>
            </a:r>
            <a:r>
              <a:rPr lang="en-GB" sz="1400" dirty="0" err="1"/>
              <a:t>Finlo</a:t>
            </a:r>
            <a:r>
              <a:rPr lang="en-GB" sz="1400" dirty="0"/>
              <a:t> </a:t>
            </a:r>
            <a:r>
              <a:rPr lang="en-GB" sz="1400" dirty="0" err="1"/>
              <a:t>Cottier</a:t>
            </a:r>
            <a:r>
              <a:rPr lang="en-GB" sz="1400" dirty="0"/>
              <a:t>, </a:t>
            </a:r>
            <a:r>
              <a:rPr lang="en-GB" sz="1400" dirty="0" err="1"/>
              <a:t>Byongjun</a:t>
            </a:r>
            <a:r>
              <a:rPr lang="en-GB" sz="1400" dirty="0"/>
              <a:t> Hwang, Estelle Dumont, Emily </a:t>
            </a:r>
            <a:r>
              <a:rPr lang="en-GB" sz="1400" dirty="0" err="1"/>
              <a:t>Venables</a:t>
            </a:r>
            <a:r>
              <a:rPr lang="en-GB" sz="1400" dirty="0"/>
              <a:t>. UK Arctic Science Meeting September 2017</a:t>
            </a:r>
            <a:r>
              <a:rPr lang="en-GB" sz="1400" dirty="0" smtClean="0"/>
              <a:t>.</a:t>
            </a:r>
          </a:p>
          <a:p>
            <a:endParaRPr lang="en-US" sz="1400" dirty="0"/>
          </a:p>
          <a:p>
            <a:r>
              <a:rPr lang="en-GB" sz="1400" dirty="0"/>
              <a:t>Scottish Parliament engagement event: Gliders for environmental science. November 2017. </a:t>
            </a:r>
            <a:r>
              <a:rPr lang="en-GB" sz="1400" dirty="0" err="1"/>
              <a:t>Loic</a:t>
            </a:r>
            <a:r>
              <a:rPr lang="en-GB" sz="1400" dirty="0"/>
              <a:t> </a:t>
            </a:r>
            <a:r>
              <a:rPr lang="en-GB" sz="1400" dirty="0" err="1"/>
              <a:t>Houpert</a:t>
            </a:r>
            <a:r>
              <a:rPr lang="en-GB" sz="1400" dirty="0"/>
              <a:t> + Mark </a:t>
            </a:r>
            <a:r>
              <a:rPr lang="en-GB" sz="1400" dirty="0" err="1"/>
              <a:t>Inall</a:t>
            </a:r>
            <a:r>
              <a:rPr lang="en-GB" sz="1400" dirty="0"/>
              <a:t> + Stuart Cunningham</a:t>
            </a:r>
            <a:r>
              <a:rPr lang="en-GB" sz="1400" dirty="0" smtClean="0"/>
              <a:t>.</a:t>
            </a:r>
          </a:p>
          <a:p>
            <a:endParaRPr lang="en-GB" sz="1400" dirty="0" smtClean="0"/>
          </a:p>
          <a:p>
            <a:r>
              <a:rPr lang="en-GB" sz="1400" dirty="0" smtClean="0"/>
              <a:t>Arctic Circle forum, Edinburgh 19-21 November 2017. </a:t>
            </a:r>
            <a:r>
              <a:rPr lang="en-GB" sz="1400" dirty="0" err="1" smtClean="0"/>
              <a:t>Inall</a:t>
            </a:r>
            <a:endParaRPr lang="en-GB" sz="1400" dirty="0" smtClean="0"/>
          </a:p>
          <a:p>
            <a:endParaRPr lang="en-US" sz="1400" dirty="0"/>
          </a:p>
          <a:p>
            <a:r>
              <a:rPr lang="en-GB" sz="1400" dirty="0" err="1"/>
              <a:t>Houpert</a:t>
            </a:r>
            <a:r>
              <a:rPr lang="en-GB" sz="1400" dirty="0"/>
              <a:t> </a:t>
            </a:r>
            <a:r>
              <a:rPr lang="en-GB" sz="1400" dirty="0" err="1"/>
              <a:t>L.et</a:t>
            </a:r>
            <a:r>
              <a:rPr lang="en-GB" sz="1400" dirty="0"/>
              <a:t> al., Transport Structure and Energetic of the North Atlantic Current in </a:t>
            </a:r>
            <a:r>
              <a:rPr lang="en-GB" sz="1400" dirty="0" err="1"/>
              <a:t>Subpolar</a:t>
            </a:r>
            <a:r>
              <a:rPr lang="en-GB" sz="1400" dirty="0"/>
              <a:t> Gyre from Observations. EGU General Assembly </a:t>
            </a:r>
            <a:r>
              <a:rPr lang="en-GB" sz="1400" dirty="0" smtClean="0"/>
              <a:t>2017, </a:t>
            </a:r>
            <a:r>
              <a:rPr lang="en-GB" sz="1400" dirty="0"/>
              <a:t>23–28 April 2017, Vienna, </a:t>
            </a:r>
            <a:r>
              <a:rPr lang="en-GB" sz="1400" dirty="0" smtClean="0"/>
              <a:t>Austria</a:t>
            </a:r>
          </a:p>
          <a:p>
            <a:endParaRPr lang="en-US" sz="1400" dirty="0"/>
          </a:p>
          <a:p>
            <a:r>
              <a:rPr lang="en-GB" sz="1400" dirty="0" err="1"/>
              <a:t>Houpert</a:t>
            </a:r>
            <a:r>
              <a:rPr lang="en-GB" sz="1400" dirty="0"/>
              <a:t> </a:t>
            </a:r>
            <a:r>
              <a:rPr lang="en-GB" sz="1400" dirty="0" err="1"/>
              <a:t>L.,et</a:t>
            </a:r>
            <a:r>
              <a:rPr lang="en-GB" sz="1400" dirty="0"/>
              <a:t> al. Transport Structure and Energetic of the North Atlantic Current in the Eastern part of the </a:t>
            </a:r>
            <a:r>
              <a:rPr lang="en-GB" sz="1400" dirty="0" err="1"/>
              <a:t>Subpolar</a:t>
            </a:r>
            <a:r>
              <a:rPr lang="en-GB" sz="1400" dirty="0"/>
              <a:t> Gyre. 7th EGO Conference, 26–29 September 2016 Southampton, </a:t>
            </a:r>
            <a:r>
              <a:rPr lang="en-GB" sz="1400" dirty="0" smtClean="0"/>
              <a:t>UK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52" y="81164"/>
            <a:ext cx="2968487" cy="12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4169</TotalTime>
  <Words>911</Words>
  <Application>Microsoft Macintosh PowerPoint</Application>
  <PresentationFormat>On-screen Show (4:3)</PresentationFormat>
  <Paragraphs>78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DejaVu Sans</vt:lpstr>
      <vt:lpstr>Symbol</vt:lpstr>
      <vt:lpstr>Times New Roman</vt:lpstr>
      <vt:lpstr>Wingdings</vt:lpstr>
      <vt:lpstr>Arial</vt:lpstr>
      <vt:lpstr>Office Theme</vt:lpstr>
      <vt:lpstr>WP3.4 SAMS Glider activity and plan </vt:lpstr>
      <vt:lpstr>PowerPoint Presentation</vt:lpstr>
      <vt:lpstr>PowerPoint Presentation</vt:lpstr>
      <vt:lpstr>Oceanic density/pressure gradients and slope currents. Huthnance, Harle &amp; Inall, JPO in prep “JEBAR” revisited.</vt:lpstr>
      <vt:lpstr>papers</vt:lpstr>
      <vt:lpstr>PowerPoint Presentation</vt:lpstr>
      <vt:lpstr>Outreach: paraview animations</vt:lpstr>
      <vt:lpstr>Dissemination and communication activities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SAMS Seaglider  pilot training</dc:title>
  <dc:subject/>
  <dc:creator>Estelle Dumont</dc:creator>
  <dc:description/>
  <cp:lastModifiedBy>Mark Inall</cp:lastModifiedBy>
  <cp:revision>834</cp:revision>
  <cp:lastPrinted>2012-04-24T09:07:53Z</cp:lastPrinted>
  <dcterms:created xsi:type="dcterms:W3CDTF">2012-03-23T12:12:13Z</dcterms:created>
  <dcterms:modified xsi:type="dcterms:W3CDTF">2017-11-21T13:47:36Z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