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22" r:id="rId2"/>
    <p:sldId id="323" r:id="rId3"/>
    <p:sldId id="311" r:id="rId4"/>
    <p:sldId id="324" r:id="rId5"/>
    <p:sldId id="325" r:id="rId6"/>
    <p:sldId id="328" r:id="rId7"/>
    <p:sldId id="313" r:id="rId8"/>
    <p:sldId id="315" r:id="rId9"/>
    <p:sldId id="326" r:id="rId10"/>
    <p:sldId id="337" r:id="rId11"/>
    <p:sldId id="305" r:id="rId12"/>
    <p:sldId id="318" r:id="rId13"/>
    <p:sldId id="308" r:id="rId14"/>
    <p:sldId id="319" r:id="rId15"/>
    <p:sldId id="309" r:id="rId16"/>
    <p:sldId id="340" r:id="rId17"/>
    <p:sldId id="332" r:id="rId18"/>
  </p:sldIdLst>
  <p:sldSz cx="9144000" cy="5143500" type="screen16x9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5343"/>
    <a:srgbClr val="E54F46"/>
    <a:srgbClr val="5FAFC7"/>
    <a:srgbClr val="E44E46"/>
    <a:srgbClr val="DB3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74" autoAdjust="0"/>
    <p:restoredTop sz="64130" autoAdjust="0"/>
  </p:normalViewPr>
  <p:slideViewPr>
    <p:cSldViewPr>
      <p:cViewPr>
        <p:scale>
          <a:sx n="90" d="100"/>
          <a:sy n="90" d="100"/>
        </p:scale>
        <p:origin x="-784" y="-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355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70CDE-D9CE-4354-94E4-1FD6DB967311}" type="datetimeFigureOut">
              <a:rPr lang="nb-NO" smtClean="0"/>
              <a:t>21/11/17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25AF9-6F74-472F-B3FF-34E5DD3183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51445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DE89A-F0D7-4FF6-B2F1-98DC7792C91E}" type="datetimeFigureOut">
              <a:rPr lang="nb-NO" smtClean="0"/>
              <a:t>21/11/17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A2AF7-2D85-4421-9B02-2B5F9CC374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8446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Teledyne Webb Research Delivers Slocum Glider UC Davis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A2AF7-2D85-4421-9B02-2B5F9CC3744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6518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A2AF7-2D85-4421-9B02-2B5F9CC37447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526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Dec17 SG: explore the region between the ice edge and the center of the basin/gyre in the Greenland Sea, where we expect to see the deepest convection and the strongest air-sea fluxes. Those gliders will operate farther north, north of the West Jan Mayen Ridge and largely outside the domain of the map.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ice avoidance algorithm : the glider will be able to recognize conditions in which sea ice at the surface may be or is likely to be present (i.e. by registering sufficiently low temperatures and/or salinities). In that case, the glider will not surface. Depending on the instructions we've given the glider, it will either return toward a pre-defined safe location and surface when it determines that it is safe to do so or continue a pre-set number of dives in the same direction before turning around.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A2AF7-2D85-4421-9B02-2B5F9CC3744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4375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FF26B9-7D55-482A-8163-54BE876C2FB2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181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rst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115616" y="843558"/>
            <a:ext cx="6912768" cy="1912609"/>
          </a:xfrm>
        </p:spPr>
        <p:txBody>
          <a:bodyPr lIns="0" tIns="0" rIns="0" anchor="b" anchorCtr="0">
            <a:normAutofit/>
          </a:bodyPr>
          <a:lstStyle>
            <a:lvl1pPr marL="0" algn="ctr">
              <a:lnSpc>
                <a:spcPts val="5400"/>
              </a:lnSpc>
              <a:defRPr sz="4300" b="1" i="0" u="non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title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115616" y="3147510"/>
            <a:ext cx="6912768" cy="936408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subtitle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00" y="4212000"/>
            <a:ext cx="3024000" cy="57600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University of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299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022920" y="774875"/>
            <a:ext cx="7149480" cy="489701"/>
          </a:xfrm>
        </p:spPr>
        <p:txBody>
          <a:bodyPr>
            <a:normAutofit/>
          </a:bodyPr>
          <a:lstStyle>
            <a:lvl1pPr algn="l">
              <a:lnSpc>
                <a:spcPts val="3600"/>
              </a:lnSpc>
              <a:defRPr sz="3000"/>
            </a:lvl1pPr>
          </a:lstStyle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title</a:t>
            </a:r>
            <a:endParaRPr lang="nb-NO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1022920" y="1455950"/>
            <a:ext cx="7149480" cy="2916000"/>
          </a:xfrm>
        </p:spPr>
        <p:txBody>
          <a:bodyPr/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5pPr>
          </a:lstStyle>
          <a:p>
            <a:pPr lvl="0"/>
            <a:endParaRPr lang="nb-NO" dirty="0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University of Bergen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PAGE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8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age with colopho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University of Bergen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PAGE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29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with dr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University of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4680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ntroducti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589570" y="1455950"/>
            <a:ext cx="4597350" cy="2916000"/>
          </a:xfrm>
        </p:spPr>
        <p:txBody>
          <a:bodyPr/>
          <a:lstStyle>
            <a:lvl1pPr>
              <a:defRPr sz="2200"/>
            </a:lvl1pPr>
            <a:lvl2pPr>
              <a:defRPr sz="2200" baseline="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text</a:t>
            </a:r>
            <a:endParaRPr lang="nb-NO" dirty="0" smtClean="0"/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022921" y="1455950"/>
            <a:ext cx="2360241" cy="291600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text</a:t>
            </a:r>
            <a:endParaRPr lang="nb-NO" dirty="0" smtClean="0"/>
          </a:p>
          <a:p>
            <a:pPr lvl="0"/>
            <a:endParaRPr lang="nb-NO" dirty="0" smtClean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1022920" y="804231"/>
            <a:ext cx="7149480" cy="489701"/>
          </a:xfrm>
        </p:spPr>
        <p:txBody>
          <a:bodyPr>
            <a:noAutofit/>
          </a:bodyPr>
          <a:lstStyle>
            <a:lvl1pPr>
              <a:lnSpc>
                <a:spcPts val="4320"/>
              </a:lnSpc>
              <a:defRPr sz="3400" b="1" i="0"/>
            </a:lvl1pPr>
          </a:lstStyle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title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University of Bergen</a:t>
            </a:r>
            <a:endParaRPr lang="nb-NO" dirty="0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PAGE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05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022920" y="3489852"/>
            <a:ext cx="7164000" cy="425054"/>
          </a:xfrm>
        </p:spPr>
        <p:txBody>
          <a:bodyPr anchor="b">
            <a:normAutofit/>
          </a:bodyPr>
          <a:lstStyle>
            <a:lvl1pPr algn="l">
              <a:lnSpc>
                <a:spcPts val="3600"/>
              </a:lnSpc>
              <a:defRPr sz="3000" b="1" i="0">
                <a:solidFill>
                  <a:srgbClr val="E54F46"/>
                </a:solidFill>
              </a:defRPr>
            </a:lvl1pPr>
          </a:lstStyle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title</a:t>
            </a:r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022920" y="843558"/>
            <a:ext cx="7164000" cy="259822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 smtClean="0"/>
              <a:t>Dra bildet til plassholderen eller klikk ikonet for å legge til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022920" y="3975906"/>
            <a:ext cx="7164000" cy="603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text</a:t>
            </a:r>
            <a:endParaRPr lang="nb-NO" dirty="0" smtClean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University of Bergen</a:t>
            </a:r>
            <a:endParaRPr lang="nb-NO" dirty="0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PAGE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66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oddrett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1022920" y="1455950"/>
            <a:ext cx="7149480" cy="2916000"/>
          </a:xfr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 marL="1371600" indent="0">
              <a:buNone/>
              <a:defRPr sz="2000"/>
            </a:lvl4pPr>
            <a:lvl5pPr>
              <a:defRPr sz="2000"/>
            </a:lvl5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text</a:t>
            </a:r>
            <a:endParaRPr lang="nb-NO" dirty="0" smtClean="0"/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1022920" y="804231"/>
            <a:ext cx="7149480" cy="489701"/>
          </a:xfrm>
        </p:spPr>
        <p:txBody>
          <a:bodyPr>
            <a:noAutofit/>
          </a:bodyPr>
          <a:lstStyle>
            <a:lvl1pPr>
              <a:lnSpc>
                <a:spcPts val="4320"/>
              </a:lnSpc>
              <a:defRPr sz="3400" b="1" i="0"/>
            </a:lvl1pPr>
          </a:lstStyle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title</a:t>
            </a:r>
            <a:endParaRPr lang="nb-NO" dirty="0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University of Bergen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PAGE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7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022920" y="267494"/>
            <a:ext cx="7149480" cy="489701"/>
          </a:xfrm>
        </p:spPr>
        <p:txBody>
          <a:bodyPr>
            <a:noAutofit/>
          </a:bodyPr>
          <a:lstStyle>
            <a:lvl1pPr>
              <a:lnSpc>
                <a:spcPts val="4320"/>
              </a:lnSpc>
              <a:defRPr sz="3400" b="1" i="0"/>
            </a:lvl1pPr>
          </a:lstStyle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022920" y="843558"/>
            <a:ext cx="7149480" cy="3528392"/>
          </a:xfrm>
        </p:spPr>
        <p:txBody>
          <a:bodyPr/>
          <a:lstStyle>
            <a:lvl1pPr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5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text</a:t>
            </a:r>
            <a:endParaRPr lang="nb-NO" dirty="0" smtClean="0"/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University of Bergen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PAGE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4515966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53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neutr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022920" y="411510"/>
            <a:ext cx="7149480" cy="489701"/>
          </a:xfrm>
        </p:spPr>
        <p:txBody>
          <a:bodyPr>
            <a:noAutofit/>
          </a:bodyPr>
          <a:lstStyle>
            <a:lvl1pPr>
              <a:lnSpc>
                <a:spcPts val="4320"/>
              </a:lnSpc>
              <a:defRPr sz="2800" b="1" i="0"/>
            </a:lvl1pPr>
          </a:lstStyle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022920" y="919212"/>
            <a:ext cx="7149480" cy="3740769"/>
          </a:xfrm>
        </p:spPr>
        <p:txBody>
          <a:bodyPr/>
          <a:lstStyle>
            <a:lvl1pPr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5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text</a:t>
            </a:r>
            <a:endParaRPr lang="nb-NO" dirty="0" smtClean="0"/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University of Bergen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96" y="4515966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5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96" y="4515966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0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white with gray fr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022920" y="267494"/>
            <a:ext cx="7149480" cy="489701"/>
          </a:xfrm>
        </p:spPr>
        <p:txBody>
          <a:bodyPr>
            <a:noAutofit/>
          </a:bodyPr>
          <a:lstStyle>
            <a:lvl1pPr>
              <a:lnSpc>
                <a:spcPts val="4320"/>
              </a:lnSpc>
              <a:defRPr sz="2800" b="1" i="0"/>
            </a:lvl1pPr>
          </a:lstStyle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022920" y="919212"/>
            <a:ext cx="7149480" cy="3740769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text</a:t>
            </a:r>
            <a:endParaRPr lang="nb-NO" dirty="0" smtClean="0"/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University of Bergen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PAGE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8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022920" y="839911"/>
            <a:ext cx="6584776" cy="2649941"/>
          </a:xfrm>
        </p:spPr>
        <p:txBody>
          <a:bodyPr anchor="t" anchorCtr="0">
            <a:normAutofit/>
          </a:bodyPr>
          <a:lstStyle>
            <a:lvl1pPr>
              <a:lnSpc>
                <a:spcPts val="6000"/>
              </a:lnSpc>
              <a:defRPr sz="5000" b="1" i="0" u="none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text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10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st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030012" y="3795886"/>
            <a:ext cx="5083976" cy="21983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600" cap="all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 smtClean="0"/>
              <a:t>University of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85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1022920" y="1455626"/>
            <a:ext cx="3405064" cy="2916324"/>
          </a:xfrm>
        </p:spPr>
        <p:txBody>
          <a:bodyPr/>
          <a:lstStyle>
            <a:lvl1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text</a:t>
            </a:r>
            <a:endParaRPr lang="nb-NO" dirty="0" smtClean="0"/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752400" y="1455626"/>
            <a:ext cx="3420000" cy="2916324"/>
          </a:xfrm>
        </p:spPr>
        <p:txBody>
          <a:bodyPr/>
          <a:lstStyle>
            <a:lvl1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text</a:t>
            </a:r>
            <a:endParaRPr lang="nb-NO" dirty="0" smtClean="0"/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0"/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1022920" y="804231"/>
            <a:ext cx="7149480" cy="489701"/>
          </a:xfrm>
        </p:spPr>
        <p:txBody>
          <a:bodyPr>
            <a:noAutofit/>
          </a:bodyPr>
          <a:lstStyle>
            <a:lvl1pPr>
              <a:lnSpc>
                <a:spcPts val="4320"/>
              </a:lnSpc>
              <a:defRPr sz="3400" b="1" i="0"/>
            </a:lvl1pPr>
          </a:lstStyle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title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University of Bergen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PAGE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22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1022920" y="1581640"/>
            <a:ext cx="3420000" cy="432048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subtitle</a:t>
            </a:r>
            <a:endParaRPr lang="nb-NO" dirty="0" smtClean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752400" y="1581640"/>
            <a:ext cx="3420000" cy="432048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subtitle</a:t>
            </a:r>
            <a:endParaRPr lang="nb-NO" dirty="0" smtClean="0"/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3" hasCustomPrompt="1"/>
          </p:nvPr>
        </p:nvSpPr>
        <p:spPr>
          <a:xfrm>
            <a:off x="1022920" y="2092345"/>
            <a:ext cx="3420000" cy="2351613"/>
          </a:xfrm>
        </p:spPr>
        <p:txBody>
          <a:bodyPr/>
          <a:lstStyle>
            <a:lvl1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text</a:t>
            </a:r>
            <a:endParaRPr lang="nb-NO" dirty="0" smtClean="0"/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752400" y="2092345"/>
            <a:ext cx="3420000" cy="2351613"/>
          </a:xfrm>
        </p:spPr>
        <p:txBody>
          <a:bodyPr/>
          <a:lstStyle>
            <a:lvl1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text</a:t>
            </a:r>
            <a:endParaRPr lang="nb-NO" dirty="0" smtClean="0"/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0"/>
            <a:endParaRPr lang="nb-NO" dirty="0"/>
          </a:p>
        </p:txBody>
      </p:sp>
      <p:sp>
        <p:nvSpPr>
          <p:cNvPr id="12" name="Tittel 1"/>
          <p:cNvSpPr>
            <a:spLocks noGrp="1"/>
          </p:cNvSpPr>
          <p:nvPr>
            <p:ph type="title" hasCustomPrompt="1"/>
          </p:nvPr>
        </p:nvSpPr>
        <p:spPr>
          <a:xfrm>
            <a:off x="1022920" y="804231"/>
            <a:ext cx="7149480" cy="489701"/>
          </a:xfrm>
        </p:spPr>
        <p:txBody>
          <a:bodyPr>
            <a:noAutofit/>
          </a:bodyPr>
          <a:lstStyle>
            <a:lvl1pPr>
              <a:lnSpc>
                <a:spcPts val="4320"/>
              </a:lnSpc>
              <a:defRPr sz="3400" b="1" i="0"/>
            </a:lvl1pPr>
          </a:lstStyle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title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 smtClean="0"/>
              <a:t>University of Bergen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 smtClean="0"/>
              <a:t>PAGE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7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22920" y="339502"/>
            <a:ext cx="7149480" cy="4897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title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22920" y="915566"/>
            <a:ext cx="7149480" cy="3456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text</a:t>
            </a:r>
            <a:endParaRPr lang="nb-NO" dirty="0" smtClean="0"/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67544" y="4876006"/>
            <a:ext cx="936104" cy="1620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4876006"/>
            <a:ext cx="709342" cy="1620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 dirty="0" smtClean="0"/>
              <a:t>PAGE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404000" y="51470"/>
            <a:ext cx="6336000" cy="3852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 cap="all" spc="1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 smtClean="0"/>
              <a:t>University of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5044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6" r:id="rId4"/>
    <p:sldLayoutId id="2147483664" r:id="rId5"/>
    <p:sldLayoutId id="2147483660" r:id="rId6"/>
    <p:sldLayoutId id="2147483655" r:id="rId7"/>
    <p:sldLayoutId id="2147483652" r:id="rId8"/>
    <p:sldLayoutId id="2147483653" r:id="rId9"/>
    <p:sldLayoutId id="2147483654" r:id="rId10"/>
    <p:sldLayoutId id="2147483661" r:id="rId11"/>
    <p:sldLayoutId id="2147483662" r:id="rId12"/>
    <p:sldLayoutId id="2147483656" r:id="rId13"/>
    <p:sldLayoutId id="2147483657" r:id="rId14"/>
    <p:sldLayoutId id="2147483658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marL="0" algn="l" defTabSz="914400" rtl="0" eaLnBrk="1" latinLnBrk="0" hangingPunct="1">
        <a:lnSpc>
          <a:spcPts val="4320"/>
        </a:lnSpc>
        <a:spcBef>
          <a:spcPct val="0"/>
        </a:spcBef>
        <a:buNone/>
        <a:defRPr sz="2800" b="1" i="0" u="none" kern="1200" cap="none" spc="0" normalizeH="0" baseline="0">
          <a:solidFill>
            <a:srgbClr val="E54F4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png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image" Target="../media/image38.emf"/><Relationship Id="rId10" Type="http://schemas.openxmlformats.org/officeDocument/2006/relationships/image" Target="../media/image39.emf"/><Relationship Id="rId11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hyperlink" Target="http://naco.gfi.uib.no" TargetMode="External"/><Relationship Id="rId5" Type="http://schemas.openxmlformats.org/officeDocument/2006/relationships/hyperlink" Target="https://naco2.gfi.uib.no/" TargetMode="External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683568" y="299101"/>
            <a:ext cx="7920880" cy="19126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Ongoing and planned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ocean </a:t>
            </a:r>
            <a:r>
              <a:rPr lang="en-US" sz="3600" dirty="0"/>
              <a:t>glider activities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at </a:t>
            </a:r>
            <a:r>
              <a:rPr lang="en-US" sz="3600" dirty="0"/>
              <a:t>the University of Bergen</a:t>
            </a:r>
            <a:endParaRPr lang="nb-NO" sz="3600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>
          <a:xfrm>
            <a:off x="323529" y="2859782"/>
            <a:ext cx="8520796" cy="108012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b-NO" dirty="0" smtClean="0"/>
              <a:t>Peter M Haugan and Ilker Fer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contributions</a:t>
            </a:r>
            <a:r>
              <a:rPr lang="nb-NO" dirty="0" smtClean="0"/>
              <a:t> from Anthony Bosse</a:t>
            </a:r>
            <a:r>
              <a:rPr lang="nb-NO" dirty="0"/>
              <a:t>, Kjetil </a:t>
            </a:r>
            <a:r>
              <a:rPr lang="nb-NO" dirty="0" smtClean="0"/>
              <a:t>Våge and </a:t>
            </a:r>
            <a:r>
              <a:rPr lang="nb-NO" u="sng" dirty="0" smtClean="0"/>
              <a:t>Benjamin </a:t>
            </a:r>
            <a:r>
              <a:rPr lang="nb-NO" u="sng" dirty="0" err="1" smtClean="0"/>
              <a:t>Pfeil</a:t>
            </a:r>
            <a:r>
              <a:rPr lang="nb-NO" u="sng" dirty="0" smtClean="0"/>
              <a:t/>
            </a:r>
            <a:br>
              <a:rPr lang="nb-NO" u="sng" dirty="0" smtClean="0"/>
            </a:br>
            <a:r>
              <a:rPr lang="nb-NO" sz="2000" dirty="0" err="1" smtClean="0"/>
              <a:t>Geophysical</a:t>
            </a:r>
            <a:r>
              <a:rPr lang="nb-NO" sz="2000" dirty="0" smtClean="0"/>
              <a:t> </a:t>
            </a:r>
            <a:r>
              <a:rPr lang="nb-NO" sz="2000" dirty="0" err="1"/>
              <a:t>Institute</a:t>
            </a:r>
            <a:r>
              <a:rPr lang="nb-NO" sz="2000" dirty="0"/>
              <a:t>, </a:t>
            </a:r>
            <a:r>
              <a:rPr lang="nb-NO" sz="2000" dirty="0" smtClean="0"/>
              <a:t>Bergen, Norway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5616" y="2427734"/>
            <a:ext cx="7416824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/>
              <a:t>AtlantOS</a:t>
            </a:r>
            <a:r>
              <a:rPr lang="en-US" dirty="0" smtClean="0"/>
              <a:t> meeting, </a:t>
            </a:r>
            <a:r>
              <a:rPr lang="nb-NO" dirty="0" smtClean="0"/>
              <a:t>November </a:t>
            </a:r>
            <a:r>
              <a:rPr lang="nb-NO" dirty="0"/>
              <a:t>2017, </a:t>
            </a:r>
            <a:r>
              <a:rPr lang="nb-NO" dirty="0" smtClean="0"/>
              <a:t>Gran Canaria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234138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2997"/>
            <a:ext cx="5474275" cy="468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8" y="424284"/>
            <a:ext cx="222074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A snapshot radial section of the </a:t>
            </a:r>
            <a:r>
              <a:rPr lang="en-US" dirty="0" err="1" smtClean="0"/>
              <a:t>Lofoten</a:t>
            </a:r>
            <a:r>
              <a:rPr lang="en-US" dirty="0" smtClean="0"/>
              <a:t> Basin eddy: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Temperature, salinity, and azimuthal velocity</a:t>
            </a:r>
          </a:p>
        </p:txBody>
      </p:sp>
    </p:spTree>
    <p:extLst>
      <p:ext uri="{BB962C8B-B14F-4D97-AF65-F5344CB8AC3E}">
        <p14:creationId xmlns:p14="http://schemas.microsoft.com/office/powerpoint/2010/main" val="185245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2920" y="281849"/>
            <a:ext cx="7149480" cy="489701"/>
          </a:xfrm>
        </p:spPr>
        <p:txBody>
          <a:bodyPr/>
          <a:lstStyle/>
          <a:p>
            <a:r>
              <a:rPr lang="en-US" sz="2400" dirty="0"/>
              <a:t>Water mass transformations in the </a:t>
            </a:r>
            <a:r>
              <a:rPr lang="en-US" sz="2400" dirty="0" err="1"/>
              <a:t>Lofoten</a:t>
            </a:r>
            <a:r>
              <a:rPr lang="en-US" sz="2400" dirty="0"/>
              <a:t> Basin</a:t>
            </a:r>
            <a:endParaRPr lang="nb-NO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2400" b="3800"/>
          <a:stretch/>
        </p:blipFill>
        <p:spPr>
          <a:xfrm>
            <a:off x="3419872" y="882070"/>
            <a:ext cx="5399724" cy="377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48" y="2267746"/>
            <a:ext cx="2520000" cy="23922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1779662"/>
            <a:ext cx="1368152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PI: Ilker Fer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23668" y="757195"/>
            <a:ext cx="37442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/>
              <a:t>Recently completed: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2 SG missions in the </a:t>
            </a:r>
            <a:r>
              <a:rPr lang="en-US" sz="1600" dirty="0" err="1" smtClean="0"/>
              <a:t>Lofoten</a:t>
            </a:r>
            <a:r>
              <a:rPr lang="en-US" sz="1600" dirty="0" smtClean="0"/>
              <a:t> Basin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2 SG missions across the </a:t>
            </a:r>
            <a:r>
              <a:rPr lang="en-US" sz="1600" dirty="0" err="1" smtClean="0"/>
              <a:t>Mohn</a:t>
            </a:r>
            <a:r>
              <a:rPr lang="en-US" sz="1600" dirty="0" smtClean="0"/>
              <a:t> Ridge</a:t>
            </a:r>
          </a:p>
        </p:txBody>
      </p:sp>
    </p:spTree>
    <p:extLst>
      <p:ext uri="{BB962C8B-B14F-4D97-AF65-F5344CB8AC3E}">
        <p14:creationId xmlns:p14="http://schemas.microsoft.com/office/powerpoint/2010/main" val="3725912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475"/>
            <a:ext cx="9144000" cy="2310550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395536" y="352283"/>
            <a:ext cx="2468960" cy="489701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ts val="4320"/>
              </a:lnSpc>
              <a:spcBef>
                <a:spcPct val="0"/>
              </a:spcBef>
              <a:buNone/>
              <a:defRPr sz="2800" b="1" i="0" u="none" kern="1200" cap="none" spc="0" normalizeH="0" baseline="0">
                <a:solidFill>
                  <a:srgbClr val="E54F4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/>
              <a:t>Mohn</a:t>
            </a:r>
            <a:r>
              <a:rPr lang="en-US" sz="2400" dirty="0" smtClean="0"/>
              <a:t> Ridge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053314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1609303" y="33808"/>
            <a:ext cx="5915025" cy="59372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Microstructure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sensors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gliders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849749" y="627534"/>
            <a:ext cx="2826028" cy="4496436"/>
            <a:chOff x="4942332" y="836712"/>
            <a:chExt cx="3768037" cy="59952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4417" t="12482"/>
            <a:stretch/>
          </p:blipFill>
          <p:spPr>
            <a:xfrm>
              <a:off x="5044788" y="1628800"/>
              <a:ext cx="3601087" cy="51516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48064" y="6093295"/>
              <a:ext cx="164404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nb-NO" sz="1500" dirty="0"/>
                <a:t>Creed et al. </a:t>
              </a:r>
              <a:br>
                <a:rPr lang="nb-NO" sz="1500" dirty="0"/>
              </a:br>
              <a:r>
                <a:rPr lang="nb-NO" sz="1500" dirty="0"/>
                <a:t>(2015)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942332" y="836712"/>
              <a:ext cx="3768037" cy="2232248"/>
              <a:chOff x="4942332" y="836712"/>
              <a:chExt cx="3768037" cy="223224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/>
              <a:srcRect t="13891" b="8322"/>
              <a:stretch/>
            </p:blipFill>
            <p:spPr>
              <a:xfrm>
                <a:off x="4942332" y="1052736"/>
                <a:ext cx="3768037" cy="2016224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6012160" y="836712"/>
                <a:ext cx="1757320" cy="55399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D959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2100" dirty="0" err="1"/>
                  <a:t>Seaglider</a:t>
                </a:r>
                <a:endParaRPr lang="nb-NO" sz="2100" dirty="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600601" y="641331"/>
            <a:ext cx="2879298" cy="1660390"/>
            <a:chOff x="610135" y="783099"/>
            <a:chExt cx="3839064" cy="2213853"/>
          </a:xfrm>
        </p:grpSpPr>
        <p:pic>
          <p:nvPicPr>
            <p:cNvPr id="12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3" t="12357" r="-731" b="19712"/>
            <a:stretch/>
          </p:blipFill>
          <p:spPr bwMode="auto">
            <a:xfrm>
              <a:off x="610135" y="1020798"/>
              <a:ext cx="3839064" cy="197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324838" y="783099"/>
              <a:ext cx="2360048" cy="55399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D959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sz="2100" dirty="0"/>
                <a:t>TDW </a:t>
              </a:r>
              <a:r>
                <a:rPr lang="nb-NO" sz="2100" dirty="0" err="1"/>
                <a:t>Slocum</a:t>
              </a:r>
              <a:endParaRPr lang="nb-NO" sz="21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93658" y="2391256"/>
            <a:ext cx="99578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nb-NO" sz="1500" dirty="0"/>
              <a:t>Fer et al. </a:t>
            </a:r>
            <a:br>
              <a:rPr lang="nb-NO" sz="1500" dirty="0"/>
            </a:br>
            <a:r>
              <a:rPr lang="nb-NO" sz="1500" dirty="0"/>
              <a:t>(2014)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909795" y="2361136"/>
            <a:ext cx="2446181" cy="2663968"/>
            <a:chOff x="590345" y="2932156"/>
            <a:chExt cx="3261575" cy="3551958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055" b="52121"/>
            <a:stretch/>
          </p:blipFill>
          <p:spPr bwMode="auto">
            <a:xfrm>
              <a:off x="1187624" y="2932156"/>
              <a:ext cx="2664296" cy="348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90345" y="5991671"/>
              <a:ext cx="125718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>
                  <a:latin typeface="Symbol" panose="05050102010706020507" pitchFamily="18" charset="2"/>
                </a:rPr>
                <a:t>e</a:t>
              </a:r>
              <a:r>
                <a:rPr lang="nb-NO" dirty="0"/>
                <a:t> </a:t>
              </a:r>
              <a:r>
                <a:rPr lang="nb-NO" sz="1350" dirty="0"/>
                <a:t>[W kg</a:t>
              </a:r>
              <a:r>
                <a:rPr lang="nb-NO" sz="1350" baseline="30000" dirty="0"/>
                <a:t>-1</a:t>
              </a:r>
              <a:r>
                <a:rPr lang="nb-NO" sz="1350" dirty="0"/>
                <a:t>]</a:t>
              </a:r>
              <a:endParaRPr lang="nb-NO" dirty="0"/>
            </a:p>
          </p:txBody>
        </p:sp>
      </p:grpSp>
    </p:spTree>
    <p:extLst>
      <p:ext uri="{BB962C8B-B14F-4D97-AF65-F5344CB8AC3E}">
        <p14:creationId xmlns:p14="http://schemas.microsoft.com/office/powerpoint/2010/main" val="30166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94" y="339502"/>
            <a:ext cx="5586278" cy="432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7544" y="339502"/>
            <a:ext cx="2879298" cy="1660390"/>
            <a:chOff x="610135" y="783099"/>
            <a:chExt cx="3839064" cy="2213853"/>
          </a:xfrm>
        </p:grpSpPr>
        <p:pic>
          <p:nvPicPr>
            <p:cNvPr id="6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3" t="12357" r="-731" b="19712"/>
            <a:stretch/>
          </p:blipFill>
          <p:spPr bwMode="auto">
            <a:xfrm>
              <a:off x="610135" y="1020798"/>
              <a:ext cx="3839064" cy="197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24838" y="783099"/>
              <a:ext cx="2360048" cy="55399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D959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sz="2100" dirty="0"/>
                <a:t>TDW </a:t>
              </a:r>
              <a:r>
                <a:rPr lang="nb-NO" sz="2100" dirty="0" err="1"/>
                <a:t>Slocum</a:t>
              </a:r>
              <a:endParaRPr lang="nb-NO" sz="21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395536" y="2689632"/>
            <a:ext cx="2808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Microstructure glider deployed in the </a:t>
            </a:r>
            <a:r>
              <a:rPr lang="en-US" dirty="0" err="1" smtClean="0"/>
              <a:t>Lofoten</a:t>
            </a:r>
            <a:r>
              <a:rPr lang="en-US" dirty="0" smtClean="0"/>
              <a:t> Basin Eddy during a cruise in September 2017 to supplement shipboard measurements</a:t>
            </a:r>
          </a:p>
        </p:txBody>
      </p:sp>
    </p:spTree>
    <p:extLst>
      <p:ext uri="{BB962C8B-B14F-4D97-AF65-F5344CB8AC3E}">
        <p14:creationId xmlns:p14="http://schemas.microsoft.com/office/powerpoint/2010/main" val="242089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326306" y="4461960"/>
            <a:ext cx="594066" cy="5940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nb-NO" sz="2700"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989" t="8303" r="10004" b="-378"/>
          <a:stretch/>
        </p:blipFill>
        <p:spPr>
          <a:xfrm>
            <a:off x="3779912" y="861076"/>
            <a:ext cx="5040000" cy="362461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56245" y="4311919"/>
            <a:ext cx="191683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altLang="en-US" sz="1350" dirty="0" err="1"/>
              <a:t>Carmack</a:t>
            </a:r>
            <a:r>
              <a:rPr lang="en-GB" altLang="en-US" sz="1350" dirty="0"/>
              <a:t> et al. (2015)</a:t>
            </a:r>
            <a:endParaRPr lang="en-US" sz="1350" dirty="0"/>
          </a:p>
        </p:txBody>
      </p:sp>
      <p:sp>
        <p:nvSpPr>
          <p:cNvPr id="3" name="Oval 2"/>
          <p:cNvSpPr/>
          <p:nvPr/>
        </p:nvSpPr>
        <p:spPr>
          <a:xfrm>
            <a:off x="6299912" y="2499742"/>
            <a:ext cx="360040" cy="720080"/>
          </a:xfrm>
          <a:prstGeom prst="ellipse">
            <a:avLst/>
          </a:prstGeom>
          <a:noFill/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611560" y="195486"/>
            <a:ext cx="7920879" cy="59372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320"/>
              </a:lnSpc>
              <a:spcBef>
                <a:spcPct val="0"/>
              </a:spcBef>
              <a:buNone/>
              <a:defRPr sz="2800" b="1" i="0" u="none" kern="1200" cap="none" spc="0" normalizeH="0" baseline="0">
                <a:solidFill>
                  <a:srgbClr val="E54F4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West Spitsbergen </a:t>
            </a:r>
            <a:r>
              <a:rPr lang="nb-NO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1058938"/>
            <a:ext cx="324036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Ambitions to monitor the boundary current </a:t>
            </a:r>
            <a:r>
              <a:rPr lang="en-US" dirty="0" smtClean="0"/>
              <a:t>west of Spitsbergen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SIOS, Svalbard Integrated Arctic Earth Observing System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Process studies through The Nansen LEGACY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7994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>
            <a:spLocks/>
          </p:cNvSpPr>
          <p:nvPr/>
        </p:nvSpPr>
        <p:spPr bwMode="auto">
          <a:xfrm>
            <a:off x="467545" y="1131590"/>
            <a:ext cx="3872798" cy="3853014"/>
          </a:xfrm>
          <a:custGeom>
            <a:avLst/>
            <a:gdLst/>
            <a:ahLst/>
            <a:cxnLst>
              <a:cxn ang="0">
                <a:pos x="1241" y="887"/>
              </a:cxn>
              <a:cxn ang="0">
                <a:pos x="1241" y="532"/>
              </a:cxn>
              <a:cxn ang="0">
                <a:pos x="941" y="659"/>
              </a:cxn>
              <a:cxn ang="0">
                <a:pos x="909" y="582"/>
              </a:cxn>
              <a:cxn ang="0">
                <a:pos x="1211" y="459"/>
              </a:cxn>
              <a:cxn ang="0">
                <a:pos x="960" y="208"/>
              </a:cxn>
              <a:cxn ang="0">
                <a:pos x="838" y="510"/>
              </a:cxn>
              <a:cxn ang="0">
                <a:pos x="760" y="478"/>
              </a:cxn>
              <a:cxn ang="0">
                <a:pos x="888" y="178"/>
              </a:cxn>
              <a:cxn ang="0">
                <a:pos x="532" y="178"/>
              </a:cxn>
              <a:cxn ang="0">
                <a:pos x="659" y="478"/>
              </a:cxn>
              <a:cxn ang="0">
                <a:pos x="582" y="510"/>
              </a:cxn>
              <a:cxn ang="0">
                <a:pos x="460" y="208"/>
              </a:cxn>
              <a:cxn ang="0">
                <a:pos x="208" y="459"/>
              </a:cxn>
              <a:cxn ang="0">
                <a:pos x="511" y="582"/>
              </a:cxn>
              <a:cxn ang="0">
                <a:pos x="479" y="659"/>
              </a:cxn>
              <a:cxn ang="0">
                <a:pos x="178" y="532"/>
              </a:cxn>
              <a:cxn ang="0">
                <a:pos x="178" y="887"/>
              </a:cxn>
              <a:cxn ang="0">
                <a:pos x="479" y="760"/>
              </a:cxn>
              <a:cxn ang="0">
                <a:pos x="511" y="837"/>
              </a:cxn>
              <a:cxn ang="0">
                <a:pos x="208" y="960"/>
              </a:cxn>
              <a:cxn ang="0">
                <a:pos x="460" y="1211"/>
              </a:cxn>
              <a:cxn ang="0">
                <a:pos x="582" y="909"/>
              </a:cxn>
              <a:cxn ang="0">
                <a:pos x="659" y="941"/>
              </a:cxn>
              <a:cxn ang="0">
                <a:pos x="532" y="1241"/>
              </a:cxn>
              <a:cxn ang="0">
                <a:pos x="888" y="1241"/>
              </a:cxn>
              <a:cxn ang="0">
                <a:pos x="760" y="941"/>
              </a:cxn>
              <a:cxn ang="0">
                <a:pos x="838" y="909"/>
              </a:cxn>
              <a:cxn ang="0">
                <a:pos x="960" y="1211"/>
              </a:cxn>
              <a:cxn ang="0">
                <a:pos x="1211" y="960"/>
              </a:cxn>
              <a:cxn ang="0">
                <a:pos x="909" y="837"/>
              </a:cxn>
              <a:cxn ang="0">
                <a:pos x="941" y="760"/>
              </a:cxn>
            </a:cxnLst>
            <a:rect l="0" t="0" r="r" b="b"/>
            <a:pathLst>
              <a:path w="1419" h="1419">
                <a:moveTo>
                  <a:pt x="1114" y="834"/>
                </a:moveTo>
                <a:cubicBezTo>
                  <a:pt x="1155" y="870"/>
                  <a:pt x="1192" y="887"/>
                  <a:pt x="1241" y="887"/>
                </a:cubicBezTo>
                <a:cubicBezTo>
                  <a:pt x="1340" y="887"/>
                  <a:pt x="1419" y="808"/>
                  <a:pt x="1419" y="710"/>
                </a:cubicBezTo>
                <a:cubicBezTo>
                  <a:pt x="1419" y="611"/>
                  <a:pt x="1340" y="532"/>
                  <a:pt x="1241" y="532"/>
                </a:cubicBezTo>
                <a:cubicBezTo>
                  <a:pt x="1192" y="532"/>
                  <a:pt x="1155" y="549"/>
                  <a:pt x="1114" y="585"/>
                </a:cubicBezTo>
                <a:cubicBezTo>
                  <a:pt x="1071" y="624"/>
                  <a:pt x="1042" y="659"/>
                  <a:pt x="941" y="659"/>
                </a:cubicBezTo>
                <a:cubicBezTo>
                  <a:pt x="832" y="659"/>
                  <a:pt x="832" y="659"/>
                  <a:pt x="832" y="659"/>
                </a:cubicBezTo>
                <a:cubicBezTo>
                  <a:pt x="909" y="582"/>
                  <a:pt x="909" y="582"/>
                  <a:pt x="909" y="582"/>
                </a:cubicBezTo>
                <a:cubicBezTo>
                  <a:pt x="980" y="510"/>
                  <a:pt x="1026" y="515"/>
                  <a:pt x="1084" y="511"/>
                </a:cubicBezTo>
                <a:cubicBezTo>
                  <a:pt x="1138" y="508"/>
                  <a:pt x="1176" y="495"/>
                  <a:pt x="1211" y="459"/>
                </a:cubicBezTo>
                <a:cubicBezTo>
                  <a:pt x="1281" y="390"/>
                  <a:pt x="1281" y="277"/>
                  <a:pt x="1212" y="208"/>
                </a:cubicBezTo>
                <a:cubicBezTo>
                  <a:pt x="1142" y="138"/>
                  <a:pt x="1029" y="138"/>
                  <a:pt x="960" y="208"/>
                </a:cubicBezTo>
                <a:cubicBezTo>
                  <a:pt x="925" y="243"/>
                  <a:pt x="911" y="281"/>
                  <a:pt x="908" y="336"/>
                </a:cubicBezTo>
                <a:cubicBezTo>
                  <a:pt x="904" y="394"/>
                  <a:pt x="909" y="439"/>
                  <a:pt x="838" y="510"/>
                </a:cubicBezTo>
                <a:cubicBezTo>
                  <a:pt x="760" y="588"/>
                  <a:pt x="760" y="588"/>
                  <a:pt x="760" y="588"/>
                </a:cubicBezTo>
                <a:cubicBezTo>
                  <a:pt x="760" y="478"/>
                  <a:pt x="760" y="478"/>
                  <a:pt x="760" y="478"/>
                </a:cubicBezTo>
                <a:cubicBezTo>
                  <a:pt x="760" y="377"/>
                  <a:pt x="796" y="349"/>
                  <a:pt x="834" y="305"/>
                </a:cubicBezTo>
                <a:cubicBezTo>
                  <a:pt x="870" y="264"/>
                  <a:pt x="888" y="228"/>
                  <a:pt x="888" y="178"/>
                </a:cubicBezTo>
                <a:cubicBezTo>
                  <a:pt x="888" y="80"/>
                  <a:pt x="808" y="0"/>
                  <a:pt x="710" y="0"/>
                </a:cubicBezTo>
                <a:cubicBezTo>
                  <a:pt x="612" y="0"/>
                  <a:pt x="532" y="80"/>
                  <a:pt x="532" y="178"/>
                </a:cubicBezTo>
                <a:cubicBezTo>
                  <a:pt x="532" y="228"/>
                  <a:pt x="549" y="264"/>
                  <a:pt x="586" y="305"/>
                </a:cubicBezTo>
                <a:cubicBezTo>
                  <a:pt x="624" y="349"/>
                  <a:pt x="659" y="377"/>
                  <a:pt x="659" y="478"/>
                </a:cubicBezTo>
                <a:cubicBezTo>
                  <a:pt x="659" y="588"/>
                  <a:pt x="659" y="588"/>
                  <a:pt x="659" y="588"/>
                </a:cubicBezTo>
                <a:cubicBezTo>
                  <a:pt x="582" y="510"/>
                  <a:pt x="582" y="510"/>
                  <a:pt x="582" y="510"/>
                </a:cubicBezTo>
                <a:cubicBezTo>
                  <a:pt x="511" y="439"/>
                  <a:pt x="515" y="394"/>
                  <a:pt x="512" y="336"/>
                </a:cubicBezTo>
                <a:cubicBezTo>
                  <a:pt x="508" y="281"/>
                  <a:pt x="495" y="243"/>
                  <a:pt x="460" y="208"/>
                </a:cubicBezTo>
                <a:cubicBezTo>
                  <a:pt x="390" y="138"/>
                  <a:pt x="278" y="138"/>
                  <a:pt x="208" y="208"/>
                </a:cubicBezTo>
                <a:cubicBezTo>
                  <a:pt x="139" y="277"/>
                  <a:pt x="139" y="390"/>
                  <a:pt x="208" y="459"/>
                </a:cubicBezTo>
                <a:cubicBezTo>
                  <a:pt x="243" y="495"/>
                  <a:pt x="281" y="508"/>
                  <a:pt x="336" y="511"/>
                </a:cubicBezTo>
                <a:cubicBezTo>
                  <a:pt x="394" y="515"/>
                  <a:pt x="439" y="510"/>
                  <a:pt x="511" y="582"/>
                </a:cubicBezTo>
                <a:cubicBezTo>
                  <a:pt x="588" y="659"/>
                  <a:pt x="588" y="659"/>
                  <a:pt x="588" y="659"/>
                </a:cubicBezTo>
                <a:cubicBezTo>
                  <a:pt x="479" y="659"/>
                  <a:pt x="479" y="659"/>
                  <a:pt x="479" y="659"/>
                </a:cubicBezTo>
                <a:cubicBezTo>
                  <a:pt x="378" y="659"/>
                  <a:pt x="349" y="624"/>
                  <a:pt x="305" y="585"/>
                </a:cubicBezTo>
                <a:cubicBezTo>
                  <a:pt x="264" y="549"/>
                  <a:pt x="228" y="532"/>
                  <a:pt x="178" y="532"/>
                </a:cubicBezTo>
                <a:cubicBezTo>
                  <a:pt x="80" y="532"/>
                  <a:pt x="0" y="611"/>
                  <a:pt x="0" y="710"/>
                </a:cubicBezTo>
                <a:cubicBezTo>
                  <a:pt x="0" y="808"/>
                  <a:pt x="80" y="887"/>
                  <a:pt x="178" y="887"/>
                </a:cubicBezTo>
                <a:cubicBezTo>
                  <a:pt x="228" y="887"/>
                  <a:pt x="264" y="870"/>
                  <a:pt x="305" y="834"/>
                </a:cubicBezTo>
                <a:cubicBezTo>
                  <a:pt x="349" y="795"/>
                  <a:pt x="378" y="760"/>
                  <a:pt x="479" y="760"/>
                </a:cubicBezTo>
                <a:cubicBezTo>
                  <a:pt x="588" y="760"/>
                  <a:pt x="588" y="760"/>
                  <a:pt x="588" y="760"/>
                </a:cubicBezTo>
                <a:cubicBezTo>
                  <a:pt x="511" y="837"/>
                  <a:pt x="511" y="837"/>
                  <a:pt x="511" y="837"/>
                </a:cubicBezTo>
                <a:cubicBezTo>
                  <a:pt x="439" y="909"/>
                  <a:pt x="394" y="904"/>
                  <a:pt x="336" y="908"/>
                </a:cubicBezTo>
                <a:cubicBezTo>
                  <a:pt x="281" y="911"/>
                  <a:pt x="243" y="924"/>
                  <a:pt x="208" y="960"/>
                </a:cubicBezTo>
                <a:cubicBezTo>
                  <a:pt x="139" y="1029"/>
                  <a:pt x="139" y="1142"/>
                  <a:pt x="208" y="1211"/>
                </a:cubicBezTo>
                <a:cubicBezTo>
                  <a:pt x="278" y="1281"/>
                  <a:pt x="390" y="1281"/>
                  <a:pt x="460" y="1211"/>
                </a:cubicBezTo>
                <a:cubicBezTo>
                  <a:pt x="495" y="1176"/>
                  <a:pt x="508" y="1138"/>
                  <a:pt x="512" y="1083"/>
                </a:cubicBezTo>
                <a:cubicBezTo>
                  <a:pt x="515" y="1026"/>
                  <a:pt x="511" y="980"/>
                  <a:pt x="582" y="909"/>
                </a:cubicBezTo>
                <a:cubicBezTo>
                  <a:pt x="659" y="831"/>
                  <a:pt x="659" y="831"/>
                  <a:pt x="659" y="831"/>
                </a:cubicBezTo>
                <a:cubicBezTo>
                  <a:pt x="659" y="941"/>
                  <a:pt x="659" y="941"/>
                  <a:pt x="659" y="941"/>
                </a:cubicBezTo>
                <a:cubicBezTo>
                  <a:pt x="659" y="1042"/>
                  <a:pt x="624" y="1071"/>
                  <a:pt x="586" y="1114"/>
                </a:cubicBezTo>
                <a:cubicBezTo>
                  <a:pt x="549" y="1155"/>
                  <a:pt x="532" y="1191"/>
                  <a:pt x="532" y="1241"/>
                </a:cubicBezTo>
                <a:cubicBezTo>
                  <a:pt x="532" y="1339"/>
                  <a:pt x="612" y="1419"/>
                  <a:pt x="710" y="1419"/>
                </a:cubicBezTo>
                <a:cubicBezTo>
                  <a:pt x="808" y="1419"/>
                  <a:pt x="888" y="1339"/>
                  <a:pt x="888" y="1241"/>
                </a:cubicBezTo>
                <a:cubicBezTo>
                  <a:pt x="888" y="1191"/>
                  <a:pt x="870" y="1155"/>
                  <a:pt x="834" y="1114"/>
                </a:cubicBezTo>
                <a:cubicBezTo>
                  <a:pt x="796" y="1071"/>
                  <a:pt x="760" y="1042"/>
                  <a:pt x="760" y="941"/>
                </a:cubicBezTo>
                <a:cubicBezTo>
                  <a:pt x="760" y="831"/>
                  <a:pt x="760" y="831"/>
                  <a:pt x="760" y="831"/>
                </a:cubicBezTo>
                <a:cubicBezTo>
                  <a:pt x="838" y="909"/>
                  <a:pt x="838" y="909"/>
                  <a:pt x="838" y="909"/>
                </a:cubicBezTo>
                <a:cubicBezTo>
                  <a:pt x="909" y="980"/>
                  <a:pt x="904" y="1025"/>
                  <a:pt x="908" y="1083"/>
                </a:cubicBezTo>
                <a:cubicBezTo>
                  <a:pt x="911" y="1138"/>
                  <a:pt x="925" y="1176"/>
                  <a:pt x="960" y="1211"/>
                </a:cubicBezTo>
                <a:cubicBezTo>
                  <a:pt x="1029" y="1281"/>
                  <a:pt x="1142" y="1281"/>
                  <a:pt x="1211" y="1211"/>
                </a:cubicBezTo>
                <a:cubicBezTo>
                  <a:pt x="1281" y="1142"/>
                  <a:pt x="1281" y="1029"/>
                  <a:pt x="1211" y="960"/>
                </a:cubicBezTo>
                <a:cubicBezTo>
                  <a:pt x="1176" y="924"/>
                  <a:pt x="1138" y="911"/>
                  <a:pt x="1084" y="908"/>
                </a:cubicBezTo>
                <a:cubicBezTo>
                  <a:pt x="1026" y="904"/>
                  <a:pt x="980" y="909"/>
                  <a:pt x="909" y="837"/>
                </a:cubicBezTo>
                <a:cubicBezTo>
                  <a:pt x="832" y="760"/>
                  <a:pt x="832" y="760"/>
                  <a:pt x="832" y="760"/>
                </a:cubicBezTo>
                <a:cubicBezTo>
                  <a:pt x="941" y="760"/>
                  <a:pt x="941" y="760"/>
                  <a:pt x="941" y="760"/>
                </a:cubicBezTo>
                <a:cubicBezTo>
                  <a:pt x="1042" y="760"/>
                  <a:pt x="1071" y="795"/>
                  <a:pt x="1114" y="83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prstClr val="black">
                <a:alpha val="27000"/>
              </a:prstClr>
            </a:outerShdw>
          </a:effectLst>
        </p:spPr>
        <p:txBody>
          <a:bodyPr lIns="61593" tIns="30796" rIns="61593" bIns="30796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HelveticaNeueLT Std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610791">
              <a:lnSpc>
                <a:spcPct val="90000"/>
              </a:lnSpc>
              <a:defRPr/>
            </a:pPr>
            <a:endParaRPr lang="en-GB">
              <a:latin typeface="Arial" charset="0"/>
              <a:cs typeface="+mn-cs"/>
            </a:endParaRPr>
          </a:p>
        </p:txBody>
      </p:sp>
      <p:pic>
        <p:nvPicPr>
          <p:cNvPr id="28" name="Picture 27" descr="Met_RGB_horisontal_E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326" y="1925458"/>
            <a:ext cx="994625" cy="352640"/>
          </a:xfrm>
          <a:prstGeom prst="rect">
            <a:avLst/>
          </a:prstGeom>
        </p:spPr>
      </p:pic>
      <p:pic>
        <p:nvPicPr>
          <p:cNvPr id="36" name="Picture 35" descr="UNIS-LOGO-UK-RGB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21" y="4149049"/>
            <a:ext cx="822869" cy="568805"/>
          </a:xfrm>
          <a:prstGeom prst="rect">
            <a:avLst/>
          </a:prstGeom>
        </p:spPr>
      </p:pic>
      <p:pic>
        <p:nvPicPr>
          <p:cNvPr id="38" name="Picture 37" descr="NPI-logo-RG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97009"/>
            <a:ext cx="957152" cy="854370"/>
          </a:xfrm>
          <a:prstGeom prst="rect">
            <a:avLst/>
          </a:prstGeom>
        </p:spPr>
      </p:pic>
      <p:pic>
        <p:nvPicPr>
          <p:cNvPr id="39" name="Picture 38" descr="UITlogo-UK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76" y="1131590"/>
            <a:ext cx="976823" cy="956317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395536" y="339502"/>
            <a:ext cx="7704856" cy="71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GB" sz="3200" spc="-113" dirty="0">
                <a:cs typeface="Minion Pro"/>
              </a:rPr>
              <a:t>The Nansen LEGACY</a:t>
            </a:r>
          </a:p>
          <a:p>
            <a:r>
              <a:rPr lang="en-GB" spc="-113" dirty="0">
                <a:cs typeface="Open Sans"/>
              </a:rPr>
              <a:t>assembles a national team of Arctic expertise </a:t>
            </a:r>
            <a:r>
              <a:rPr lang="en-GB" spc="-113" dirty="0" smtClean="0">
                <a:cs typeface="Open Sans"/>
              </a:rPr>
              <a:t>to…</a:t>
            </a:r>
            <a:endParaRPr lang="en-GB" dirty="0">
              <a:cs typeface="Open Sans"/>
            </a:endParaRPr>
          </a:p>
        </p:txBody>
      </p:sp>
      <p:pic>
        <p:nvPicPr>
          <p:cNvPr id="16" name="Picture 15" descr="TheNansenLegacy-logo-60%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5" y="2627489"/>
            <a:ext cx="1047609" cy="740294"/>
          </a:xfrm>
          <a:prstGeom prst="rect">
            <a:avLst/>
          </a:prstGeom>
        </p:spPr>
      </p:pic>
      <p:pic>
        <p:nvPicPr>
          <p:cNvPr id="3" name="Picture 2" descr="HI-icon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66" y="1683738"/>
            <a:ext cx="738659" cy="624840"/>
          </a:xfrm>
          <a:prstGeom prst="rect">
            <a:avLst/>
          </a:prstGeom>
        </p:spPr>
      </p:pic>
      <p:pic>
        <p:nvPicPr>
          <p:cNvPr id="4" name="Picture 3" descr="NTNU logo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253" y="2737288"/>
            <a:ext cx="556910" cy="717233"/>
          </a:xfrm>
          <a:prstGeom prst="rect">
            <a:avLst/>
          </a:prstGeom>
        </p:spPr>
      </p:pic>
      <p:pic>
        <p:nvPicPr>
          <p:cNvPr id="5" name="Picture 4" descr="UIB-logo-BW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13" y="3599253"/>
            <a:ext cx="1030388" cy="981899"/>
          </a:xfrm>
          <a:prstGeom prst="rect">
            <a:avLst/>
          </a:prstGeom>
        </p:spPr>
      </p:pic>
      <p:pic>
        <p:nvPicPr>
          <p:cNvPr id="6" name="Picture 5" descr="UiO-UK-logo-RGB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750" y="3587556"/>
            <a:ext cx="975686" cy="1006296"/>
          </a:xfrm>
          <a:prstGeom prst="rect">
            <a:avLst/>
          </a:prstGeom>
        </p:spPr>
      </p:pic>
      <p:pic>
        <p:nvPicPr>
          <p:cNvPr id="13" name="Picture 12" descr="AeN_consept_-Fig-0-UK-rev30082016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7614"/>
            <a:ext cx="4229100" cy="29908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88024" y="696523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pc="-113" dirty="0">
                <a:latin typeface="Open Sans"/>
                <a:cs typeface="Open Sans"/>
              </a:rPr>
              <a:t>investigate how physics and humans impact the living present and future Barents Sea </a:t>
            </a:r>
            <a:endParaRPr lang="en-GB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9104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3" t="4491" r="20702" b="10597"/>
          <a:stretch/>
        </p:blipFill>
        <p:spPr>
          <a:xfrm>
            <a:off x="467544" y="987574"/>
            <a:ext cx="2160240" cy="36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746" t="5393" r="8654" b="10113"/>
          <a:stretch/>
        </p:blipFill>
        <p:spPr>
          <a:xfrm>
            <a:off x="6084168" y="1275606"/>
            <a:ext cx="2664296" cy="33843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319177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Open Sans"/>
                <a:cs typeface="Open Sans"/>
              </a:rPr>
              <a:t>Extensive field work</a:t>
            </a:r>
            <a:br>
              <a:rPr lang="en-GB" dirty="0" smtClean="0">
                <a:latin typeface="Open Sans"/>
                <a:cs typeface="Open Sans"/>
              </a:rPr>
            </a:br>
            <a:r>
              <a:rPr lang="en-GB" dirty="0" smtClean="0">
                <a:latin typeface="Open Sans"/>
                <a:cs typeface="Open Sans"/>
              </a:rPr>
              <a:t>2018-2022</a:t>
            </a:r>
            <a:endParaRPr lang="en-GB" dirty="0">
              <a:latin typeface="Open Sans"/>
              <a:cs typeface="Open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3828" y="330857"/>
            <a:ext cx="4572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+mj-lt"/>
                <a:cs typeface="Open Sans"/>
              </a:rPr>
              <a:t>Coming up cruises with gliders (</a:t>
            </a:r>
            <a:r>
              <a:rPr lang="en-GB" dirty="0" err="1" smtClean="0">
                <a:latin typeface="+mj-lt"/>
                <a:cs typeface="Open Sans"/>
              </a:rPr>
              <a:t>Ilker</a:t>
            </a:r>
            <a:r>
              <a:rPr lang="en-GB" dirty="0" smtClean="0">
                <a:latin typeface="+mj-lt"/>
                <a:cs typeface="Open Sans"/>
              </a:rPr>
              <a:t> </a:t>
            </a:r>
            <a:r>
              <a:rPr lang="en-GB" dirty="0" err="1" smtClean="0">
                <a:latin typeface="+mj-lt"/>
                <a:cs typeface="Open Sans"/>
              </a:rPr>
              <a:t>Fer</a:t>
            </a:r>
            <a:r>
              <a:rPr lang="en-GB" dirty="0" smtClean="0">
                <a:latin typeface="+mj-lt"/>
                <a:cs typeface="Open Sans"/>
              </a:rPr>
              <a:t>):</a:t>
            </a:r>
          </a:p>
          <a:p>
            <a:r>
              <a:rPr lang="en-GB" dirty="0" smtClean="0">
                <a:latin typeface="+mj-lt"/>
                <a:cs typeface="Open Sans"/>
              </a:rPr>
              <a:t>RV Kristine </a:t>
            </a:r>
            <a:r>
              <a:rPr lang="en-GB" dirty="0" err="1" smtClean="0">
                <a:latin typeface="+mj-lt"/>
                <a:cs typeface="Open Sans"/>
              </a:rPr>
              <a:t>Bonnevie</a:t>
            </a:r>
            <a:r>
              <a:rPr lang="en-GB" dirty="0" smtClean="0">
                <a:latin typeface="+mj-lt"/>
                <a:cs typeface="Open Sans"/>
              </a:rPr>
              <a:t>: 27 Jun - 10 Jul 2018</a:t>
            </a:r>
          </a:p>
          <a:p>
            <a:r>
              <a:rPr lang="en-GB" dirty="0" smtClean="0">
                <a:latin typeface="+mj-lt"/>
                <a:cs typeface="Open Sans"/>
              </a:rPr>
              <a:t>RV </a:t>
            </a:r>
            <a:r>
              <a:rPr lang="en-GB" dirty="0" err="1" smtClean="0">
                <a:latin typeface="+mj-lt"/>
                <a:cs typeface="Open Sans"/>
              </a:rPr>
              <a:t>Kronprins</a:t>
            </a:r>
            <a:r>
              <a:rPr lang="en-GB" dirty="0" smtClean="0">
                <a:latin typeface="+mj-lt"/>
                <a:cs typeface="Open Sans"/>
              </a:rPr>
              <a:t> </a:t>
            </a:r>
            <a:r>
              <a:rPr lang="en-GB" dirty="0" err="1" smtClean="0">
                <a:latin typeface="+mj-lt"/>
                <a:cs typeface="Open Sans"/>
              </a:rPr>
              <a:t>Håkon</a:t>
            </a:r>
            <a:r>
              <a:rPr lang="en-GB" dirty="0" smtClean="0">
                <a:latin typeface="+mj-lt"/>
                <a:cs typeface="Open Sans"/>
              </a:rPr>
              <a:t>: 11 - 23 Sep. 2018</a:t>
            </a:r>
            <a:endParaRPr lang="en-GB" dirty="0">
              <a:latin typeface="+mj-lt"/>
              <a:cs typeface="Open San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880580" y="1741846"/>
            <a:ext cx="1368152" cy="792088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/>
          <p:cNvSpPr/>
          <p:nvPr/>
        </p:nvSpPr>
        <p:spPr>
          <a:xfrm>
            <a:off x="2915107" y="1519935"/>
            <a:ext cx="324036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Plans from summer 2018: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1 </a:t>
            </a:r>
            <a:r>
              <a:rPr lang="en-US" dirty="0" err="1" smtClean="0"/>
              <a:t>Seaglider</a:t>
            </a:r>
            <a:r>
              <a:rPr lang="en-US" dirty="0" smtClean="0"/>
              <a:t> (LEGACY),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1 microstructure glider (LEGACY cruises)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Long term, 1 </a:t>
            </a:r>
            <a:r>
              <a:rPr lang="en-US" dirty="0" err="1" smtClean="0"/>
              <a:t>Seaglider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West </a:t>
            </a:r>
            <a:r>
              <a:rPr lang="en-US" dirty="0"/>
              <a:t>Spitsbergen (SIOS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231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Picture 13" descr="bergen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8"/>
          <a:stretch/>
        </p:blipFill>
        <p:spPr bwMode="auto">
          <a:xfrm>
            <a:off x="6948264" y="3349911"/>
            <a:ext cx="2075552" cy="175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5004048" y="4552032"/>
            <a:ext cx="18925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nb-NO" sz="1400" dirty="0">
                <a:solidFill>
                  <a:srgbClr val="000000"/>
                </a:solidFill>
                <a:latin typeface="Arial" charset="0"/>
                <a:cs typeface="Arial" charset="0"/>
              </a:rPr>
              <a:t>NACO </a:t>
            </a:r>
            <a:r>
              <a:rPr lang="nb-NO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launch</a:t>
            </a:r>
            <a:r>
              <a:rPr lang="nb-NO" sz="14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nb-NO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nb-NO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nb-NO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minister </a:t>
            </a:r>
            <a:r>
              <a:rPr lang="nb-NO" sz="1400" dirty="0">
                <a:solidFill>
                  <a:srgbClr val="000000"/>
                </a:solidFill>
                <a:latin typeface="Arial" charset="0"/>
                <a:cs typeface="Arial" charset="0"/>
              </a:rPr>
              <a:t>Tora Aasland</a:t>
            </a:r>
          </a:p>
        </p:txBody>
      </p:sp>
      <p:sp>
        <p:nvSpPr>
          <p:cNvPr id="3" name="Rectangle 2"/>
          <p:cNvSpPr/>
          <p:nvPr/>
        </p:nvSpPr>
        <p:spPr>
          <a:xfrm>
            <a:off x="354806" y="1131590"/>
            <a:ext cx="4649242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 national </a:t>
            </a:r>
            <a:r>
              <a:rPr lang="en-US" dirty="0"/>
              <a:t>research infrastructure facility </a:t>
            </a:r>
            <a:r>
              <a:rPr lang="en-US" dirty="0" smtClean="0"/>
              <a:t>for ocean gliders </a:t>
            </a:r>
            <a:r>
              <a:rPr lang="en-US" dirty="0"/>
              <a:t>since </a:t>
            </a:r>
            <a:r>
              <a:rPr lang="en-US" dirty="0" smtClean="0"/>
              <a:t>2011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 first 5-y project goal was to monitor the Norwegian Atlantic Current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 infrastructure is available for other projects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6 </a:t>
            </a:r>
            <a:r>
              <a:rPr lang="en-US" dirty="0" smtClean="0"/>
              <a:t>Kongsberg </a:t>
            </a:r>
            <a:r>
              <a:rPr lang="en-US" dirty="0" err="1" smtClean="0"/>
              <a:t>Seagliders</a:t>
            </a:r>
            <a:r>
              <a:rPr lang="en-US" dirty="0" smtClean="0"/>
              <a:t> </a:t>
            </a:r>
            <a:r>
              <a:rPr lang="en-US" dirty="0"/>
              <a:t>and 3 </a:t>
            </a:r>
            <a:r>
              <a:rPr lang="en-US" dirty="0" smtClean="0"/>
              <a:t>TDW </a:t>
            </a:r>
            <a:r>
              <a:rPr lang="en-US" dirty="0" err="1" smtClean="0"/>
              <a:t>Slocums</a:t>
            </a:r>
            <a:endParaRPr lang="en-US" dirty="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049216" y="3795886"/>
            <a:ext cx="3666800" cy="1130291"/>
          </a:xfrm>
          <a:prstGeom prst="rect">
            <a:avLst/>
          </a:prstGeom>
          <a:solidFill>
            <a:schemeClr val="bg1"/>
          </a:solidFill>
          <a:ln>
            <a:solidFill>
              <a:srgbClr val="E65343"/>
            </a:solidFill>
          </a:ln>
          <a:extLst/>
        </p:spPr>
        <p:txBody>
          <a:bodyPr wrap="square" lIns="108000" tIns="72000" rIns="108000" bIns="72000">
            <a:spAutoFit/>
          </a:bodyPr>
          <a:lstStyle>
            <a:lvl1pPr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  <a:defRPr/>
            </a:pP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Web site: </a:t>
            </a:r>
            <a:r>
              <a:rPr lang="en-US" sz="1800" dirty="0">
                <a:solidFill>
                  <a:srgbClr val="000000"/>
                </a:solidFill>
                <a:latin typeface="+mn-lt"/>
                <a:hlinkClick r:id="rId4"/>
              </a:rPr>
              <a:t>http://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hlinkClick r:id="rId4"/>
              </a:rPr>
              <a:t>naco.gfi.uib.no</a:t>
            </a:r>
            <a:endParaRPr lang="en-US" sz="1800" dirty="0" smtClean="0">
              <a:solidFill>
                <a:srgbClr val="000000"/>
              </a:solidFill>
              <a:latin typeface="+mn-lt"/>
            </a:endParaRPr>
          </a:p>
          <a:p>
            <a:pPr eaLnBrk="1" hangingPunct="1">
              <a:spcAft>
                <a:spcPts val="1200"/>
              </a:spcAft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Realtime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and historical data and tools: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hlinkClick r:id="rId5"/>
              </a:rPr>
              <a:t>https://naco2</a:t>
            </a:r>
            <a:r>
              <a:rPr lang="en-US" sz="1800" dirty="0">
                <a:solidFill>
                  <a:srgbClr val="000000"/>
                </a:solidFill>
                <a:latin typeface="+mn-lt"/>
                <a:hlinkClick r:id="rId5"/>
              </a:rPr>
              <a:t>.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hlinkClick r:id="rId5"/>
              </a:rPr>
              <a:t>gfi.uib.no</a:t>
            </a:r>
            <a:endParaRPr lang="en-US" sz="1800" dirty="0" smtClean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4392" r="2849" b="17599"/>
          <a:stretch/>
        </p:blipFill>
        <p:spPr>
          <a:xfrm>
            <a:off x="5292080" y="51470"/>
            <a:ext cx="3816424" cy="3185920"/>
          </a:xfrm>
          <a:prstGeom prst="rect">
            <a:avLst/>
          </a:prstGeom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678720" y="260489"/>
            <a:ext cx="4253320" cy="871101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ts val="4320"/>
              </a:lnSpc>
              <a:spcBef>
                <a:spcPct val="0"/>
              </a:spcBef>
              <a:buNone/>
              <a:defRPr sz="2800" b="1" i="0" u="none" kern="1200" cap="none" spc="0" normalizeH="0" baseline="0">
                <a:solidFill>
                  <a:srgbClr val="E54F4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/>
              <a:t>Norwegian Atlantic Current </a:t>
            </a:r>
            <a:r>
              <a:rPr lang="en-US" sz="2400" dirty="0" smtClean="0"/>
              <a:t>Observatory (NACO)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0971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539552" y="843558"/>
            <a:ext cx="3960440" cy="3722814"/>
            <a:chOff x="251521" y="699542"/>
            <a:chExt cx="3600401" cy="33843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521" y="699542"/>
              <a:ext cx="3600401" cy="3384376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2699792" y="2859582"/>
              <a:ext cx="288032" cy="25221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2726308" y="2571750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2483768" y="1707654"/>
              <a:ext cx="864096" cy="43204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395536" y="402218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Svinøy</a:t>
            </a:r>
            <a:r>
              <a:rPr lang="nb-NO" dirty="0" smtClean="0"/>
              <a:t> and Gimsøy </a:t>
            </a:r>
            <a:r>
              <a:rPr lang="nb-NO" dirty="0" err="1" smtClean="0"/>
              <a:t>Sections</a:t>
            </a:r>
            <a:r>
              <a:rPr lang="nb-NO" dirty="0" smtClean="0"/>
              <a:t>; Station M</a:t>
            </a:r>
            <a:endParaRPr lang="nb-NO" dirty="0"/>
          </a:p>
        </p:txBody>
      </p:sp>
      <p:grpSp>
        <p:nvGrpSpPr>
          <p:cNvPr id="4" name="Group 3"/>
          <p:cNvGrpSpPr/>
          <p:nvPr/>
        </p:nvGrpSpPr>
        <p:grpSpPr>
          <a:xfrm>
            <a:off x="4932040" y="343446"/>
            <a:ext cx="3660483" cy="4100512"/>
            <a:chOff x="4932040" y="343446"/>
            <a:chExt cx="3660483" cy="4100512"/>
          </a:xfrm>
        </p:grpSpPr>
        <p:pic>
          <p:nvPicPr>
            <p:cNvPr id="16" name="Content Placeholder 4"/>
            <p:cNvPicPr>
              <a:picLocks noChangeAspect="1"/>
            </p:cNvPicPr>
            <p:nvPr/>
          </p:nvPicPr>
          <p:blipFill rotWithShape="1">
            <a:blip r:embed="rId3"/>
            <a:srcRect l="32967"/>
            <a:stretch/>
          </p:blipFill>
          <p:spPr>
            <a:xfrm>
              <a:off x="4932040" y="343446"/>
              <a:ext cx="3660483" cy="410051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97778" y="4011910"/>
              <a:ext cx="29290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Ballasting tank in glider lab</a:t>
              </a:r>
              <a:endParaRPr lang="nb-NO" dirty="0"/>
            </a:p>
          </p:txBody>
        </p:sp>
      </p:grpSp>
    </p:spTree>
    <p:extLst>
      <p:ext uri="{BB962C8B-B14F-4D97-AF65-F5344CB8AC3E}">
        <p14:creationId xmlns:p14="http://schemas.microsoft.com/office/powerpoint/2010/main" val="4216372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6782" t="84" b="-1441"/>
          <a:stretch/>
        </p:blipFill>
        <p:spPr>
          <a:xfrm>
            <a:off x="5436096" y="484038"/>
            <a:ext cx="3672408" cy="46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25" r="2884"/>
          <a:stretch/>
        </p:blipFill>
        <p:spPr>
          <a:xfrm>
            <a:off x="395536" y="1798024"/>
            <a:ext cx="4968552" cy="324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9701" y="339502"/>
            <a:ext cx="494237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b-NO" b="1" dirty="0" err="1"/>
              <a:t>Piloting</a:t>
            </a:r>
            <a:r>
              <a:rPr lang="nb-NO" b="1" dirty="0"/>
              <a:t> </a:t>
            </a:r>
            <a:r>
              <a:rPr lang="nb-NO" b="1" dirty="0" err="1" smtClean="0"/>
              <a:t>tool</a:t>
            </a:r>
            <a:r>
              <a:rPr lang="nb-NO" b="1" dirty="0" smtClean="0"/>
              <a:t> &amp; </a:t>
            </a:r>
            <a:r>
              <a:rPr lang="nb-NO" b="1" dirty="0" err="1"/>
              <a:t>Gliderpage</a:t>
            </a:r>
            <a:r>
              <a:rPr lang="nb-NO" b="1" dirty="0"/>
              <a:t> </a:t>
            </a:r>
            <a:r>
              <a:rPr lang="nb-NO" b="1" dirty="0" err="1"/>
              <a:t>developed</a:t>
            </a:r>
            <a:r>
              <a:rPr lang="nb-NO" b="1" dirty="0"/>
              <a:t> at GFI</a:t>
            </a:r>
          </a:p>
        </p:txBody>
      </p:sp>
      <p:sp>
        <p:nvSpPr>
          <p:cNvPr id="8" name="Rectangle 7"/>
          <p:cNvSpPr/>
          <p:nvPr/>
        </p:nvSpPr>
        <p:spPr>
          <a:xfrm>
            <a:off x="467544" y="771699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Missions in </a:t>
            </a:r>
            <a:r>
              <a:rPr lang="en-US" dirty="0"/>
              <a:t>Norwegian Sea, Faroe-Shetland,</a:t>
            </a:r>
          </a:p>
          <a:p>
            <a:r>
              <a:rPr lang="en-US" dirty="0"/>
              <a:t>fresh water lake, coastal and fjord areas, Svalbard, </a:t>
            </a:r>
            <a:r>
              <a:rPr lang="en-US" dirty="0" smtClean="0"/>
              <a:t>Iceland and Greenland Seas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12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Rectangle 3"/>
          <p:cNvSpPr/>
          <p:nvPr/>
        </p:nvSpPr>
        <p:spPr>
          <a:xfrm>
            <a:off x="827584" y="627534"/>
            <a:ext cx="69127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000" dirty="0"/>
              <a:t>Web </a:t>
            </a:r>
            <a:r>
              <a:rPr lang="nb-NO" sz="2000" dirty="0" err="1"/>
              <a:t>client</a:t>
            </a:r>
            <a:r>
              <a:rPr lang="nb-NO" sz="2000" dirty="0"/>
              <a:t> </a:t>
            </a:r>
            <a:r>
              <a:rPr lang="nb-NO" sz="2000" dirty="0" err="1"/>
              <a:t>based</a:t>
            </a:r>
            <a:r>
              <a:rPr lang="nb-NO" sz="2000" dirty="0"/>
              <a:t> </a:t>
            </a:r>
            <a:r>
              <a:rPr lang="nb-NO" sz="2000" dirty="0" err="1"/>
              <a:t>on</a:t>
            </a:r>
            <a:r>
              <a:rPr lang="nb-NO" sz="2000" dirty="0"/>
              <a:t> Google </a:t>
            </a:r>
            <a:r>
              <a:rPr lang="nb-NO" sz="2000" dirty="0" err="1"/>
              <a:t>Maps</a:t>
            </a:r>
            <a:r>
              <a:rPr lang="nb-NO" sz="2000" dirty="0"/>
              <a:t> API v.3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000" dirty="0"/>
              <a:t>Integration </a:t>
            </a:r>
            <a:r>
              <a:rPr lang="nb-NO" sz="2000" dirty="0" err="1"/>
              <a:t>between</a:t>
            </a:r>
            <a:r>
              <a:rPr lang="nb-NO" sz="2000" dirty="0"/>
              <a:t> Google </a:t>
            </a:r>
            <a:r>
              <a:rPr lang="nb-NO" sz="2000" dirty="0" err="1"/>
              <a:t>Maps</a:t>
            </a:r>
            <a:r>
              <a:rPr lang="nb-NO" sz="2000" dirty="0"/>
              <a:t> and </a:t>
            </a:r>
            <a:r>
              <a:rPr lang="nb-NO" sz="2000" dirty="0" smtClean="0"/>
              <a:t/>
            </a:r>
            <a:br>
              <a:rPr lang="nb-NO" sz="2000" dirty="0" smtClean="0"/>
            </a:br>
            <a:r>
              <a:rPr lang="nb-NO" sz="2000" dirty="0" err="1" smtClean="0"/>
              <a:t>wms</a:t>
            </a:r>
            <a:r>
              <a:rPr lang="nb-NO" sz="2000" dirty="0" smtClean="0"/>
              <a:t> </a:t>
            </a:r>
            <a:r>
              <a:rPr lang="nb-NO" sz="2000" dirty="0" err="1"/>
              <a:t>map</a:t>
            </a:r>
            <a:r>
              <a:rPr lang="nb-NO" sz="2000" dirty="0"/>
              <a:t> data from statkart.no/geonorge.no, </a:t>
            </a:r>
            <a:r>
              <a:rPr lang="nb-NO" sz="2000" dirty="0" smtClean="0"/>
              <a:t/>
            </a:r>
            <a:br>
              <a:rPr lang="nb-NO" sz="2000" dirty="0" smtClean="0"/>
            </a:br>
            <a:r>
              <a:rPr lang="nb-NO" sz="2000" dirty="0" err="1" smtClean="0"/>
              <a:t>weather</a:t>
            </a:r>
            <a:r>
              <a:rPr lang="nb-NO" sz="2000" dirty="0" smtClean="0"/>
              <a:t> </a:t>
            </a:r>
            <a:r>
              <a:rPr lang="nb-NO" sz="2000" dirty="0"/>
              <a:t>data from </a:t>
            </a:r>
            <a:r>
              <a:rPr lang="nb-NO" sz="2000" dirty="0" smtClean="0"/>
              <a:t>met.no/yr.no,</a:t>
            </a:r>
            <a:br>
              <a:rPr lang="nb-NO" sz="2000" dirty="0" smtClean="0"/>
            </a:br>
            <a:r>
              <a:rPr lang="nb-NO" sz="2000" dirty="0" smtClean="0"/>
              <a:t>CMEMS altimeter </a:t>
            </a:r>
            <a:r>
              <a:rPr lang="nb-NO" sz="2000" dirty="0" err="1" smtClean="0"/>
              <a:t>products</a:t>
            </a:r>
            <a:r>
              <a:rPr lang="nb-NO" sz="2000" dirty="0" smtClean="0"/>
              <a:t>; </a:t>
            </a:r>
            <a:r>
              <a:rPr lang="nb-NO" sz="2000" dirty="0" err="1" smtClean="0"/>
              <a:t>ice</a:t>
            </a:r>
            <a:r>
              <a:rPr lang="nb-NO" sz="2000" dirty="0" smtClean="0"/>
              <a:t> </a:t>
            </a:r>
            <a:r>
              <a:rPr lang="nb-NO" sz="2000" dirty="0" err="1" smtClean="0"/>
              <a:t>charts</a:t>
            </a:r>
            <a:r>
              <a:rPr lang="nb-NO" sz="2000" dirty="0" smtClean="0"/>
              <a:t>; etc.</a:t>
            </a:r>
            <a:endParaRPr lang="nb-NO" sz="2000" dirty="0"/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000" dirty="0"/>
              <a:t>Integration </a:t>
            </a:r>
            <a:r>
              <a:rPr lang="nb-NO" sz="2000" dirty="0" err="1"/>
              <a:t>between</a:t>
            </a:r>
            <a:r>
              <a:rPr lang="nb-NO" sz="2000" dirty="0"/>
              <a:t> </a:t>
            </a:r>
            <a:r>
              <a:rPr lang="nb-NO" sz="2000" dirty="0" err="1"/>
              <a:t>map</a:t>
            </a:r>
            <a:r>
              <a:rPr lang="nb-NO" sz="2000" dirty="0"/>
              <a:t> </a:t>
            </a:r>
            <a:r>
              <a:rPr lang="nb-NO" sz="2000" dirty="0" err="1"/>
              <a:t>application</a:t>
            </a:r>
            <a:r>
              <a:rPr lang="nb-NO" sz="2000" dirty="0"/>
              <a:t> and </a:t>
            </a:r>
            <a:r>
              <a:rPr lang="nb-NO" sz="2000" dirty="0" err="1"/>
              <a:t>technical</a:t>
            </a:r>
            <a:r>
              <a:rPr lang="nb-NO" sz="2000" dirty="0"/>
              <a:t> </a:t>
            </a:r>
            <a:r>
              <a:rPr lang="nb-NO" sz="2000" dirty="0" err="1"/>
              <a:t>matlab</a:t>
            </a:r>
            <a:r>
              <a:rPr lang="nb-NO" sz="2000" dirty="0"/>
              <a:t> </a:t>
            </a:r>
            <a:r>
              <a:rPr lang="nb-NO" sz="2000" dirty="0" smtClean="0"/>
              <a:t>plots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000" dirty="0" err="1" smtClean="0"/>
              <a:t>Profile</a:t>
            </a:r>
            <a:r>
              <a:rPr lang="nb-NO" sz="2000" dirty="0" smtClean="0"/>
              <a:t> and </a:t>
            </a:r>
            <a:r>
              <a:rPr lang="nb-NO" sz="2000" dirty="0" err="1" smtClean="0"/>
              <a:t>contour</a:t>
            </a:r>
            <a:r>
              <a:rPr lang="nb-NO" sz="2000" dirty="0" smtClean="0"/>
              <a:t> plots from science sensors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000" dirty="0" err="1" smtClean="0"/>
              <a:t>communication</a:t>
            </a:r>
            <a:r>
              <a:rPr lang="nb-NO" sz="2000" dirty="0" smtClean="0"/>
              <a:t> </a:t>
            </a:r>
            <a:r>
              <a:rPr lang="nb-NO" sz="2000" dirty="0" err="1"/>
              <a:t>with</a:t>
            </a:r>
            <a:r>
              <a:rPr lang="nb-NO" sz="2000" dirty="0"/>
              <a:t>  base </a:t>
            </a:r>
            <a:r>
              <a:rPr lang="nb-NO" sz="2000" dirty="0" err="1"/>
              <a:t>station</a:t>
            </a:r>
            <a:r>
              <a:rPr lang="nb-NO" sz="2000" dirty="0"/>
              <a:t> for </a:t>
            </a:r>
            <a:r>
              <a:rPr lang="nb-NO" sz="2000" dirty="0" err="1"/>
              <a:t>editing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cmdfile</a:t>
            </a:r>
            <a:r>
              <a:rPr lang="nb-NO" sz="2000" dirty="0"/>
              <a:t>/science/target, </a:t>
            </a:r>
            <a:r>
              <a:rPr lang="nb-NO" sz="2000" dirty="0" err="1"/>
              <a:t>copy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data- and </a:t>
            </a:r>
            <a:r>
              <a:rPr lang="nb-NO" sz="2000" dirty="0" err="1"/>
              <a:t>logfiles</a:t>
            </a:r>
            <a:r>
              <a:rPr lang="nb-NO" sz="2000" dirty="0"/>
              <a:t>,  </a:t>
            </a:r>
            <a:r>
              <a:rPr lang="nb-NO" sz="2000" dirty="0" err="1"/>
              <a:t>monitoring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technical</a:t>
            </a:r>
            <a:r>
              <a:rPr lang="nb-NO" sz="2000" dirty="0"/>
              <a:t> </a:t>
            </a:r>
            <a:r>
              <a:rPr lang="nb-NO" sz="2000" dirty="0" err="1"/>
              <a:t>condition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glider</a:t>
            </a:r>
          </a:p>
        </p:txBody>
      </p:sp>
    </p:spTree>
    <p:extLst>
      <p:ext uri="{BB962C8B-B14F-4D97-AF65-F5344CB8AC3E}">
        <p14:creationId xmlns:p14="http://schemas.microsoft.com/office/powerpoint/2010/main" val="419752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3347864" y="195263"/>
            <a:ext cx="5472608" cy="47466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000" dirty="0" smtClean="0"/>
              <a:t>Slocum missions </a:t>
            </a:r>
            <a:r>
              <a:rPr lang="en-US" sz="2000" dirty="0"/>
              <a:t>in </a:t>
            </a:r>
            <a:r>
              <a:rPr lang="en-US" sz="2000" dirty="0" err="1" smtClean="0"/>
              <a:t>Isfjorden</a:t>
            </a:r>
            <a:r>
              <a:rPr lang="en-US" sz="2000" dirty="0" smtClean="0"/>
              <a:t>, Nov </a:t>
            </a:r>
            <a:r>
              <a:rPr lang="en-US" sz="2000" dirty="0"/>
              <a:t>2014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195736" y="792088"/>
            <a:ext cx="6858000" cy="4299942"/>
            <a:chOff x="2267744" y="843558"/>
            <a:chExt cx="6858000" cy="429994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7744" y="843558"/>
              <a:ext cx="6858000" cy="429994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587212" y="3559145"/>
              <a:ext cx="18101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Longyearbyen</a:t>
              </a:r>
              <a:endParaRPr lang="en-US" sz="20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7504" y="234009"/>
            <a:ext cx="3113015" cy="4748101"/>
            <a:chOff x="323528" y="234009"/>
            <a:chExt cx="3113015" cy="47481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-1" b="-1682"/>
            <a:stretch/>
          </p:blipFill>
          <p:spPr>
            <a:xfrm>
              <a:off x="323528" y="234009"/>
              <a:ext cx="3113015" cy="474810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475656" y="1923678"/>
              <a:ext cx="94128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Svalbard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99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8677" r="5726" b="9566"/>
          <a:stretch/>
        </p:blipFill>
        <p:spPr bwMode="auto">
          <a:xfrm>
            <a:off x="2742140" y="821612"/>
            <a:ext cx="6078332" cy="427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1092681"/>
            <a:ext cx="2376264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5473"/>
                </a:solidFill>
              </a:rPr>
              <a:t>Purpose: </a:t>
            </a:r>
            <a:r>
              <a:rPr lang="en-US" dirty="0">
                <a:solidFill>
                  <a:srgbClr val="005473"/>
                </a:solidFill>
              </a:rPr>
              <a:t>Quantify evolution of seasonal mixed layer and map extent of convection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2634466"/>
            <a:ext cx="1872208" cy="4001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PI: </a:t>
            </a:r>
            <a:r>
              <a:rPr lang="en-US" sz="2000" dirty="0" err="1" smtClean="0"/>
              <a:t>Kjetil</a:t>
            </a:r>
            <a:r>
              <a:rPr lang="en-US" sz="2000" dirty="0" smtClean="0"/>
              <a:t> </a:t>
            </a:r>
            <a:r>
              <a:rPr lang="en-US" sz="2000" dirty="0" err="1" smtClean="0"/>
              <a:t>Våge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323528" y="3509595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3 </a:t>
            </a:r>
            <a:r>
              <a:rPr lang="en-US" dirty="0" err="1" smtClean="0"/>
              <a:t>Seaglider</a:t>
            </a:r>
            <a:r>
              <a:rPr lang="en-US" dirty="0" smtClean="0"/>
              <a:t> missions</a:t>
            </a:r>
          </a:p>
          <a:p>
            <a:r>
              <a:rPr lang="en-US" dirty="0" smtClean="0"/>
              <a:t>Aug </a:t>
            </a:r>
            <a:r>
              <a:rPr lang="en-US" dirty="0"/>
              <a:t>2015 -</a:t>
            </a:r>
            <a:r>
              <a:rPr lang="en-US" dirty="0" smtClean="0"/>
              <a:t> </a:t>
            </a:r>
            <a:r>
              <a:rPr lang="en-US" dirty="0"/>
              <a:t>May 2016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611560" y="209841"/>
            <a:ext cx="7920880" cy="489701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ts val="4320"/>
              </a:lnSpc>
              <a:spcBef>
                <a:spcPct val="0"/>
              </a:spcBef>
              <a:buNone/>
              <a:defRPr sz="2800" b="1" i="0" u="none" kern="1200" cap="none" spc="0" normalizeH="0" baseline="0">
                <a:solidFill>
                  <a:srgbClr val="E54F4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Water mass transformation in the Iceland and Greenland Seas</a:t>
            </a:r>
          </a:p>
        </p:txBody>
      </p:sp>
    </p:spTree>
    <p:extLst>
      <p:ext uri="{BB962C8B-B14F-4D97-AF65-F5344CB8AC3E}">
        <p14:creationId xmlns:p14="http://schemas.microsoft.com/office/powerpoint/2010/main" val="148015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42772" y="339502"/>
            <a:ext cx="6077700" cy="4271400"/>
            <a:chOff x="1531800" y="812700"/>
            <a:chExt cx="6077700" cy="42714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84" t="8656" r="5732" b="9587"/>
            <a:stretch/>
          </p:blipFill>
          <p:spPr bwMode="auto">
            <a:xfrm>
              <a:off x="1531800" y="812700"/>
              <a:ext cx="6077700" cy="427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203848" y="3216047"/>
              <a:ext cx="2160240" cy="5078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Ice edge (mean 50% sea ice concentration contour)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3545886" y="2848522"/>
              <a:ext cx="236282" cy="37130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462923" y="1983636"/>
              <a:ext cx="1117189" cy="30008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Mooring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99992" y="843558"/>
              <a:ext cx="1277012" cy="30008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Glider track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V="1">
              <a:off x="5009400" y="1653648"/>
              <a:ext cx="0" cy="288196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5123700" y="1174563"/>
              <a:ext cx="0" cy="317067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" name="Rectangle 1"/>
          <p:cNvSpPr/>
          <p:nvPr/>
        </p:nvSpPr>
        <p:spPr>
          <a:xfrm>
            <a:off x="341352" y="2447358"/>
            <a:ext cx="24915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Seaglider</a:t>
            </a:r>
            <a:r>
              <a:rPr lang="en-US" dirty="0"/>
              <a:t> </a:t>
            </a:r>
            <a:r>
              <a:rPr lang="en-US" dirty="0" smtClean="0"/>
              <a:t>mission Oct-17 </a:t>
            </a:r>
            <a:r>
              <a:rPr lang="en-US" dirty="0"/>
              <a:t>to </a:t>
            </a:r>
            <a:r>
              <a:rPr lang="en-US" dirty="0" smtClean="0"/>
              <a:t>Jun-18.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2 </a:t>
            </a:r>
            <a:r>
              <a:rPr lang="en-US" dirty="0" err="1" smtClean="0"/>
              <a:t>Seagliders</a:t>
            </a:r>
            <a:r>
              <a:rPr lang="en-US" dirty="0"/>
              <a:t> </a:t>
            </a:r>
            <a:r>
              <a:rPr lang="en-US" dirty="0" smtClean="0"/>
              <a:t>with ice </a:t>
            </a:r>
            <a:r>
              <a:rPr lang="en-US" dirty="0"/>
              <a:t>avoidance algorithm  </a:t>
            </a:r>
            <a:r>
              <a:rPr lang="en-US" dirty="0" smtClean="0"/>
              <a:t>will be deployed </a:t>
            </a:r>
            <a:r>
              <a:rPr lang="en-US" dirty="0"/>
              <a:t>in the Greenland Sea from </a:t>
            </a:r>
            <a:r>
              <a:rPr lang="en-US" dirty="0" smtClean="0"/>
              <a:t>Dec-17.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7644" y="1842378"/>
            <a:ext cx="1900100" cy="4001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PI: </a:t>
            </a:r>
            <a:r>
              <a:rPr lang="en-US" sz="2000" dirty="0" err="1" smtClean="0"/>
              <a:t>Kjetil</a:t>
            </a:r>
            <a:r>
              <a:rPr lang="en-US" sz="2000" dirty="0" smtClean="0"/>
              <a:t> </a:t>
            </a:r>
            <a:r>
              <a:rPr lang="en-US" sz="2000" dirty="0" err="1" smtClean="0"/>
              <a:t>Våge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67644" y="479823"/>
            <a:ext cx="2620180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5473"/>
                </a:solidFill>
              </a:rPr>
              <a:t>Purpose: </a:t>
            </a:r>
            <a:r>
              <a:rPr lang="en-US" u="sng" dirty="0" smtClean="0">
                <a:solidFill>
                  <a:srgbClr val="005473"/>
                </a:solidFill>
              </a:rPr>
              <a:t/>
            </a:r>
            <a:br>
              <a:rPr lang="en-US" u="sng" dirty="0" smtClean="0">
                <a:solidFill>
                  <a:srgbClr val="005473"/>
                </a:solidFill>
              </a:rPr>
            </a:br>
            <a:r>
              <a:rPr lang="en-US" dirty="0" smtClean="0">
                <a:solidFill>
                  <a:srgbClr val="005473"/>
                </a:solidFill>
              </a:rPr>
              <a:t>Investigate </a:t>
            </a:r>
            <a:r>
              <a:rPr lang="en-US" dirty="0">
                <a:solidFill>
                  <a:srgbClr val="005473"/>
                </a:solidFill>
              </a:rPr>
              <a:t>water mass transformation in the vicinity of the ice edge</a:t>
            </a:r>
          </a:p>
        </p:txBody>
      </p:sp>
    </p:spTree>
    <p:extLst>
      <p:ext uri="{BB962C8B-B14F-4D97-AF65-F5344CB8AC3E}">
        <p14:creationId xmlns:p14="http://schemas.microsoft.com/office/powerpoint/2010/main" val="212204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333"/>
          <a:stretch/>
        </p:blipFill>
        <p:spPr>
          <a:xfrm>
            <a:off x="3707905" y="771550"/>
            <a:ext cx="5328591" cy="4205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13" t="8001" b="15991"/>
          <a:stretch/>
        </p:blipFill>
        <p:spPr>
          <a:xfrm>
            <a:off x="251520" y="3076006"/>
            <a:ext cx="4187720" cy="180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4195" y="1462113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err="1" smtClean="0"/>
              <a:t>Lofoten</a:t>
            </a:r>
            <a:r>
              <a:rPr lang="en-US" dirty="0" smtClean="0"/>
              <a:t> Basin eddy evolution from 3-years of NACO data from 6 </a:t>
            </a:r>
            <a:r>
              <a:rPr lang="en-US" dirty="0" err="1" smtClean="0"/>
              <a:t>Seaglider</a:t>
            </a:r>
            <a:r>
              <a:rPr lang="en-US" dirty="0" smtClean="0"/>
              <a:t> missions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0117" y="2605637"/>
            <a:ext cx="2426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 smtClean="0"/>
              <a:t>Yu et al. (2017, JGR) </a:t>
            </a:r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438053" y="971822"/>
            <a:ext cx="1368152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PI: Ilker Fer</a:t>
            </a:r>
            <a:endParaRPr lang="en-US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344862" y="146797"/>
            <a:ext cx="7611514" cy="489701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ts val="4320"/>
              </a:lnSpc>
              <a:spcBef>
                <a:spcPct val="0"/>
              </a:spcBef>
              <a:buNone/>
              <a:defRPr sz="2800" b="1" i="0" u="none" kern="1200" cap="none" spc="0" normalizeH="0" baseline="0">
                <a:solidFill>
                  <a:srgbClr val="E54F4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Water mass transformations in the </a:t>
            </a:r>
            <a:r>
              <a:rPr lang="en-US" sz="2400" dirty="0" err="1" smtClean="0"/>
              <a:t>Lofoten</a:t>
            </a:r>
            <a:r>
              <a:rPr lang="en-US" sz="2400" dirty="0" smtClean="0"/>
              <a:t> Basin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60493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iB_english_blue">
  <a:themeElements>
    <a:clrScheme name="UiB fargepalett">
      <a:dk1>
        <a:sysClr val="windowText" lastClr="000000"/>
      </a:dk1>
      <a:lt1>
        <a:srgbClr val="FFFFFF"/>
      </a:lt1>
      <a:dk2>
        <a:srgbClr val="716657"/>
      </a:dk2>
      <a:lt2>
        <a:srgbClr val="F5F5F5"/>
      </a:lt2>
      <a:accent1>
        <a:srgbClr val="DB3F3D"/>
      </a:accent1>
      <a:accent2>
        <a:srgbClr val="4EA0B7"/>
      </a:accent2>
      <a:accent3>
        <a:srgbClr val="789A5B"/>
      </a:accent3>
      <a:accent4>
        <a:srgbClr val="CDAB3F"/>
      </a:accent4>
      <a:accent5>
        <a:srgbClr val="705686"/>
      </a:accent5>
      <a:accent6>
        <a:srgbClr val="847268"/>
      </a:accent6>
      <a:hlink>
        <a:srgbClr val="4EA0B7"/>
      </a:hlink>
      <a:folHlink>
        <a:srgbClr val="004C70"/>
      </a:folHlink>
    </a:clrScheme>
    <a:fontScheme name="UiB Maler 20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3684</TotalTime>
  <Words>663</Words>
  <Application>Microsoft Macintosh PowerPoint</Application>
  <PresentationFormat>On-screen Show (16:9)</PresentationFormat>
  <Paragraphs>80</Paragraphs>
  <Slides>17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UiB_english_blue</vt:lpstr>
      <vt:lpstr>Ongoing and planned  ocean glider activities  at the University of Bergen</vt:lpstr>
      <vt:lpstr>PowerPoint Presentation</vt:lpstr>
      <vt:lpstr>PowerPoint Presentation</vt:lpstr>
      <vt:lpstr>PowerPoint Presentation</vt:lpstr>
      <vt:lpstr>PowerPoint Presentation</vt:lpstr>
      <vt:lpstr>Slocum missions in Isfjorden, Nov 2014</vt:lpstr>
      <vt:lpstr>PowerPoint Presentation</vt:lpstr>
      <vt:lpstr>PowerPoint Presentation</vt:lpstr>
      <vt:lpstr>PowerPoint Presentation</vt:lpstr>
      <vt:lpstr>PowerPoint Presentation</vt:lpstr>
      <vt:lpstr>Water mass transformations in the Lofoten Basin</vt:lpstr>
      <vt:lpstr>PowerPoint Presentation</vt:lpstr>
      <vt:lpstr>Microstructure sensors on ocean gliders</vt:lpstr>
      <vt:lpstr>PowerPoint Presentation</vt:lpstr>
      <vt:lpstr>PowerPoint Presentation</vt:lpstr>
      <vt:lpstr>PowerPoint Presentation</vt:lpstr>
      <vt:lpstr>PowerPoint Presentation</vt:lpstr>
    </vt:vector>
  </TitlesOfParts>
  <Company>UiB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Ilker Fer</dc:creator>
  <cp:lastModifiedBy>Benjamin Pfeil</cp:lastModifiedBy>
  <cp:revision>555</cp:revision>
  <dcterms:created xsi:type="dcterms:W3CDTF">2015-10-30T09:38:42Z</dcterms:created>
  <dcterms:modified xsi:type="dcterms:W3CDTF">2017-11-21T13:54:13Z</dcterms:modified>
</cp:coreProperties>
</file>