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81" r:id="rId4"/>
    <p:sldId id="279" r:id="rId5"/>
    <p:sldId id="258" r:id="rId6"/>
    <p:sldId id="283" r:id="rId7"/>
    <p:sldId id="284" r:id="rId8"/>
    <p:sldId id="278" r:id="rId9"/>
    <p:sldId id="275" r:id="rId10"/>
    <p:sldId id="259" r:id="rId11"/>
    <p:sldId id="276" r:id="rId12"/>
    <p:sldId id="286" r:id="rId13"/>
    <p:sldId id="261" r:id="rId14"/>
    <p:sldId id="271" r:id="rId15"/>
    <p:sldId id="282" r:id="rId16"/>
    <p:sldId id="273" r:id="rId17"/>
    <p:sldId id="287" r:id="rId18"/>
    <p:sldId id="291" r:id="rId19"/>
    <p:sldId id="289" r:id="rId20"/>
    <p:sldId id="292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12" autoAdjust="0"/>
    <p:restoredTop sz="77958" autoAdjust="0"/>
  </p:normalViewPr>
  <p:slideViewPr>
    <p:cSldViewPr>
      <p:cViewPr>
        <p:scale>
          <a:sx n="100" d="100"/>
          <a:sy n="100" d="100"/>
        </p:scale>
        <p:origin x="1104" y="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62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08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09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7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864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07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170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0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68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43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38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57CED-8217-4412-A7E3-598476120663}" type="datetimeFigureOut">
              <a:rPr lang="es-ES" smtClean="0"/>
              <a:t>21/11/17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EF9CD-4F5E-4519-B56D-501EAE46F10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977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1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jpe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71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72.png"/><Relationship Id="rId8" Type="http://schemas.openxmlformats.org/officeDocument/2006/relationships/hyperlink" Target="http://www.rtp.pt/play/p85/e231422/telejornal-madeira" TargetMode="External"/><Relationship Id="rId9" Type="http://schemas.openxmlformats.org/officeDocument/2006/relationships/image" Target="../media/image7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151126 Copia\141108 all\VIMAS\Gliders\Waveglider\150326 WG_PERSEUS_MARUM\150330\IMG_0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96" y="266293"/>
            <a:ext cx="2411760" cy="38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2096683"/>
            <a:ext cx="2496277" cy="136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" y="1"/>
            <a:ext cx="2494641" cy="13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:\151126 Copia\170918 all\VIMAS\Gliders\NOCS\140211\P1150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196752"/>
            <a:ext cx="2494641" cy="8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" y="3458010"/>
            <a:ext cx="2492857" cy="141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4700210"/>
            <a:ext cx="2492857" cy="11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D:\151126 Copia\170918 all\EVENTOS\171106 Glider School 2017\PICS\171107\IMG_88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2" y="5837428"/>
            <a:ext cx="2497819" cy="10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621968" y="4700210"/>
            <a:ext cx="652203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PLOCAN</a:t>
            </a:r>
          </a:p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GLIDERPORT FACILITY FOR THE EAST-CENTRAL NORTH ATLANTIC</a:t>
            </a:r>
          </a:p>
          <a:p>
            <a:endParaRPr lang="es-E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3rd </a:t>
            </a:r>
            <a:r>
              <a:rPr lang="es-E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AtlantOS</a:t>
            </a:r>
            <a:r>
              <a:rPr lang="es-E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 – Las Palmas, 20th Nov 2017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222369" y="5005502"/>
            <a:ext cx="2772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Oceanic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         </a:t>
            </a:r>
            <a:r>
              <a:rPr lang="es-ES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Canary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2" name="Picture 2" descr="https://www.atlantos-h2020.eu/download/Media/logos_and_branding/AtlantOS-Logo-V2.0-300-dp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5445"/>
            <a:ext cx="2621296" cy="8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xyge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Potent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193.146.91.66/static/missions/plots/madeira2016_1_oxygen_sa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5" y="897910"/>
            <a:ext cx="2650793" cy="19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93.146.91.66/static/missions/plots/madeira2016_1_salini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84" y="2744789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6835"/>
            <a:ext cx="6204808" cy="349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17" y="4564082"/>
            <a:ext cx="3290466" cy="179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64082"/>
            <a:ext cx="2688233" cy="179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oom.arditi.pt/biometore/Images/oo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88" y="168275"/>
            <a:ext cx="894133" cy="5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eurocean.org/np4/file/3230/4_Marinha_portugues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15658"/>
            <a:ext cx="394771" cy="3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pload.wikimedia.org/wikipedia/commons/thumb/d/d3/Emblem_of_the_Spanish_Navy.svg/120px-Emblem_of_the_Spanish_Navy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20" y="4564082"/>
            <a:ext cx="295665" cy="5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OPERATIONS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75" y="4648772"/>
            <a:ext cx="2153852" cy="165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1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OPERATIONS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4" y="1484784"/>
            <a:ext cx="5219620" cy="391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95494"/>
              </p:ext>
            </p:extLst>
          </p:nvPr>
        </p:nvGraphicFramePr>
        <p:xfrm>
          <a:off x="5494905" y="1484784"/>
          <a:ext cx="3609509" cy="2710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Imagen de mapa de bits" r:id="rId5" imgW="9593014" imgH="7171429" progId="Paint.Picture">
                  <p:embed/>
                </p:oleObj>
              </mc:Choice>
              <mc:Fallback>
                <p:oleObj name="Imagen de mapa de bits" r:id="rId5" imgW="9593014" imgH="717142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905" y="1484784"/>
                        <a:ext cx="3609509" cy="27100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6" name="Picture 6" descr="Resultado de imagen de inrh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0" y="5908972"/>
            <a:ext cx="1177330" cy="91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724128" y="4509119"/>
            <a:ext cx="30963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Study</a:t>
            </a:r>
            <a:r>
              <a:rPr lang="es-ES" b="1" dirty="0" smtClean="0">
                <a:solidFill>
                  <a:srgbClr val="002060"/>
                </a:solidFill>
              </a:rPr>
              <a:t> Case</a:t>
            </a:r>
          </a:p>
          <a:p>
            <a:endParaRPr lang="es-ES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 smtClean="0">
                <a:solidFill>
                  <a:srgbClr val="002060"/>
                </a:solidFill>
              </a:rPr>
              <a:t>Dakhla</a:t>
            </a:r>
            <a:r>
              <a:rPr lang="es-ES" sz="1400" b="1" dirty="0" smtClean="0">
                <a:solidFill>
                  <a:srgbClr val="002060"/>
                </a:solidFill>
              </a:rPr>
              <a:t> </a:t>
            </a:r>
            <a:r>
              <a:rPr lang="es-ES" sz="1400" b="1" dirty="0" err="1" smtClean="0">
                <a:solidFill>
                  <a:srgbClr val="002060"/>
                </a:solidFill>
              </a:rPr>
              <a:t>Bay</a:t>
            </a:r>
            <a:r>
              <a:rPr lang="es-ES" sz="1400" b="1" dirty="0" smtClean="0">
                <a:solidFill>
                  <a:srgbClr val="002060"/>
                </a:solidFill>
              </a:rPr>
              <a:t> (</a:t>
            </a:r>
            <a:r>
              <a:rPr lang="es-ES" sz="1400" b="1" dirty="0" err="1" smtClean="0">
                <a:solidFill>
                  <a:srgbClr val="002060"/>
                </a:solidFill>
              </a:rPr>
              <a:t>Morocco</a:t>
            </a:r>
            <a:r>
              <a:rPr lang="es-ES" sz="1400" b="1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rgbClr val="002060"/>
                </a:solidFill>
              </a:rPr>
              <a:t>3 </a:t>
            </a:r>
            <a:r>
              <a:rPr lang="es-ES" sz="1400" b="1" dirty="0" err="1" smtClean="0">
                <a:solidFill>
                  <a:srgbClr val="002060"/>
                </a:solidFill>
              </a:rPr>
              <a:t>days</a:t>
            </a:r>
            <a:r>
              <a:rPr lang="es-ES" sz="1400" b="1" dirty="0" smtClean="0">
                <a:solidFill>
                  <a:srgbClr val="002060"/>
                </a:solidFill>
              </a:rPr>
              <a:t> </a:t>
            </a:r>
            <a:r>
              <a:rPr lang="es-ES" sz="1400" b="1" dirty="0" err="1" smtClean="0">
                <a:solidFill>
                  <a:srgbClr val="002060"/>
                </a:solidFill>
              </a:rPr>
              <a:t>mission</a:t>
            </a:r>
            <a:r>
              <a:rPr lang="es-ES" sz="1400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rgbClr val="002060"/>
                </a:solidFill>
              </a:rPr>
              <a:t>In </a:t>
            </a:r>
            <a:r>
              <a:rPr lang="es-ES" sz="1400" b="1" dirty="0" err="1" smtClean="0">
                <a:solidFill>
                  <a:srgbClr val="002060"/>
                </a:solidFill>
              </a:rPr>
              <a:t>partnership</a:t>
            </a:r>
            <a:r>
              <a:rPr lang="es-ES" sz="1400" b="1" dirty="0" smtClean="0">
                <a:solidFill>
                  <a:srgbClr val="002060"/>
                </a:solidFill>
              </a:rPr>
              <a:t> </a:t>
            </a:r>
            <a:r>
              <a:rPr lang="es-ES" sz="1400" b="1" dirty="0" err="1" smtClean="0">
                <a:solidFill>
                  <a:srgbClr val="002060"/>
                </a:solidFill>
              </a:rPr>
              <a:t>with</a:t>
            </a:r>
            <a:r>
              <a:rPr lang="es-ES" sz="1400" b="1" dirty="0" smtClean="0">
                <a:solidFill>
                  <a:srgbClr val="002060"/>
                </a:solidFill>
              </a:rPr>
              <a:t> INRH</a:t>
            </a:r>
          </a:p>
          <a:p>
            <a:endParaRPr lang="es-E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0338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OPERATIONS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7" y="1017657"/>
            <a:ext cx="6660923" cy="499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Resultado de imagen de marum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1512" name="Picture 8" descr="http://www.uni-bremen.de/fileadmin/_processed_/csm_Marum-Logo-Name-engl-PNG_dad38c351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7" y="6061923"/>
            <a:ext cx="1413931" cy="70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://www.g20-insights.org/wp-content/uploads/2017/04/geomar_logo_en_pri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03" y="6039009"/>
            <a:ext cx="2092322" cy="7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s://www.mbari.org/wp-content/uploads/2014/11/logo-mbari-3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68" y="6039009"/>
            <a:ext cx="3167503" cy="5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842883" y="1988839"/>
            <a:ext cx="21764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Cruise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MSM61</a:t>
            </a:r>
          </a:p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dirty="0" err="1" smtClean="0"/>
              <a:t>Senghor</a:t>
            </a:r>
            <a:r>
              <a:rPr lang="es-ES" dirty="0" smtClean="0"/>
              <a:t> </a:t>
            </a:r>
            <a:r>
              <a:rPr lang="es-ES" dirty="0" err="1" smtClean="0"/>
              <a:t>seamounth</a:t>
            </a:r>
            <a:r>
              <a:rPr lang="es-ES" dirty="0" smtClean="0"/>
              <a:t> multidisciplinar </a:t>
            </a:r>
            <a:r>
              <a:rPr lang="es-ES" dirty="0" err="1" smtClean="0"/>
              <a:t>monitoring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devices</a:t>
            </a:r>
            <a:r>
              <a:rPr lang="es-ES" dirty="0" smtClean="0"/>
              <a:t> and </a:t>
            </a:r>
            <a:r>
              <a:rPr lang="es-ES" dirty="0" err="1" smtClean="0"/>
              <a:t>sensors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 err="1" smtClean="0"/>
              <a:t>Waveglider</a:t>
            </a:r>
            <a:r>
              <a:rPr lang="es-ES" dirty="0" smtClean="0"/>
              <a:t> SV3 </a:t>
            </a:r>
            <a:r>
              <a:rPr lang="es-ES" dirty="0" err="1" smtClean="0"/>
              <a:t>suited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ADCP, GPCTD, </a:t>
            </a:r>
            <a:r>
              <a:rPr lang="es-ES" dirty="0" err="1" smtClean="0"/>
              <a:t>Dissoled</a:t>
            </a:r>
            <a:r>
              <a:rPr lang="es-ES" dirty="0" smtClean="0"/>
              <a:t> </a:t>
            </a:r>
            <a:r>
              <a:rPr lang="es-ES" dirty="0" err="1" smtClean="0"/>
              <a:t>Oxygen</a:t>
            </a:r>
            <a:r>
              <a:rPr lang="es-ES" dirty="0" smtClean="0"/>
              <a:t>, </a:t>
            </a:r>
            <a:r>
              <a:rPr lang="es-ES" dirty="0" err="1" smtClean="0"/>
              <a:t>Fluorometer</a:t>
            </a:r>
            <a:r>
              <a:rPr lang="es-ES" dirty="0" smtClean="0"/>
              <a:t> and pH.  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431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OPERATIONS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8" y="2780928"/>
            <a:ext cx="9036496" cy="357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E:\151126 Copia\141108 all\EVENTOS\170217 MSM61\PICS\SELECCION\IMG_83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38" y="863913"/>
            <a:ext cx="3718336" cy="247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74" y="260648"/>
            <a:ext cx="2635067" cy="349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0" y="1075931"/>
            <a:ext cx="2228826" cy="162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81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26" y="253243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OPERATIONS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5" y="1036115"/>
            <a:ext cx="8975601" cy="41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47" y="1772816"/>
            <a:ext cx="2736305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46" y="3933056"/>
            <a:ext cx="2736305" cy="205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76" y="5384078"/>
            <a:ext cx="3948025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ttp://www.rci.rutgers.edu/~db989/media/images/rutgers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23586"/>
            <a:ext cx="1835244" cy="4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www.seawork.com/__data/assets/image/0030/823908/Teledyne-Marin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06" y="6301857"/>
            <a:ext cx="1906491" cy="5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s://www.marine.ie/Home/sites/default/files/MIFiles/Images/General/Marine_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02" y="6323585"/>
            <a:ext cx="1797890" cy="4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TRAINING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5" y="4806539"/>
            <a:ext cx="2387769" cy="17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E:\151126 Copia\170918 all\EVENTOS\171106 Glider School 2017\PICS\171110\IMG_9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4" y="3015712"/>
            <a:ext cx="2387769" cy="17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24" y="4806538"/>
            <a:ext cx="2387769" cy="17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23" y="3015711"/>
            <a:ext cx="2387769" cy="17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23" y="1224884"/>
            <a:ext cx="2387770" cy="179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3" y="1224884"/>
            <a:ext cx="2387769" cy="179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93" y="2201685"/>
            <a:ext cx="3727436" cy="162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14" y="1224884"/>
            <a:ext cx="3382569" cy="89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796136" y="8555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  </a:t>
            </a:r>
            <a:r>
              <a:rPr lang="es-E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www.gliderschool.eu</a:t>
            </a:r>
            <a:endParaRPr lang="es-E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408893" y="3959067"/>
            <a:ext cx="36342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002060"/>
                </a:solidFill>
              </a:rPr>
              <a:t>8th </a:t>
            </a:r>
            <a:r>
              <a:rPr lang="es-ES" sz="1400" dirty="0" err="1" smtClean="0">
                <a:solidFill>
                  <a:srgbClr val="002060"/>
                </a:solidFill>
              </a:rPr>
              <a:t>edition</a:t>
            </a:r>
            <a:r>
              <a:rPr lang="es-ES" sz="1400" dirty="0" smtClean="0">
                <a:solidFill>
                  <a:srgbClr val="002060"/>
                </a:solidFill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 smtClean="0">
                <a:solidFill>
                  <a:srgbClr val="002060"/>
                </a:solidFill>
              </a:rPr>
              <a:t>More </a:t>
            </a:r>
            <a:r>
              <a:rPr lang="es-ES" sz="1400" dirty="0" err="1" smtClean="0">
                <a:solidFill>
                  <a:srgbClr val="002060"/>
                </a:solidFill>
              </a:rPr>
              <a:t>than</a:t>
            </a:r>
            <a:r>
              <a:rPr lang="es-ES" sz="1400" dirty="0" smtClean="0">
                <a:solidFill>
                  <a:srgbClr val="002060"/>
                </a:solidFill>
              </a:rPr>
              <a:t> 120 </a:t>
            </a:r>
            <a:r>
              <a:rPr lang="es-ES" sz="1400" dirty="0" err="1" smtClean="0">
                <a:solidFill>
                  <a:srgbClr val="002060"/>
                </a:solidFill>
              </a:rPr>
              <a:t>students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joined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since</a:t>
            </a:r>
            <a:r>
              <a:rPr lang="es-ES" sz="1400" dirty="0" smtClean="0">
                <a:solidFill>
                  <a:srgbClr val="002060"/>
                </a:solidFill>
              </a:rPr>
              <a:t> 2011.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 err="1" smtClean="0">
                <a:solidFill>
                  <a:srgbClr val="002060"/>
                </a:solidFill>
              </a:rPr>
              <a:t>Attendees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this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year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from</a:t>
            </a:r>
            <a:r>
              <a:rPr lang="es-ES" sz="1400" dirty="0" smtClean="0">
                <a:solidFill>
                  <a:srgbClr val="002060"/>
                </a:solidFill>
              </a:rPr>
              <a:t> Portugal, France, </a:t>
            </a:r>
            <a:r>
              <a:rPr lang="es-ES" sz="1400" dirty="0" err="1" smtClean="0">
                <a:solidFill>
                  <a:srgbClr val="002060"/>
                </a:solidFill>
              </a:rPr>
              <a:t>Canada</a:t>
            </a:r>
            <a:r>
              <a:rPr lang="es-ES" sz="1400" dirty="0" smtClean="0">
                <a:solidFill>
                  <a:srgbClr val="002060"/>
                </a:solidFill>
              </a:rPr>
              <a:t>, Israel, Nigeria, Chile, </a:t>
            </a:r>
            <a:r>
              <a:rPr lang="es-ES" sz="1400" dirty="0" err="1" smtClean="0">
                <a:solidFill>
                  <a:srgbClr val="002060"/>
                </a:solidFill>
              </a:rPr>
              <a:t>Ireland</a:t>
            </a:r>
            <a:r>
              <a:rPr lang="es-ES" sz="1400" dirty="0" smtClean="0">
                <a:solidFill>
                  <a:srgbClr val="002060"/>
                </a:solidFill>
              </a:rPr>
              <a:t>, </a:t>
            </a:r>
            <a:r>
              <a:rPr lang="es-ES" sz="1400" dirty="0" err="1" smtClean="0">
                <a:solidFill>
                  <a:srgbClr val="002060"/>
                </a:solidFill>
              </a:rPr>
              <a:t>Germany</a:t>
            </a:r>
            <a:r>
              <a:rPr lang="es-ES" sz="1400" dirty="0" smtClean="0">
                <a:solidFill>
                  <a:srgbClr val="002060"/>
                </a:solidFill>
              </a:rPr>
              <a:t>, </a:t>
            </a:r>
            <a:r>
              <a:rPr lang="es-ES" sz="1400" dirty="0" err="1" smtClean="0">
                <a:solidFill>
                  <a:srgbClr val="002060"/>
                </a:solidFill>
              </a:rPr>
              <a:t>Finland</a:t>
            </a:r>
            <a:r>
              <a:rPr lang="es-ES" sz="1400" dirty="0" smtClean="0">
                <a:solidFill>
                  <a:srgbClr val="002060"/>
                </a:solidFill>
              </a:rPr>
              <a:t> and </a:t>
            </a:r>
            <a:r>
              <a:rPr lang="es-ES" sz="1400" dirty="0" err="1" smtClean="0">
                <a:solidFill>
                  <a:srgbClr val="002060"/>
                </a:solidFill>
              </a:rPr>
              <a:t>Spain</a:t>
            </a:r>
            <a:r>
              <a:rPr lang="es-ES" sz="1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 err="1" smtClean="0">
                <a:solidFill>
                  <a:srgbClr val="002060"/>
                </a:solidFill>
              </a:rPr>
              <a:t>Companies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supporting</a:t>
            </a:r>
            <a:r>
              <a:rPr lang="es-ES" sz="1400" dirty="0" smtClean="0">
                <a:solidFill>
                  <a:srgbClr val="002060"/>
                </a:solidFill>
              </a:rPr>
              <a:t>: </a:t>
            </a:r>
            <a:r>
              <a:rPr lang="es-ES" sz="1400" dirty="0" err="1" smtClean="0">
                <a:solidFill>
                  <a:srgbClr val="002060"/>
                </a:solidFill>
              </a:rPr>
              <a:t>Teledyne</a:t>
            </a:r>
            <a:r>
              <a:rPr lang="es-ES" sz="1400" dirty="0" smtClean="0">
                <a:solidFill>
                  <a:srgbClr val="002060"/>
                </a:solidFill>
              </a:rPr>
              <a:t>, </a:t>
            </a:r>
            <a:r>
              <a:rPr lang="es-ES" sz="1400" dirty="0" err="1" smtClean="0">
                <a:solidFill>
                  <a:srgbClr val="002060"/>
                </a:solidFill>
              </a:rPr>
              <a:t>Liquid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Robotics</a:t>
            </a:r>
            <a:r>
              <a:rPr lang="es-ES" sz="1400" dirty="0" smtClean="0">
                <a:solidFill>
                  <a:srgbClr val="002060"/>
                </a:solidFill>
              </a:rPr>
              <a:t>, </a:t>
            </a:r>
            <a:r>
              <a:rPr lang="es-ES" sz="1400" dirty="0" err="1" smtClean="0">
                <a:solidFill>
                  <a:srgbClr val="002060"/>
                </a:solidFill>
              </a:rPr>
              <a:t>Alseamar</a:t>
            </a:r>
            <a:r>
              <a:rPr lang="es-ES" sz="1400" dirty="0" smtClean="0">
                <a:solidFill>
                  <a:srgbClr val="002060"/>
                </a:solidFill>
              </a:rPr>
              <a:t>, </a:t>
            </a:r>
            <a:r>
              <a:rPr lang="es-ES" sz="1400" dirty="0" err="1" smtClean="0">
                <a:solidFill>
                  <a:srgbClr val="002060"/>
                </a:solidFill>
              </a:rPr>
              <a:t>Kongsberg,CLS</a:t>
            </a:r>
            <a:r>
              <a:rPr lang="es-ES" sz="1400" dirty="0" smtClean="0">
                <a:solidFill>
                  <a:srgbClr val="002060"/>
                </a:solidFill>
              </a:rPr>
              <a:t>, Offshore </a:t>
            </a:r>
            <a:r>
              <a:rPr lang="es-ES" sz="1400" dirty="0" err="1" smtClean="0">
                <a:solidFill>
                  <a:srgbClr val="002060"/>
                </a:solidFill>
              </a:rPr>
              <a:t>Sensing</a:t>
            </a:r>
            <a:r>
              <a:rPr lang="es-ES" sz="1400" dirty="0" smtClean="0">
                <a:solidFill>
                  <a:srgbClr val="002060"/>
                </a:solidFill>
              </a:rPr>
              <a:t> and </a:t>
            </a:r>
            <a:r>
              <a:rPr lang="es-ES" sz="1400" dirty="0" err="1" smtClean="0">
                <a:solidFill>
                  <a:srgbClr val="002060"/>
                </a:solidFill>
              </a:rPr>
              <a:t>Exocetus</a:t>
            </a:r>
            <a:r>
              <a:rPr lang="es-ES" sz="1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400" dirty="0" err="1" smtClean="0">
                <a:solidFill>
                  <a:srgbClr val="002060"/>
                </a:solidFill>
              </a:rPr>
              <a:t>Institutions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supporting</a:t>
            </a:r>
            <a:r>
              <a:rPr lang="es-ES" sz="1400" dirty="0" smtClean="0">
                <a:solidFill>
                  <a:srgbClr val="002060"/>
                </a:solidFill>
              </a:rPr>
              <a:t>: MARUM, MBARI, </a:t>
            </a:r>
            <a:r>
              <a:rPr lang="es-ES" sz="1400" dirty="0" err="1" smtClean="0">
                <a:solidFill>
                  <a:srgbClr val="002060"/>
                </a:solidFill>
              </a:rPr>
              <a:t>Rutgers</a:t>
            </a:r>
            <a:r>
              <a:rPr lang="es-ES" sz="1400" dirty="0" smtClean="0">
                <a:solidFill>
                  <a:srgbClr val="002060"/>
                </a:solidFill>
              </a:rPr>
              <a:t> </a:t>
            </a:r>
            <a:r>
              <a:rPr lang="es-ES" sz="1400" dirty="0" err="1" smtClean="0">
                <a:solidFill>
                  <a:srgbClr val="002060"/>
                </a:solidFill>
              </a:rPr>
              <a:t>University</a:t>
            </a:r>
            <a:r>
              <a:rPr lang="es-ES" sz="1400" dirty="0" smtClean="0">
                <a:solidFill>
                  <a:srgbClr val="002060"/>
                </a:solidFill>
              </a:rPr>
              <a:t>, Memorial </a:t>
            </a:r>
            <a:r>
              <a:rPr lang="es-ES" sz="1400" dirty="0" err="1" smtClean="0">
                <a:solidFill>
                  <a:srgbClr val="002060"/>
                </a:solidFill>
              </a:rPr>
              <a:t>University</a:t>
            </a:r>
            <a:r>
              <a:rPr lang="es-ES" sz="1400" dirty="0">
                <a:solidFill>
                  <a:srgbClr val="002060"/>
                </a:solidFill>
              </a:rPr>
              <a:t> </a:t>
            </a:r>
            <a:r>
              <a:rPr lang="es-ES" sz="1400" dirty="0" smtClean="0">
                <a:solidFill>
                  <a:srgbClr val="002060"/>
                </a:solidFill>
              </a:rPr>
              <a:t>and EGO-Network.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14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TRAINING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3"/>
            <a:ext cx="9144000" cy="48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47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DATA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4131306" cy="519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77" y="1061492"/>
            <a:ext cx="4211960" cy="469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37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DATA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" y="1020337"/>
            <a:ext cx="913431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5359"/>
            <a:ext cx="2025891" cy="57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8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DISSEMINATION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" y="1385876"/>
            <a:ext cx="4860032" cy="14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www.strongmar.eu/site/upload_files/1472027064_oceans17-aberde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58" y="1430984"/>
            <a:ext cx="3835802" cy="10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2" y="5467874"/>
            <a:ext cx="4489128" cy="94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https://osm.agu.org/2018/wp-content/uploads/sites/5/2017/02/OS18_Logo_Horiz_NEW_510x1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87" y="5427006"/>
            <a:ext cx="3158544" cy="71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59"/>
            <a:ext cx="4175577" cy="198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http://www.mts-sandiego.org/wp-content/uploads/2014/04/MTS_logo_Full_Name_no_Tag_RGB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77840"/>
            <a:ext cx="2995157" cy="116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1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atlantos-h2020.eu/download/Media/logos_and_branding/AtlantOS-Logo-V2.0-300-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621296" cy="8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70789" y="1556792"/>
            <a:ext cx="77048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es-E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_WP3.4 </a:t>
            </a:r>
            <a:r>
              <a:rPr lang="es-E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</a:t>
            </a:r>
            <a:endParaRPr lang="es-ES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Gliderport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</a:t>
            </a:r>
            <a:endParaRPr lang="es-E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endParaRPr lang="es-E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Glider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operations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</a:t>
            </a:r>
            <a:endParaRPr lang="es-E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endParaRPr lang="es-E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s-E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Dissemination</a:t>
            </a:r>
            <a:endParaRPr lang="es-E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81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DISSEMINATION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227630"/>
              </p:ext>
            </p:extLst>
          </p:nvPr>
        </p:nvGraphicFramePr>
        <p:xfrm>
          <a:off x="736096" y="1174620"/>
          <a:ext cx="2897543" cy="2994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Imagen de mapa de bits" r:id="rId4" imgW="4676190" imgH="5191850" progId="Paint.Picture">
                  <p:embed/>
                </p:oleObj>
              </mc:Choice>
              <mc:Fallback>
                <p:oleObj name="Imagen de mapa de bits" r:id="rId4" imgW="4676190" imgH="519185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096" y="1174620"/>
                        <a:ext cx="2897543" cy="29945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384550"/>
              </p:ext>
            </p:extLst>
          </p:nvPr>
        </p:nvGraphicFramePr>
        <p:xfrm>
          <a:off x="736096" y="4342972"/>
          <a:ext cx="2881428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Imagen de mapa de bits" r:id="rId6" imgW="11228571" imgH="7590476" progId="Paint.Picture">
                  <p:embed/>
                </p:oleObj>
              </mc:Choice>
              <mc:Fallback>
                <p:oleObj name="Imagen de mapa de bits" r:id="rId6" imgW="11228571" imgH="759047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096" y="4342972"/>
                        <a:ext cx="2881428" cy="19442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Rectángulo"/>
          <p:cNvSpPr/>
          <p:nvPr/>
        </p:nvSpPr>
        <p:spPr>
          <a:xfrm>
            <a:off x="480095" y="6307225"/>
            <a:ext cx="3744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u="sng" dirty="0">
                <a:hlinkClick r:id="rId8"/>
              </a:rPr>
              <a:t>http://www.rtp.pt/play/p85/e231422/telejornal-madeira</a:t>
            </a:r>
            <a:endParaRPr lang="es-ES" sz="1200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67" y="1118933"/>
            <a:ext cx="3586112" cy="517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" y="104159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86546" y="25932"/>
            <a:ext cx="650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LOCAN GLIDERPORT FACILITY-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63" y="6377691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86546" y="25932"/>
            <a:ext cx="650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LOCAN GLIDERPORT FACILITY-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8943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9174"/>
            <a:ext cx="7524328" cy="564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81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015" cy="685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86546" y="25932"/>
            <a:ext cx="650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LOCAN GLIDERPORT FACILITY-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86546" y="25932"/>
            <a:ext cx="650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LOCAN GLIDERPORT FACILITY-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151126 Copia\170918 all\VIMAS\Gliders\SeaExplorer\P401\Training and SAT\PICS\SEAEXPLORER\20171030_142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26" y="1231147"/>
            <a:ext cx="4577070" cy="257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6" y="1231147"/>
            <a:ext cx="3992862" cy="532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499992" y="4221088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SeaExplorer</a:t>
            </a:r>
            <a:endPara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smtClean="0"/>
              <a:t>GPCTD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err="1" smtClean="0"/>
              <a:t>Rinko</a:t>
            </a:r>
            <a:r>
              <a:rPr lang="es-ES" dirty="0" smtClean="0"/>
              <a:t> DO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err="1" smtClean="0"/>
              <a:t>Wetlabs</a:t>
            </a:r>
            <a:r>
              <a:rPr lang="es-ES" dirty="0" smtClean="0"/>
              <a:t> Puck </a:t>
            </a:r>
            <a:r>
              <a:rPr lang="es-ES" dirty="0" err="1" smtClean="0"/>
              <a:t>Chl</a:t>
            </a:r>
            <a:r>
              <a:rPr lang="es-ES" dirty="0" smtClean="0"/>
              <a:t>-A and </a:t>
            </a:r>
            <a:r>
              <a:rPr lang="es-ES" dirty="0" err="1" smtClean="0"/>
              <a:t>Turbidity</a:t>
            </a: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err="1" smtClean="0"/>
              <a:t>MiniFlu</a:t>
            </a:r>
            <a:r>
              <a:rPr lang="es-ES" dirty="0" smtClean="0"/>
              <a:t> - </a:t>
            </a:r>
            <a:r>
              <a:rPr lang="es-ES" dirty="0" err="1" smtClean="0"/>
              <a:t>Hydrocarbons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871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4" y="4019220"/>
            <a:ext cx="3842244" cy="275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186546" y="25932"/>
            <a:ext cx="650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LOCAN GLIDERPORT FACILITY-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atlantos-h2020.eu/download/Media/logos_and_branding/AtlantOS-Logo-V2.0-300-d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621296" cy="8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4" y="1034089"/>
            <a:ext cx="3903313" cy="292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56" y="1022637"/>
            <a:ext cx="3918581" cy="293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499992" y="4221088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Slocum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G3</a:t>
            </a:r>
          </a:p>
          <a:p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smtClean="0"/>
              <a:t>GPCTD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smtClean="0"/>
              <a:t>AADI </a:t>
            </a:r>
            <a:r>
              <a:rPr lang="es-ES" dirty="0" err="1" smtClean="0"/>
              <a:t>Optode</a:t>
            </a: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err="1" smtClean="0"/>
              <a:t>Wetlabs</a:t>
            </a:r>
            <a:r>
              <a:rPr lang="es-ES" dirty="0" smtClean="0"/>
              <a:t> Puck (</a:t>
            </a:r>
            <a:r>
              <a:rPr lang="es-ES" dirty="0" err="1" smtClean="0"/>
              <a:t>Chl</a:t>
            </a:r>
            <a:r>
              <a:rPr lang="es-ES" dirty="0" smtClean="0"/>
              <a:t>-A and </a:t>
            </a:r>
            <a:r>
              <a:rPr lang="es-ES" dirty="0" err="1" smtClean="0"/>
              <a:t>Turbidity</a:t>
            </a:r>
            <a:r>
              <a:rPr lang="es-ES" dirty="0" smtClean="0"/>
              <a:t>)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22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Pendientes clasificar\PLOCAN\AF_Pastilla-PLOCAN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44" y="6415406"/>
            <a:ext cx="2542270" cy="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atlantos-h2020.eu/download/Media/logos_and_branding/AtlantOS-Logo-V2.0-300-d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621296" cy="8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6" y="1196751"/>
            <a:ext cx="4097422" cy="546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186546" y="25932"/>
            <a:ext cx="650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LOCAN GLIDERPORT FACILITY-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1"/>
            <a:ext cx="4320482" cy="32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499992" y="4586491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Seaglider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1K</a:t>
            </a:r>
          </a:p>
          <a:p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smtClean="0"/>
              <a:t>GPCTD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smtClean="0"/>
              <a:t>AADI </a:t>
            </a:r>
            <a:r>
              <a:rPr lang="es-ES" dirty="0" err="1" smtClean="0"/>
              <a:t>Optode</a:t>
            </a: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 err="1" smtClean="0"/>
              <a:t>Wetlabs</a:t>
            </a:r>
            <a:r>
              <a:rPr lang="es-ES" dirty="0" smtClean="0"/>
              <a:t> Puck (</a:t>
            </a:r>
            <a:r>
              <a:rPr lang="es-ES" dirty="0" err="1" smtClean="0"/>
              <a:t>Chl</a:t>
            </a:r>
            <a:r>
              <a:rPr lang="es-ES" dirty="0" smtClean="0"/>
              <a:t>-A and </a:t>
            </a:r>
            <a:r>
              <a:rPr lang="es-ES" dirty="0" err="1" smtClean="0"/>
              <a:t>Turbidity</a:t>
            </a:r>
            <a:r>
              <a:rPr lang="es-ES" dirty="0" smtClean="0"/>
              <a:t>)</a:t>
            </a:r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58519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xyge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Potent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-18125" y="-1547"/>
            <a:ext cx="914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" name="Picture 3" descr="H:\PC\Mis Documentos\PLOCAN\DIVULGACION\LOGOS PLOCAN\JPG\Pastilla PLO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79610"/>
            <a:ext cx="2109458" cy="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216476" y="-8646"/>
            <a:ext cx="719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s-E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 OPERATIONS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6" y="1124856"/>
            <a:ext cx="5244931" cy="367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Elipse"/>
          <p:cNvSpPr/>
          <p:nvPr/>
        </p:nvSpPr>
        <p:spPr>
          <a:xfrm>
            <a:off x="1112863" y="1796076"/>
            <a:ext cx="79375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20 Conector recto"/>
          <p:cNvCxnSpPr>
            <a:endCxn id="20" idx="4"/>
          </p:cNvCxnSpPr>
          <p:nvPr/>
        </p:nvCxnSpPr>
        <p:spPr>
          <a:xfrm flipV="1">
            <a:off x="1144597" y="1868084"/>
            <a:ext cx="7954" cy="1444365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H="1" flipV="1">
            <a:off x="1157748" y="3318490"/>
            <a:ext cx="167144" cy="226269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1288721" y="3544759"/>
            <a:ext cx="29488" cy="421802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3157151" y="1984408"/>
            <a:ext cx="56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WP2</a:t>
            </a:r>
            <a:endParaRPr lang="es-E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27 Conector recto"/>
          <p:cNvCxnSpPr>
            <a:endCxn id="20" idx="4"/>
          </p:cNvCxnSpPr>
          <p:nvPr/>
        </p:nvCxnSpPr>
        <p:spPr>
          <a:xfrm flipH="1" flipV="1">
            <a:off x="1152551" y="1868084"/>
            <a:ext cx="2304242" cy="467709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460290" y="4953960"/>
            <a:ext cx="30963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 ESTOC (29º 10’N - 015º 30’ W)</a:t>
            </a:r>
          </a:p>
          <a:p>
            <a:endParaRPr lang="es-ES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rgbClr val="002060"/>
                </a:solidFill>
              </a:rPr>
              <a:t>3 </a:t>
            </a:r>
            <a:r>
              <a:rPr lang="es-ES" sz="1400" b="1" dirty="0" err="1" smtClean="0">
                <a:solidFill>
                  <a:srgbClr val="002060"/>
                </a:solidFill>
              </a:rPr>
              <a:t>weeks</a:t>
            </a:r>
            <a:r>
              <a:rPr lang="es-ES" sz="1400" b="1" dirty="0" smtClean="0">
                <a:solidFill>
                  <a:srgbClr val="002060"/>
                </a:solidFill>
              </a:rPr>
              <a:t> </a:t>
            </a:r>
            <a:r>
              <a:rPr lang="es-ES" sz="1400" b="1" dirty="0" err="1" smtClean="0">
                <a:solidFill>
                  <a:srgbClr val="002060"/>
                </a:solidFill>
              </a:rPr>
              <a:t>mission</a:t>
            </a:r>
            <a:r>
              <a:rPr lang="es-ES" sz="1400" b="1" dirty="0" smtClean="0">
                <a:solidFill>
                  <a:srgbClr val="002060"/>
                </a:solidFill>
              </a:rPr>
              <a:t> // </a:t>
            </a:r>
            <a:r>
              <a:rPr lang="es-ES" sz="1400" b="1" dirty="0" err="1" smtClean="0">
                <a:solidFill>
                  <a:srgbClr val="002060"/>
                </a:solidFill>
              </a:rPr>
              <a:t>Seasonal</a:t>
            </a:r>
            <a:endParaRPr lang="es-ES" sz="1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rgbClr val="002060"/>
                </a:solidFill>
              </a:rPr>
              <a:t>170 </a:t>
            </a:r>
            <a:r>
              <a:rPr lang="es-ES" sz="1400" b="1" dirty="0" err="1" smtClean="0">
                <a:solidFill>
                  <a:srgbClr val="002060"/>
                </a:solidFill>
              </a:rPr>
              <a:t>dives</a:t>
            </a:r>
            <a:r>
              <a:rPr lang="es-ES" sz="1400" b="1" dirty="0" smtClean="0">
                <a:solidFill>
                  <a:srgbClr val="002060"/>
                </a:solidFill>
              </a:rPr>
              <a:t> </a:t>
            </a:r>
            <a:r>
              <a:rPr lang="es-ES" sz="1400" b="1" dirty="0" err="1" smtClean="0">
                <a:solidFill>
                  <a:srgbClr val="002060"/>
                </a:solidFill>
              </a:rPr>
              <a:t>down</a:t>
            </a:r>
            <a:r>
              <a:rPr lang="es-ES" sz="1400" b="1" dirty="0" smtClean="0">
                <a:solidFill>
                  <a:srgbClr val="002060"/>
                </a:solidFill>
              </a:rPr>
              <a:t> to 1000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rgbClr val="002060"/>
                </a:solidFill>
              </a:rPr>
              <a:t>250 </a:t>
            </a:r>
            <a:r>
              <a:rPr lang="es-ES" sz="1400" b="1" dirty="0" err="1" smtClean="0">
                <a:solidFill>
                  <a:srgbClr val="002060"/>
                </a:solidFill>
              </a:rPr>
              <a:t>Nm</a:t>
            </a:r>
            <a:r>
              <a:rPr lang="es-ES" sz="1400" b="1" dirty="0" smtClean="0">
                <a:solidFill>
                  <a:srgbClr val="002060"/>
                </a:solidFill>
              </a:rPr>
              <a:t>.</a:t>
            </a:r>
          </a:p>
          <a:p>
            <a:endParaRPr lang="es-ES" sz="1400" b="1" dirty="0">
              <a:solidFill>
                <a:srgbClr val="00206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77829" y="1505158"/>
            <a:ext cx="1083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ESTOC (WP1)</a:t>
            </a:r>
            <a:endParaRPr lang="es-E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288721" y="3966561"/>
            <a:ext cx="56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WP3</a:t>
            </a:r>
            <a:endParaRPr lang="es-E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2" descr="http://www.vectorlogo.es/wp-content/uploads/2015/03/logo-vector-instituto-espa%C3%B1ol-de-oceanograf%C3%A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27" y="5543555"/>
            <a:ext cx="1645983" cy="83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95" y="814543"/>
            <a:ext cx="4026554" cy="449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Elipse"/>
          <p:cNvSpPr/>
          <p:nvPr/>
        </p:nvSpPr>
        <p:spPr>
          <a:xfrm>
            <a:off x="3401164" y="2299789"/>
            <a:ext cx="79375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Elipse"/>
          <p:cNvSpPr/>
          <p:nvPr/>
        </p:nvSpPr>
        <p:spPr>
          <a:xfrm>
            <a:off x="1245517" y="3900036"/>
            <a:ext cx="79375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39 Conector recto"/>
          <p:cNvCxnSpPr>
            <a:endCxn id="39" idx="7"/>
          </p:cNvCxnSpPr>
          <p:nvPr/>
        </p:nvCxnSpPr>
        <p:spPr>
          <a:xfrm flipH="1">
            <a:off x="1313268" y="2375060"/>
            <a:ext cx="2087897" cy="1535521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262</Words>
  <Application>Microsoft Macintosh PowerPoint</Application>
  <PresentationFormat>Presentación en pantalla (4:3)</PresentationFormat>
  <Paragraphs>76</Paragraphs>
  <Slides>20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Calibri</vt:lpstr>
      <vt:lpstr>Wingdings</vt:lpstr>
      <vt:lpstr>Arial</vt:lpstr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Barrera</dc:creator>
  <cp:lastModifiedBy>Daniel Alcaraz</cp:lastModifiedBy>
  <cp:revision>29</cp:revision>
  <cp:lastPrinted>2017-11-20T15:17:59Z</cp:lastPrinted>
  <dcterms:created xsi:type="dcterms:W3CDTF">2017-11-19T13:11:59Z</dcterms:created>
  <dcterms:modified xsi:type="dcterms:W3CDTF">2017-11-21T12:15:58Z</dcterms:modified>
</cp:coreProperties>
</file>